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5356" autoAdjust="0"/>
  </p:normalViewPr>
  <p:slideViewPr>
    <p:cSldViewPr snapToGrid="0" showGuides="1">
      <p:cViewPr varScale="1">
        <p:scale>
          <a:sx n="63" d="100"/>
          <a:sy n="63" d="100"/>
        </p:scale>
        <p:origin x="-114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373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pPr/>
              <a:t>3/6/2017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pPr/>
              <a:t>3/6/2017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51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05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3/6/2017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3/6/2017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 level</a:t>
            </a:r>
          </a:p>
          <a:p>
            <a:pPr lvl="6"/>
            <a:r>
              <a:rPr/>
              <a:t>Seventh level</a:t>
            </a:r>
          </a:p>
          <a:p>
            <a:pPr lvl="7"/>
            <a:r>
              <a:rPr/>
              <a:t>Eighth level</a:t>
            </a:r>
          </a:p>
          <a:p>
            <a:pPr lvl="8"/>
            <a:r>
              <a:rPr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3/6/2017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63857" y="2292094"/>
            <a:ext cx="11928143" cy="2402736"/>
          </a:xfrm>
        </p:spPr>
        <p:txBody>
          <a:bodyPr anchor="ctr">
            <a:normAutofit/>
          </a:bodyPr>
          <a:lstStyle/>
          <a:p>
            <a:r>
              <a:rPr lang="en-US" sz="4200" dirty="0" smtClean="0"/>
              <a:t>   </a:t>
            </a:r>
            <a:r>
              <a:rPr lang="en-US" sz="4200" dirty="0" smtClean="0"/>
              <a:t>			INFORMED SEARCHES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Generate‐and‐Test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pic>
        <p:nvPicPr>
          <p:cNvPr id="2050" name="Picture 2" descr="Z:\AI\dend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520" y="1645920"/>
            <a:ext cx="8046720" cy="435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80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4900" y="182880"/>
            <a:ext cx="9980682" cy="1096962"/>
          </a:xfrm>
        </p:spPr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Requirements of a good search strategy: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It </a:t>
            </a:r>
            <a:r>
              <a:rPr lang="en-IN" dirty="0"/>
              <a:t>causes </a:t>
            </a:r>
            <a:r>
              <a:rPr lang="en-IN" dirty="0" smtClean="0"/>
              <a:t>motion: Otherwise</a:t>
            </a:r>
            <a:r>
              <a:rPr lang="en-IN" dirty="0"/>
              <a:t>, it will never lead to a solution.</a:t>
            </a:r>
          </a:p>
          <a:p>
            <a:pPr algn="just"/>
            <a:r>
              <a:rPr lang="en-IN" dirty="0" smtClean="0"/>
              <a:t>It is systematic: Otherwise</a:t>
            </a:r>
            <a:r>
              <a:rPr lang="en-IN" dirty="0"/>
              <a:t>, it may use more steps than necessary.</a:t>
            </a:r>
          </a:p>
          <a:p>
            <a:pPr algn="just"/>
            <a:r>
              <a:rPr lang="en-IN" dirty="0" smtClean="0"/>
              <a:t>It is efficient: Find </a:t>
            </a:r>
            <a:r>
              <a:rPr lang="en-IN" dirty="0"/>
              <a:t>a good, but not necessarily the best, answer.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980" y="1310640"/>
            <a:ext cx="9982200" cy="4572000"/>
          </a:xfrm>
        </p:spPr>
        <p:txBody>
          <a:bodyPr/>
          <a:lstStyle/>
          <a:p>
            <a:pPr algn="just"/>
            <a:endParaRPr lang="en-IN" dirty="0" smtClean="0"/>
          </a:p>
          <a:p>
            <a:pPr algn="just"/>
            <a:r>
              <a:rPr lang="en-IN" dirty="0" smtClean="0"/>
              <a:t>Heuristic </a:t>
            </a:r>
            <a:r>
              <a:rPr lang="en-IN" dirty="0"/>
              <a:t>technique improves the efficiency of a search process, possibly by </a:t>
            </a:r>
            <a:r>
              <a:rPr lang="en-IN" dirty="0" smtClean="0"/>
              <a:t>sacrificing claims </a:t>
            </a:r>
            <a:r>
              <a:rPr lang="en-IN" dirty="0"/>
              <a:t>of </a:t>
            </a:r>
            <a:r>
              <a:rPr lang="en-IN" dirty="0" smtClean="0"/>
              <a:t>completeness or </a:t>
            </a:r>
            <a:r>
              <a:rPr lang="en-IN" dirty="0"/>
              <a:t>optimality</a:t>
            </a:r>
            <a:r>
              <a:rPr lang="en-IN" dirty="0" smtClean="0"/>
              <a:t>.</a:t>
            </a:r>
            <a:endParaRPr lang="en-IN" dirty="0"/>
          </a:p>
          <a:p>
            <a:pPr algn="just"/>
            <a:r>
              <a:rPr lang="en-IN" dirty="0"/>
              <a:t>Heuristic is for combinatorial </a:t>
            </a:r>
            <a:r>
              <a:rPr lang="en-IN" dirty="0" smtClean="0"/>
              <a:t>explosion.</a:t>
            </a:r>
          </a:p>
          <a:p>
            <a:pPr algn="just"/>
            <a:r>
              <a:rPr lang="en-US" dirty="0" smtClean="0"/>
              <a:t>They are called weak methods.</a:t>
            </a:r>
            <a:endParaRPr lang="en-IN" dirty="0"/>
          </a:p>
          <a:p>
            <a:pPr algn="just"/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355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Generate‐and‐Test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Generate </a:t>
            </a:r>
            <a:r>
              <a:rPr lang="en-IN" dirty="0"/>
              <a:t>a possible </a:t>
            </a:r>
            <a:r>
              <a:rPr lang="en-IN" dirty="0" smtClean="0"/>
              <a:t>solution.</a:t>
            </a:r>
            <a:endParaRPr lang="en-IN" dirty="0"/>
          </a:p>
          <a:p>
            <a:pPr algn="just"/>
            <a:r>
              <a:rPr lang="en-IN" dirty="0"/>
              <a:t>Test to see if this is actually a solution.</a:t>
            </a:r>
          </a:p>
          <a:p>
            <a:pPr algn="just"/>
            <a:r>
              <a:rPr lang="en-IN" dirty="0"/>
              <a:t>Quit if a solution has been </a:t>
            </a:r>
            <a:r>
              <a:rPr lang="en-IN" dirty="0" err="1" smtClean="0"/>
              <a:t>found.Otherwise</a:t>
            </a:r>
            <a:r>
              <a:rPr lang="en-IN" dirty="0"/>
              <a:t>, return to step 1</a:t>
            </a:r>
            <a:r>
              <a:rPr lang="en-IN" dirty="0" smtClean="0"/>
              <a:t>.</a:t>
            </a:r>
          </a:p>
          <a:p>
            <a:pPr algn="just"/>
            <a:r>
              <a:rPr lang="en-US" dirty="0" smtClean="0"/>
              <a:t>It is a depth-first search with backtracking.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32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Generate‐and‐Test </a:t>
            </a:r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It is also known as </a:t>
            </a:r>
            <a:r>
              <a:rPr lang="en-US" b="1" dirty="0" smtClean="0"/>
              <a:t>British Museum Algorithm</a:t>
            </a:r>
            <a:r>
              <a:rPr lang="en-US" dirty="0" smtClean="0"/>
              <a:t>.</a:t>
            </a:r>
            <a:endParaRPr lang="en-IN" dirty="0"/>
          </a:p>
          <a:p>
            <a:pPr algn="just"/>
            <a:r>
              <a:rPr lang="en-IN" dirty="0"/>
              <a:t>Acceptable for simple problems.</a:t>
            </a:r>
          </a:p>
          <a:p>
            <a:pPr algn="just"/>
            <a:r>
              <a:rPr lang="en-IN" dirty="0" smtClean="0"/>
              <a:t>Inefficient </a:t>
            </a:r>
            <a:r>
              <a:rPr lang="en-IN" dirty="0"/>
              <a:t>for problems with large </a:t>
            </a:r>
            <a:r>
              <a:rPr lang="en-IN" dirty="0" smtClean="0"/>
              <a:t>space.</a:t>
            </a:r>
            <a:endParaRPr lang="en-IN" dirty="0"/>
          </a:p>
          <a:p>
            <a:pPr algn="just"/>
            <a:r>
              <a:rPr lang="en-IN" dirty="0" smtClean="0"/>
              <a:t>Exhaustive in nature.</a:t>
            </a:r>
            <a:endParaRPr lang="en-IN" dirty="0"/>
          </a:p>
          <a:p>
            <a:pPr algn="just"/>
            <a:r>
              <a:rPr lang="en-IN" dirty="0" smtClean="0"/>
              <a:t>Heuristic generate‐and‐test:  It does not </a:t>
            </a:r>
            <a:r>
              <a:rPr lang="en-IN" dirty="0"/>
              <a:t>consider paths that seem unlikely to lead to a solution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245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Generate‐and‐Test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IN" dirty="0"/>
          </a:p>
          <a:p>
            <a:pPr algn="just"/>
            <a:r>
              <a:rPr lang="en-IN" b="1" u="sng" dirty="0"/>
              <a:t>Example: </a:t>
            </a:r>
            <a:r>
              <a:rPr lang="en-IN" dirty="0"/>
              <a:t>coloured </a:t>
            </a:r>
            <a:r>
              <a:rPr lang="en-IN" dirty="0" smtClean="0"/>
              <a:t>blocks.</a:t>
            </a:r>
            <a:endParaRPr lang="en-IN" dirty="0"/>
          </a:p>
          <a:p>
            <a:pPr marL="0" indent="0" algn="just">
              <a:buNone/>
            </a:pPr>
            <a:r>
              <a:rPr lang="en-IN" dirty="0"/>
              <a:t>“Arrange four 6‐sided cubes in a row, with each side of </a:t>
            </a:r>
            <a:r>
              <a:rPr lang="en-IN" dirty="0" smtClean="0"/>
              <a:t>each </a:t>
            </a:r>
            <a:r>
              <a:rPr lang="en-IN" dirty="0"/>
              <a:t>cube painted one of four colours, such that on all four </a:t>
            </a:r>
            <a:r>
              <a:rPr lang="en-IN" dirty="0" smtClean="0"/>
              <a:t>sides </a:t>
            </a:r>
            <a:r>
              <a:rPr lang="en-IN" dirty="0"/>
              <a:t>of the row one block face of each colour is showing.”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29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Generate‐and‐Test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u="sng" dirty="0" smtClean="0"/>
              <a:t>Heuristic</a:t>
            </a:r>
            <a:r>
              <a:rPr lang="en-IN" u="sng" dirty="0"/>
              <a:t>: </a:t>
            </a:r>
            <a:r>
              <a:rPr lang="en-IN" dirty="0" smtClean="0"/>
              <a:t> </a:t>
            </a:r>
          </a:p>
          <a:p>
            <a:pPr marL="0" indent="0" algn="just">
              <a:buNone/>
            </a:pPr>
            <a:r>
              <a:rPr lang="en-IN" dirty="0" smtClean="0"/>
              <a:t>	If </a:t>
            </a:r>
            <a:r>
              <a:rPr lang="en-IN" dirty="0"/>
              <a:t>there are more </a:t>
            </a:r>
            <a:r>
              <a:rPr lang="en-IN" dirty="0" smtClean="0"/>
              <a:t>red faces </a:t>
            </a:r>
            <a:r>
              <a:rPr lang="en-IN" dirty="0"/>
              <a:t>than other colours </a:t>
            </a:r>
            <a:r>
              <a:rPr lang="en-IN" dirty="0" smtClean="0"/>
              <a:t>then</a:t>
            </a:r>
            <a:r>
              <a:rPr lang="en-IN" dirty="0"/>
              <a:t>, when placing a block with </a:t>
            </a:r>
            <a:r>
              <a:rPr lang="en-IN" dirty="0" smtClean="0"/>
              <a:t>	several red faces</a:t>
            </a:r>
            <a:r>
              <a:rPr lang="en-IN" dirty="0"/>
              <a:t>, use few </a:t>
            </a:r>
            <a:r>
              <a:rPr lang="en-IN" dirty="0" smtClean="0"/>
              <a:t>of </a:t>
            </a:r>
            <a:r>
              <a:rPr lang="en-IN" dirty="0"/>
              <a:t>them as possible as outside faces.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834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Generate‐and‐Test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pic>
        <p:nvPicPr>
          <p:cNvPr id="1026" name="Picture 2" descr="Z:\AI\insan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20" y="1691640"/>
            <a:ext cx="893064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96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Generate‐and‐Test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First successful AI program which uses plan-generate-test is </a:t>
            </a:r>
            <a:r>
              <a:rPr lang="en-US" b="1" dirty="0" smtClean="0"/>
              <a:t>DENDRAL.</a:t>
            </a:r>
          </a:p>
          <a:p>
            <a:pPr algn="just"/>
            <a:r>
              <a:rPr lang="en-US" dirty="0" smtClean="0"/>
              <a:t>It infers the structure of organic compounds using mass </a:t>
            </a:r>
            <a:r>
              <a:rPr lang="en-US" dirty="0" err="1" smtClean="0"/>
              <a:t>spectogram</a:t>
            </a:r>
            <a:r>
              <a:rPr lang="en-US" dirty="0" smtClean="0"/>
              <a:t> and nuclear magnetic resonance(NMR).</a:t>
            </a:r>
          </a:p>
          <a:p>
            <a:pPr algn="just"/>
            <a:r>
              <a:rPr lang="en-US" dirty="0" smtClean="0"/>
              <a:t>A planning process that uses constraint-</a:t>
            </a:r>
            <a:r>
              <a:rPr lang="en-US" dirty="0" err="1" smtClean="0"/>
              <a:t>satisfcation</a:t>
            </a:r>
            <a:r>
              <a:rPr lang="en-US" dirty="0" smtClean="0"/>
              <a:t> techniques creates lists of  recommended and </a:t>
            </a:r>
            <a:r>
              <a:rPr lang="en-US" dirty="0" err="1" smtClean="0"/>
              <a:t>constraindicated</a:t>
            </a:r>
            <a:r>
              <a:rPr lang="en-US" dirty="0" smtClean="0"/>
              <a:t> substructures.</a:t>
            </a:r>
          </a:p>
          <a:p>
            <a:pPr algn="just"/>
            <a:r>
              <a:rPr lang="en-US" dirty="0" smtClean="0"/>
              <a:t>The generate and test procedure has proved highly effective.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035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</TotalTime>
  <Words>254</Words>
  <Application>Microsoft Office PowerPoint</Application>
  <PresentationFormat>Custom</PresentationFormat>
  <Paragraphs>37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Academic Literature 16x9</vt:lpstr>
      <vt:lpstr>      INFORMED SEARCHES</vt:lpstr>
      <vt:lpstr> Requirements of a good search strategy:</vt:lpstr>
      <vt:lpstr>Heuristic Approach</vt:lpstr>
      <vt:lpstr> Generate‐and‐Test</vt:lpstr>
      <vt:lpstr> Generate‐and‐Test contd…</vt:lpstr>
      <vt:lpstr> Generate‐and‐Test contd…</vt:lpstr>
      <vt:lpstr> Generate‐and‐Test contd…</vt:lpstr>
      <vt:lpstr> Generate‐and‐Test contd…</vt:lpstr>
      <vt:lpstr> Generate‐and‐Test contd…</vt:lpstr>
      <vt:lpstr> Generate‐and‐Test contd…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home</dc:creator>
  <cp:lastModifiedBy>daphne</cp:lastModifiedBy>
  <cp:revision>336</cp:revision>
  <dcterms:created xsi:type="dcterms:W3CDTF">2014-04-17T22:28:38Z</dcterms:created>
  <dcterms:modified xsi:type="dcterms:W3CDTF">2017-03-06T04:45:46Z</dcterms:modified>
</cp:coreProperties>
</file>