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1" r:id="rId3"/>
    <p:sldId id="262" r:id="rId4"/>
    <p:sldId id="263" r:id="rId5"/>
    <p:sldId id="264" r:id="rId6"/>
    <p:sldId id="265" r:id="rId7"/>
    <p:sldId id="266" r:id="rId8"/>
    <p:sldId id="267" r:id="rId9"/>
    <p:sldId id="268" r:id="rId10"/>
    <p:sldId id="270"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69" autoAdjust="0"/>
    <p:restoredTop sz="95356" autoAdjust="0"/>
  </p:normalViewPr>
  <p:slideViewPr>
    <p:cSldViewPr snapToGrid="0" showGuides="1">
      <p:cViewPr varScale="1">
        <p:scale>
          <a:sx n="70" d="100"/>
          <a:sy n="70" d="100"/>
        </p:scale>
        <p:origin x="-702"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2" d="100"/>
          <a:sy n="92" d="100"/>
        </p:scale>
        <p:origin x="3732" y="10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3/13/2017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3/13/2017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dirty="0"/>
          </a:p>
        </p:txBody>
      </p:sp>
    </p:spTree>
    <p:extLst>
      <p:ext uri="{BB962C8B-B14F-4D97-AF65-F5344CB8AC3E}">
        <p14:creationId xmlns=""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3/13/2017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 xmlns:a14="http://schemas.microsoft.com/office/drawing/2010/main">
                  <a14:imgLayer r:embed="rId3">
                    <a14:imgEffect>
                      <a14:saturation sat="30000"/>
                    </a14:imgEffect>
                  </a14:imgLayer>
                </a14:imgProps>
              </a:ext>
              <a:ext uri="{28A0092B-C50C-407E-A947-70E740481C1C}">
                <a14:useLocalDpi xmlns=""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 xmlns:p14="http://schemas.microsoft.com/office/powerpoint/2010/main" val="16597565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3/13/2017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769637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3/13/2017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20120767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3/13/2017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45927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3/13/2017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7868768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 xmlns:a14="http://schemas.microsoft.com/office/drawing/2010/main">
                  <a14:imgLayer r:embed="rId3">
                    <a14:imgEffect>
                      <a14:saturation sat="30000"/>
                    </a14:imgEffect>
                  </a14:imgLayer>
                </a14:imgProps>
              </a:ext>
              <a:ext uri="{28A0092B-C50C-407E-A947-70E740481C1C}">
                <a14:useLocalDpi xmlns=""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3/13/2017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 xmlns:p14="http://schemas.microsoft.com/office/powerpoint/2010/main" val="36026788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3/13/2017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527791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3/13/2017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971016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3/13/2017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17581115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3/13/2017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024169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3/13/2017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 xmlns:p14="http://schemas.microsoft.com/office/powerpoint/2010/main" val="37697646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 level</a:t>
            </a:r>
          </a:p>
          <a:p>
            <a:pPr lvl="6"/>
            <a:r>
              <a:rPr/>
              <a:t>Seventh level</a:t>
            </a:r>
          </a:p>
          <a:p>
            <a:pPr lvl="7"/>
            <a:r>
              <a:rPr/>
              <a:t>Eighth level</a:t>
            </a:r>
          </a:p>
          <a:p>
            <a:pPr lvl="8"/>
            <a:r>
              <a:rP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3/13/2017</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3857" y="2292094"/>
            <a:ext cx="11928143" cy="2402736"/>
          </a:xfrm>
        </p:spPr>
        <p:txBody>
          <a:bodyPr anchor="ctr"/>
          <a:lstStyle/>
          <a:p>
            <a:r>
              <a:rPr lang="en-US" dirty="0" smtClean="0"/>
              <a:t>				Hill climbing</a:t>
            </a:r>
            <a:endParaRPr lang="en-US" dirty="0"/>
          </a:p>
        </p:txBody>
      </p:sp>
    </p:spTree>
    <p:extLst>
      <p:ext uri="{BB962C8B-B14F-4D97-AF65-F5344CB8AC3E}">
        <p14:creationId xmlns="" xmlns:p14="http://schemas.microsoft.com/office/powerpoint/2010/main" val="16521339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107265" y="1760560"/>
            <a:ext cx="3617368" cy="2538483"/>
          </a:xfrm>
          <a:prstGeom prst="rect">
            <a:avLst/>
          </a:prstGeom>
          <a:noFill/>
          <a:ln w="9525">
            <a:noFill/>
            <a:miter lim="800000"/>
            <a:headEnd/>
            <a:tailEnd/>
          </a:ln>
          <a:effectLst/>
        </p:spPr>
      </p:pic>
      <p:sp>
        <p:nvSpPr>
          <p:cNvPr id="8" name="Rectangle 7"/>
          <p:cNvSpPr/>
          <p:nvPr/>
        </p:nvSpPr>
        <p:spPr>
          <a:xfrm>
            <a:off x="4558351" y="4285396"/>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a:t>
            </a:r>
            <a:endParaRPr lang="en-US" dirty="0"/>
          </a:p>
        </p:txBody>
      </p:sp>
      <p:sp>
        <p:nvSpPr>
          <p:cNvPr id="9" name="Rectangle 8"/>
          <p:cNvSpPr/>
          <p:nvPr/>
        </p:nvSpPr>
        <p:spPr>
          <a:xfrm>
            <a:off x="6635086" y="4287671"/>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a:t>
            </a:r>
            <a:endParaRPr lang="en-US" dirty="0"/>
          </a:p>
        </p:txBody>
      </p:sp>
      <p:pic>
        <p:nvPicPr>
          <p:cNvPr id="7" name="Picture 2"/>
          <p:cNvPicPr>
            <a:picLocks noChangeAspect="1" noChangeArrowheads="1"/>
          </p:cNvPicPr>
          <p:nvPr/>
        </p:nvPicPr>
        <p:blipFill>
          <a:blip r:embed="rId3"/>
          <a:srcRect/>
          <a:stretch>
            <a:fillRect/>
          </a:stretch>
        </p:blipFill>
        <p:spPr bwMode="auto">
          <a:xfrm>
            <a:off x="1291490" y="4879998"/>
            <a:ext cx="9913320" cy="1507154"/>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ChangeAspect="1" noChangeArrowheads="1"/>
          </p:cNvPicPr>
          <p:nvPr/>
        </p:nvPicPr>
        <p:blipFill>
          <a:blip r:embed="rId3"/>
          <a:srcRect/>
          <a:stretch>
            <a:fillRect/>
          </a:stretch>
        </p:blipFill>
        <p:spPr bwMode="auto">
          <a:xfrm>
            <a:off x="3521123" y="1296539"/>
            <a:ext cx="1501254" cy="1801503"/>
          </a:xfrm>
          <a:prstGeom prst="rect">
            <a:avLst/>
          </a:prstGeom>
          <a:noFill/>
          <a:ln w="9525">
            <a:noFill/>
            <a:miter lim="800000"/>
            <a:headEnd/>
            <a:tailEnd/>
          </a:ln>
          <a:effectLst/>
        </p:spPr>
      </p:pic>
      <p:pic>
        <p:nvPicPr>
          <p:cNvPr id="2052" name="Picture 4"/>
          <p:cNvPicPr>
            <a:picLocks noGrp="1" noChangeAspect="1" noChangeArrowheads="1"/>
          </p:cNvPicPr>
          <p:nvPr>
            <p:ph idx="1"/>
          </p:nvPr>
        </p:nvPicPr>
        <p:blipFill>
          <a:blip r:embed="rId4"/>
          <a:srcRect/>
          <a:stretch>
            <a:fillRect/>
          </a:stretch>
        </p:blipFill>
        <p:spPr bwMode="auto">
          <a:xfrm>
            <a:off x="4944472" y="2579427"/>
            <a:ext cx="527456" cy="483501"/>
          </a:xfrm>
          <a:prstGeom prst="rect">
            <a:avLst/>
          </a:prstGeom>
          <a:noFill/>
          <a:ln w="9525">
            <a:noFill/>
            <a:miter lim="800000"/>
            <a:headEnd/>
            <a:tailEnd/>
          </a:ln>
          <a:effectLst/>
        </p:spPr>
      </p:pic>
      <p:sp>
        <p:nvSpPr>
          <p:cNvPr id="7" name="Rectangle 6"/>
          <p:cNvSpPr/>
          <p:nvPr/>
        </p:nvSpPr>
        <p:spPr>
          <a:xfrm>
            <a:off x="3998793" y="3084393"/>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-21</a:t>
            </a:r>
            <a:endParaRPr lang="en-US" dirty="0"/>
          </a:p>
        </p:txBody>
      </p:sp>
      <p:pic>
        <p:nvPicPr>
          <p:cNvPr id="2053" name="Picture 5"/>
          <p:cNvPicPr>
            <a:picLocks noChangeAspect="1" noChangeArrowheads="1"/>
          </p:cNvPicPr>
          <p:nvPr/>
        </p:nvPicPr>
        <p:blipFill>
          <a:blip r:embed="rId5"/>
          <a:srcRect/>
          <a:stretch>
            <a:fillRect/>
          </a:stretch>
        </p:blipFill>
        <p:spPr bwMode="auto">
          <a:xfrm>
            <a:off x="6658899" y="1285094"/>
            <a:ext cx="1857304" cy="1812948"/>
          </a:xfrm>
          <a:prstGeom prst="rect">
            <a:avLst/>
          </a:prstGeom>
          <a:noFill/>
          <a:ln w="9525">
            <a:noFill/>
            <a:miter lim="800000"/>
            <a:headEnd/>
            <a:tailEnd/>
          </a:ln>
          <a:effectLst/>
        </p:spPr>
      </p:pic>
      <p:sp>
        <p:nvSpPr>
          <p:cNvPr id="9" name="Rectangle 8"/>
          <p:cNvSpPr/>
          <p:nvPr/>
        </p:nvSpPr>
        <p:spPr>
          <a:xfrm>
            <a:off x="7276531" y="3100316"/>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a:t>
            </a:r>
            <a:endParaRPr lang="en-US" dirty="0"/>
          </a:p>
        </p:txBody>
      </p:sp>
      <p:pic>
        <p:nvPicPr>
          <p:cNvPr id="2054" name="Picture 6"/>
          <p:cNvPicPr>
            <a:picLocks noChangeAspect="1" noChangeArrowheads="1"/>
          </p:cNvPicPr>
          <p:nvPr/>
        </p:nvPicPr>
        <p:blipFill>
          <a:blip r:embed="rId6"/>
          <a:srcRect/>
          <a:stretch>
            <a:fillRect/>
          </a:stretch>
        </p:blipFill>
        <p:spPr bwMode="auto">
          <a:xfrm>
            <a:off x="3001653" y="3643952"/>
            <a:ext cx="5746561" cy="1917226"/>
          </a:xfrm>
          <a:prstGeom prst="rect">
            <a:avLst/>
          </a:prstGeom>
          <a:noFill/>
          <a:ln w="9525">
            <a:noFill/>
            <a:miter lim="800000"/>
            <a:headEnd/>
            <a:tailEnd/>
          </a:ln>
          <a:effectLst/>
        </p:spPr>
      </p:pic>
      <p:sp>
        <p:nvSpPr>
          <p:cNvPr id="12" name="Rectangle 11"/>
          <p:cNvSpPr/>
          <p:nvPr/>
        </p:nvSpPr>
        <p:spPr>
          <a:xfrm>
            <a:off x="7440304" y="5611503"/>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13" name="Rectangle 12"/>
          <p:cNvSpPr/>
          <p:nvPr/>
        </p:nvSpPr>
        <p:spPr>
          <a:xfrm>
            <a:off x="5477300" y="5586483"/>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
        <p:nvSpPr>
          <p:cNvPr id="14" name="Rectangle 13"/>
          <p:cNvSpPr/>
          <p:nvPr/>
        </p:nvSpPr>
        <p:spPr>
          <a:xfrm>
            <a:off x="3568889" y="5602405"/>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Let n1=no of cubes in the left-most structure.</a:t>
            </a:r>
          </a:p>
          <a:p>
            <a:pPr algn="just"/>
            <a:r>
              <a:rPr lang="en-US" dirty="0" smtClean="0"/>
              <a:t>R1: Remove the topmost cube from the current structure. Place it on top of the other cube which has been removed in the previous stage . If there are more than one cubes on the table other than the leftmost structure, then start placing it on top of the cube which was removed in the </a:t>
            </a:r>
            <a:r>
              <a:rPr lang="en-US" smtClean="0"/>
              <a:t>second previous </a:t>
            </a:r>
            <a:r>
              <a:rPr lang="en-US" dirty="0" smtClean="0"/>
              <a:t>stage and so on</a:t>
            </a:r>
            <a:r>
              <a:rPr lang="en-US" b="1" dirty="0" smtClean="0"/>
              <a:t>.(If </a:t>
            </a:r>
            <a:r>
              <a:rPr lang="en-US" b="1" dirty="0" smtClean="0"/>
              <a:t>n1&gt;1)</a:t>
            </a:r>
            <a:endParaRPr lang="en-US" b="1" dirty="0" smtClean="0"/>
          </a:p>
          <a:p>
            <a:pPr algn="just"/>
            <a:r>
              <a:rPr lang="en-US" dirty="0" smtClean="0"/>
              <a:t>R2: </a:t>
            </a:r>
            <a:r>
              <a:rPr lang="en-US" dirty="0" smtClean="0"/>
              <a:t>Remove the topmost cube from the current </a:t>
            </a:r>
            <a:r>
              <a:rPr lang="en-US" dirty="0" smtClean="0"/>
              <a:t>structure and place it on top of the table next to the cube which was removed earlier</a:t>
            </a:r>
            <a:r>
              <a:rPr lang="en-US" b="1" dirty="0" smtClean="0"/>
              <a:t>.(If n1&gt;1)</a:t>
            </a:r>
          </a:p>
          <a:p>
            <a:pPr algn="just"/>
            <a:r>
              <a:rPr lang="en-US" dirty="0" smtClean="0"/>
              <a:t>R3:  Place the cube which was removed earlier on top of the left-most structure. If the new state is not better than the current state, place the other removed cubes (try one a time and check the value of the heuristic function in each step) on top of the </a:t>
            </a:r>
            <a:r>
              <a:rPr lang="en-US" dirty="0" smtClean="0"/>
              <a:t>left-most structure</a:t>
            </a:r>
            <a:r>
              <a:rPr lang="en-US" dirty="0" smtClean="0"/>
              <a:t>.(</a:t>
            </a:r>
            <a:r>
              <a:rPr lang="en-US" b="1" dirty="0" smtClean="0"/>
              <a:t>If </a:t>
            </a:r>
            <a:r>
              <a:rPr lang="en-US" b="1" dirty="0" smtClean="0"/>
              <a:t>n1==1</a:t>
            </a:r>
            <a:r>
              <a:rPr lang="en-US" b="1" dirty="0" smtClean="0"/>
              <a:t>)</a:t>
            </a:r>
            <a:endParaRPr lang="en-US" b="1" dirty="0" smtClean="0"/>
          </a:p>
          <a:p>
            <a:pPr algn="just"/>
            <a:r>
              <a:rPr lang="en-US" dirty="0" smtClean="0"/>
              <a:t>R4: </a:t>
            </a:r>
            <a:r>
              <a:rPr lang="en-US" dirty="0" smtClean="0"/>
              <a:t>If the new state is not better than the current state, find each and every possible way of placing the removed cubes on top of each </a:t>
            </a:r>
            <a:r>
              <a:rPr lang="en-US" dirty="0" smtClean="0"/>
              <a:t>other and check the value of </a:t>
            </a:r>
            <a:r>
              <a:rPr lang="en-US" dirty="0" smtClean="0"/>
              <a:t>the heuristic function in each </a:t>
            </a:r>
            <a:r>
              <a:rPr lang="en-US" dirty="0" smtClean="0"/>
              <a:t>step</a:t>
            </a:r>
            <a:r>
              <a:rPr lang="en-US" b="1" dirty="0" smtClean="0"/>
              <a:t>.(If n1==1</a:t>
            </a:r>
            <a:r>
              <a:rPr lang="en-US" b="1" dirty="0" smtClean="0"/>
              <a:t>)</a:t>
            </a:r>
            <a:endParaRPr lang="en-US" b="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a:t>
            </a:r>
            <a:endParaRPr lang="en-US" dirty="0"/>
          </a:p>
        </p:txBody>
      </p:sp>
      <p:sp>
        <p:nvSpPr>
          <p:cNvPr id="3" name="Content Placeholder 2"/>
          <p:cNvSpPr>
            <a:spLocks noGrp="1"/>
          </p:cNvSpPr>
          <p:nvPr>
            <p:ph idx="1"/>
          </p:nvPr>
        </p:nvSpPr>
        <p:spPr/>
        <p:txBody>
          <a:bodyPr>
            <a:normAutofit/>
          </a:bodyPr>
          <a:lstStyle/>
          <a:p>
            <a:pPr algn="just"/>
            <a:r>
              <a:rPr lang="en-US" dirty="0" smtClean="0"/>
              <a:t>Generate and test + feedback from the tester.</a:t>
            </a:r>
          </a:p>
          <a:p>
            <a:pPr algn="just"/>
            <a:r>
              <a:rPr lang="en-US" dirty="0" smtClean="0"/>
              <a:t>The feedback from the tester is provided by a heuristic function which computes the closeness of a given state from the goal state.</a:t>
            </a:r>
          </a:p>
          <a:p>
            <a:pPr algn="just"/>
            <a:r>
              <a:rPr lang="en-US" dirty="0" smtClean="0"/>
              <a:t>It can be sub-divided  into:-</a:t>
            </a:r>
          </a:p>
          <a:p>
            <a:pPr lvl="4" algn="just"/>
            <a:r>
              <a:rPr lang="en-US" sz="2000" dirty="0" smtClean="0"/>
              <a:t>Simple Hill Climbing</a:t>
            </a:r>
          </a:p>
          <a:p>
            <a:pPr lvl="4" algn="just"/>
            <a:r>
              <a:rPr lang="en-US" sz="2000" dirty="0" smtClean="0"/>
              <a:t>Steepest –Ascent Hill Climbing</a:t>
            </a:r>
            <a:endParaRPr lang="en-US"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4" algn="just"/>
            <a:r>
              <a:rPr lang="en-US" sz="2800" dirty="0" smtClean="0"/>
              <a:t>Simple Hill Climbing</a:t>
            </a:r>
          </a:p>
        </p:txBody>
      </p:sp>
      <p:sp>
        <p:nvSpPr>
          <p:cNvPr id="3" name="Content Placeholder 2"/>
          <p:cNvSpPr>
            <a:spLocks noGrp="1"/>
          </p:cNvSpPr>
          <p:nvPr>
            <p:ph idx="1"/>
          </p:nvPr>
        </p:nvSpPr>
        <p:spPr/>
        <p:txBody>
          <a:bodyPr/>
          <a:lstStyle/>
          <a:p>
            <a:pPr algn="just"/>
            <a:r>
              <a:rPr lang="en-US" dirty="0" smtClean="0"/>
              <a:t>Evaluate the initial state. If it is a goal state, the return it and quit. Otherwise, continue with the initial state as the current state.</a:t>
            </a:r>
          </a:p>
          <a:p>
            <a:pPr algn="just"/>
            <a:r>
              <a:rPr lang="en-US" dirty="0" smtClean="0"/>
              <a:t>Loop until a solution is found or until there are no new operators left to be applied in the  current state.</a:t>
            </a:r>
          </a:p>
          <a:p>
            <a:pPr lvl="1" algn="just">
              <a:buFont typeface="Wingdings" pitchFamily="2" charset="2"/>
              <a:buChar char="q"/>
            </a:pPr>
            <a:r>
              <a:rPr lang="en-US" sz="1800" dirty="0" smtClean="0"/>
              <a:t>Select an operator that has not yet been applied to the current state  and apply it to produce a new state.</a:t>
            </a:r>
          </a:p>
          <a:p>
            <a:pPr lvl="1" algn="just">
              <a:buFont typeface="Wingdings" pitchFamily="2" charset="2"/>
              <a:buChar char="q"/>
            </a:pPr>
            <a:r>
              <a:rPr lang="en-US" sz="1800" dirty="0" smtClean="0"/>
              <a:t>Evaluate the new state.</a:t>
            </a:r>
          </a:p>
          <a:p>
            <a:pPr lvl="2" algn="just">
              <a:buFont typeface="Wingdings" pitchFamily="2" charset="2"/>
              <a:buChar char="ü"/>
            </a:pPr>
            <a:r>
              <a:rPr lang="en-US" sz="1800" dirty="0" smtClean="0"/>
              <a:t>If it is a goal state, the return it and quit.</a:t>
            </a:r>
          </a:p>
          <a:p>
            <a:pPr lvl="2" algn="just">
              <a:buFont typeface="Wingdings" pitchFamily="2" charset="2"/>
              <a:buChar char="ü"/>
            </a:pPr>
            <a:r>
              <a:rPr lang="en-US" sz="1800" dirty="0" smtClean="0"/>
              <a:t>If it is not a goal state but it is better than the current state, then make it the current state.</a:t>
            </a:r>
          </a:p>
          <a:p>
            <a:pPr lvl="2" algn="just">
              <a:buFont typeface="Wingdings" pitchFamily="2" charset="2"/>
              <a:buChar char="ü"/>
            </a:pPr>
            <a:r>
              <a:rPr lang="en-US" sz="1800" dirty="0" smtClean="0"/>
              <a:t>If it is not better than the current state, then continue in the loop.</a:t>
            </a:r>
            <a:endParaRPr lang="en-US" sz="1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Hill Climbing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t>Example:  </a:t>
            </a:r>
            <a:r>
              <a:rPr lang="en-US" dirty="0" smtClean="0"/>
              <a:t>Colored </a:t>
            </a:r>
            <a:r>
              <a:rPr lang="en-US" dirty="0" smtClean="0"/>
              <a:t>cubes.</a:t>
            </a:r>
          </a:p>
          <a:p>
            <a:r>
              <a:rPr lang="en-US" b="1" dirty="0" smtClean="0"/>
              <a:t>Heuristic function</a:t>
            </a:r>
            <a:r>
              <a:rPr lang="en-US" dirty="0" smtClean="0"/>
              <a:t>= Sum of the number of different </a:t>
            </a:r>
            <a:r>
              <a:rPr lang="en-US" dirty="0" smtClean="0"/>
              <a:t>colors </a:t>
            </a:r>
            <a:r>
              <a:rPr lang="en-US" dirty="0" smtClean="0"/>
              <a:t>on each of the four sides.</a:t>
            </a:r>
          </a:p>
          <a:p>
            <a:r>
              <a:rPr lang="en-US" b="1" dirty="0" smtClean="0"/>
              <a:t>Solution: </a:t>
            </a:r>
            <a:r>
              <a:rPr lang="en-US" dirty="0" smtClean="0"/>
              <a:t>Sum=16.</a:t>
            </a:r>
          </a:p>
          <a:p>
            <a:r>
              <a:rPr lang="en-US" dirty="0" smtClean="0"/>
              <a:t>One rule for moving a cube is to rotate the cube 90 degrees.</a:t>
            </a:r>
          </a:p>
          <a:p>
            <a:endParaRPr lang="en-US" dirty="0" smtClean="0"/>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Steepest Ascent Hill Climbing</a:t>
            </a:r>
            <a:endParaRPr lang="en-US" dirty="0"/>
          </a:p>
        </p:txBody>
      </p:sp>
      <p:sp>
        <p:nvSpPr>
          <p:cNvPr id="3" name="Content Placeholder 2"/>
          <p:cNvSpPr>
            <a:spLocks noGrp="1"/>
          </p:cNvSpPr>
          <p:nvPr>
            <p:ph idx="1"/>
          </p:nvPr>
        </p:nvSpPr>
        <p:spPr/>
        <p:txBody>
          <a:bodyPr>
            <a:normAutofit/>
          </a:bodyPr>
          <a:lstStyle/>
          <a:p>
            <a:pPr algn="just"/>
            <a:r>
              <a:rPr lang="en-US" dirty="0" smtClean="0"/>
              <a:t>Evaluate the initial state. If it a goal state, then return it and quit. Otherwise, continue with the initial state as the current state.</a:t>
            </a:r>
          </a:p>
          <a:p>
            <a:pPr algn="just"/>
            <a:r>
              <a:rPr lang="en-US" dirty="0" smtClean="0"/>
              <a:t>Loop until a solution is found or until a complete iteration produces no change to current state:</a:t>
            </a:r>
          </a:p>
          <a:p>
            <a:pPr lvl="1" algn="just">
              <a:buFont typeface="Wingdings" pitchFamily="2" charset="2"/>
              <a:buChar char="q"/>
            </a:pPr>
            <a:r>
              <a:rPr lang="en-US" sz="1800" dirty="0" smtClean="0"/>
              <a:t>Let SUCC be a state such that any possible successor of the current state will be better than SUCC.</a:t>
            </a:r>
          </a:p>
          <a:p>
            <a:pPr lvl="1" algn="just">
              <a:buFont typeface="Wingdings" pitchFamily="2" charset="2"/>
              <a:buChar char="q"/>
            </a:pPr>
            <a:r>
              <a:rPr lang="en-US" sz="1800" dirty="0" smtClean="0"/>
              <a:t>For each operator that applies to the current state do:</a:t>
            </a:r>
          </a:p>
          <a:p>
            <a:pPr lvl="2" algn="just">
              <a:buFont typeface="Wingdings" pitchFamily="2" charset="2"/>
              <a:buChar char="ü"/>
            </a:pPr>
            <a:r>
              <a:rPr lang="en-US" sz="1800" dirty="0" smtClean="0"/>
              <a:t>Apply the operator and generate a new state.</a:t>
            </a:r>
          </a:p>
          <a:p>
            <a:pPr lvl="2" algn="just">
              <a:buFont typeface="Wingdings" pitchFamily="2" charset="2"/>
              <a:buChar char="ü"/>
            </a:pPr>
            <a:r>
              <a:rPr lang="en-US" sz="1800" dirty="0" smtClean="0"/>
              <a:t>Evaluate the new state. If it is a goal state, then return it and quit. If not, compare it to SUCC. If it is better then, set SUCC to this state. If it is not better, leave SUCC alone.</a:t>
            </a:r>
          </a:p>
          <a:p>
            <a:pPr algn="just"/>
            <a:r>
              <a:rPr lang="en-US" dirty="0" smtClean="0"/>
              <a:t>If the SUCC is better than current state, then set current state to SUCC.</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dirty="0" smtClean="0"/>
              <a:t>Simple Hill Climbing and Steepest-Ascent Hill Climbing may fail to find a solution.</a:t>
            </a:r>
          </a:p>
          <a:p>
            <a:pPr algn="just"/>
            <a:r>
              <a:rPr lang="en-US" dirty="0" smtClean="0"/>
              <a:t>Three failure states:</a:t>
            </a:r>
          </a:p>
          <a:p>
            <a:pPr lvl="1" algn="just"/>
            <a:r>
              <a:rPr lang="en-US" sz="1800" b="1" dirty="0" smtClean="0"/>
              <a:t>Local maximum</a:t>
            </a:r>
            <a:r>
              <a:rPr lang="en-US" sz="1800" dirty="0" smtClean="0"/>
              <a:t>: It is a state that is better than all its neighbors but is not better than states that are farther away.</a:t>
            </a:r>
          </a:p>
          <a:p>
            <a:pPr lvl="1" algn="just"/>
            <a:r>
              <a:rPr lang="en-US" sz="1800" b="1" dirty="0" smtClean="0"/>
              <a:t>A plateau </a:t>
            </a:r>
            <a:r>
              <a:rPr lang="en-US" sz="1800" dirty="0" smtClean="0"/>
              <a:t>is a flat area of the search space in  which a whole set of neighboring states have the same vale.</a:t>
            </a:r>
          </a:p>
          <a:p>
            <a:pPr lvl="1" algn="just"/>
            <a:r>
              <a:rPr lang="en-US" sz="1800" dirty="0" smtClean="0"/>
              <a:t>A </a:t>
            </a:r>
            <a:r>
              <a:rPr lang="en-US" sz="1800" b="1" dirty="0" smtClean="0"/>
              <a:t>ridge</a:t>
            </a:r>
            <a:r>
              <a:rPr lang="en-US" sz="1800" dirty="0" smtClean="0"/>
              <a:t> is a special kind of local maximum. Area of search space that is higher than the surrounding areas . It has a slope but the orientation of the high region, compared to the set of available moves and the directions in which they move, makes it impossible to traverse a ridge by single moves.</a:t>
            </a:r>
            <a:endParaRPr lang="en-US" sz="1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algn="just"/>
            <a:r>
              <a:rPr lang="en-US" dirty="0" smtClean="0"/>
              <a:t>Backtrack to some earlier node and try going in a different direction. </a:t>
            </a:r>
          </a:p>
          <a:p>
            <a:pPr algn="just"/>
            <a:r>
              <a:rPr lang="en-US" dirty="0" smtClean="0"/>
              <a:t>Make a big jump to try to get in a new section. </a:t>
            </a:r>
          </a:p>
          <a:p>
            <a:pPr algn="just"/>
            <a:r>
              <a:rPr lang="en-US" dirty="0" smtClean="0"/>
              <a:t>Moving in several directions at once.</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107265" y="1760560"/>
            <a:ext cx="3617368" cy="253848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37731" y="4844954"/>
            <a:ext cx="9962866" cy="675067"/>
          </a:xfrm>
          <a:prstGeom prst="rect">
            <a:avLst/>
          </a:prstGeom>
          <a:noFill/>
          <a:ln w="9525">
            <a:noFill/>
            <a:miter lim="800000"/>
            <a:headEnd/>
            <a:tailEnd/>
          </a:ln>
          <a:effectLst/>
        </p:spPr>
      </p:pic>
      <p:sp>
        <p:nvSpPr>
          <p:cNvPr id="8" name="Rectangle 7"/>
          <p:cNvSpPr/>
          <p:nvPr/>
        </p:nvSpPr>
        <p:spPr>
          <a:xfrm>
            <a:off x="4558351" y="4285396"/>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9" name="Rectangle 8"/>
          <p:cNvSpPr/>
          <p:nvPr/>
        </p:nvSpPr>
        <p:spPr>
          <a:xfrm>
            <a:off x="6635086" y="4287671"/>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ChangeAspect="1" noChangeArrowheads="1"/>
          </p:cNvPicPr>
          <p:nvPr/>
        </p:nvPicPr>
        <p:blipFill>
          <a:blip r:embed="rId3"/>
          <a:srcRect/>
          <a:stretch>
            <a:fillRect/>
          </a:stretch>
        </p:blipFill>
        <p:spPr bwMode="auto">
          <a:xfrm>
            <a:off x="3521123" y="1296539"/>
            <a:ext cx="1501254" cy="1801503"/>
          </a:xfrm>
          <a:prstGeom prst="rect">
            <a:avLst/>
          </a:prstGeom>
          <a:noFill/>
          <a:ln w="9525">
            <a:noFill/>
            <a:miter lim="800000"/>
            <a:headEnd/>
            <a:tailEnd/>
          </a:ln>
          <a:effectLst/>
        </p:spPr>
      </p:pic>
      <p:pic>
        <p:nvPicPr>
          <p:cNvPr id="2052" name="Picture 4"/>
          <p:cNvPicPr>
            <a:picLocks noGrp="1" noChangeAspect="1" noChangeArrowheads="1"/>
          </p:cNvPicPr>
          <p:nvPr>
            <p:ph idx="1"/>
          </p:nvPr>
        </p:nvPicPr>
        <p:blipFill>
          <a:blip r:embed="rId4"/>
          <a:srcRect/>
          <a:stretch>
            <a:fillRect/>
          </a:stretch>
        </p:blipFill>
        <p:spPr bwMode="auto">
          <a:xfrm>
            <a:off x="4944472" y="2579427"/>
            <a:ext cx="527456" cy="483501"/>
          </a:xfrm>
          <a:prstGeom prst="rect">
            <a:avLst/>
          </a:prstGeom>
          <a:noFill/>
          <a:ln w="9525">
            <a:noFill/>
            <a:miter lim="800000"/>
            <a:headEnd/>
            <a:tailEnd/>
          </a:ln>
          <a:effectLst/>
        </p:spPr>
      </p:pic>
      <p:sp>
        <p:nvSpPr>
          <p:cNvPr id="7" name="Rectangle 6"/>
          <p:cNvSpPr/>
          <p:nvPr/>
        </p:nvSpPr>
        <p:spPr>
          <a:xfrm>
            <a:off x="3998793" y="3084393"/>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pic>
        <p:nvPicPr>
          <p:cNvPr id="2053" name="Picture 5"/>
          <p:cNvPicPr>
            <a:picLocks noChangeAspect="1" noChangeArrowheads="1"/>
          </p:cNvPicPr>
          <p:nvPr/>
        </p:nvPicPr>
        <p:blipFill>
          <a:blip r:embed="rId5"/>
          <a:srcRect/>
          <a:stretch>
            <a:fillRect/>
          </a:stretch>
        </p:blipFill>
        <p:spPr bwMode="auto">
          <a:xfrm>
            <a:off x="6658899" y="1285094"/>
            <a:ext cx="1857304" cy="1812948"/>
          </a:xfrm>
          <a:prstGeom prst="rect">
            <a:avLst/>
          </a:prstGeom>
          <a:noFill/>
          <a:ln w="9525">
            <a:noFill/>
            <a:miter lim="800000"/>
            <a:headEnd/>
            <a:tailEnd/>
          </a:ln>
          <a:effectLst/>
        </p:spPr>
      </p:pic>
      <p:sp>
        <p:nvSpPr>
          <p:cNvPr id="9" name="Rectangle 8"/>
          <p:cNvSpPr/>
          <p:nvPr/>
        </p:nvSpPr>
        <p:spPr>
          <a:xfrm>
            <a:off x="7276531" y="3100316"/>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pic>
        <p:nvPicPr>
          <p:cNvPr id="2054" name="Picture 6"/>
          <p:cNvPicPr>
            <a:picLocks noChangeAspect="1" noChangeArrowheads="1"/>
          </p:cNvPicPr>
          <p:nvPr/>
        </p:nvPicPr>
        <p:blipFill>
          <a:blip r:embed="rId6"/>
          <a:srcRect/>
          <a:stretch>
            <a:fillRect/>
          </a:stretch>
        </p:blipFill>
        <p:spPr bwMode="auto">
          <a:xfrm>
            <a:off x="3001653" y="3643952"/>
            <a:ext cx="5746561" cy="1917226"/>
          </a:xfrm>
          <a:prstGeom prst="rect">
            <a:avLst/>
          </a:prstGeom>
          <a:noFill/>
          <a:ln w="9525">
            <a:noFill/>
            <a:miter lim="800000"/>
            <a:headEnd/>
            <a:tailEnd/>
          </a:ln>
          <a:effectLst/>
        </p:spPr>
      </p:pic>
      <p:sp>
        <p:nvSpPr>
          <p:cNvPr id="12" name="Rectangle 11"/>
          <p:cNvSpPr/>
          <p:nvPr/>
        </p:nvSpPr>
        <p:spPr>
          <a:xfrm>
            <a:off x="7467599" y="5556912"/>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Rectangle 12"/>
          <p:cNvSpPr/>
          <p:nvPr/>
        </p:nvSpPr>
        <p:spPr>
          <a:xfrm>
            <a:off x="5477300" y="5586483"/>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4" name="Rectangle 13"/>
          <p:cNvSpPr/>
          <p:nvPr/>
        </p:nvSpPr>
        <p:spPr>
          <a:xfrm>
            <a:off x="3568889" y="5602405"/>
            <a:ext cx="586854"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4" grpId="0" animBg="1"/>
    </p:bld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Words>784</Words>
  <Application>Microsoft Office PowerPoint</Application>
  <PresentationFormat>Custom</PresentationFormat>
  <Paragraphs>62</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Academic Literature 16x9</vt:lpstr>
      <vt:lpstr>    Hill climbing</vt:lpstr>
      <vt:lpstr>Hill Climbing</vt:lpstr>
      <vt:lpstr>Simple Hill Climbing</vt:lpstr>
      <vt:lpstr>Simple Hill Climbing contd…</vt:lpstr>
      <vt:lpstr>Steepest Ascent Hill Climbing</vt:lpstr>
      <vt:lpstr>Slide 6</vt:lpstr>
      <vt:lpstr>Solution</vt:lpstr>
      <vt:lpstr>Example</vt:lpstr>
      <vt:lpstr>Slide 9</vt:lpstr>
      <vt:lpstr>Example</vt:lpstr>
      <vt:lpstr>Slide 11</vt:lpstr>
      <vt:lpstr>Rules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home</dc:creator>
  <cp:lastModifiedBy>win7</cp:lastModifiedBy>
  <cp:revision>297</cp:revision>
  <dcterms:created xsi:type="dcterms:W3CDTF">2014-04-17T22:28:38Z</dcterms:created>
  <dcterms:modified xsi:type="dcterms:W3CDTF">2017-03-13T17:18:11Z</dcterms:modified>
</cp:coreProperties>
</file>