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3" r:id="rId3"/>
    <p:sldId id="267" r:id="rId4"/>
    <p:sldId id="270" r:id="rId5"/>
    <p:sldId id="269" r:id="rId6"/>
    <p:sldId id="264" r:id="rId7"/>
    <p:sldId id="265" r:id="rId8"/>
    <p:sldId id="266" r:id="rId9"/>
    <p:sldId id="271" r:id="rId10"/>
    <p:sldId id="272" r:id="rId11"/>
    <p:sldId id="273" r:id="rId12"/>
    <p:sldId id="274" r:id="rId13"/>
    <p:sldId id="275" r:id="rId14"/>
    <p:sldId id="276" r:id="rId15"/>
    <p:sldId id="277" r:id="rId16"/>
    <p:sldId id="278" r:id="rId17"/>
    <p:sldId id="279" r:id="rId18"/>
    <p:sldId id="281"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9" autoAdjust="0"/>
    <p:restoredTop sz="95356" autoAdjust="0"/>
  </p:normalViewPr>
  <p:slideViewPr>
    <p:cSldViewPr snapToGrid="0" showGuides="1">
      <p:cViewPr varScale="1">
        <p:scale>
          <a:sx n="63" d="100"/>
          <a:sy n="63" d="100"/>
        </p:scale>
        <p:origin x="-762"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2" d="100"/>
          <a:sy n="92" d="100"/>
        </p:scale>
        <p:origin x="3732" y="10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3/31/2017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xmlns=""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3/31/2017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xmlns=""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xmlns="" val="22055511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3/31/2017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xmlns="" val="16597565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3/31/2017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7696370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3/31/2017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2012076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3/31/2017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45927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3/31/2017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786876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xmlns="" val="2673943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3/31/2017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xmlns="" val="36026788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3/31/2017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527791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3/31/2017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971016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3/31/2017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17581115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3/31/2017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02416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3/31/2017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7697646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3/31/2017</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3857" y="2292094"/>
            <a:ext cx="11928143" cy="2402736"/>
          </a:xfrm>
        </p:spPr>
        <p:txBody>
          <a:bodyPr anchor="ctr"/>
          <a:lstStyle/>
          <a:p>
            <a:r>
              <a:rPr lang="en-US" smtClean="0"/>
              <a:t>		  problem reduction</a:t>
            </a:r>
            <a:endParaRPr lang="en-US"/>
          </a:p>
        </p:txBody>
      </p:sp>
    </p:spTree>
    <p:extLst>
      <p:ext uri="{BB962C8B-B14F-4D97-AF65-F5344CB8AC3E}">
        <p14:creationId xmlns:p14="http://schemas.microsoft.com/office/powerpoint/2010/main" xmlns="" val="16521339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AO* Algorithm</a:t>
            </a:r>
            <a:endParaRPr lang="en-US"/>
          </a:p>
        </p:txBody>
      </p:sp>
      <p:sp>
        <p:nvSpPr>
          <p:cNvPr id="5" name="Content Placeholder 4"/>
          <p:cNvSpPr>
            <a:spLocks noGrp="1"/>
          </p:cNvSpPr>
          <p:nvPr>
            <p:ph idx="1"/>
          </p:nvPr>
        </p:nvSpPr>
        <p:spPr/>
        <p:txBody>
          <a:bodyPr>
            <a:normAutofit/>
          </a:bodyPr>
          <a:lstStyle/>
          <a:p>
            <a:pPr marL="660400" indent="-660400" algn="just">
              <a:buFont typeface="Wingdings" pitchFamily="2" charset="2"/>
              <a:buAutoNum type="arabicPeriod"/>
              <a:defRPr/>
            </a:pPr>
            <a:r>
              <a:rPr lang="es-MX" altLang="he-IL" smtClean="0"/>
              <a:t>Let G </a:t>
            </a:r>
            <a:r>
              <a:rPr lang="es-MX" altLang="he-IL" err="1" smtClean="0"/>
              <a:t>be</a:t>
            </a:r>
            <a:r>
              <a:rPr lang="es-MX" altLang="he-IL" smtClean="0"/>
              <a:t> a </a:t>
            </a:r>
            <a:r>
              <a:rPr lang="es-MX" altLang="he-IL" err="1" smtClean="0"/>
              <a:t>graph</a:t>
            </a:r>
            <a:r>
              <a:rPr lang="es-MX" altLang="he-IL" smtClean="0"/>
              <a:t> </a:t>
            </a:r>
            <a:r>
              <a:rPr lang="es-MX" altLang="he-IL" err="1" smtClean="0"/>
              <a:t>with</a:t>
            </a:r>
            <a:r>
              <a:rPr lang="es-MX" altLang="he-IL" smtClean="0"/>
              <a:t> </a:t>
            </a:r>
            <a:r>
              <a:rPr lang="es-MX" altLang="he-IL" err="1" smtClean="0"/>
              <a:t>only</a:t>
            </a:r>
            <a:r>
              <a:rPr lang="es-MX" altLang="he-IL" smtClean="0"/>
              <a:t> </a:t>
            </a:r>
            <a:r>
              <a:rPr lang="es-MX" altLang="he-IL" err="1" smtClean="0"/>
              <a:t>starting</a:t>
            </a:r>
            <a:r>
              <a:rPr lang="es-MX" altLang="he-IL" smtClean="0"/>
              <a:t> </a:t>
            </a:r>
            <a:r>
              <a:rPr lang="es-MX" altLang="he-IL" err="1" smtClean="0"/>
              <a:t>node</a:t>
            </a:r>
            <a:r>
              <a:rPr lang="es-MX" altLang="he-IL" smtClean="0"/>
              <a:t> INIT.</a:t>
            </a:r>
          </a:p>
          <a:p>
            <a:pPr marL="660400" indent="-660400" algn="just">
              <a:buFont typeface="Wingdings" pitchFamily="2" charset="2"/>
              <a:buAutoNum type="arabicPeriod"/>
              <a:defRPr/>
            </a:pPr>
            <a:r>
              <a:rPr lang="en-US" altLang="he-IL" smtClean="0"/>
              <a:t>Repeat the followings until INIT is labeled SOLVED or h(INIT) &gt;  FUTILITY</a:t>
            </a:r>
            <a:endParaRPr lang="es-MX" altLang="he-IL" smtClean="0"/>
          </a:p>
          <a:p>
            <a:pPr marL="1035050" lvl="1" indent="-577850" algn="just">
              <a:buFont typeface="Wingdings" pitchFamily="2" charset="2"/>
              <a:buAutoNum type="alphaLcParenR"/>
              <a:defRPr/>
            </a:pPr>
            <a:r>
              <a:rPr lang="es-MX" altLang="he-IL" sz="2000" err="1" smtClean="0"/>
              <a:t>Select</a:t>
            </a:r>
            <a:r>
              <a:rPr lang="es-MX" altLang="he-IL" sz="2000" smtClean="0"/>
              <a:t> </a:t>
            </a:r>
            <a:r>
              <a:rPr lang="es-MX" altLang="he-IL" sz="2000" err="1" smtClean="0"/>
              <a:t>an</a:t>
            </a:r>
            <a:r>
              <a:rPr lang="es-MX" altLang="he-IL" sz="2000" smtClean="0"/>
              <a:t> </a:t>
            </a:r>
            <a:r>
              <a:rPr lang="es-MX" altLang="he-IL" sz="2000" err="1" smtClean="0"/>
              <a:t>unexpanded</a:t>
            </a:r>
            <a:r>
              <a:rPr lang="es-MX" altLang="he-IL" sz="2000" smtClean="0"/>
              <a:t> </a:t>
            </a:r>
            <a:r>
              <a:rPr lang="es-MX" altLang="he-IL" sz="2000" err="1" smtClean="0"/>
              <a:t>node</a:t>
            </a:r>
            <a:r>
              <a:rPr lang="es-MX" altLang="he-IL" sz="2000" smtClean="0"/>
              <a:t> </a:t>
            </a:r>
            <a:r>
              <a:rPr lang="es-MX" altLang="he-IL" sz="2000" err="1" smtClean="0"/>
              <a:t>from</a:t>
            </a:r>
            <a:r>
              <a:rPr lang="es-MX" altLang="he-IL" sz="2000" smtClean="0"/>
              <a:t> </a:t>
            </a:r>
            <a:r>
              <a:rPr lang="es-MX" altLang="he-IL" sz="2000" err="1" smtClean="0"/>
              <a:t>the</a:t>
            </a:r>
            <a:r>
              <a:rPr lang="es-MX" altLang="he-IL" sz="2000" smtClean="0"/>
              <a:t> </a:t>
            </a:r>
            <a:r>
              <a:rPr lang="es-MX" altLang="he-IL" sz="2000" err="1" smtClean="0"/>
              <a:t>most</a:t>
            </a:r>
            <a:r>
              <a:rPr lang="es-MX" altLang="he-IL" sz="2000" smtClean="0"/>
              <a:t> </a:t>
            </a:r>
            <a:r>
              <a:rPr lang="es-MX" altLang="he-IL" sz="2000" err="1" smtClean="0"/>
              <a:t>promising</a:t>
            </a:r>
            <a:r>
              <a:rPr lang="es-MX" altLang="he-IL" sz="2000" smtClean="0"/>
              <a:t> </a:t>
            </a:r>
            <a:r>
              <a:rPr lang="es-MX" altLang="he-IL" sz="2000" err="1" smtClean="0"/>
              <a:t>path</a:t>
            </a:r>
            <a:r>
              <a:rPr lang="es-MX" altLang="he-IL" sz="2000" smtClean="0"/>
              <a:t> </a:t>
            </a:r>
            <a:r>
              <a:rPr lang="es-MX" altLang="he-IL" sz="2000" err="1" smtClean="0"/>
              <a:t>from</a:t>
            </a:r>
            <a:r>
              <a:rPr lang="es-MX" altLang="he-IL" sz="2000" smtClean="0"/>
              <a:t> </a:t>
            </a:r>
            <a:r>
              <a:rPr lang="en-US" altLang="he-IL" sz="2000" smtClean="0"/>
              <a:t>INIT (call it NODE)</a:t>
            </a:r>
            <a:endParaRPr lang="en-US" altLang="he-IL" sz="2000" baseline="-25000" smtClean="0"/>
          </a:p>
          <a:p>
            <a:pPr marL="1035050" lvl="1" indent="-577850" algn="just">
              <a:buFont typeface="Wingdings" pitchFamily="2" charset="2"/>
              <a:buAutoNum type="alphaLcParenR"/>
              <a:defRPr/>
            </a:pPr>
            <a:r>
              <a:rPr lang="en-US" altLang="he-IL" sz="2000" smtClean="0"/>
              <a:t>Generate successors of NODE. If there are none, set h(NODE) = FUTILITY (i.e., NODE is unsolvable); otherwise for each SUCCESSOR that is not an ancestor of NODE do the following:</a:t>
            </a:r>
          </a:p>
          <a:p>
            <a:pPr marL="1409700" lvl="2" indent="-495300" algn="just">
              <a:buFont typeface="Wingdings" pitchFamily="2" charset="2"/>
              <a:buAutoNum type="romanLcPeriod"/>
              <a:defRPr/>
            </a:pPr>
            <a:r>
              <a:rPr lang="en-US" altLang="he-IL" sz="2000" smtClean="0"/>
              <a:t>Add SUCCESSSOR to G.</a:t>
            </a:r>
          </a:p>
          <a:p>
            <a:pPr marL="1409700" lvl="2" indent="-495300" algn="just">
              <a:buFont typeface="Wingdings" pitchFamily="2" charset="2"/>
              <a:buAutoNum type="romanLcPeriod"/>
              <a:defRPr/>
            </a:pPr>
            <a:r>
              <a:rPr lang="en-US" altLang="he-IL" sz="2000" smtClean="0"/>
              <a:t>If SUCCESSOR is a terminal node, label it SOLVED and set  h(SUCCESSOR) = 0.</a:t>
            </a:r>
          </a:p>
          <a:p>
            <a:pPr marL="1409700" lvl="2" indent="-495300" algn="just">
              <a:buFont typeface="Wingdings" pitchFamily="2" charset="2"/>
              <a:buAutoNum type="romanLcPeriod"/>
              <a:defRPr/>
            </a:pPr>
            <a:r>
              <a:rPr lang="en-US" altLang="he-IL" sz="2000" smtClean="0"/>
              <a:t>If SUCCESSPR is not a terminal node, compute its h</a:t>
            </a:r>
          </a:p>
          <a:p>
            <a:pPr algn="just"/>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mtClean="0"/>
              <a:t>AO* Algorithm </a:t>
            </a:r>
            <a:r>
              <a:rPr lang="en-US" err="1" smtClean="0"/>
              <a:t>contd</a:t>
            </a:r>
            <a:r>
              <a:rPr lang="en-US" smtClean="0"/>
              <a:t>…</a:t>
            </a:r>
            <a:endParaRPr lang="en-US"/>
          </a:p>
        </p:txBody>
      </p:sp>
      <p:sp>
        <p:nvSpPr>
          <p:cNvPr id="3" name="Content Placeholder 2"/>
          <p:cNvSpPr>
            <a:spLocks noGrp="1"/>
          </p:cNvSpPr>
          <p:nvPr>
            <p:ph idx="1"/>
          </p:nvPr>
        </p:nvSpPr>
        <p:spPr/>
        <p:txBody>
          <a:bodyPr>
            <a:normAutofit/>
          </a:bodyPr>
          <a:lstStyle/>
          <a:p>
            <a:pPr marL="1035050" lvl="1" indent="-577850" algn="just">
              <a:lnSpc>
                <a:spcPct val="80000"/>
              </a:lnSpc>
              <a:buFont typeface="Wingdings" pitchFamily="2" charset="2"/>
              <a:buAutoNum type="alphaLcParenR" startAt="3"/>
              <a:defRPr/>
            </a:pPr>
            <a:r>
              <a:rPr lang="en-US" altLang="he-IL" sz="2000" smtClean="0"/>
              <a:t>Propagate the newly discovered information up the graph by doing the following: let S be set of SOLVED nodes or nodes whose h values have been changed and need to have values propagated back to their parents. Initialize S to Node. Until S is empty repeat the followings:</a:t>
            </a:r>
          </a:p>
          <a:p>
            <a:pPr marL="1409700" lvl="2" indent="-495300" algn="just">
              <a:lnSpc>
                <a:spcPct val="80000"/>
              </a:lnSpc>
              <a:buFont typeface="Wingdings" pitchFamily="2" charset="2"/>
              <a:buAutoNum type="romanLcPeriod"/>
              <a:defRPr/>
            </a:pPr>
            <a:endParaRPr lang="en-US" altLang="he-IL" sz="2000" smtClean="0"/>
          </a:p>
          <a:p>
            <a:pPr marL="1409700" lvl="2" indent="-495300" algn="just">
              <a:lnSpc>
                <a:spcPct val="80000"/>
              </a:lnSpc>
              <a:buFont typeface="Wingdings" pitchFamily="2" charset="2"/>
              <a:buAutoNum type="romanLcPeriod"/>
              <a:defRPr/>
            </a:pPr>
            <a:r>
              <a:rPr lang="en-US" altLang="he-IL" sz="2000" smtClean="0"/>
              <a:t>Remove a node from S and call it CURRENT.</a:t>
            </a:r>
          </a:p>
          <a:p>
            <a:pPr marL="1409700" lvl="2" indent="-495300" algn="just">
              <a:lnSpc>
                <a:spcPct val="80000"/>
              </a:lnSpc>
              <a:buFont typeface="Wingdings" pitchFamily="2" charset="2"/>
              <a:buAutoNum type="romanLcPeriod"/>
              <a:defRPr/>
            </a:pPr>
            <a:r>
              <a:rPr lang="en-US" altLang="he-IL" sz="2000" smtClean="0"/>
              <a:t>Compute the cost of each of the arcs emerging from CURRENT. Assign minimum cost of its successors as its h.</a:t>
            </a:r>
          </a:p>
          <a:p>
            <a:pPr marL="1409700" lvl="2" indent="-495300" algn="just">
              <a:lnSpc>
                <a:spcPct val="80000"/>
              </a:lnSpc>
              <a:buFont typeface="Wingdings" pitchFamily="2" charset="2"/>
              <a:buAutoNum type="romanLcPeriod"/>
              <a:defRPr/>
            </a:pPr>
            <a:r>
              <a:rPr lang="en-US" altLang="he-IL" sz="2000" smtClean="0"/>
              <a:t>Mark the best path out of CURRENT by marking the arc that had the minimum cost in step ii</a:t>
            </a:r>
          </a:p>
          <a:p>
            <a:pPr marL="1409700" lvl="2" indent="-495300" algn="just">
              <a:lnSpc>
                <a:spcPct val="80000"/>
              </a:lnSpc>
              <a:buFont typeface="Wingdings" pitchFamily="2" charset="2"/>
              <a:buAutoNum type="romanLcPeriod"/>
              <a:defRPr/>
            </a:pPr>
            <a:r>
              <a:rPr lang="en-US" altLang="he-IL" sz="2000" smtClean="0"/>
              <a:t>Mark CURRENT as SOLVED if all of the nodes connected to it through new labeled arc have been labeled SOLVED</a:t>
            </a:r>
          </a:p>
          <a:p>
            <a:pPr marL="1409700" lvl="2" indent="-495300" algn="just">
              <a:lnSpc>
                <a:spcPct val="80000"/>
              </a:lnSpc>
              <a:buFont typeface="Wingdings" pitchFamily="2" charset="2"/>
              <a:buAutoNum type="romanLcPeriod"/>
              <a:defRPr/>
            </a:pPr>
            <a:r>
              <a:rPr lang="en-US" altLang="he-IL" sz="2000" smtClean="0"/>
              <a:t>If CURRENT has been labeled SOLVED or its cost was just changed, propagate its new cost back up through the graph. So add all of the ancestors of CURRENT to S.</a:t>
            </a:r>
            <a:endParaRPr lang="es-MX" altLang="he-IL" sz="200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pic>
        <p:nvPicPr>
          <p:cNvPr id="4" name="Picture 4"/>
          <p:cNvPicPr>
            <a:picLocks noChangeAspect="1" noChangeArrowheads="1"/>
          </p:cNvPicPr>
          <p:nvPr/>
        </p:nvPicPr>
        <p:blipFill>
          <a:blip r:embed="rId2"/>
          <a:srcRect/>
          <a:stretch>
            <a:fillRect/>
          </a:stretch>
        </p:blipFill>
        <p:spPr>
          <a:xfrm>
            <a:off x="3084394" y="1825364"/>
            <a:ext cx="5459105" cy="442277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contd..</a:t>
            </a:r>
            <a:endParaRPr lang="en-US"/>
          </a:p>
        </p:txBody>
      </p:sp>
      <p:pic>
        <p:nvPicPr>
          <p:cNvPr id="1026" name="Picture 2"/>
          <p:cNvPicPr>
            <a:picLocks noChangeAspect="1" noChangeArrowheads="1"/>
          </p:cNvPicPr>
          <p:nvPr/>
        </p:nvPicPr>
        <p:blipFill>
          <a:blip r:embed="rId2"/>
          <a:srcRect l="44999" t="28171" r="20491" b="19963"/>
          <a:stretch>
            <a:fillRect/>
          </a:stretch>
        </p:blipFill>
        <p:spPr bwMode="auto">
          <a:xfrm>
            <a:off x="3016155" y="1501253"/>
            <a:ext cx="6277970" cy="485860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Unnecessary backward </a:t>
            </a:r>
            <a:r>
              <a:rPr lang="en-US" err="1" smtClean="0"/>
              <a:t>progagation</a:t>
            </a:r>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276156" y="1911966"/>
            <a:ext cx="2943510" cy="276921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Necessary backward propagation</a:t>
            </a:r>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193576" y="1869743"/>
            <a:ext cx="5936775" cy="379407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Satisfaction</a:t>
            </a:r>
            <a:endParaRPr lang="en-US"/>
          </a:p>
        </p:txBody>
      </p:sp>
      <p:sp>
        <p:nvSpPr>
          <p:cNvPr id="3" name="Content Placeholder 2"/>
          <p:cNvSpPr>
            <a:spLocks noGrp="1"/>
          </p:cNvSpPr>
          <p:nvPr>
            <p:ph idx="1"/>
          </p:nvPr>
        </p:nvSpPr>
        <p:spPr/>
        <p:txBody>
          <a:bodyPr/>
          <a:lstStyle/>
          <a:p>
            <a:r>
              <a:rPr lang="en-US" smtClean="0"/>
              <a:t>Problems where some states have to satisfy a given set of constraints.</a:t>
            </a:r>
          </a:p>
          <a:p>
            <a:r>
              <a:rPr lang="en-US" smtClean="0"/>
              <a:t>Constraint Satisfaction is a serach procedure which operates in a set of constraints.</a:t>
            </a:r>
          </a:p>
          <a:p>
            <a:r>
              <a:rPr lang="en-US" smtClean="0"/>
              <a:t>Example: n-Queen problem, cryptarithmetic puzzles.</a:t>
            </a:r>
          </a:p>
          <a:p>
            <a:endParaRPr lang="en-US"/>
          </a:p>
          <a:p>
            <a:pPr marL="0" indent="0">
              <a:buNone/>
            </a:pPr>
            <a:r>
              <a:rPr lang="en-US" smtClean="0"/>
              <a:t>			</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67462" y="3387778"/>
            <a:ext cx="3357797" cy="1364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61685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Constraint </a:t>
            </a:r>
            <a:r>
              <a:rPr lang="en-US" smtClean="0"/>
              <a:t>Satisfaction contd…</a:t>
            </a:r>
            <a:endParaRPr lang="en-US"/>
          </a:p>
        </p:txBody>
      </p:sp>
      <p:sp>
        <p:nvSpPr>
          <p:cNvPr id="3" name="Content Placeholder 2"/>
          <p:cNvSpPr>
            <a:spLocks noGrp="1"/>
          </p:cNvSpPr>
          <p:nvPr>
            <p:ph idx="1"/>
          </p:nvPr>
        </p:nvSpPr>
        <p:spPr/>
        <p:txBody>
          <a:bodyPr/>
          <a:lstStyle/>
          <a:p>
            <a:r>
              <a:rPr lang="en-US" smtClean="0"/>
              <a:t>Step 1: Propagate through the system by satisfying some constraints.</a:t>
            </a:r>
          </a:p>
          <a:p>
            <a:r>
              <a:rPr lang="en-US" smtClean="0"/>
              <a:t>Step 2: Make some hypothesis to strengthen the constraint.</a:t>
            </a:r>
            <a:endParaRPr lang="en-US"/>
          </a:p>
        </p:txBody>
      </p:sp>
    </p:spTree>
    <p:extLst>
      <p:ext uri="{BB962C8B-B14F-4D97-AF65-F5344CB8AC3E}">
        <p14:creationId xmlns:p14="http://schemas.microsoft.com/office/powerpoint/2010/main" xmlns="" val="3623536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24940" y="1609725"/>
            <a:ext cx="9791700" cy="27946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54504" y="4042410"/>
            <a:ext cx="9203055" cy="7886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1174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a:t>
            </a:r>
            <a:r>
              <a:rPr lang="en-US" smtClean="0"/>
              <a:t> contd…</a:t>
            </a:r>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13023" y="1819354"/>
            <a:ext cx="6790543" cy="423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88862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AND-OR Graphs </a:t>
            </a:r>
            <a:r>
              <a:rPr lang="en-US" err="1" smtClean="0"/>
              <a:t>contd</a:t>
            </a:r>
            <a:r>
              <a:rPr lang="en-US" smtClean="0"/>
              <a:t>…</a:t>
            </a:r>
            <a:endParaRPr lang="en-US"/>
          </a:p>
        </p:txBody>
      </p:sp>
      <p:sp>
        <p:nvSpPr>
          <p:cNvPr id="3" name="Content Placeholder 2"/>
          <p:cNvSpPr>
            <a:spLocks noGrp="1"/>
          </p:cNvSpPr>
          <p:nvPr>
            <p:ph idx="1"/>
          </p:nvPr>
        </p:nvSpPr>
        <p:spPr/>
        <p:txBody>
          <a:bodyPr/>
          <a:lstStyle/>
          <a:p>
            <a:r>
              <a:rPr lang="en-US" smtClean="0"/>
              <a:t>The arcs are called as AND arcs.</a:t>
            </a:r>
          </a:p>
          <a:p>
            <a:r>
              <a:rPr lang="en-US" smtClean="0"/>
              <a:t>Best-First Search algorithm cannot be used to solve AND-OR graphs.</a:t>
            </a: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a:t>
            </a:r>
            <a:endParaRPr lang="en-US"/>
          </a:p>
        </p:txBody>
      </p:sp>
      <p:sp>
        <p:nvSpPr>
          <p:cNvPr id="3" name="Content Placeholder 2"/>
          <p:cNvSpPr>
            <a:spLocks noGrp="1"/>
          </p:cNvSpPr>
          <p:nvPr>
            <p:ph idx="1"/>
          </p:nvPr>
        </p:nvSpPr>
        <p:spPr/>
        <p:txBody>
          <a:bodyPr/>
          <a:lstStyle/>
          <a:p>
            <a:r>
              <a:rPr lang="en-US" b="1" u="sng" smtClean="0"/>
              <a:t>Tower of Hanoi:</a:t>
            </a:r>
          </a:p>
          <a:p>
            <a:r>
              <a:rPr lang="en-US" smtClean="0"/>
              <a:t>Rules:</a:t>
            </a:r>
          </a:p>
          <a:p>
            <a:pPr lvl="1" algn="just">
              <a:buFont typeface="Wingdings" pitchFamily="2" charset="2"/>
              <a:buChar char="ü"/>
            </a:pPr>
            <a:r>
              <a:rPr lang="en-US" sz="1800" smtClean="0"/>
              <a:t>Only one disk can be moved at a time.</a:t>
            </a:r>
          </a:p>
          <a:p>
            <a:pPr lvl="1" algn="just">
              <a:buFont typeface="Wingdings" pitchFamily="2" charset="2"/>
              <a:buChar char="ü"/>
            </a:pPr>
            <a:r>
              <a:rPr lang="en-US" sz="1800" smtClean="0"/>
              <a:t>Each move consists of taking the uppermost disk from one of the rods and sliding it onto another rod, on top of the other disks that may already be present on that rod.</a:t>
            </a:r>
          </a:p>
          <a:p>
            <a:pPr lvl="1" algn="just">
              <a:buFont typeface="Wingdings" pitchFamily="2" charset="2"/>
              <a:buChar char="ü"/>
            </a:pPr>
            <a:r>
              <a:rPr lang="en-US" sz="1800" smtClean="0"/>
              <a:t>No disk may be placed on top of a smaller disk.</a:t>
            </a:r>
          </a:p>
          <a:p>
            <a:pPr lvl="1"/>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a:t>
            </a:r>
            <a:r>
              <a:rPr lang="en-US" err="1" smtClean="0"/>
              <a:t>contd</a:t>
            </a:r>
            <a:r>
              <a:rPr lang="en-US" smtClean="0"/>
              <a:t>…</a:t>
            </a:r>
            <a:endParaRPr lang="en-US"/>
          </a:p>
        </p:txBody>
      </p:sp>
      <p:sp>
        <p:nvSpPr>
          <p:cNvPr id="3" name="Content Placeholder 2"/>
          <p:cNvSpPr>
            <a:spLocks noGrp="1"/>
          </p:cNvSpPr>
          <p:nvPr>
            <p:ph idx="1"/>
          </p:nvPr>
        </p:nvSpPr>
        <p:spPr/>
        <p:txBody>
          <a:bodyPr/>
          <a:lstStyle/>
          <a:p>
            <a:pPr algn="just"/>
            <a:r>
              <a:rPr lang="en-US" b="1" u="sng" smtClean="0"/>
              <a:t>Solution by decomposition:</a:t>
            </a:r>
          </a:p>
          <a:p>
            <a:pPr lvl="1" algn="just">
              <a:buFont typeface="Wingdings" pitchFamily="2" charset="2"/>
              <a:buChar char="ü"/>
            </a:pPr>
            <a:r>
              <a:rPr lang="en-US" sz="1800" smtClean="0"/>
              <a:t>Let n=no disks and the rods are marked as rod_1,rod_2,rod_3.</a:t>
            </a:r>
          </a:p>
          <a:p>
            <a:pPr lvl="1" algn="just">
              <a:buFont typeface="Wingdings" pitchFamily="2" charset="2"/>
              <a:buChar char="ü"/>
            </a:pPr>
            <a:r>
              <a:rPr lang="en-US" sz="1800" b="1" smtClean="0"/>
              <a:t>Requirement: </a:t>
            </a:r>
            <a:r>
              <a:rPr lang="en-US" sz="1800" smtClean="0"/>
              <a:t>To move from rod_1 to rod_3 or rod_2.</a:t>
            </a:r>
          </a:p>
          <a:p>
            <a:pPr lvl="2" algn="just">
              <a:buFont typeface="Wingdings" pitchFamily="2" charset="2"/>
              <a:buChar char="Ø"/>
            </a:pPr>
            <a:r>
              <a:rPr lang="en-US" sz="1800" smtClean="0"/>
              <a:t>If n=1, then simply move rod_1 to rod_3 or rod_2.</a:t>
            </a:r>
          </a:p>
          <a:p>
            <a:pPr lvl="2" algn="just">
              <a:buFont typeface="Wingdings" pitchFamily="2" charset="2"/>
              <a:buChar char="Ø"/>
            </a:pPr>
            <a:r>
              <a:rPr lang="en-US" sz="1800" smtClean="0"/>
              <a:t>If n&gt;1, then move the smaller n-1 disks to rod_2 or rod_3 and place the largest disk on rod_3 or rod_2.</a:t>
            </a:r>
            <a:endParaRPr lang="en-US" sz="180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a:t>
            </a:r>
            <a:r>
              <a:rPr lang="en-US" err="1" smtClean="0"/>
              <a:t>contd</a:t>
            </a:r>
            <a:r>
              <a:rPr lang="en-US" smtClean="0"/>
              <a:t>…</a:t>
            </a:r>
            <a:endParaRPr lang="en-US"/>
          </a:p>
        </p:txBody>
      </p:sp>
      <p:sp>
        <p:nvSpPr>
          <p:cNvPr id="3" name="Content Placeholder 2"/>
          <p:cNvSpPr>
            <a:spLocks noGrp="1"/>
          </p:cNvSpPr>
          <p:nvPr>
            <p:ph idx="1"/>
          </p:nvPr>
        </p:nvSpPr>
        <p:spPr/>
        <p:txBody>
          <a:bodyPr/>
          <a:lstStyle/>
          <a:p>
            <a:r>
              <a:rPr lang="en-US" b="1" u="sng" smtClean="0"/>
              <a:t>AND-OR graph for three disks.</a:t>
            </a:r>
            <a:endParaRPr lang="en-US" b="1" u="sng"/>
          </a:p>
        </p:txBody>
      </p:sp>
      <p:pic>
        <p:nvPicPr>
          <p:cNvPr id="4098" name="Picture 2" descr="D:\IMG20170327082359.jpg"/>
          <p:cNvPicPr>
            <a:picLocks noChangeAspect="1" noChangeArrowheads="1"/>
          </p:cNvPicPr>
          <p:nvPr/>
        </p:nvPicPr>
        <p:blipFill>
          <a:blip r:embed="rId2" cstate="print"/>
          <a:srcRect t="1863" r="2092"/>
          <a:stretch>
            <a:fillRect/>
          </a:stretch>
        </p:blipFill>
        <p:spPr bwMode="auto">
          <a:xfrm>
            <a:off x="1951629" y="2129051"/>
            <a:ext cx="7956645" cy="431269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393973" y="1695094"/>
            <a:ext cx="2983245" cy="168955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100550" y="1528549"/>
            <a:ext cx="4203510" cy="188339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a:t>
            </a:r>
            <a:endParaRPr lang="en-US"/>
          </a:p>
        </p:txBody>
      </p:sp>
      <p:pic>
        <p:nvPicPr>
          <p:cNvPr id="2050" name="Picture 2"/>
          <p:cNvPicPr>
            <a:picLocks noChangeAspect="1" noChangeArrowheads="1"/>
          </p:cNvPicPr>
          <p:nvPr/>
        </p:nvPicPr>
        <p:blipFill>
          <a:blip r:embed="rId2"/>
          <a:srcRect/>
          <a:stretch>
            <a:fillRect/>
          </a:stretch>
        </p:blipFill>
        <p:spPr bwMode="auto">
          <a:xfrm>
            <a:off x="1269243" y="1433015"/>
            <a:ext cx="9785444" cy="491319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pic>
        <p:nvPicPr>
          <p:cNvPr id="3075" name="Picture 3"/>
          <p:cNvPicPr>
            <a:picLocks noChangeAspect="1" noChangeArrowheads="1"/>
          </p:cNvPicPr>
          <p:nvPr/>
        </p:nvPicPr>
        <p:blipFill>
          <a:blip r:embed="rId2"/>
          <a:srcRect/>
          <a:stretch>
            <a:fillRect/>
          </a:stretch>
        </p:blipFill>
        <p:spPr bwMode="auto">
          <a:xfrm>
            <a:off x="1405720" y="1665028"/>
            <a:ext cx="9457898" cy="428539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897039" y="1665027"/>
            <a:ext cx="8557146" cy="335734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TotalTime>
  <Words>524</Words>
  <Application>Microsoft Office PowerPoint</Application>
  <PresentationFormat>Custom</PresentationFormat>
  <Paragraphs>54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Academic Literature 16x9</vt:lpstr>
      <vt:lpstr>    problem reduction</vt:lpstr>
      <vt:lpstr>AND-OR Graphs contd…</vt:lpstr>
      <vt:lpstr>Example 1 </vt:lpstr>
      <vt:lpstr>Example 1 contd…</vt:lpstr>
      <vt:lpstr>Example 1 contd…</vt:lpstr>
      <vt:lpstr>Example 2</vt:lpstr>
      <vt:lpstr>Algorithm</vt:lpstr>
      <vt:lpstr>Example 1</vt:lpstr>
      <vt:lpstr>Example 2</vt:lpstr>
      <vt:lpstr>AO* Algorithm</vt:lpstr>
      <vt:lpstr>AO* Algorithm contd…</vt:lpstr>
      <vt:lpstr>Example</vt:lpstr>
      <vt:lpstr>Example contd..</vt:lpstr>
      <vt:lpstr>Unnecessary backward progagation</vt:lpstr>
      <vt:lpstr>Necessary backward propagation</vt:lpstr>
      <vt:lpstr>Constraint Satisfaction</vt:lpstr>
      <vt:lpstr>Constraint Satisfaction contd…</vt:lpstr>
      <vt:lpstr>Solution  </vt:lpstr>
      <vt:lpstr>Solution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home</dc:creator>
  <cp:lastModifiedBy>daphne</cp:lastModifiedBy>
  <cp:revision>277</cp:revision>
  <dcterms:created xsi:type="dcterms:W3CDTF">2014-04-17T22:28:38Z</dcterms:created>
  <dcterms:modified xsi:type="dcterms:W3CDTF">2017-03-31T07:32:20Z</dcterms:modified>
</cp:coreProperties>
</file>