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257" r:id="rId3"/>
    <p:sldId id="258" r:id="rId4"/>
    <p:sldId id="259" r:id="rId5"/>
    <p:sldId id="260" r:id="rId6"/>
    <p:sldId id="261" r:id="rId7"/>
    <p:sldId id="270" r:id="rId8"/>
    <p:sldId id="271" r:id="rId9"/>
    <p:sldId id="272" r:id="rId10"/>
    <p:sldId id="273" r:id="rId11"/>
    <p:sldId id="274" r:id="rId12"/>
    <p:sldId id="275" r:id="rId13"/>
    <p:sldId id="276" r:id="rId14"/>
    <p:sldId id="262" r:id="rId15"/>
    <p:sldId id="263" r:id="rId16"/>
    <p:sldId id="264" r:id="rId17"/>
    <p:sldId id="265" r:id="rId18"/>
    <p:sldId id="266" r:id="rId19"/>
    <p:sldId id="267" r:id="rId20"/>
    <p:sldId id="268" r:id="rId21"/>
    <p:sldId id="269"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1" d="100"/>
          <a:sy n="61" d="100"/>
        </p:scale>
        <p:origin x="-1404" y="-90"/>
      </p:cViewPr>
      <p:guideLst>
        <p:guide orient="horz" pos="216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F3F9226-F951-4CFC-AF68-B38742927AAD}" type="datetimeFigureOut">
              <a:rPr lang="en-US" smtClean="0"/>
              <a:t>2/21/2017</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C639C94-9881-4663-8871-6182006482DB}"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FBD5172-E50E-42F0-AD6B-8048A83DA4B0}" type="slidenum">
              <a:rPr lang="en-US"/>
              <a:pPr/>
              <a:t>14</a:t>
            </a:fld>
            <a:endParaRPr lang="en-US"/>
          </a:p>
        </p:txBody>
      </p:sp>
      <p:sp>
        <p:nvSpPr>
          <p:cNvPr id="21506" name="Rectangle 2"/>
          <p:cNvSpPr>
            <a:spLocks noRot="1" noChangeArrowheads="1" noTextEdit="1"/>
          </p:cNvSpPr>
          <p:nvPr>
            <p:ph type="sldImg"/>
          </p:nvPr>
        </p:nvSpPr>
        <p:spPr>
          <a:ln/>
        </p:spPr>
      </p:sp>
      <p:sp>
        <p:nvSpPr>
          <p:cNvPr id="2150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C73E57C-A439-4A71-A64F-BEAAAE22412D}" type="slidenum">
              <a:rPr lang="en-US"/>
              <a:pPr/>
              <a:t>15</a:t>
            </a:fld>
            <a:endParaRPr lang="en-US"/>
          </a:p>
        </p:txBody>
      </p:sp>
      <p:sp>
        <p:nvSpPr>
          <p:cNvPr id="22530" name="Rectangle 2"/>
          <p:cNvSpPr>
            <a:spLocks noRot="1" noChangeArrowheads="1" noTextEdit="1"/>
          </p:cNvSpPr>
          <p:nvPr>
            <p:ph type="sldImg"/>
          </p:nvPr>
        </p:nvSpPr>
        <p:spPr>
          <a:ln/>
        </p:spPr>
      </p:sp>
      <p:sp>
        <p:nvSpPr>
          <p:cNvPr id="2253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7CC15E8-2F00-4606-B663-D3873CEAB346}" type="slidenum">
              <a:rPr lang="en-US"/>
              <a:pPr/>
              <a:t>16</a:t>
            </a:fld>
            <a:endParaRPr lang="en-US"/>
          </a:p>
        </p:txBody>
      </p:sp>
      <p:sp>
        <p:nvSpPr>
          <p:cNvPr id="29698" name="Rectangle 2"/>
          <p:cNvSpPr>
            <a:spLocks noRot="1" noChangeArrowheads="1" noTextEdit="1"/>
          </p:cNvSpPr>
          <p:nvPr>
            <p:ph type="sldImg"/>
          </p:nvPr>
        </p:nvSpPr>
        <p:spPr>
          <a:ln/>
        </p:spPr>
      </p:sp>
      <p:sp>
        <p:nvSpPr>
          <p:cNvPr id="2969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B1635B2-19D6-48DF-AA7F-B884032C9E54}" type="slidenum">
              <a:rPr lang="en-US"/>
              <a:pPr/>
              <a:t>17</a:t>
            </a:fld>
            <a:endParaRPr lang="en-US"/>
          </a:p>
        </p:txBody>
      </p:sp>
      <p:sp>
        <p:nvSpPr>
          <p:cNvPr id="30722" name="Rectangle 2"/>
          <p:cNvSpPr>
            <a:spLocks noRot="1" noChangeArrowheads="1" noTextEdit="1"/>
          </p:cNvSpPr>
          <p:nvPr>
            <p:ph type="sldImg"/>
          </p:nvPr>
        </p:nvSpPr>
        <p:spPr>
          <a:ln/>
        </p:spPr>
      </p:sp>
      <p:sp>
        <p:nvSpPr>
          <p:cNvPr id="3072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7C11C1B-A673-427F-89F8-16037A341AC7}" type="slidenum">
              <a:rPr lang="en-US"/>
              <a:pPr/>
              <a:t>18</a:t>
            </a:fld>
            <a:endParaRPr lang="en-US"/>
          </a:p>
        </p:txBody>
      </p:sp>
      <p:sp>
        <p:nvSpPr>
          <p:cNvPr id="31746" name="Rectangle 2"/>
          <p:cNvSpPr>
            <a:spLocks noRot="1" noChangeArrowheads="1" noTextEdit="1"/>
          </p:cNvSpPr>
          <p:nvPr>
            <p:ph type="sldImg"/>
          </p:nvPr>
        </p:nvSpPr>
        <p:spPr>
          <a:ln/>
        </p:spPr>
      </p:sp>
      <p:sp>
        <p:nvSpPr>
          <p:cNvPr id="3174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5FCCAA-44C6-4085-A0C2-58239D51C372}" type="slidenum">
              <a:rPr lang="en-US"/>
              <a:pPr/>
              <a:t>19</a:t>
            </a:fld>
            <a:endParaRPr lang="en-US"/>
          </a:p>
        </p:txBody>
      </p:sp>
      <p:sp>
        <p:nvSpPr>
          <p:cNvPr id="23554" name="Rectangle 2"/>
          <p:cNvSpPr>
            <a:spLocks noRot="1" noChangeArrowheads="1" noTextEdit="1"/>
          </p:cNvSpPr>
          <p:nvPr>
            <p:ph type="sldImg"/>
          </p:nvPr>
        </p:nvSpPr>
        <p:spPr>
          <a:ln/>
        </p:spPr>
      </p:sp>
      <p:sp>
        <p:nvSpPr>
          <p:cNvPr id="2355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2A047D5-ABFA-480F-9E04-E173F8D55572}" type="slidenum">
              <a:rPr lang="en-US"/>
              <a:pPr/>
              <a:t>20</a:t>
            </a:fld>
            <a:endParaRPr lang="en-US"/>
          </a:p>
        </p:txBody>
      </p:sp>
      <p:sp>
        <p:nvSpPr>
          <p:cNvPr id="24578" name="Rectangle 2"/>
          <p:cNvSpPr>
            <a:spLocks noRot="1" noChangeArrowheads="1" noTextEdit="1"/>
          </p:cNvSpPr>
          <p:nvPr>
            <p:ph type="sldImg"/>
          </p:nvPr>
        </p:nvSpPr>
        <p:spPr>
          <a:ln/>
        </p:spPr>
      </p:sp>
      <p:sp>
        <p:nvSpPr>
          <p:cNvPr id="2457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F24C1A6-F5D2-44BE-970D-42391CF7644C}" type="slidenum">
              <a:rPr lang="en-US"/>
              <a:pPr/>
              <a:t>21</a:t>
            </a:fld>
            <a:endParaRPr lang="en-US"/>
          </a:p>
        </p:txBody>
      </p:sp>
      <p:sp>
        <p:nvSpPr>
          <p:cNvPr id="25602" name="Rectangle 2"/>
          <p:cNvSpPr>
            <a:spLocks noRot="1" noChangeArrowheads="1" noTextEdit="1"/>
          </p:cNvSpPr>
          <p:nvPr>
            <p:ph type="sldImg"/>
          </p:nvPr>
        </p:nvSpPr>
        <p:spPr>
          <a:ln/>
        </p:spPr>
      </p:sp>
      <p:sp>
        <p:nvSpPr>
          <p:cNvPr id="25603"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D1B4CA9-213B-4B05-A1B7-F2D7D8F007C1}" type="datetimeFigureOut">
              <a:rPr lang="en-US" smtClean="0"/>
              <a:pPr/>
              <a:t>2/21/2017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F19C84-0E5A-427D-8511-0D8B3DB41CCF}" type="slidenum">
              <a:rPr lang="en-US" smtClean="0"/>
              <a:pPr/>
              <a:t>‹#›</a:t>
            </a:fld>
            <a:endParaRPr lang="en-US"/>
          </a:p>
        </p:txBody>
      </p:sp>
    </p:spTree>
    <p:extLst>
      <p:ext uri="{BB962C8B-B14F-4D97-AF65-F5344CB8AC3E}">
        <p14:creationId xmlns:p14="http://schemas.microsoft.com/office/powerpoint/2010/main" xmlns="" val="721595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D1B4CA9-213B-4B05-A1B7-F2D7D8F007C1}" type="datetimeFigureOut">
              <a:rPr lang="en-US" smtClean="0"/>
              <a:pPr/>
              <a:t>2/21/2017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F19C84-0E5A-427D-8511-0D8B3DB41CCF}" type="slidenum">
              <a:rPr lang="en-US" smtClean="0"/>
              <a:pPr/>
              <a:t>‹#›</a:t>
            </a:fld>
            <a:endParaRPr lang="en-US"/>
          </a:p>
        </p:txBody>
      </p:sp>
    </p:spTree>
    <p:extLst>
      <p:ext uri="{BB962C8B-B14F-4D97-AF65-F5344CB8AC3E}">
        <p14:creationId xmlns:p14="http://schemas.microsoft.com/office/powerpoint/2010/main" xmlns="" val="10633494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D1B4CA9-213B-4B05-A1B7-F2D7D8F007C1}" type="datetimeFigureOut">
              <a:rPr lang="en-US" smtClean="0"/>
              <a:pPr/>
              <a:t>2/21/2017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F19C84-0E5A-427D-8511-0D8B3DB41CCF}" type="slidenum">
              <a:rPr lang="en-US" smtClean="0"/>
              <a:pPr/>
              <a:t>‹#›</a:t>
            </a:fld>
            <a:endParaRPr lang="en-US"/>
          </a:p>
        </p:txBody>
      </p:sp>
    </p:spTree>
    <p:extLst>
      <p:ext uri="{BB962C8B-B14F-4D97-AF65-F5344CB8AC3E}">
        <p14:creationId xmlns:p14="http://schemas.microsoft.com/office/powerpoint/2010/main" xmlns="" val="15767978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D1B4CA9-213B-4B05-A1B7-F2D7D8F007C1}" type="datetimeFigureOut">
              <a:rPr lang="en-US" smtClean="0"/>
              <a:pPr/>
              <a:t>2/21/2017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F19C84-0E5A-427D-8511-0D8B3DB41CCF}" type="slidenum">
              <a:rPr lang="en-US" smtClean="0"/>
              <a:pPr/>
              <a:t>‹#›</a:t>
            </a:fld>
            <a:endParaRPr lang="en-US"/>
          </a:p>
        </p:txBody>
      </p:sp>
    </p:spTree>
    <p:extLst>
      <p:ext uri="{BB962C8B-B14F-4D97-AF65-F5344CB8AC3E}">
        <p14:creationId xmlns:p14="http://schemas.microsoft.com/office/powerpoint/2010/main" xmlns="" val="1820226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D1B4CA9-213B-4B05-A1B7-F2D7D8F007C1}" type="datetimeFigureOut">
              <a:rPr lang="en-US" smtClean="0"/>
              <a:pPr/>
              <a:t>2/21/2017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F19C84-0E5A-427D-8511-0D8B3DB41CCF}" type="slidenum">
              <a:rPr lang="en-US" smtClean="0"/>
              <a:pPr/>
              <a:t>‹#›</a:t>
            </a:fld>
            <a:endParaRPr lang="en-US"/>
          </a:p>
        </p:txBody>
      </p:sp>
    </p:spTree>
    <p:extLst>
      <p:ext uri="{BB962C8B-B14F-4D97-AF65-F5344CB8AC3E}">
        <p14:creationId xmlns:p14="http://schemas.microsoft.com/office/powerpoint/2010/main" xmlns="" val="42156230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D1B4CA9-213B-4B05-A1B7-F2D7D8F007C1}" type="datetimeFigureOut">
              <a:rPr lang="en-US" smtClean="0"/>
              <a:pPr/>
              <a:t>2/21/2017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F19C84-0E5A-427D-8511-0D8B3DB41CCF}" type="slidenum">
              <a:rPr lang="en-US" smtClean="0"/>
              <a:pPr/>
              <a:t>‹#›</a:t>
            </a:fld>
            <a:endParaRPr lang="en-US"/>
          </a:p>
        </p:txBody>
      </p:sp>
    </p:spTree>
    <p:extLst>
      <p:ext uri="{BB962C8B-B14F-4D97-AF65-F5344CB8AC3E}">
        <p14:creationId xmlns:p14="http://schemas.microsoft.com/office/powerpoint/2010/main" xmlns="" val="16134251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D1B4CA9-213B-4B05-A1B7-F2D7D8F007C1}" type="datetimeFigureOut">
              <a:rPr lang="en-US" smtClean="0"/>
              <a:pPr/>
              <a:t>2/21/2017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2F19C84-0E5A-427D-8511-0D8B3DB41CCF}" type="slidenum">
              <a:rPr lang="en-US" smtClean="0"/>
              <a:pPr/>
              <a:t>‹#›</a:t>
            </a:fld>
            <a:endParaRPr lang="en-US"/>
          </a:p>
        </p:txBody>
      </p:sp>
    </p:spTree>
    <p:extLst>
      <p:ext uri="{BB962C8B-B14F-4D97-AF65-F5344CB8AC3E}">
        <p14:creationId xmlns:p14="http://schemas.microsoft.com/office/powerpoint/2010/main" xmlns="" val="16046214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D1B4CA9-213B-4B05-A1B7-F2D7D8F007C1}" type="datetimeFigureOut">
              <a:rPr lang="en-US" smtClean="0"/>
              <a:pPr/>
              <a:t>2/21/2017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2F19C84-0E5A-427D-8511-0D8B3DB41CCF}" type="slidenum">
              <a:rPr lang="en-US" smtClean="0"/>
              <a:pPr/>
              <a:t>‹#›</a:t>
            </a:fld>
            <a:endParaRPr lang="en-US"/>
          </a:p>
        </p:txBody>
      </p:sp>
    </p:spTree>
    <p:extLst>
      <p:ext uri="{BB962C8B-B14F-4D97-AF65-F5344CB8AC3E}">
        <p14:creationId xmlns:p14="http://schemas.microsoft.com/office/powerpoint/2010/main" xmlns="" val="18109548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D1B4CA9-213B-4B05-A1B7-F2D7D8F007C1}" type="datetimeFigureOut">
              <a:rPr lang="en-US" smtClean="0"/>
              <a:pPr/>
              <a:t>2/21/2017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2F19C84-0E5A-427D-8511-0D8B3DB41CCF}" type="slidenum">
              <a:rPr lang="en-US" smtClean="0"/>
              <a:pPr/>
              <a:t>‹#›</a:t>
            </a:fld>
            <a:endParaRPr lang="en-US"/>
          </a:p>
        </p:txBody>
      </p:sp>
    </p:spTree>
    <p:extLst>
      <p:ext uri="{BB962C8B-B14F-4D97-AF65-F5344CB8AC3E}">
        <p14:creationId xmlns:p14="http://schemas.microsoft.com/office/powerpoint/2010/main" xmlns="" val="5887267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D1B4CA9-213B-4B05-A1B7-F2D7D8F007C1}" type="datetimeFigureOut">
              <a:rPr lang="en-US" smtClean="0"/>
              <a:pPr/>
              <a:t>2/21/2017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F19C84-0E5A-427D-8511-0D8B3DB41CCF}" type="slidenum">
              <a:rPr lang="en-US" smtClean="0"/>
              <a:pPr/>
              <a:t>‹#›</a:t>
            </a:fld>
            <a:endParaRPr lang="en-US"/>
          </a:p>
        </p:txBody>
      </p:sp>
    </p:spTree>
    <p:extLst>
      <p:ext uri="{BB962C8B-B14F-4D97-AF65-F5344CB8AC3E}">
        <p14:creationId xmlns:p14="http://schemas.microsoft.com/office/powerpoint/2010/main" xmlns="" val="36804301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D1B4CA9-213B-4B05-A1B7-F2D7D8F007C1}" type="datetimeFigureOut">
              <a:rPr lang="en-US" smtClean="0"/>
              <a:pPr/>
              <a:t>2/21/2017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F19C84-0E5A-427D-8511-0D8B3DB41CCF}" type="slidenum">
              <a:rPr lang="en-US" smtClean="0"/>
              <a:pPr/>
              <a:t>‹#›</a:t>
            </a:fld>
            <a:endParaRPr lang="en-US"/>
          </a:p>
        </p:txBody>
      </p:sp>
    </p:spTree>
    <p:extLst>
      <p:ext uri="{BB962C8B-B14F-4D97-AF65-F5344CB8AC3E}">
        <p14:creationId xmlns:p14="http://schemas.microsoft.com/office/powerpoint/2010/main" xmlns="" val="27468118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D1B4CA9-213B-4B05-A1B7-F2D7D8F007C1}" type="datetimeFigureOut">
              <a:rPr lang="en-US" smtClean="0"/>
              <a:pPr/>
              <a:t>2/21/2017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F19C84-0E5A-427D-8511-0D8B3DB41CCF}" type="slidenum">
              <a:rPr lang="en-US" smtClean="0"/>
              <a:pPr/>
              <a:t>‹#›</a:t>
            </a:fld>
            <a:endParaRPr lang="en-US"/>
          </a:p>
        </p:txBody>
      </p:sp>
    </p:spTree>
    <p:extLst>
      <p:ext uri="{BB962C8B-B14F-4D97-AF65-F5344CB8AC3E}">
        <p14:creationId xmlns:p14="http://schemas.microsoft.com/office/powerpoint/2010/main" xmlns="" val="3574858190"/>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The Internet</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xmlns="" val="227393621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a:t>
            </a:r>
            <a:endParaRPr lang="en-US" dirty="0"/>
          </a:p>
        </p:txBody>
      </p:sp>
      <p:sp>
        <p:nvSpPr>
          <p:cNvPr id="3" name="Content Placeholder 2"/>
          <p:cNvSpPr>
            <a:spLocks noGrp="1"/>
          </p:cNvSpPr>
          <p:nvPr>
            <p:ph idx="1"/>
          </p:nvPr>
        </p:nvSpPr>
        <p:spPr/>
        <p:txBody>
          <a:bodyPr>
            <a:normAutofit fontScale="92500"/>
          </a:bodyPr>
          <a:lstStyle/>
          <a:p>
            <a:pPr algn="just"/>
            <a:r>
              <a:rPr lang="en-US" dirty="0" smtClean="0"/>
              <a:t>This system was designed to allow a user anywhere on the Internet to search for and retrieve documents from databases on any number of document-serving computers.</a:t>
            </a:r>
          </a:p>
          <a:p>
            <a:pPr algn="just"/>
            <a:r>
              <a:rPr lang="en-US" dirty="0" smtClean="0"/>
              <a:t>By late 1990, the system was fully developed and implemented on a NeXT computer at CERN</a:t>
            </a:r>
          </a:p>
          <a:p>
            <a:pPr algn="just"/>
            <a:r>
              <a:rPr lang="en-US" dirty="0" smtClean="0"/>
              <a:t>In 1991, the system was ported to other computer platforms and released to the rest of the world.</a:t>
            </a:r>
            <a:endParaRPr lang="en-US" dirty="0"/>
          </a:p>
        </p:txBody>
      </p:sp>
    </p:spTree>
    <p:extLst>
      <p:ext uri="{BB962C8B-B14F-4D97-AF65-F5344CB8AC3E}">
        <p14:creationId xmlns:p14="http://schemas.microsoft.com/office/powerpoint/2010/main" xmlns="" val="23153989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Format of Documents in WWW</a:t>
            </a:r>
            <a:endParaRPr lang="en-US" dirty="0"/>
          </a:p>
        </p:txBody>
      </p:sp>
      <p:sp>
        <p:nvSpPr>
          <p:cNvPr id="3" name="Content Placeholder 2"/>
          <p:cNvSpPr>
            <a:spLocks noGrp="1"/>
          </p:cNvSpPr>
          <p:nvPr>
            <p:ph idx="1"/>
          </p:nvPr>
        </p:nvSpPr>
        <p:spPr/>
        <p:txBody>
          <a:bodyPr/>
          <a:lstStyle/>
          <a:p>
            <a:pPr algn="just"/>
            <a:r>
              <a:rPr lang="en-US" dirty="0" smtClean="0"/>
              <a:t>The documents presented in WWW used </a:t>
            </a:r>
            <a:r>
              <a:rPr lang="en-US" b="1" dirty="0" smtClean="0"/>
              <a:t>hypertext</a:t>
            </a:r>
            <a:r>
              <a:rPr lang="en-US" dirty="0" smtClean="0"/>
              <a:t> which is text with embedded links to text in other documents (or same) to allow </a:t>
            </a:r>
            <a:r>
              <a:rPr lang="en-US" dirty="0" err="1" smtClean="0"/>
              <a:t>nonsequential</a:t>
            </a:r>
            <a:r>
              <a:rPr lang="en-US" dirty="0" smtClean="0"/>
              <a:t> browsing of textual material and others.</a:t>
            </a:r>
          </a:p>
          <a:p>
            <a:pPr algn="just"/>
            <a:r>
              <a:rPr lang="en-US" dirty="0" smtClean="0"/>
              <a:t>The World Wide Web is also called simply as the WEB.</a:t>
            </a:r>
            <a:endParaRPr lang="en-US" dirty="0"/>
          </a:p>
        </p:txBody>
      </p:sp>
    </p:spTree>
    <p:extLst>
      <p:ext uri="{BB962C8B-B14F-4D97-AF65-F5344CB8AC3E}">
        <p14:creationId xmlns:p14="http://schemas.microsoft.com/office/powerpoint/2010/main" xmlns="" val="364630125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smtClean="0"/>
              <a:t>Units of information on the WEB</a:t>
            </a:r>
            <a:endParaRPr lang="en-US" dirty="0"/>
          </a:p>
        </p:txBody>
      </p:sp>
      <p:sp>
        <p:nvSpPr>
          <p:cNvPr id="3" name="Content Placeholder 2"/>
          <p:cNvSpPr>
            <a:spLocks noGrp="1"/>
          </p:cNvSpPr>
          <p:nvPr>
            <p:ph idx="1"/>
          </p:nvPr>
        </p:nvSpPr>
        <p:spPr>
          <a:xfrm>
            <a:off x="152400" y="1295400"/>
            <a:ext cx="8915400" cy="5181600"/>
          </a:xfrm>
        </p:spPr>
        <p:txBody>
          <a:bodyPr>
            <a:normAutofit fontScale="77500" lnSpcReduction="20000"/>
          </a:bodyPr>
          <a:lstStyle/>
          <a:p>
            <a:pPr algn="just"/>
            <a:r>
              <a:rPr lang="en-US" dirty="0" smtClean="0"/>
              <a:t>There are several names given for the units of information on the Web.</a:t>
            </a:r>
          </a:p>
          <a:p>
            <a:pPr algn="just"/>
            <a:r>
              <a:rPr lang="en-US" dirty="0" smtClean="0"/>
              <a:t>Some of them are</a:t>
            </a:r>
          </a:p>
          <a:p>
            <a:pPr lvl="1" algn="just"/>
            <a:r>
              <a:rPr lang="en-US" b="1" dirty="0" smtClean="0"/>
              <a:t>Documents</a:t>
            </a:r>
          </a:p>
          <a:p>
            <a:pPr lvl="1" algn="just"/>
            <a:r>
              <a:rPr lang="en-US" b="1" dirty="0" smtClean="0"/>
              <a:t>Pages</a:t>
            </a:r>
          </a:p>
          <a:p>
            <a:pPr lvl="1" algn="just"/>
            <a:r>
              <a:rPr lang="en-US" b="1" dirty="0" smtClean="0"/>
              <a:t>Resources</a:t>
            </a:r>
          </a:p>
          <a:p>
            <a:pPr algn="just"/>
            <a:r>
              <a:rPr lang="en-US" dirty="0" smtClean="0"/>
              <a:t>Documents if named implies only text info</a:t>
            </a:r>
          </a:p>
          <a:p>
            <a:pPr algn="just"/>
            <a:r>
              <a:rPr lang="en-US" dirty="0" smtClean="0"/>
              <a:t>Pages if used will be misleading in that often the WEB have more than one kind of pages that make up printed media</a:t>
            </a:r>
          </a:p>
          <a:p>
            <a:pPr algn="just"/>
            <a:r>
              <a:rPr lang="en-US" dirty="0" smtClean="0"/>
              <a:t>Resources if named maybe merited as that covers the possibility of non-textual information.</a:t>
            </a:r>
          </a:p>
          <a:p>
            <a:pPr algn="just"/>
            <a:r>
              <a:rPr lang="en-US" dirty="0" smtClean="0"/>
              <a:t>Here we will refer more to them as documents and pages</a:t>
            </a:r>
          </a:p>
          <a:p>
            <a:pPr algn="just"/>
            <a:r>
              <a:rPr lang="en-US" dirty="0" smtClean="0"/>
              <a:t>When a document contains non-textual information, it is called </a:t>
            </a:r>
            <a:r>
              <a:rPr lang="en-US" b="1" dirty="0" smtClean="0"/>
              <a:t>hypermedia</a:t>
            </a:r>
            <a:endParaRPr lang="en-US" dirty="0"/>
          </a:p>
        </p:txBody>
      </p:sp>
    </p:spTree>
    <p:extLst>
      <p:ext uri="{BB962C8B-B14F-4D97-AF65-F5344CB8AC3E}">
        <p14:creationId xmlns:p14="http://schemas.microsoft.com/office/powerpoint/2010/main" xmlns="" val="7012830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dirty="0" smtClean="0"/>
              <a:t>Web Browsers</a:t>
            </a:r>
            <a:endParaRPr lang="en-US" dirty="0"/>
          </a:p>
        </p:txBody>
      </p:sp>
      <p:sp>
        <p:nvSpPr>
          <p:cNvPr id="3" name="Content Placeholder 2"/>
          <p:cNvSpPr>
            <a:spLocks noGrp="1"/>
          </p:cNvSpPr>
          <p:nvPr>
            <p:ph idx="1"/>
          </p:nvPr>
        </p:nvSpPr>
        <p:spPr>
          <a:xfrm>
            <a:off x="152400" y="762000"/>
            <a:ext cx="8839200" cy="5943600"/>
          </a:xfrm>
        </p:spPr>
        <p:txBody>
          <a:bodyPr>
            <a:normAutofit fontScale="62500" lnSpcReduction="20000"/>
          </a:bodyPr>
          <a:lstStyle/>
          <a:p>
            <a:r>
              <a:rPr lang="en-US" dirty="0"/>
              <a:t>A </a:t>
            </a:r>
            <a:r>
              <a:rPr lang="en-US" b="1" dirty="0"/>
              <a:t>web browser</a:t>
            </a:r>
            <a:r>
              <a:rPr lang="en-US" dirty="0"/>
              <a:t> (commonly referred to as a </a:t>
            </a:r>
            <a:r>
              <a:rPr lang="en-US" b="1" dirty="0"/>
              <a:t>browser</a:t>
            </a:r>
            <a:r>
              <a:rPr lang="en-US" dirty="0"/>
              <a:t>) is a </a:t>
            </a:r>
            <a:r>
              <a:rPr lang="en-US" dirty="0" smtClean="0"/>
              <a:t>software application for </a:t>
            </a:r>
            <a:r>
              <a:rPr lang="en-US" dirty="0"/>
              <a:t>retrieving, presenting and traversing information resources on the </a:t>
            </a:r>
            <a:r>
              <a:rPr lang="en-US" dirty="0" smtClean="0"/>
              <a:t>World Wide Web or Web</a:t>
            </a:r>
          </a:p>
          <a:p>
            <a:r>
              <a:rPr lang="en-US" dirty="0" smtClean="0"/>
              <a:t>Documents provided and available on the Web are requested by browsers or web browsers which are programs running on client machines.</a:t>
            </a:r>
          </a:p>
          <a:p>
            <a:pPr lvl="1"/>
            <a:r>
              <a:rPr lang="en-US" dirty="0" smtClean="0"/>
              <a:t>They are called browsers as they allow the user to browse resources available on the Web.</a:t>
            </a:r>
          </a:p>
          <a:p>
            <a:r>
              <a:rPr lang="en-US" dirty="0" smtClean="0"/>
              <a:t>The first browsers are text-based</a:t>
            </a:r>
          </a:p>
          <a:p>
            <a:pPr lvl="1"/>
            <a:r>
              <a:rPr lang="en-US" dirty="0" smtClean="0"/>
              <a:t>Called Lynx browser</a:t>
            </a:r>
          </a:p>
          <a:p>
            <a:pPr lvl="1"/>
            <a:r>
              <a:rPr lang="en-US" dirty="0" smtClean="0"/>
              <a:t>This however constrained the growth of Web use.</a:t>
            </a:r>
          </a:p>
          <a:p>
            <a:r>
              <a:rPr lang="en-US" dirty="0" smtClean="0"/>
              <a:t>In 1993, MOSAIC, the first GUI based web browser was released.</a:t>
            </a:r>
          </a:p>
          <a:p>
            <a:pPr lvl="1"/>
            <a:r>
              <a:rPr lang="en-US" dirty="0" smtClean="0"/>
              <a:t>Developed at National Center for Supercomputer Applications (NCSA) at University of Illinois</a:t>
            </a:r>
          </a:p>
          <a:p>
            <a:pPr lvl="1"/>
            <a:r>
              <a:rPr lang="en-US" dirty="0" smtClean="0"/>
              <a:t>First release of MOSAIC ran on UNIX systems.</a:t>
            </a:r>
          </a:p>
          <a:p>
            <a:pPr lvl="1"/>
            <a:r>
              <a:rPr lang="en-US" dirty="0" smtClean="0"/>
              <a:t>By Late 1993, versions of MOSAIC are released for Apple Macintosh and Windows platform.</a:t>
            </a:r>
          </a:p>
          <a:p>
            <a:r>
              <a:rPr lang="en-US" dirty="0" smtClean="0"/>
              <a:t>Most commonly browsers now are</a:t>
            </a:r>
          </a:p>
          <a:p>
            <a:pPr lvl="1"/>
            <a:r>
              <a:rPr lang="en-US" dirty="0" smtClean="0"/>
              <a:t>IE (internet explorer)</a:t>
            </a:r>
          </a:p>
          <a:p>
            <a:pPr lvl="1"/>
            <a:r>
              <a:rPr lang="en-US" dirty="0" err="1" smtClean="0"/>
              <a:t>Firefor</a:t>
            </a:r>
            <a:r>
              <a:rPr lang="en-US" dirty="0" smtClean="0"/>
              <a:t> Mozilla</a:t>
            </a:r>
          </a:p>
          <a:p>
            <a:pPr lvl="1"/>
            <a:r>
              <a:rPr lang="en-US" dirty="0" smtClean="0"/>
              <a:t>Google Chrome</a:t>
            </a:r>
          </a:p>
          <a:p>
            <a:pPr lvl="1"/>
            <a:r>
              <a:rPr lang="en-US" dirty="0" smtClean="0"/>
              <a:t>Opera</a:t>
            </a:r>
            <a:endParaRPr lang="en-US" dirty="0"/>
          </a:p>
        </p:txBody>
      </p:sp>
    </p:spTree>
    <p:extLst>
      <p:ext uri="{BB962C8B-B14F-4D97-AF65-F5344CB8AC3E}">
        <p14:creationId xmlns:p14="http://schemas.microsoft.com/office/powerpoint/2010/main" xmlns="" val="100903912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457200" y="274638"/>
            <a:ext cx="8229600" cy="777875"/>
          </a:xfrm>
        </p:spPr>
        <p:txBody>
          <a:bodyPr>
            <a:normAutofit fontScale="90000"/>
          </a:bodyPr>
          <a:lstStyle/>
          <a:p>
            <a:r>
              <a:rPr lang="en-US" sz="4000" b="1">
                <a:solidFill>
                  <a:srgbClr val="FF9966"/>
                </a:solidFill>
                <a:latin typeface="Comic Sans MS" pitchFamily="66" charset="0"/>
              </a:rPr>
              <a:t>World Wide Web Consortium (W3C)</a:t>
            </a:r>
          </a:p>
        </p:txBody>
      </p:sp>
      <p:sp>
        <p:nvSpPr>
          <p:cNvPr id="8195" name="Rectangle 3"/>
          <p:cNvSpPr>
            <a:spLocks noGrp="1" noChangeArrowheads="1"/>
          </p:cNvSpPr>
          <p:nvPr>
            <p:ph type="body" idx="1"/>
          </p:nvPr>
        </p:nvSpPr>
        <p:spPr>
          <a:xfrm>
            <a:off x="250825" y="1268413"/>
            <a:ext cx="8229600" cy="5256212"/>
          </a:xfrm>
        </p:spPr>
        <p:txBody>
          <a:bodyPr/>
          <a:lstStyle/>
          <a:p>
            <a:pPr>
              <a:lnSpc>
                <a:spcPct val="80000"/>
              </a:lnSpc>
            </a:pPr>
            <a:r>
              <a:rPr lang="en-US" sz="2800"/>
              <a:t>In October 1994, Tim Berners-Lee founded an organization called the World Wide Web Consortium (W3C)</a:t>
            </a:r>
          </a:p>
          <a:p>
            <a:pPr>
              <a:lnSpc>
                <a:spcPct val="80000"/>
              </a:lnSpc>
            </a:pPr>
            <a:r>
              <a:rPr lang="en-US" sz="2800"/>
              <a:t>One of W3C’s primary goals is to make the Web universally accessible regardless of disability, language or culture.</a:t>
            </a:r>
          </a:p>
          <a:p>
            <a:pPr>
              <a:lnSpc>
                <a:spcPct val="80000"/>
              </a:lnSpc>
            </a:pPr>
            <a:r>
              <a:rPr lang="en-US" sz="2800"/>
              <a:t>It is also a standardization organization for web technologies. Such standards are called recommendations.</a:t>
            </a:r>
          </a:p>
          <a:p>
            <a:pPr>
              <a:lnSpc>
                <a:spcPct val="80000"/>
              </a:lnSpc>
            </a:pPr>
            <a:r>
              <a:rPr lang="en-US" sz="2800"/>
              <a:t>W3C Recommendations include XHTML, CSS, HTML and XML.</a:t>
            </a:r>
          </a:p>
          <a:p>
            <a:pPr>
              <a:lnSpc>
                <a:spcPct val="80000"/>
              </a:lnSpc>
            </a:pPr>
            <a:r>
              <a:rPr lang="en-US" sz="2800"/>
              <a:t>A recommendation is a document that specifies a technology’s role, syntax, rules.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normAutofit fontScale="90000"/>
          </a:bodyPr>
          <a:lstStyle/>
          <a:p>
            <a:r>
              <a:rPr lang="en-US" sz="4000" b="1">
                <a:solidFill>
                  <a:srgbClr val="FF9966"/>
                </a:solidFill>
                <a:latin typeface="Comic Sans MS" pitchFamily="66" charset="0"/>
              </a:rPr>
              <a:t>World Wide Web Consortium (W3C) (Continue..)</a:t>
            </a:r>
          </a:p>
        </p:txBody>
      </p:sp>
      <p:sp>
        <p:nvSpPr>
          <p:cNvPr id="9219" name="Rectangle 3"/>
          <p:cNvSpPr>
            <a:spLocks noGrp="1" noChangeArrowheads="1"/>
          </p:cNvSpPr>
          <p:nvPr>
            <p:ph type="body" idx="1"/>
          </p:nvPr>
        </p:nvSpPr>
        <p:spPr/>
        <p:txBody>
          <a:bodyPr/>
          <a:lstStyle/>
          <a:p>
            <a:pPr>
              <a:lnSpc>
                <a:spcPct val="80000"/>
              </a:lnSpc>
            </a:pPr>
            <a:r>
              <a:rPr lang="en-US" sz="2400"/>
              <a:t>Before becoming a W3C recommendation, a document passes through three phases:</a:t>
            </a:r>
          </a:p>
          <a:p>
            <a:pPr lvl="1">
              <a:lnSpc>
                <a:spcPct val="80000"/>
              </a:lnSpc>
            </a:pPr>
            <a:r>
              <a:rPr lang="en-US" sz="2000"/>
              <a:t>Working draft: specifies evolving draft.</a:t>
            </a:r>
          </a:p>
          <a:p>
            <a:pPr lvl="1">
              <a:lnSpc>
                <a:spcPct val="80000"/>
              </a:lnSpc>
            </a:pPr>
            <a:r>
              <a:rPr lang="en-US" sz="2000"/>
              <a:t>Candidate Recommendation: a stable version of the document that industry may begin implementing.</a:t>
            </a:r>
          </a:p>
          <a:p>
            <a:pPr lvl="1">
              <a:lnSpc>
                <a:spcPct val="80000"/>
              </a:lnSpc>
            </a:pPr>
            <a:r>
              <a:rPr lang="en-US" sz="2000"/>
              <a:t>Proposed Recommendation: a candidate recommendation that is considered mature and is ready to be considered for W3C Recommendation Status.</a:t>
            </a:r>
          </a:p>
          <a:p>
            <a:pPr>
              <a:lnSpc>
                <a:spcPct val="80000"/>
              </a:lnSpc>
            </a:pPr>
            <a:r>
              <a:rPr lang="en-US" sz="2400"/>
              <a:t>The W3C is comprised of three hosts:</a:t>
            </a:r>
          </a:p>
          <a:p>
            <a:pPr lvl="1">
              <a:lnSpc>
                <a:spcPct val="80000"/>
              </a:lnSpc>
            </a:pPr>
            <a:r>
              <a:rPr lang="en-US" sz="2000"/>
              <a:t>Massachusetts Institute of Technology (MIT)</a:t>
            </a:r>
          </a:p>
          <a:p>
            <a:pPr lvl="1">
              <a:lnSpc>
                <a:spcPct val="80000"/>
              </a:lnSpc>
            </a:pPr>
            <a:r>
              <a:rPr lang="en-US" sz="2000"/>
              <a:t>Institut National de Recherche en Informatique et Automatique (INRIA)</a:t>
            </a:r>
          </a:p>
          <a:p>
            <a:pPr lvl="1">
              <a:lnSpc>
                <a:spcPct val="80000"/>
              </a:lnSpc>
            </a:pPr>
            <a:r>
              <a:rPr lang="en-US" sz="2000"/>
              <a:t>Keio University of Japan</a:t>
            </a:r>
          </a:p>
          <a:p>
            <a:pPr lvl="1">
              <a:lnSpc>
                <a:spcPct val="80000"/>
              </a:lnSpc>
            </a:pPr>
            <a:r>
              <a:rPr lang="en-US" sz="2000"/>
              <a:t>And over 400 members</a:t>
            </a:r>
          </a:p>
          <a:p>
            <a:pPr>
              <a:lnSpc>
                <a:spcPct val="80000"/>
              </a:lnSpc>
            </a:pPr>
            <a:endParaRPr lang="en-US" sz="24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a:t>Levels of Internet Connectivity</a:t>
            </a:r>
          </a:p>
        </p:txBody>
      </p:sp>
      <p:sp>
        <p:nvSpPr>
          <p:cNvPr id="26627" name="Rectangle 3"/>
          <p:cNvSpPr>
            <a:spLocks noGrp="1" noChangeArrowheads="1"/>
          </p:cNvSpPr>
          <p:nvPr>
            <p:ph type="body" idx="1"/>
          </p:nvPr>
        </p:nvSpPr>
        <p:spPr>
          <a:xfrm>
            <a:off x="457200" y="1600200"/>
            <a:ext cx="8229600" cy="4852988"/>
          </a:xfrm>
        </p:spPr>
        <p:txBody>
          <a:bodyPr/>
          <a:lstStyle/>
          <a:p>
            <a:pPr algn="just">
              <a:lnSpc>
                <a:spcPct val="80000"/>
              </a:lnSpc>
            </a:pPr>
            <a:r>
              <a:rPr lang="en-US" sz="2800" dirty="0"/>
              <a:t>Dial-Up: form of Internet access via telephone lines.</a:t>
            </a:r>
          </a:p>
          <a:p>
            <a:pPr lvl="1" algn="just">
              <a:lnSpc>
                <a:spcPct val="80000"/>
              </a:lnSpc>
            </a:pPr>
            <a:r>
              <a:rPr lang="en-US" sz="2400" dirty="0"/>
              <a:t>uses an attached modem connected to a telephone line to dial into an Internet service provider's (ISP) node to establish a modem-to-modem link, which is then used to route Internet Protocol packets between the user's equipment and hosts on the Internet.</a:t>
            </a:r>
          </a:p>
          <a:p>
            <a:pPr lvl="1" algn="just">
              <a:lnSpc>
                <a:spcPct val="80000"/>
              </a:lnSpc>
            </a:pPr>
            <a:r>
              <a:rPr lang="en-US" sz="2400" dirty="0"/>
              <a:t>Dial-up connections to the Internet require no infrastructure other than the telephone network.</a:t>
            </a:r>
          </a:p>
          <a:p>
            <a:pPr lvl="1" algn="just">
              <a:lnSpc>
                <a:spcPct val="80000"/>
              </a:lnSpc>
            </a:pPr>
            <a:r>
              <a:rPr lang="en-US" sz="2400" dirty="0"/>
              <a:t>Dial-up access is a transient connection, because either the user or the ISP terminates the connection. Internet service providers will often set a limit on connection durations to prevent hogging of access, and will disconnect the user — requiring reconnection.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3"/>
          <p:cNvSpPr>
            <a:spLocks noGrp="1" noChangeArrowheads="1"/>
          </p:cNvSpPr>
          <p:nvPr>
            <p:ph type="body" idx="1"/>
          </p:nvPr>
        </p:nvSpPr>
        <p:spPr>
          <a:xfrm>
            <a:off x="395288" y="809625"/>
            <a:ext cx="8229600" cy="5715000"/>
          </a:xfrm>
        </p:spPr>
        <p:txBody>
          <a:bodyPr/>
          <a:lstStyle/>
          <a:p>
            <a:pPr algn="just">
              <a:lnSpc>
                <a:spcPct val="80000"/>
              </a:lnSpc>
            </a:pPr>
            <a:r>
              <a:rPr lang="en-US" sz="2000" dirty="0"/>
              <a:t>Leased Line: can be used for telephone, data or Internet services </a:t>
            </a:r>
          </a:p>
          <a:p>
            <a:pPr lvl="1" algn="just">
              <a:lnSpc>
                <a:spcPct val="80000"/>
              </a:lnSpc>
            </a:pPr>
            <a:r>
              <a:rPr lang="en-US" sz="2000" dirty="0"/>
              <a:t>does not have a telephone number, each side of the line being permanently connected to the other.</a:t>
            </a:r>
          </a:p>
          <a:p>
            <a:pPr algn="just">
              <a:lnSpc>
                <a:spcPct val="80000"/>
              </a:lnSpc>
            </a:pPr>
            <a:r>
              <a:rPr lang="en-US" sz="2000" b="1" dirty="0"/>
              <a:t>DSL</a:t>
            </a:r>
            <a:r>
              <a:rPr lang="en-US" sz="2000" dirty="0"/>
              <a:t> or </a:t>
            </a:r>
            <a:r>
              <a:rPr lang="en-US" sz="2000" b="1" dirty="0" err="1"/>
              <a:t>xDSL</a:t>
            </a:r>
            <a:r>
              <a:rPr lang="en-US" sz="2000" dirty="0"/>
              <a:t>, is a family of technologies that provides digital data transmission over the wires of a local telephone network. DSL originally stood for </a:t>
            </a:r>
            <a:r>
              <a:rPr lang="en-US" sz="2000" b="1" dirty="0"/>
              <a:t>digital subscriber loop</a:t>
            </a:r>
            <a:r>
              <a:rPr lang="en-US" sz="2000" dirty="0"/>
              <a:t>, although in recent years, the term </a:t>
            </a:r>
            <a:r>
              <a:rPr lang="en-US" sz="2000" b="1" dirty="0"/>
              <a:t>digital subscriber line.</a:t>
            </a:r>
          </a:p>
          <a:p>
            <a:pPr lvl="1" algn="just">
              <a:lnSpc>
                <a:spcPct val="80000"/>
              </a:lnSpc>
            </a:pPr>
            <a:r>
              <a:rPr lang="en-US" sz="2000" dirty="0"/>
              <a:t>ADSL (Asymmetric Digital Subscriber Line) is the most popular version of consumer-ready DSL.</a:t>
            </a:r>
          </a:p>
          <a:p>
            <a:pPr lvl="1" algn="just">
              <a:lnSpc>
                <a:spcPct val="80000"/>
              </a:lnSpc>
            </a:pPr>
            <a:r>
              <a:rPr lang="en-US" sz="2000" dirty="0"/>
              <a:t>DSL can be used at the same time and on the same telephone line with regular telephone, as it uses high frequency, while regular telephone uses low frequency. </a:t>
            </a:r>
          </a:p>
          <a:p>
            <a:pPr lvl="1" algn="just">
              <a:lnSpc>
                <a:spcPct val="80000"/>
              </a:lnSpc>
            </a:pPr>
            <a:r>
              <a:rPr lang="en-US" sz="2000" dirty="0"/>
              <a:t>DSL (VDSL) typically works by dividing the frequencies used in a single phone line into two primary "bands". The ISP data is carried over the high-frequency band (25 kHz and above) whereas the voice is carried over the lower-frequency band (4 kHz and below).</a:t>
            </a:r>
          </a:p>
          <a:p>
            <a:pPr lvl="1" algn="just">
              <a:lnSpc>
                <a:spcPct val="80000"/>
              </a:lnSpc>
            </a:pPr>
            <a:r>
              <a:rPr lang="en-US" sz="2000" b="1" dirty="0"/>
              <a:t>ADSL modem</a:t>
            </a:r>
            <a:r>
              <a:rPr lang="en-US" sz="2000" dirty="0"/>
              <a:t> or </a:t>
            </a:r>
            <a:r>
              <a:rPr lang="en-US" sz="2000" b="1" dirty="0"/>
              <a:t>DSL modem</a:t>
            </a:r>
            <a:r>
              <a:rPr lang="en-US" sz="2000" dirty="0"/>
              <a:t> is a device used to connect a single computer or router to a DSL phone line, in order to use an ADSL service.</a:t>
            </a:r>
            <a:r>
              <a:rPr lang="en-US" sz="1800" dirty="0"/>
              <a:t> </a:t>
            </a:r>
            <a:r>
              <a:rPr lang="en-US" sz="2000" dirty="0"/>
              <a:t> </a:t>
            </a:r>
          </a:p>
        </p:txBody>
      </p:sp>
      <p:sp>
        <p:nvSpPr>
          <p:cNvPr id="27652" name="Rectangle 4"/>
          <p:cNvSpPr>
            <a:spLocks noGrp="1" noChangeArrowheads="1"/>
          </p:cNvSpPr>
          <p:nvPr>
            <p:ph type="title"/>
          </p:nvPr>
        </p:nvSpPr>
        <p:spPr>
          <a:xfrm>
            <a:off x="0" y="0"/>
            <a:ext cx="8686800" cy="633413"/>
          </a:xfrm>
          <a:noFill/>
          <a:ln/>
        </p:spPr>
        <p:txBody>
          <a:bodyPr/>
          <a:lstStyle/>
          <a:p>
            <a:r>
              <a:rPr lang="en-US" sz="3200" b="1"/>
              <a:t>Levels of Internet Connectivity (Continue…)</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3"/>
          <p:cNvSpPr>
            <a:spLocks noGrp="1" noChangeArrowheads="1"/>
          </p:cNvSpPr>
          <p:nvPr>
            <p:ph type="body" idx="1"/>
          </p:nvPr>
        </p:nvSpPr>
        <p:spPr>
          <a:xfrm>
            <a:off x="395288" y="1341438"/>
            <a:ext cx="8229600" cy="4824412"/>
          </a:xfrm>
        </p:spPr>
        <p:txBody>
          <a:bodyPr/>
          <a:lstStyle/>
          <a:p>
            <a:pPr>
              <a:lnSpc>
                <a:spcPct val="90000"/>
              </a:lnSpc>
            </a:pPr>
            <a:r>
              <a:rPr lang="en-US" sz="2800" dirty="0"/>
              <a:t>A </a:t>
            </a:r>
            <a:r>
              <a:rPr lang="en-US" sz="2800" b="1" dirty="0"/>
              <a:t>Very Small Aperture Terminal</a:t>
            </a:r>
            <a:r>
              <a:rPr lang="en-US" sz="2800" dirty="0"/>
              <a:t> (</a:t>
            </a:r>
            <a:r>
              <a:rPr lang="en-US" sz="2800" b="1" dirty="0"/>
              <a:t>VSAT</a:t>
            </a:r>
            <a:r>
              <a:rPr lang="en-US" sz="2800" dirty="0"/>
              <a:t>), is a two-way satellite ground station with a dish antenna that is smaller than 3 meters. Most VSAT antennas range from 75 cm to 1.2 m. </a:t>
            </a:r>
          </a:p>
          <a:p>
            <a:pPr lvl="1">
              <a:lnSpc>
                <a:spcPct val="90000"/>
              </a:lnSpc>
            </a:pPr>
            <a:r>
              <a:rPr lang="en-US" sz="2400" dirty="0"/>
              <a:t>VSATs access satellites in geosynchronous orbit to relay data from small remote earth stations (terminals) to other terminals (in mesh configurations) or master earth station "hubs" (in star configurations).</a:t>
            </a:r>
          </a:p>
          <a:p>
            <a:pPr lvl="1">
              <a:lnSpc>
                <a:spcPct val="90000"/>
              </a:lnSpc>
            </a:pPr>
            <a:r>
              <a:rPr lang="en-US" sz="2400" dirty="0"/>
              <a:t>VSATs are most commonly used to transmit narrowband data (point of sale transactions such as credit card, polling or RFID data), or broadband data (for the provision of Satellite Internet access to remote locations, VoIP or video). </a:t>
            </a:r>
          </a:p>
        </p:txBody>
      </p:sp>
      <p:sp>
        <p:nvSpPr>
          <p:cNvPr id="28676" name="Rectangle 4"/>
          <p:cNvSpPr>
            <a:spLocks noGrp="1" noChangeArrowheads="1"/>
          </p:cNvSpPr>
          <p:nvPr>
            <p:ph type="title"/>
          </p:nvPr>
        </p:nvSpPr>
        <p:spPr>
          <a:xfrm>
            <a:off x="179388" y="260350"/>
            <a:ext cx="8686800" cy="633413"/>
          </a:xfrm>
          <a:noFill/>
          <a:ln/>
        </p:spPr>
        <p:txBody>
          <a:bodyPr>
            <a:normAutofit fontScale="90000"/>
          </a:bodyPr>
          <a:lstStyle/>
          <a:p>
            <a:r>
              <a:rPr lang="en-US" sz="4000" b="1"/>
              <a:t>Levels of Internet Connectivity (Continue…)</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457200" y="274638"/>
            <a:ext cx="8229600" cy="490537"/>
          </a:xfrm>
        </p:spPr>
        <p:txBody>
          <a:bodyPr>
            <a:normAutofit fontScale="90000"/>
          </a:bodyPr>
          <a:lstStyle/>
          <a:p>
            <a:r>
              <a:rPr lang="en-US" sz="4000"/>
              <a:t>Connecting to the Internet	</a:t>
            </a:r>
          </a:p>
        </p:txBody>
      </p:sp>
      <p:sp>
        <p:nvSpPr>
          <p:cNvPr id="10243" name="Rectangle 3"/>
          <p:cNvSpPr>
            <a:spLocks noGrp="1" noChangeArrowheads="1"/>
          </p:cNvSpPr>
          <p:nvPr>
            <p:ph type="body" idx="1"/>
          </p:nvPr>
        </p:nvSpPr>
        <p:spPr>
          <a:xfrm>
            <a:off x="323850" y="908050"/>
            <a:ext cx="8229600" cy="5545138"/>
          </a:xfrm>
        </p:spPr>
        <p:txBody>
          <a:bodyPr/>
          <a:lstStyle/>
          <a:p>
            <a:r>
              <a:rPr lang="en-US" sz="2800"/>
              <a:t>First a computer must have a modem: a device that converts data to audio tones and transmit the data over phone lines.</a:t>
            </a:r>
          </a:p>
          <a:p>
            <a:r>
              <a:rPr lang="en-US" sz="2800"/>
              <a:t>Or a computer must have a network card or NIC: a hardware device to connect the computer to the Internet through a network or a high speed Internet connection such as a cable modem or Digital Subscriber Line (DSL).</a:t>
            </a:r>
          </a:p>
          <a:p>
            <a:r>
              <a:rPr lang="en-US" sz="2800"/>
              <a:t>Third, is to register with an Internet Service Provider (ISP).</a:t>
            </a:r>
          </a:p>
          <a:p>
            <a:pPr lvl="1"/>
            <a:r>
              <a:rPr lang="en-US" sz="2400"/>
              <a:t>Computers connect to an ISP using a modem and phone line or a NIC using DSL or cable modem.</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What is Internet?</a:t>
            </a:r>
          </a:p>
          <a:p>
            <a:pPr lvl="1"/>
            <a:r>
              <a:rPr lang="en-US" dirty="0" smtClean="0"/>
              <a:t>Means different things to different people</a:t>
            </a:r>
          </a:p>
          <a:p>
            <a:pPr lvl="1"/>
            <a:r>
              <a:rPr lang="en-US" dirty="0" smtClean="0"/>
              <a:t>It is not something you can go and buy in a shop</a:t>
            </a:r>
          </a:p>
          <a:p>
            <a:pPr lvl="1"/>
            <a:r>
              <a:rPr lang="en-US" dirty="0" smtClean="0"/>
              <a:t>Or even see in a picture</a:t>
            </a:r>
          </a:p>
          <a:p>
            <a:r>
              <a:rPr lang="en-US" dirty="0" smtClean="0"/>
              <a:t>Internet is a massive collection of computer networks that connect millions of computers, software programs, databases, files and people which interact continuously</a:t>
            </a:r>
          </a:p>
          <a:p>
            <a:r>
              <a:rPr lang="en-US" dirty="0" smtClean="0"/>
              <a:t>The word Internet is derived from the words</a:t>
            </a:r>
          </a:p>
          <a:p>
            <a:pPr lvl="1"/>
            <a:r>
              <a:rPr lang="en-US" b="1" dirty="0" smtClean="0"/>
              <a:t>Int</a:t>
            </a:r>
            <a:r>
              <a:rPr lang="en-US" dirty="0" smtClean="0"/>
              <a:t>erconnection</a:t>
            </a:r>
          </a:p>
          <a:p>
            <a:pPr lvl="1"/>
            <a:r>
              <a:rPr lang="en-US" b="1" dirty="0" smtClean="0"/>
              <a:t>Net</a:t>
            </a:r>
            <a:r>
              <a:rPr lang="en-US" dirty="0" smtClean="0"/>
              <a:t>works</a:t>
            </a:r>
          </a:p>
          <a:p>
            <a:r>
              <a:rPr lang="en-US" dirty="0" smtClean="0"/>
              <a:t>It is the single largest telecommunications system ever conceived by mankind</a:t>
            </a:r>
            <a:endParaRPr lang="en-US" dirty="0"/>
          </a:p>
        </p:txBody>
      </p:sp>
    </p:spTree>
    <p:extLst>
      <p:ext uri="{BB962C8B-B14F-4D97-AF65-F5344CB8AC3E}">
        <p14:creationId xmlns:p14="http://schemas.microsoft.com/office/powerpoint/2010/main" xmlns="" val="357324554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normAutofit fontScale="90000"/>
          </a:bodyPr>
          <a:lstStyle/>
          <a:p>
            <a:r>
              <a:rPr lang="en-US" sz="4000"/>
              <a:t>Considerations when deciding on the commercial ISP service to use</a:t>
            </a:r>
          </a:p>
        </p:txBody>
      </p:sp>
      <p:sp>
        <p:nvSpPr>
          <p:cNvPr id="11267" name="Rectangle 3"/>
          <p:cNvSpPr>
            <a:spLocks noGrp="1" noChangeArrowheads="1"/>
          </p:cNvSpPr>
          <p:nvPr>
            <p:ph type="body" idx="1"/>
          </p:nvPr>
        </p:nvSpPr>
        <p:spPr/>
        <p:txBody>
          <a:bodyPr/>
          <a:lstStyle/>
          <a:p>
            <a:pPr>
              <a:lnSpc>
                <a:spcPct val="90000"/>
              </a:lnSpc>
            </a:pPr>
            <a:r>
              <a:rPr lang="en-US" sz="2400"/>
              <a:t>There are two considerations namely:</a:t>
            </a:r>
          </a:p>
          <a:p>
            <a:pPr lvl="1">
              <a:lnSpc>
                <a:spcPct val="90000"/>
              </a:lnSpc>
            </a:pPr>
            <a:r>
              <a:rPr lang="en-US" sz="2000"/>
              <a:t>Bandwidth</a:t>
            </a:r>
          </a:p>
          <a:p>
            <a:pPr lvl="1">
              <a:lnSpc>
                <a:spcPct val="90000"/>
              </a:lnSpc>
            </a:pPr>
            <a:r>
              <a:rPr lang="en-US" sz="2000"/>
              <a:t>Cost.</a:t>
            </a:r>
          </a:p>
          <a:p>
            <a:pPr>
              <a:lnSpc>
                <a:spcPct val="90000"/>
              </a:lnSpc>
            </a:pPr>
            <a:r>
              <a:rPr lang="en-US" sz="2400"/>
              <a:t>Bandwidth refers to the amount of data that can be transferred through a communications medium in a fixed amount of time.</a:t>
            </a:r>
          </a:p>
          <a:p>
            <a:pPr>
              <a:lnSpc>
                <a:spcPct val="90000"/>
              </a:lnSpc>
            </a:pPr>
            <a:r>
              <a:rPr lang="en-US" sz="2400"/>
              <a:t>Different ISPs offer different types of high-speed connections called broadband connections like DSL, cable modem, ISDN and the slower dial-up connections.</a:t>
            </a:r>
          </a:p>
          <a:p>
            <a:pPr>
              <a:lnSpc>
                <a:spcPct val="90000"/>
              </a:lnSpc>
            </a:pPr>
            <a:r>
              <a:rPr lang="en-US" sz="2400"/>
              <a:t>Broadband is a category of high-bandwidth Internet service that is often most provided by cable television and telephone companies to home users.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a:t>Continue from previous Slide</a:t>
            </a:r>
          </a:p>
        </p:txBody>
      </p:sp>
      <p:sp>
        <p:nvSpPr>
          <p:cNvPr id="12291" name="Rectangle 3"/>
          <p:cNvSpPr>
            <a:spLocks noGrp="1" noChangeArrowheads="1"/>
          </p:cNvSpPr>
          <p:nvPr>
            <p:ph type="body" idx="1"/>
          </p:nvPr>
        </p:nvSpPr>
        <p:spPr/>
        <p:txBody>
          <a:bodyPr/>
          <a:lstStyle/>
          <a:p>
            <a:pPr>
              <a:lnSpc>
                <a:spcPct val="90000"/>
              </a:lnSpc>
            </a:pPr>
            <a:r>
              <a:rPr lang="en-US"/>
              <a:t>Cable modems transmit data over the cables that bring television to home and business houses. Bandwidth is shared among many users.</a:t>
            </a:r>
          </a:p>
          <a:p>
            <a:pPr>
              <a:lnSpc>
                <a:spcPct val="90000"/>
              </a:lnSpc>
            </a:pPr>
            <a:r>
              <a:rPr lang="en-US"/>
              <a:t>ISDN provide Internet service over either digital or standard telephone lines. ISDN requires specialized hardware called a terminal adaptor (TA) usually provided by the ISP.</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History: The Beginnings</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In 1957, during the Cold War, Soviet Union launched the first satellite Sputnik, shaking the confidence of US in its scientific and technology leadership.</a:t>
            </a:r>
          </a:p>
          <a:p>
            <a:pPr lvl="1"/>
            <a:r>
              <a:rPr lang="en-US" dirty="0" smtClean="0"/>
              <a:t>The US government formed the Advanced Research Projects Agency (ARPA)</a:t>
            </a:r>
          </a:p>
          <a:p>
            <a:r>
              <a:rPr lang="en-US" dirty="0" smtClean="0"/>
              <a:t>In 1960s, the US Dept. of Defense became interested in developing a new-large scale computer network.</a:t>
            </a:r>
          </a:p>
          <a:p>
            <a:r>
              <a:rPr lang="en-US" dirty="0" smtClean="0"/>
              <a:t>Purpose of this network are</a:t>
            </a:r>
          </a:p>
          <a:p>
            <a:pPr lvl="1"/>
            <a:r>
              <a:rPr lang="en-US" dirty="0" smtClean="0"/>
              <a:t>Communications</a:t>
            </a:r>
          </a:p>
          <a:p>
            <a:pPr lvl="1"/>
            <a:r>
              <a:rPr lang="en-US" dirty="0" smtClean="0"/>
              <a:t>Program sharing</a:t>
            </a:r>
          </a:p>
          <a:p>
            <a:pPr lvl="1"/>
            <a:r>
              <a:rPr lang="en-US" dirty="0" smtClean="0"/>
              <a:t>Remote computer access for researchers working on </a:t>
            </a:r>
            <a:r>
              <a:rPr lang="en-US" dirty="0" err="1" smtClean="0"/>
              <a:t>defence</a:t>
            </a:r>
            <a:r>
              <a:rPr lang="en-US" dirty="0" smtClean="0"/>
              <a:t>-related contracts</a:t>
            </a:r>
          </a:p>
          <a:p>
            <a:r>
              <a:rPr lang="en-US" dirty="0" smtClean="0"/>
              <a:t>One fundamental requirement was that the network be sufficiently robust so that even if some nodes are lost due to sabotage or war, the network could continue to function</a:t>
            </a:r>
            <a:endParaRPr lang="en-US" dirty="0"/>
          </a:p>
        </p:txBody>
      </p:sp>
    </p:spTree>
    <p:extLst>
      <p:ext uri="{BB962C8B-B14F-4D97-AF65-F5344CB8AC3E}">
        <p14:creationId xmlns:p14="http://schemas.microsoft.com/office/powerpoint/2010/main" xmlns="" val="222165474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1143000"/>
            <a:ext cx="8991600" cy="5486400"/>
          </a:xfrm>
        </p:spPr>
        <p:txBody>
          <a:bodyPr>
            <a:normAutofit fontScale="77500" lnSpcReduction="20000"/>
          </a:bodyPr>
          <a:lstStyle/>
          <a:p>
            <a:r>
              <a:rPr lang="en-US" dirty="0" smtClean="0"/>
              <a:t>ARPA funded the construction of the first such network</a:t>
            </a:r>
          </a:p>
          <a:p>
            <a:pPr lvl="1"/>
            <a:r>
              <a:rPr lang="en-US" dirty="0" smtClean="0"/>
              <a:t>It connects about a dozen ARPA-funded research laboratories and universities.</a:t>
            </a:r>
          </a:p>
          <a:p>
            <a:pPr lvl="1"/>
            <a:r>
              <a:rPr lang="en-US" dirty="0" smtClean="0"/>
              <a:t>The first node of this network was established at UCLA in 1969</a:t>
            </a:r>
          </a:p>
          <a:p>
            <a:pPr lvl="1"/>
            <a:r>
              <a:rPr lang="en-US" dirty="0" smtClean="0"/>
              <a:t>This network was called </a:t>
            </a:r>
            <a:r>
              <a:rPr lang="en-US" dirty="0" err="1" smtClean="0"/>
              <a:t>ARPAnet</a:t>
            </a:r>
            <a:endParaRPr lang="en-US" dirty="0" smtClean="0"/>
          </a:p>
          <a:p>
            <a:pPr lvl="1"/>
            <a:r>
              <a:rPr lang="en-US" dirty="0" smtClean="0"/>
              <a:t>The early use of </a:t>
            </a:r>
            <a:r>
              <a:rPr lang="en-US" dirty="0" err="1" smtClean="0"/>
              <a:t>ARPAnet</a:t>
            </a:r>
            <a:r>
              <a:rPr lang="en-US" dirty="0" smtClean="0"/>
              <a:t> was simple text-based </a:t>
            </a:r>
            <a:r>
              <a:rPr lang="en-US" dirty="0" err="1" smtClean="0"/>
              <a:t>commnunication</a:t>
            </a:r>
            <a:r>
              <a:rPr lang="en-US" dirty="0" smtClean="0"/>
              <a:t> through email.</a:t>
            </a:r>
          </a:p>
          <a:p>
            <a:r>
              <a:rPr lang="en-US" dirty="0" err="1" smtClean="0"/>
              <a:t>ARPAnet</a:t>
            </a:r>
            <a:r>
              <a:rPr lang="en-US" dirty="0" smtClean="0"/>
              <a:t> was available only to laboratories and universities that conducted ARPA-funded research. Initially there are four of them:</a:t>
            </a:r>
          </a:p>
          <a:p>
            <a:pPr lvl="1"/>
            <a:r>
              <a:rPr lang="en-US" dirty="0" smtClean="0"/>
              <a:t>UCLA,</a:t>
            </a:r>
          </a:p>
          <a:p>
            <a:pPr lvl="1"/>
            <a:r>
              <a:rPr lang="en-US" dirty="0" smtClean="0"/>
              <a:t>Stanford Research Institute</a:t>
            </a:r>
          </a:p>
          <a:p>
            <a:pPr lvl="1"/>
            <a:r>
              <a:rPr lang="en-US" dirty="0" smtClean="0"/>
              <a:t>University of California, Santa Barbara</a:t>
            </a:r>
          </a:p>
          <a:p>
            <a:pPr lvl="1"/>
            <a:r>
              <a:rPr lang="en-US" dirty="0" smtClean="0"/>
              <a:t>University of Utah</a:t>
            </a:r>
          </a:p>
          <a:p>
            <a:endParaRPr lang="en-US" dirty="0" smtClean="0"/>
          </a:p>
          <a:p>
            <a:r>
              <a:rPr lang="en-US" dirty="0" smtClean="0"/>
              <a:t>The great majority of educational institutions were not connected.</a:t>
            </a:r>
            <a:endParaRPr lang="en-US" dirty="0"/>
          </a:p>
        </p:txBody>
      </p:sp>
      <p:sp>
        <p:nvSpPr>
          <p:cNvPr id="4" name="Title 1"/>
          <p:cNvSpPr>
            <a:spLocks noGrp="1"/>
          </p:cNvSpPr>
          <p:nvPr>
            <p:ph type="title"/>
          </p:nvPr>
        </p:nvSpPr>
        <p:spPr>
          <a:xfrm>
            <a:off x="457200" y="274638"/>
            <a:ext cx="8229600" cy="868362"/>
          </a:xfrm>
        </p:spPr>
        <p:txBody>
          <a:bodyPr/>
          <a:lstStyle/>
          <a:p>
            <a:r>
              <a:rPr lang="en-US" dirty="0" smtClean="0"/>
              <a:t>History: The Beginnings</a:t>
            </a:r>
            <a:endParaRPr lang="en-US" dirty="0"/>
          </a:p>
        </p:txBody>
      </p:sp>
    </p:spTree>
    <p:extLst>
      <p:ext uri="{BB962C8B-B14F-4D97-AF65-F5344CB8AC3E}">
        <p14:creationId xmlns:p14="http://schemas.microsoft.com/office/powerpoint/2010/main" xmlns="" val="79793005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r>
              <a:rPr lang="en-US" dirty="0" smtClean="0"/>
              <a:t>As a result, a number of other networks were developed during the late 1970s and early 1980s, with BITNET and </a:t>
            </a:r>
            <a:r>
              <a:rPr lang="en-US" dirty="0" err="1" smtClean="0"/>
              <a:t>CSNEt</a:t>
            </a:r>
            <a:r>
              <a:rPr lang="en-US" dirty="0" smtClean="0"/>
              <a:t> among them.</a:t>
            </a:r>
          </a:p>
          <a:p>
            <a:r>
              <a:rPr lang="en-US" dirty="0" smtClean="0"/>
              <a:t>BITNET : acronym for Because It’s Time Network began at the City University of New York	</a:t>
            </a:r>
          </a:p>
          <a:p>
            <a:pPr lvl="1"/>
            <a:r>
              <a:rPr lang="en-US" dirty="0" smtClean="0"/>
              <a:t>It was built initially to provide e-mail and file transfers.</a:t>
            </a:r>
          </a:p>
          <a:p>
            <a:r>
              <a:rPr lang="en-US" dirty="0" smtClean="0"/>
              <a:t>CSNET: acronym for Computer Science Network</a:t>
            </a:r>
          </a:p>
          <a:p>
            <a:pPr lvl="1"/>
            <a:r>
              <a:rPr lang="en-US" dirty="0" smtClean="0"/>
              <a:t>Connected the University of </a:t>
            </a:r>
            <a:r>
              <a:rPr lang="en-US" dirty="0" err="1" smtClean="0"/>
              <a:t>Delaware,Purdue</a:t>
            </a:r>
            <a:r>
              <a:rPr lang="en-US" dirty="0" smtClean="0"/>
              <a:t> University, University of Wisconsin, RAND Corporation and </a:t>
            </a:r>
            <a:r>
              <a:rPr lang="en-US" dirty="0" err="1" smtClean="0"/>
              <a:t>Bolt,Beranek</a:t>
            </a:r>
            <a:r>
              <a:rPr lang="en-US" dirty="0" smtClean="0"/>
              <a:t> and Newman</a:t>
            </a:r>
          </a:p>
          <a:p>
            <a:pPr lvl="1"/>
            <a:r>
              <a:rPr lang="en-US" dirty="0" smtClean="0"/>
              <a:t>Built initially to provide e-mail.</a:t>
            </a:r>
            <a:endParaRPr lang="en-US" dirty="0"/>
          </a:p>
        </p:txBody>
      </p:sp>
      <p:sp>
        <p:nvSpPr>
          <p:cNvPr id="4" name="Title 1"/>
          <p:cNvSpPr>
            <a:spLocks noGrp="1"/>
          </p:cNvSpPr>
          <p:nvPr>
            <p:ph type="title"/>
          </p:nvPr>
        </p:nvSpPr>
        <p:spPr/>
        <p:txBody>
          <a:bodyPr/>
          <a:lstStyle/>
          <a:p>
            <a:r>
              <a:rPr lang="en-US" dirty="0" smtClean="0"/>
              <a:t>History: The Beginnings</a:t>
            </a:r>
            <a:endParaRPr lang="en-US" dirty="0"/>
          </a:p>
        </p:txBody>
      </p:sp>
    </p:spTree>
    <p:extLst>
      <p:ext uri="{BB962C8B-B14F-4D97-AF65-F5344CB8AC3E}">
        <p14:creationId xmlns:p14="http://schemas.microsoft.com/office/powerpoint/2010/main" xmlns="" val="424267081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189037"/>
            <a:ext cx="8686800" cy="5211763"/>
          </a:xfrm>
        </p:spPr>
        <p:txBody>
          <a:bodyPr>
            <a:normAutofit fontScale="77500" lnSpcReduction="20000"/>
          </a:bodyPr>
          <a:lstStyle/>
          <a:p>
            <a:r>
              <a:rPr lang="en-US" dirty="0" smtClean="0"/>
              <a:t>A new national network, </a:t>
            </a:r>
            <a:r>
              <a:rPr lang="en-US" dirty="0" err="1" smtClean="0"/>
              <a:t>NSFnet</a:t>
            </a:r>
            <a:r>
              <a:rPr lang="en-US" dirty="0" smtClean="0"/>
              <a:t> was created in 1986</a:t>
            </a:r>
          </a:p>
          <a:p>
            <a:pPr lvl="1"/>
            <a:r>
              <a:rPr lang="en-US" dirty="0" smtClean="0"/>
              <a:t>Was sponsored by National Science Foundation (NSF)</a:t>
            </a:r>
          </a:p>
          <a:p>
            <a:pPr lvl="1"/>
            <a:r>
              <a:rPr lang="en-US" dirty="0" smtClean="0"/>
              <a:t>This network initially connected the NSF-funded supercomputer </a:t>
            </a:r>
            <a:r>
              <a:rPr lang="en-US" dirty="0" err="1" smtClean="0"/>
              <a:t>centres</a:t>
            </a:r>
            <a:r>
              <a:rPr lang="en-US" dirty="0" smtClean="0"/>
              <a:t> at five universities.</a:t>
            </a:r>
          </a:p>
          <a:p>
            <a:pPr lvl="1"/>
            <a:r>
              <a:rPr lang="en-US" dirty="0" smtClean="0"/>
              <a:t>Soon after it became established, it became available to other academic institutions and laboratories</a:t>
            </a:r>
          </a:p>
          <a:p>
            <a:r>
              <a:rPr lang="en-US" dirty="0" smtClean="0"/>
              <a:t>By 1990, </a:t>
            </a:r>
            <a:r>
              <a:rPr lang="en-US" dirty="0" err="1" smtClean="0"/>
              <a:t>NSFnet</a:t>
            </a:r>
            <a:r>
              <a:rPr lang="en-US" dirty="0" smtClean="0"/>
              <a:t> has replaced </a:t>
            </a:r>
            <a:r>
              <a:rPr lang="en-US" dirty="0" err="1" smtClean="0"/>
              <a:t>ARPAnet</a:t>
            </a:r>
            <a:r>
              <a:rPr lang="en-US" dirty="0" smtClean="0"/>
              <a:t> for most nonmilitary uses</a:t>
            </a:r>
          </a:p>
          <a:p>
            <a:r>
              <a:rPr lang="en-US" dirty="0" smtClean="0"/>
              <a:t>A wide variety of organizations had established nodes on this network</a:t>
            </a:r>
          </a:p>
          <a:p>
            <a:r>
              <a:rPr lang="en-US" dirty="0" smtClean="0"/>
              <a:t>By 1992, </a:t>
            </a:r>
            <a:r>
              <a:rPr lang="en-US" dirty="0" err="1" smtClean="0"/>
              <a:t>NSFnet</a:t>
            </a:r>
            <a:r>
              <a:rPr lang="en-US" dirty="0" smtClean="0"/>
              <a:t> connected more than 1 million computers around the world.</a:t>
            </a:r>
          </a:p>
          <a:p>
            <a:r>
              <a:rPr lang="en-US" dirty="0" smtClean="0"/>
              <a:t>In 1995, a small part of </a:t>
            </a:r>
            <a:r>
              <a:rPr lang="en-US" dirty="0" err="1" smtClean="0"/>
              <a:t>NSFnet</a:t>
            </a:r>
            <a:r>
              <a:rPr lang="en-US" dirty="0" smtClean="0"/>
              <a:t> returned to being a research network</a:t>
            </a:r>
          </a:p>
          <a:p>
            <a:r>
              <a:rPr lang="en-US" dirty="0" smtClean="0"/>
              <a:t>The rest became known as the Internet</a:t>
            </a:r>
            <a:endParaRPr lang="en-US" dirty="0"/>
          </a:p>
        </p:txBody>
      </p:sp>
      <p:sp>
        <p:nvSpPr>
          <p:cNvPr id="4" name="Title 1"/>
          <p:cNvSpPr>
            <a:spLocks noGrp="1"/>
          </p:cNvSpPr>
          <p:nvPr>
            <p:ph type="title"/>
          </p:nvPr>
        </p:nvSpPr>
        <p:spPr>
          <a:xfrm>
            <a:off x="457200" y="274638"/>
            <a:ext cx="8229600" cy="715962"/>
          </a:xfrm>
        </p:spPr>
        <p:txBody>
          <a:bodyPr>
            <a:normAutofit fontScale="90000"/>
          </a:bodyPr>
          <a:lstStyle/>
          <a:p>
            <a:r>
              <a:rPr lang="en-US" dirty="0" smtClean="0"/>
              <a:t>History: The Beginnings</a:t>
            </a:r>
            <a:endParaRPr lang="en-US" dirty="0"/>
          </a:p>
        </p:txBody>
      </p:sp>
    </p:spTree>
    <p:extLst>
      <p:ext uri="{BB962C8B-B14F-4D97-AF65-F5344CB8AC3E}">
        <p14:creationId xmlns:p14="http://schemas.microsoft.com/office/powerpoint/2010/main" xmlns="" val="339502420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533400"/>
            <a:ext cx="7772400" cy="1470025"/>
          </a:xfrm>
        </p:spPr>
        <p:txBody>
          <a:bodyPr/>
          <a:lstStyle/>
          <a:p>
            <a:r>
              <a:rPr lang="en-US" dirty="0" smtClean="0"/>
              <a:t>The World Wide Web</a:t>
            </a:r>
            <a:endParaRPr lang="en-US" dirty="0"/>
          </a:p>
        </p:txBody>
      </p:sp>
      <p:sp>
        <p:nvSpPr>
          <p:cNvPr id="3" name="Subtitle 2"/>
          <p:cNvSpPr>
            <a:spLocks noGrp="1"/>
          </p:cNvSpPr>
          <p:nvPr>
            <p:ph type="subTitle" idx="1"/>
          </p:nvPr>
        </p:nvSpPr>
        <p:spPr>
          <a:xfrm>
            <a:off x="1447800" y="5120640"/>
            <a:ext cx="6400800" cy="1752600"/>
          </a:xfrm>
        </p:spPr>
        <p:txBody>
          <a:bodyPr/>
          <a:lstStyle/>
          <a:p>
            <a:r>
              <a:rPr lang="en-US" dirty="0" smtClean="0"/>
              <a:t>Origins and Its Importance</a:t>
            </a:r>
            <a:endParaRPr lang="en-US" dirty="0"/>
          </a:p>
        </p:txBody>
      </p:sp>
      <p:pic>
        <p:nvPicPr>
          <p:cNvPr id="1026" name="Picture 2" descr="D:\kester\web.jp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3124200" y="1828800"/>
            <a:ext cx="3048000" cy="30480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7949764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Definition</a:t>
            </a:r>
            <a:endParaRPr lang="en-US" dirty="0"/>
          </a:p>
        </p:txBody>
      </p:sp>
      <p:sp>
        <p:nvSpPr>
          <p:cNvPr id="3" name="Content Placeholder 2"/>
          <p:cNvSpPr>
            <a:spLocks noGrp="1"/>
          </p:cNvSpPr>
          <p:nvPr>
            <p:ph idx="1"/>
          </p:nvPr>
        </p:nvSpPr>
        <p:spPr/>
        <p:txBody>
          <a:bodyPr>
            <a:normAutofit/>
          </a:bodyPr>
          <a:lstStyle/>
          <a:p>
            <a:r>
              <a:rPr lang="en-US" dirty="0" smtClean="0"/>
              <a:t>In abstract sense, the Web is merely a vast collection of documents, some of which are connected by links.</a:t>
            </a:r>
          </a:p>
          <a:p>
            <a:pPr lvl="1"/>
            <a:r>
              <a:rPr lang="en-US" dirty="0" smtClean="0"/>
              <a:t>These documents are accessed by Web browsers.</a:t>
            </a:r>
          </a:p>
          <a:p>
            <a:r>
              <a:rPr lang="en-US" dirty="0"/>
              <a:t>The </a:t>
            </a:r>
            <a:r>
              <a:rPr lang="en-US" b="1" dirty="0"/>
              <a:t>World Wide Web</a:t>
            </a:r>
            <a:r>
              <a:rPr lang="en-US" dirty="0"/>
              <a:t> (</a:t>
            </a:r>
            <a:r>
              <a:rPr lang="en-US" b="1" dirty="0"/>
              <a:t>WWW</a:t>
            </a:r>
            <a:r>
              <a:rPr lang="en-US" dirty="0"/>
              <a:t>, </a:t>
            </a:r>
            <a:r>
              <a:rPr lang="en-US" b="1" dirty="0"/>
              <a:t>W3</a:t>
            </a:r>
            <a:r>
              <a:rPr lang="en-US" dirty="0"/>
              <a:t>) is an </a:t>
            </a:r>
            <a:r>
              <a:rPr lang="en-US" dirty="0" smtClean="0">
                <a:solidFill>
                  <a:schemeClr val="tx1">
                    <a:lumMod val="95000"/>
                  </a:schemeClr>
                </a:solidFill>
              </a:rPr>
              <a:t>information system</a:t>
            </a:r>
            <a:r>
              <a:rPr lang="en-US" dirty="0" smtClean="0"/>
              <a:t> </a:t>
            </a:r>
            <a:r>
              <a:rPr lang="en-US" dirty="0"/>
              <a:t>of interlinked </a:t>
            </a:r>
            <a:r>
              <a:rPr lang="en-US" dirty="0" smtClean="0"/>
              <a:t>hypertext </a:t>
            </a:r>
            <a:r>
              <a:rPr lang="en-US" dirty="0"/>
              <a:t>documents that are accessed via the </a:t>
            </a:r>
            <a:r>
              <a:rPr lang="en-US" dirty="0" smtClean="0"/>
              <a:t>Internet.</a:t>
            </a:r>
            <a:endParaRPr lang="en-US" dirty="0"/>
          </a:p>
        </p:txBody>
      </p:sp>
    </p:spTree>
    <p:extLst>
      <p:ext uri="{BB962C8B-B14F-4D97-AF65-F5344CB8AC3E}">
        <p14:creationId xmlns:p14="http://schemas.microsoft.com/office/powerpoint/2010/main" xmlns="" val="344969409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Origins</a:t>
            </a:r>
            <a:endParaRPr lang="en-US" dirty="0"/>
          </a:p>
        </p:txBody>
      </p:sp>
      <p:sp>
        <p:nvSpPr>
          <p:cNvPr id="3" name="Content Placeholder 2"/>
          <p:cNvSpPr>
            <a:spLocks noGrp="1"/>
          </p:cNvSpPr>
          <p:nvPr>
            <p:ph idx="1"/>
          </p:nvPr>
        </p:nvSpPr>
        <p:spPr/>
        <p:txBody>
          <a:bodyPr>
            <a:normAutofit fontScale="92500"/>
          </a:bodyPr>
          <a:lstStyle/>
          <a:p>
            <a:pPr algn="just"/>
            <a:r>
              <a:rPr lang="en-US" dirty="0" smtClean="0"/>
              <a:t>In 1989, a small group led by Tim Berners-Lee at CERN (European Laboratory for Particle Physics) proposed a new protocol for the Internet as well as a system of documents access to use it.</a:t>
            </a:r>
          </a:p>
          <a:p>
            <a:pPr algn="just"/>
            <a:r>
              <a:rPr lang="en-US" dirty="0" smtClean="0"/>
              <a:t>Intention of this system was to allow scientists around the world to use the Internet to exchange documents describing their work.</a:t>
            </a:r>
          </a:p>
          <a:p>
            <a:pPr algn="just"/>
            <a:r>
              <a:rPr lang="en-US" dirty="0" smtClean="0"/>
              <a:t>The group named this system as the World Wide Web.</a:t>
            </a:r>
          </a:p>
        </p:txBody>
      </p:sp>
    </p:spTree>
    <p:extLst>
      <p:ext uri="{BB962C8B-B14F-4D97-AF65-F5344CB8AC3E}">
        <p14:creationId xmlns:p14="http://schemas.microsoft.com/office/powerpoint/2010/main" xmlns="" val="36344307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128</TotalTime>
  <Words>1742</Words>
  <Application>Microsoft Office PowerPoint</Application>
  <PresentationFormat>On-screen Show (4:3)</PresentationFormat>
  <Paragraphs>150</Paragraphs>
  <Slides>21</Slides>
  <Notes>8</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Office Theme</vt:lpstr>
      <vt:lpstr>The Internet</vt:lpstr>
      <vt:lpstr>Introduction</vt:lpstr>
      <vt:lpstr>History: The Beginnings</vt:lpstr>
      <vt:lpstr>History: The Beginnings</vt:lpstr>
      <vt:lpstr>History: The Beginnings</vt:lpstr>
      <vt:lpstr>History: The Beginnings</vt:lpstr>
      <vt:lpstr>The World Wide Web</vt:lpstr>
      <vt:lpstr>Definition</vt:lpstr>
      <vt:lpstr>Origins</vt:lpstr>
      <vt:lpstr>Design</vt:lpstr>
      <vt:lpstr>Format of Documents in WWW</vt:lpstr>
      <vt:lpstr>Units of information on the WEB</vt:lpstr>
      <vt:lpstr>Web Browsers</vt:lpstr>
      <vt:lpstr>World Wide Web Consortium (W3C)</vt:lpstr>
      <vt:lpstr>World Wide Web Consortium (W3C) (Continue..)</vt:lpstr>
      <vt:lpstr>Levels of Internet Connectivity</vt:lpstr>
      <vt:lpstr>Levels of Internet Connectivity (Continue…)</vt:lpstr>
      <vt:lpstr>Levels of Internet Connectivity (Continue…)</vt:lpstr>
      <vt:lpstr>Connecting to the Internet </vt:lpstr>
      <vt:lpstr>Considerations when deciding on the commercial ISP service to use</vt:lpstr>
      <vt:lpstr>Continue from previous Slide</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Internet</dc:title>
  <dc:creator>kester</dc:creator>
  <cp:lastModifiedBy>kester</cp:lastModifiedBy>
  <cp:revision>12</cp:revision>
  <dcterms:created xsi:type="dcterms:W3CDTF">2015-02-19T10:22:07Z</dcterms:created>
  <dcterms:modified xsi:type="dcterms:W3CDTF">2017-02-21T07:58:01Z</dcterms:modified>
</cp:coreProperties>
</file>