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262" r:id="rId23"/>
    <p:sldId id="263" r:id="rId24"/>
    <p:sldId id="264" r:id="rId25"/>
    <p:sldId id="265" r:id="rId26"/>
    <p:sldId id="269" r:id="rId27"/>
    <p:sldId id="270" r:id="rId28"/>
    <p:sldId id="271" r:id="rId29"/>
    <p:sldId id="272" r:id="rId30"/>
    <p:sldId id="273" r:id="rId31"/>
    <p:sldId id="266" r:id="rId32"/>
    <p:sldId id="267" r:id="rId33"/>
    <p:sldId id="274" r:id="rId34"/>
    <p:sldId id="268" r:id="rId35"/>
    <p:sldId id="290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321" r:id="rId44"/>
    <p:sldId id="322" r:id="rId45"/>
    <p:sldId id="323" r:id="rId46"/>
    <p:sldId id="324" r:id="rId47"/>
    <p:sldId id="282" r:id="rId48"/>
    <p:sldId id="283" r:id="rId49"/>
    <p:sldId id="287" r:id="rId50"/>
    <p:sldId id="284" r:id="rId51"/>
    <p:sldId id="288" r:id="rId52"/>
    <p:sldId id="285" r:id="rId53"/>
    <p:sldId id="286" r:id="rId54"/>
    <p:sldId id="289" r:id="rId55"/>
    <p:sldId id="291" r:id="rId56"/>
    <p:sldId id="292" r:id="rId57"/>
    <p:sldId id="293" r:id="rId58"/>
    <p:sldId id="295" r:id="rId59"/>
    <p:sldId id="296" r:id="rId60"/>
    <p:sldId id="297" r:id="rId61"/>
    <p:sldId id="298" r:id="rId62"/>
    <p:sldId id="299" r:id="rId63"/>
    <p:sldId id="300" r:id="rId64"/>
    <p:sldId id="301" r:id="rId65"/>
    <p:sldId id="302" r:id="rId66"/>
    <p:sldId id="303" r:id="rId67"/>
    <p:sldId id="304" r:id="rId68"/>
    <p:sldId id="305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D8E14-CCAE-445B-947E-1DB6FAC20BC6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311C6-948A-4853-BC1A-FA58EBC745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5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311C6-948A-4853-BC1A-FA58EBC7455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C33C52-3FCF-4515-B151-3E9ACDDDA4CC}" type="slidenum">
              <a:rPr lang="en-US" smtClean="0"/>
              <a:pPr eaLnBrk="1" hangingPunct="1"/>
              <a:t>61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875-3E50-422C-B35C-821B8B44DBC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C924-8096-4B9B-A30F-08CEB5917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875-3E50-422C-B35C-821B8B44DBC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C924-8096-4B9B-A30F-08CEB5917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875-3E50-422C-B35C-821B8B44DBC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C924-8096-4B9B-A30F-08CEB5917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875-3E50-422C-B35C-821B8B44DBC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C924-8096-4B9B-A30F-08CEB5917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875-3E50-422C-B35C-821B8B44DBC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C924-8096-4B9B-A30F-08CEB5917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875-3E50-422C-B35C-821B8B44DBC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C924-8096-4B9B-A30F-08CEB5917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875-3E50-422C-B35C-821B8B44DBC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C924-8096-4B9B-A30F-08CEB5917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3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875-3E50-422C-B35C-821B8B44DBC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C924-8096-4B9B-A30F-08CEB5917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875-3E50-422C-B35C-821B8B44DBC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C924-8096-4B9B-A30F-08CEB5917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8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875-3E50-422C-B35C-821B8B44DBC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C924-8096-4B9B-A30F-08CEB5917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2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875-3E50-422C-B35C-821B8B44DBC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C924-8096-4B9B-A30F-08CEB5917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8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4875-3E50-422C-B35C-821B8B44DBC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C924-8096-4B9B-A30F-08CEB5917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XHTML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1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Tag names must be in lowercase: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This is because XHTML documents are XML applications. XML is case-sensitive. Tags like &lt;</a:t>
            </a:r>
            <a:r>
              <a:rPr lang="en-US" dirty="0" err="1" smtClean="0"/>
              <a:t>br</a:t>
            </a:r>
            <a:r>
              <a:rPr lang="en-US" dirty="0" smtClean="0"/>
              <a:t>&gt; and &lt;BR&gt; are interpreted as different tags.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This is wrong: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&lt;BODY&gt;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&lt;P&gt;This is a paragraph&lt;/P&gt;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&lt;/BODY&gt;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This is correct: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&lt;body&gt;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&lt;p&gt;This is a paragraph.&lt;/p&gt;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&lt;/body&gt;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All XHTML elements must be closed.</a:t>
            </a:r>
          </a:p>
          <a:p>
            <a:pPr lvl="1"/>
            <a:r>
              <a:rPr lang="en-US" smtClean="0"/>
              <a:t>Non-empty elements must have an end tag.</a:t>
            </a:r>
          </a:p>
          <a:p>
            <a:pPr lvl="1"/>
            <a:r>
              <a:rPr lang="en-US" smtClean="0"/>
              <a:t>This is wrong:</a:t>
            </a:r>
          </a:p>
          <a:p>
            <a:pPr>
              <a:buFont typeface="Arial" charset="0"/>
              <a:buNone/>
            </a:pPr>
            <a:r>
              <a:rPr lang="en-US" smtClean="0"/>
              <a:t>			&lt;p&gt;This is a paragraph.</a:t>
            </a:r>
          </a:p>
          <a:p>
            <a:pPr>
              <a:buFont typeface="Arial" charset="0"/>
              <a:buNone/>
            </a:pPr>
            <a:r>
              <a:rPr lang="en-US" smtClean="0"/>
              <a:t>			&lt;li&gt;This is a list item.</a:t>
            </a:r>
          </a:p>
          <a:p>
            <a:pPr lvl="1"/>
            <a:r>
              <a:rPr lang="en-US" smtClean="0"/>
              <a:t>This is correct:</a:t>
            </a:r>
          </a:p>
          <a:p>
            <a:pPr>
              <a:buFont typeface="Arial" charset="0"/>
              <a:buNone/>
            </a:pPr>
            <a:r>
              <a:rPr lang="en-US" smtClean="0"/>
              <a:t>			&lt;p&gt;This is a paragraph.&lt;/p&gt;</a:t>
            </a:r>
          </a:p>
          <a:p>
            <a:pPr>
              <a:buFont typeface="Arial" charset="0"/>
              <a:buNone/>
            </a:pPr>
            <a:r>
              <a:rPr lang="en-US" smtClean="0"/>
              <a:t>			&lt;li&gt;This is a list item.&lt;/li&gt;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Empty elements must also be closed.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Empty elements must either have an end tag, or the start tag must end with /&gt;.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This is wrong: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This is a line break&lt;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Check out this horizontal rule:&lt;hr&gt;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What a cool image!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=”filename.gif”&gt;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This is correct: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This is a line break&lt;</a:t>
            </a:r>
            <a:r>
              <a:rPr lang="en-US" dirty="0" err="1" smtClean="0"/>
              <a:t>br</a:t>
            </a:r>
            <a:r>
              <a:rPr lang="en-US" dirty="0" smtClean="0"/>
              <a:t>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Check out this horizontal rule:&lt;hr /&gt;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What a cool image!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=”filename.gif” /&gt;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Attribute names must be in lowercase.</a:t>
            </a:r>
          </a:p>
          <a:p>
            <a:pPr lvl="1"/>
            <a:r>
              <a:rPr lang="en-US" smtClean="0"/>
              <a:t>This is wrong:</a:t>
            </a:r>
          </a:p>
          <a:p>
            <a:pPr>
              <a:buFont typeface="Arial" charset="0"/>
              <a:buNone/>
            </a:pPr>
            <a:r>
              <a:rPr lang="en-US" smtClean="0"/>
              <a:t>		&lt;table WIDTH=”100%”&gt;</a:t>
            </a:r>
          </a:p>
          <a:p>
            <a:pPr>
              <a:buFont typeface="Arial" charset="0"/>
              <a:buNone/>
            </a:pPr>
            <a:r>
              <a:rPr lang="en-US" smtClean="0"/>
              <a:t>		&lt;div ALIGN=”center”&gt;</a:t>
            </a:r>
          </a:p>
          <a:p>
            <a:pPr lvl="1"/>
            <a:r>
              <a:rPr lang="en-US" smtClean="0"/>
              <a:t>This is correct:</a:t>
            </a:r>
          </a:p>
          <a:p>
            <a:pPr>
              <a:buFont typeface="Arial" charset="0"/>
              <a:buNone/>
            </a:pPr>
            <a:r>
              <a:rPr lang="en-US" smtClean="0"/>
              <a:t>		&lt;table width=”100%”&gt;</a:t>
            </a:r>
          </a:p>
          <a:p>
            <a:pPr>
              <a:buFont typeface="Arial" charset="0"/>
              <a:buNone/>
            </a:pPr>
            <a:r>
              <a:rPr lang="en-US" smtClean="0"/>
              <a:t>		&lt;div align=”center”&gt;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Attribute values must be in quotes.</a:t>
            </a:r>
          </a:p>
          <a:p>
            <a:pPr lvl="1"/>
            <a:r>
              <a:rPr lang="en-US" smtClean="0"/>
              <a:t>This is wrong:</a:t>
            </a:r>
          </a:p>
          <a:p>
            <a:pPr>
              <a:buFont typeface="Arial" charset="0"/>
              <a:buNone/>
            </a:pPr>
            <a:r>
              <a:rPr lang="en-US" smtClean="0"/>
              <a:t>		&lt;table width=100%&gt;</a:t>
            </a:r>
          </a:p>
          <a:p>
            <a:pPr>
              <a:buFont typeface="Arial" charset="0"/>
              <a:buNone/>
            </a:pPr>
            <a:r>
              <a:rPr lang="en-US" smtClean="0"/>
              <a:t>		&lt;img height=200 width=250&gt;</a:t>
            </a:r>
          </a:p>
          <a:p>
            <a:pPr lvl="1"/>
            <a:r>
              <a:rPr lang="en-US" smtClean="0"/>
              <a:t>This is correct:</a:t>
            </a:r>
          </a:p>
          <a:p>
            <a:pPr>
              <a:buFont typeface="Arial" charset="0"/>
              <a:buNone/>
            </a:pPr>
            <a:r>
              <a:rPr lang="en-US" smtClean="0"/>
              <a:t>		&lt;table width=”100%”&gt;</a:t>
            </a:r>
          </a:p>
          <a:p>
            <a:pPr>
              <a:buFont typeface="Arial" charset="0"/>
              <a:buNone/>
            </a:pPr>
            <a:r>
              <a:rPr lang="en-US" smtClean="0"/>
              <a:t>		&lt;img height=”200” width=”250” /&gt;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Attribute minimization is forbidden</a:t>
            </a:r>
          </a:p>
          <a:p>
            <a:pPr lvl="1"/>
            <a:r>
              <a:rPr lang="en-US" smtClean="0"/>
              <a:t>This is wrong:</a:t>
            </a:r>
          </a:p>
          <a:p>
            <a:pPr>
              <a:buFont typeface="Arial" charset="0"/>
              <a:buNone/>
            </a:pPr>
            <a:r>
              <a:rPr lang="en-US" smtClean="0"/>
              <a:t>		&lt;input checked&gt;</a:t>
            </a:r>
          </a:p>
          <a:p>
            <a:pPr>
              <a:buFont typeface="Arial" charset="0"/>
              <a:buNone/>
            </a:pPr>
            <a:r>
              <a:rPr lang="en-US" smtClean="0"/>
              <a:t>		&lt;option selected&gt;</a:t>
            </a:r>
          </a:p>
          <a:p>
            <a:pPr lvl="1"/>
            <a:r>
              <a:rPr lang="en-US" smtClean="0"/>
              <a:t>This is correct:</a:t>
            </a:r>
          </a:p>
          <a:p>
            <a:pPr>
              <a:buFont typeface="Arial" charset="0"/>
              <a:buNone/>
            </a:pPr>
            <a:r>
              <a:rPr lang="en-US" smtClean="0"/>
              <a:t>		&lt;input checked=”checked” /&gt;</a:t>
            </a:r>
          </a:p>
          <a:p>
            <a:pPr>
              <a:buFont typeface="Arial" charset="0"/>
              <a:buNone/>
            </a:pPr>
            <a:r>
              <a:rPr lang="en-US" smtClean="0"/>
              <a:t>		&lt;option selected=”selected” /&gt;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The id attribute replaces the name attribute.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HTML 4.01 defines a “name” attribute for the elements a, applet, </a:t>
            </a:r>
            <a:r>
              <a:rPr lang="en-US" dirty="0" err="1" smtClean="0"/>
              <a:t>frame,iframe</a:t>
            </a:r>
            <a:r>
              <a:rPr lang="en-US" dirty="0" smtClean="0"/>
              <a:t>, </a:t>
            </a:r>
            <a:r>
              <a:rPr lang="en-US" dirty="0" err="1" smtClean="0"/>
              <a:t>img</a:t>
            </a:r>
            <a:r>
              <a:rPr lang="en-US" dirty="0" smtClean="0"/>
              <a:t>, and map. In XHTML the “name” attribute is </a:t>
            </a:r>
            <a:r>
              <a:rPr lang="en-US" dirty="0" err="1" smtClean="0"/>
              <a:t>deprecated.Use</a:t>
            </a:r>
            <a:r>
              <a:rPr lang="en-US" dirty="0" smtClean="0"/>
              <a:t> “id” instead.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This is wrong: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=”filename.gif” name=”picture1” /&gt;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&lt;a name=”</a:t>
            </a:r>
            <a:r>
              <a:rPr lang="en-US" dirty="0" err="1" smtClean="0"/>
              <a:t>namedanchor</a:t>
            </a:r>
            <a:r>
              <a:rPr lang="en-US" dirty="0" smtClean="0"/>
              <a:t>”&gt;&lt;/a&gt;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This is correct: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=”filename.gif” id=”picture1” /&gt;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&lt;a id=”</a:t>
            </a:r>
            <a:r>
              <a:rPr lang="en-US" dirty="0" err="1" smtClean="0"/>
              <a:t>namedanchor</a:t>
            </a:r>
            <a:r>
              <a:rPr lang="en-US" dirty="0" smtClean="0"/>
              <a:t>”&gt;&lt;/a&gt;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The XHTML DTD defines mandatory elements.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All XHTML documents must have a DOCTYPE declaration. The </a:t>
            </a:r>
            <a:r>
              <a:rPr lang="en-US" dirty="0" err="1" smtClean="0"/>
              <a:t>html,head</a:t>
            </a:r>
            <a:r>
              <a:rPr lang="en-US" dirty="0" smtClean="0"/>
              <a:t> and body elements must be present, and the title must be present inside the head element.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This is a minimum XHTML document template: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&lt;!DOCTYPE </a:t>
            </a:r>
            <a:r>
              <a:rPr lang="en-US" dirty="0" err="1" smtClean="0"/>
              <a:t>Doctype</a:t>
            </a:r>
            <a:r>
              <a:rPr lang="en-US" dirty="0" smtClean="0"/>
              <a:t> goes here&gt;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&lt;html&gt;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&lt;head&gt;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&lt;title&gt;Title goes here&lt;/title&gt;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&lt;/head&gt;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&lt;body&gt;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Body text goes here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&lt;/body&gt;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&lt;/html&gt;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DOCTYPE declaration is not a part of the XHTML document itself. It is not an XHTML element, and it should not have a closing tag.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The &lt;!DOCTYPE&gt; is mandatory.</a:t>
            </a:r>
          </a:p>
          <a:p>
            <a:r>
              <a:rPr lang="en-US" smtClean="0"/>
              <a:t>The DOCTYPE declaration should always be the first line in an XHTML document. The DOCTYPE defines the document type:</a:t>
            </a:r>
          </a:p>
          <a:p>
            <a:pPr lvl="1"/>
            <a:r>
              <a:rPr lang="en-US" smtClean="0"/>
              <a:t>&lt;!DOCTYPE html public “-//W3C//DTD XHTML 1.0 Strict//EN” “http://www.w3.org/TR/xhtml1/DTD/strict.dtd”&gt;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There are currently 3 XHTML document types: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XHTML 1.0 Strict</a:t>
            </a:r>
          </a:p>
          <a:p>
            <a:pPr lvl="1"/>
            <a:r>
              <a:rPr lang="en-US" smtClean="0"/>
              <a:t>Use this when you want really clean markup, free of presentational clutter. Use this together with Cascading Style Sheets.</a:t>
            </a:r>
          </a:p>
          <a:p>
            <a:pPr lvl="1"/>
            <a:r>
              <a:rPr lang="en-US" smtClean="0"/>
              <a:t>&lt;!DOCTYPE html PUBLIC "-//W3C//DTD XHTML 1.0 Strict//EN“ "http://www.w3.org/TR/xhtml1/DTD/xhtml1-strict.dtd"&gt;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Stands for Extensible Hypertext Markup Language.</a:t>
            </a:r>
          </a:p>
          <a:p>
            <a:r>
              <a:rPr lang="en-US" dirty="0" smtClean="0"/>
              <a:t>Its purpose is to describe the general form and layout of documents to be displayed by a browser.</a:t>
            </a:r>
          </a:p>
          <a:p>
            <a:r>
              <a:rPr lang="en-US" dirty="0" smtClean="0"/>
              <a:t>The word </a:t>
            </a:r>
            <a:r>
              <a:rPr lang="en-US" b="1" dirty="0" smtClean="0"/>
              <a:t>markup</a:t>
            </a:r>
            <a:r>
              <a:rPr lang="en-US" dirty="0" smtClean="0"/>
              <a:t> comes from the publishing world</a:t>
            </a:r>
          </a:p>
          <a:p>
            <a:pPr lvl="1"/>
            <a:r>
              <a:rPr lang="en-US" dirty="0" smtClean="0"/>
              <a:t>It is used to describe what production people do with a manuscript to specify to a printer how the text, graphics and other elements in the book should appear in printed form.</a:t>
            </a:r>
          </a:p>
          <a:p>
            <a:r>
              <a:rPr lang="en-US" dirty="0" smtClean="0"/>
              <a:t>XHTML is not the first markup language used with computers.</a:t>
            </a:r>
          </a:p>
          <a:p>
            <a:r>
              <a:rPr lang="en-US" dirty="0" err="1" smtClean="0"/>
              <a:t>TeX</a:t>
            </a:r>
            <a:r>
              <a:rPr lang="en-US" dirty="0" smtClean="0"/>
              <a:t> and </a:t>
            </a:r>
            <a:r>
              <a:rPr lang="en-US" dirty="0" err="1" smtClean="0"/>
              <a:t>LaTeX</a:t>
            </a:r>
            <a:r>
              <a:rPr lang="en-US" dirty="0" smtClean="0"/>
              <a:t> are older markup languages for use with digital text</a:t>
            </a:r>
          </a:p>
          <a:p>
            <a:pPr lvl="1"/>
            <a:r>
              <a:rPr lang="en-US" dirty="0" smtClean="0"/>
              <a:t>They are used now primarily to specify how mathematical expressions and formulas should appear in 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9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XHTML 1.0 Transitional</a:t>
            </a:r>
          </a:p>
          <a:p>
            <a:pPr lvl="1"/>
            <a:r>
              <a:rPr lang="en-US" smtClean="0"/>
              <a:t>Use this when you need to take advantage of HTML’s presentational features and when you want to support browsers that don’t understand Cascading Style Sheets.</a:t>
            </a:r>
          </a:p>
          <a:p>
            <a:pPr lvl="1"/>
            <a:r>
              <a:rPr lang="en-US" smtClean="0"/>
              <a:t>&lt;!DOCTYPE html PUBLIC "-//W3C//DTD XHTML 1.0 Transitional//EN" "http://www.w3.org/TR/xhtml1/DTD/xhtml1-transitional.dtd"&gt;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XHTML 1.0 Frameset</a:t>
            </a:r>
          </a:p>
          <a:p>
            <a:pPr lvl="1"/>
            <a:r>
              <a:rPr lang="en-US" smtClean="0"/>
              <a:t>Use this when you want to use HTML frames to partition the browser window into two or more frames.</a:t>
            </a:r>
          </a:p>
          <a:p>
            <a:pPr>
              <a:buFont typeface="Arial" charset="0"/>
              <a:buNone/>
            </a:pPr>
            <a:r>
              <a:rPr lang="en-US" smtClean="0"/>
              <a:t>	&lt;!DOCTYPE html PUBLIC "-//W3C//DTD XHTML 1.0 Frameset//EN“ "http://www.w3.org/TR/xhtml1/DTD/xhtml1-frameset.dtd"&gt;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Fundamental syntactic units of HTML are called tags.</a:t>
            </a:r>
          </a:p>
          <a:p>
            <a:pPr lvl="1"/>
            <a:r>
              <a:rPr lang="en-US" dirty="0" smtClean="0"/>
              <a:t>Used to specify categories of content</a:t>
            </a:r>
          </a:p>
          <a:p>
            <a:pPr lvl="1"/>
            <a:r>
              <a:rPr lang="en-US" dirty="0" smtClean="0"/>
              <a:t>The syntax of a tag is the tag’s name surrounded by angle brackets (&lt;&gt;).</a:t>
            </a:r>
          </a:p>
          <a:p>
            <a:pPr lvl="1"/>
            <a:r>
              <a:rPr lang="en-US" dirty="0" smtClean="0"/>
              <a:t>Tag names must be written in lower case letters.</a:t>
            </a:r>
          </a:p>
          <a:p>
            <a:pPr lvl="1"/>
            <a:r>
              <a:rPr lang="en-US" dirty="0" smtClean="0"/>
              <a:t>Most tags appear in pairs: an opening tag and a closing tag.</a:t>
            </a:r>
          </a:p>
          <a:p>
            <a:pPr lvl="1"/>
            <a:r>
              <a:rPr lang="en-US" dirty="0" smtClean="0"/>
              <a:t>Name of the closing tag is the name of its corresponding opening tag with a slash attached to the beginning.</a:t>
            </a:r>
          </a:p>
          <a:p>
            <a:pPr lvl="1"/>
            <a:r>
              <a:rPr lang="en-US" dirty="0" smtClean="0"/>
              <a:t>Whatever appears between a tag and its closing tag is the content of the tag.</a:t>
            </a:r>
          </a:p>
          <a:p>
            <a:pPr lvl="1"/>
            <a:r>
              <a:rPr lang="en-US" dirty="0" smtClean="0"/>
              <a:t>The opening tag and its closing tag together specify a container for the content they enclose.</a:t>
            </a:r>
          </a:p>
          <a:p>
            <a:pPr lvl="1"/>
            <a:r>
              <a:rPr lang="en-US" dirty="0" smtClean="0"/>
              <a:t>The container and its content together are called an </a:t>
            </a:r>
            <a:r>
              <a:rPr lang="en-US" b="1" dirty="0" smtClean="0"/>
              <a:t>element.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622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Attributes which are used to specify alternative meanings of a tag can appear between an opening tag’s </a:t>
            </a:r>
            <a:r>
              <a:rPr lang="en-US" b="1" dirty="0" smtClean="0"/>
              <a:t>name</a:t>
            </a:r>
            <a:r>
              <a:rPr lang="en-US" dirty="0" smtClean="0"/>
              <a:t> and its </a:t>
            </a:r>
            <a:r>
              <a:rPr lang="en-US" b="1" dirty="0" smtClean="0"/>
              <a:t>right-pointed bracket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They are specified in </a:t>
            </a:r>
            <a:r>
              <a:rPr lang="en-US" b="1" dirty="0" smtClean="0"/>
              <a:t>keyword form </a:t>
            </a:r>
            <a:r>
              <a:rPr lang="en-US" dirty="0" smtClean="0"/>
              <a:t>which means attribute’s name appears followed by an equal sign and the attribute’s value.</a:t>
            </a:r>
          </a:p>
          <a:p>
            <a:pPr lvl="1"/>
            <a:r>
              <a:rPr lang="en-US" dirty="0" smtClean="0"/>
              <a:t>Attribute names are written in lowercase letters.</a:t>
            </a:r>
          </a:p>
          <a:p>
            <a:pPr lvl="1"/>
            <a:r>
              <a:rPr lang="en-US" dirty="0" smtClean="0"/>
              <a:t>Attribute values are delimited by double quotes (“)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7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Comments increase the readability of  certain programs and also applicable with XHTML.</a:t>
            </a:r>
          </a:p>
          <a:p>
            <a:r>
              <a:rPr lang="en-US" dirty="0" smtClean="0"/>
              <a:t>Comments can appear in XHTML in the following form:</a:t>
            </a:r>
            <a:br>
              <a:rPr lang="en-US" dirty="0" smtClean="0"/>
            </a:br>
            <a:r>
              <a:rPr lang="en-US" dirty="0" smtClean="0"/>
              <a:t>&lt;!– anything except two adjacent dashes--&gt;</a:t>
            </a:r>
          </a:p>
          <a:p>
            <a:pPr lvl="1"/>
            <a:r>
              <a:rPr lang="en-US" dirty="0" smtClean="0"/>
              <a:t>Browsers ignore XHTML comments</a:t>
            </a:r>
          </a:p>
          <a:p>
            <a:pPr lvl="1"/>
            <a:r>
              <a:rPr lang="en-US" dirty="0" smtClean="0"/>
              <a:t>Comments can be spread over as many lines as are needed.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21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HTML </a:t>
            </a:r>
            <a:r>
              <a:rPr lang="en-US" b="1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</a:t>
            </a:r>
            <a:r>
              <a:rPr lang="en-US" dirty="0"/>
              <a:t>HTML documents must start with a type declaration: </a:t>
            </a:r>
            <a:r>
              <a:rPr lang="en-US" b="1" dirty="0"/>
              <a:t>&lt;!DOCTYPE html&gt;</a:t>
            </a:r>
            <a:r>
              <a:rPr lang="en-US" dirty="0"/>
              <a:t>.</a:t>
            </a:r>
          </a:p>
          <a:p>
            <a:r>
              <a:rPr lang="en-US" dirty="0"/>
              <a:t>The HTML document itself begins with </a:t>
            </a:r>
            <a:r>
              <a:rPr lang="en-US" b="1" dirty="0"/>
              <a:t>&lt;html&gt;</a:t>
            </a:r>
            <a:r>
              <a:rPr lang="en-US" dirty="0"/>
              <a:t> and ends with </a:t>
            </a:r>
            <a:r>
              <a:rPr lang="en-US" b="1" dirty="0"/>
              <a:t>&lt;/html</a:t>
            </a:r>
            <a:r>
              <a:rPr lang="en-US" b="1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title about the page is enclosed between </a:t>
            </a:r>
            <a:r>
              <a:rPr lang="en-US" b="1" dirty="0" smtClean="0"/>
              <a:t>&lt;head&gt; </a:t>
            </a:r>
            <a:r>
              <a:rPr lang="en-US" dirty="0" smtClean="0"/>
              <a:t>and </a:t>
            </a:r>
            <a:r>
              <a:rPr lang="en-US" b="1" dirty="0" smtClean="0"/>
              <a:t>&lt;/head&gt; </a:t>
            </a:r>
            <a:r>
              <a:rPr lang="en-US" dirty="0" smtClean="0"/>
              <a:t> where we use the child of </a:t>
            </a:r>
            <a:r>
              <a:rPr lang="en-US" b="1" dirty="0" smtClean="0"/>
              <a:t>head &lt;title&gt;</a:t>
            </a:r>
            <a:r>
              <a:rPr lang="en-US" dirty="0" smtClean="0"/>
              <a:t> and </a:t>
            </a:r>
            <a:r>
              <a:rPr lang="en-US" b="1" dirty="0" smtClean="0"/>
              <a:t>&lt;/title&gt;</a:t>
            </a:r>
            <a:r>
              <a:rPr lang="en-US" dirty="0" smtClean="0"/>
              <a:t> to enclose the title content of the page.</a:t>
            </a:r>
            <a:endParaRPr lang="en-US" dirty="0"/>
          </a:p>
          <a:p>
            <a:r>
              <a:rPr lang="en-US" dirty="0"/>
              <a:t>The visible part of the HTML document is between </a:t>
            </a:r>
            <a:r>
              <a:rPr lang="en-US" b="1" dirty="0"/>
              <a:t>&lt;body&gt;</a:t>
            </a:r>
            <a:r>
              <a:rPr lang="en-US" dirty="0"/>
              <a:t> and </a:t>
            </a:r>
            <a:r>
              <a:rPr lang="en-US" b="1" dirty="0"/>
              <a:t>&lt;/body&gt;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5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Layout of an XHTML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 XHTML page should contain certain standard XHTML tags.</a:t>
            </a:r>
          </a:p>
          <a:p>
            <a:r>
              <a:rPr lang="en-US" dirty="0" smtClean="0"/>
              <a:t>There are three tags that are required for every page.</a:t>
            </a:r>
          </a:p>
          <a:p>
            <a:r>
              <a:rPr lang="en-US" dirty="0" smtClean="0"/>
              <a:t>They are</a:t>
            </a:r>
          </a:p>
          <a:p>
            <a:pPr lvl="1"/>
            <a:r>
              <a:rPr lang="en-US" dirty="0" smtClean="0"/>
              <a:t>&lt;html&gt;..&lt;/html&gt;</a:t>
            </a:r>
          </a:p>
          <a:p>
            <a:pPr lvl="1"/>
            <a:r>
              <a:rPr lang="en-US" dirty="0" smtClean="0"/>
              <a:t>&lt;head&gt;..&lt;/head&gt;</a:t>
            </a:r>
          </a:p>
          <a:p>
            <a:pPr lvl="1"/>
            <a:r>
              <a:rPr lang="en-US" dirty="0" smtClean="0"/>
              <a:t>&lt;body&gt;..&lt;/body&gt;</a:t>
            </a:r>
          </a:p>
          <a:p>
            <a:r>
              <a:rPr lang="en-US" dirty="0" smtClean="0"/>
              <a:t>Each document consists of head and body text.</a:t>
            </a:r>
          </a:p>
          <a:p>
            <a:r>
              <a:rPr lang="en-US" dirty="0" smtClean="0"/>
              <a:t>The head contains the title of the document.</a:t>
            </a:r>
          </a:p>
          <a:p>
            <a:r>
              <a:rPr lang="en-US" dirty="0" smtClean="0"/>
              <a:t>The body contains the actual text that is made up of paragraphs, lists, links, images and other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17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XHTML tag that starts every Web page.</a:t>
            </a:r>
          </a:p>
          <a:p>
            <a:r>
              <a:rPr lang="en-US" dirty="0" smtClean="0"/>
              <a:t>It informs the browser that the page it is loading is formatted as a Web document.</a:t>
            </a:r>
          </a:p>
          <a:p>
            <a:r>
              <a:rPr lang="en-US" dirty="0" smtClean="0"/>
              <a:t>Every XHTML document starts with the &lt;html&gt; tag and ends with the &lt;/html&gt; tag</a:t>
            </a:r>
          </a:p>
          <a:p>
            <a:r>
              <a:rPr lang="en-US" dirty="0" smtClean="0"/>
              <a:t>Syntax: &lt;html&gt;…&lt;/html&gt;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07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Opened and closed by the &lt;head&gt; and &lt;/head&gt;</a:t>
            </a:r>
          </a:p>
          <a:p>
            <a:r>
              <a:rPr lang="en-US" dirty="0" smtClean="0"/>
              <a:t>Appears within &lt;html&gt;..&lt;/html&gt; tags</a:t>
            </a:r>
          </a:p>
          <a:p>
            <a:r>
              <a:rPr lang="en-US" dirty="0" smtClean="0"/>
              <a:t>The head of an XHTML document is an unordered collection of information about the document.</a:t>
            </a:r>
          </a:p>
          <a:p>
            <a:pPr lvl="1"/>
            <a:r>
              <a:rPr lang="en-US" dirty="0" smtClean="0"/>
              <a:t>Main head element is the &lt;title&gt; tag</a:t>
            </a:r>
          </a:p>
          <a:p>
            <a:pPr lvl="1"/>
            <a:r>
              <a:rPr lang="en-US" dirty="0" smtClean="0"/>
              <a:t>The &lt;title&gt; tag specifies the title of the XHTML document.</a:t>
            </a:r>
          </a:p>
          <a:p>
            <a:pPr lvl="1"/>
            <a:r>
              <a:rPr lang="en-US" dirty="0" smtClean="0"/>
              <a:t>It appears on the title bar of the web browser</a:t>
            </a:r>
          </a:p>
          <a:p>
            <a:r>
              <a:rPr lang="en-US" dirty="0" smtClean="0"/>
              <a:t>The &lt;head&gt; tag do not directly affect the look of the document when rendered.</a:t>
            </a:r>
          </a:p>
          <a:p>
            <a:r>
              <a:rPr lang="en-US" dirty="0" smtClean="0"/>
              <a:t>Syntax: &lt;head&gt;&lt;title&gt;Title please include here&lt;/title&gt;&lt;/head&gt;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92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Specifies the main content of a document</a:t>
            </a:r>
          </a:p>
          <a:p>
            <a:r>
              <a:rPr lang="en-US" dirty="0" smtClean="0"/>
              <a:t>Opened and closed by &lt;body&gt; and &lt;/body&gt;</a:t>
            </a:r>
          </a:p>
          <a:p>
            <a:r>
              <a:rPr lang="en-US" dirty="0" smtClean="0"/>
              <a:t>Text, images, links and other elements to be displayed by the Web browser should be placed within these two tags.</a:t>
            </a:r>
          </a:p>
          <a:p>
            <a:r>
              <a:rPr lang="en-US" dirty="0" smtClean="0"/>
              <a:t>&lt;body&gt; tag should begin immediately after closing head tag &lt;/head&gt; and before any image or text or any other element are included in the document</a:t>
            </a:r>
          </a:p>
          <a:p>
            <a:r>
              <a:rPr lang="en-US" dirty="0" smtClean="0"/>
              <a:t>It is possible to control the document color scheme and background by specifying certain attributes in the &lt;body …&gt; declaration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8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XHTML document is a mixture of content and controls.</a:t>
            </a:r>
          </a:p>
          <a:p>
            <a:r>
              <a:rPr lang="en-US" dirty="0" smtClean="0"/>
              <a:t>The controls are specified by the tags of XHTML.</a:t>
            </a:r>
          </a:p>
          <a:p>
            <a:pPr lvl="1"/>
            <a:r>
              <a:rPr lang="en-US" dirty="0" smtClean="0"/>
              <a:t>The name of a tag specifies the category of its content.</a:t>
            </a:r>
          </a:p>
          <a:p>
            <a:pPr lvl="1"/>
            <a:r>
              <a:rPr lang="en-US" dirty="0" smtClean="0"/>
              <a:t>Most XHTML tags consist of a pair of syntactic markers that are used to delimit particular kind of content.</a:t>
            </a:r>
          </a:p>
          <a:p>
            <a:pPr lvl="1"/>
            <a:r>
              <a:rPr lang="en-US" dirty="0" smtClean="0"/>
              <a:t>The pair of tags and their content together are called an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07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Attributes of &lt;body…&gt;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Background: used to point to an image file that will be tiled across the browser window to provide a background for the document</a:t>
            </a:r>
          </a:p>
          <a:p>
            <a:pPr lvl="1"/>
            <a:r>
              <a:rPr lang="en-US" dirty="0" smtClean="0"/>
              <a:t>Syntax: &lt;body background=“</a:t>
            </a:r>
            <a:r>
              <a:rPr lang="en-US" dirty="0" err="1" smtClean="0"/>
              <a:t>url</a:t>
            </a:r>
            <a:r>
              <a:rPr lang="en-US" dirty="0" smtClean="0"/>
              <a:t>/</a:t>
            </a:r>
            <a:r>
              <a:rPr lang="en-US" dirty="0" err="1" smtClean="0"/>
              <a:t>paht</a:t>
            </a:r>
            <a:r>
              <a:rPr lang="en-US" dirty="0" smtClean="0"/>
              <a:t>/filename.(gif/jpeg/bmp)&gt; document content&lt;/body&gt;</a:t>
            </a:r>
          </a:p>
          <a:p>
            <a:r>
              <a:rPr lang="en-US" dirty="0" err="1" smtClean="0"/>
              <a:t>Bgcolor</a:t>
            </a:r>
            <a:r>
              <a:rPr lang="en-US" dirty="0" smtClean="0"/>
              <a:t>: allows setting of the background color for the document.</a:t>
            </a:r>
          </a:p>
          <a:p>
            <a:pPr lvl="1"/>
            <a:r>
              <a:rPr lang="en-US" dirty="0" smtClean="0"/>
              <a:t>Syntax: &lt;body </a:t>
            </a:r>
            <a:r>
              <a:rPr lang="en-US" dirty="0" err="1" smtClean="0"/>
              <a:t>bgcolor</a:t>
            </a:r>
            <a:r>
              <a:rPr lang="en-US" dirty="0" smtClean="0"/>
              <a:t>=“#</a:t>
            </a:r>
            <a:r>
              <a:rPr lang="en-US" dirty="0" err="1" smtClean="0"/>
              <a:t>rrggbb</a:t>
            </a:r>
            <a:r>
              <a:rPr lang="en-US" dirty="0" smtClean="0"/>
              <a:t> or </a:t>
            </a:r>
            <a:r>
              <a:rPr lang="en-US" dirty="0" err="1" smtClean="0"/>
              <a:t>colorname</a:t>
            </a:r>
            <a:r>
              <a:rPr lang="en-US" dirty="0" smtClean="0"/>
              <a:t> or RGB(,,,)… where values inside RGB function are from 0 to 255 respectively&gt; ….&lt;/body&gt;</a:t>
            </a:r>
          </a:p>
          <a:p>
            <a:r>
              <a:rPr lang="en-US" dirty="0" smtClean="0"/>
              <a:t>Text: allows setting of the foreground color for the document. </a:t>
            </a:r>
          </a:p>
          <a:p>
            <a:pPr lvl="1"/>
            <a:r>
              <a:rPr lang="en-US" dirty="0" smtClean="0"/>
              <a:t>Used to control the color of all normal text in the document.</a:t>
            </a:r>
          </a:p>
          <a:p>
            <a:pPr lvl="1"/>
            <a:r>
              <a:rPr lang="en-US" dirty="0"/>
              <a:t>Syntax: &lt;body </a:t>
            </a:r>
            <a:r>
              <a:rPr lang="en-US" dirty="0" smtClean="0"/>
              <a:t>text=“#</a:t>
            </a:r>
            <a:r>
              <a:rPr lang="en-US" dirty="0" err="1"/>
              <a:t>rrggbb</a:t>
            </a:r>
            <a:r>
              <a:rPr lang="en-US" dirty="0"/>
              <a:t> or </a:t>
            </a:r>
            <a:r>
              <a:rPr lang="en-US" dirty="0" err="1"/>
              <a:t>colorname</a:t>
            </a:r>
            <a:r>
              <a:rPr lang="en-US" dirty="0"/>
              <a:t> or RGB(,,,)… where values inside RGB function are from 0 to 255 respectively&gt; ….&lt;/body&gt;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96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XHTML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&lt;title&gt;Some title&lt;/title&gt;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Some page content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5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Headings on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Headings help to define the format and structure of a document.</a:t>
            </a:r>
          </a:p>
          <a:p>
            <a:pPr lvl="1"/>
            <a:r>
              <a:rPr lang="en-US" dirty="0" smtClean="0"/>
              <a:t>Highlights important topics</a:t>
            </a:r>
          </a:p>
          <a:p>
            <a:pPr lvl="1"/>
            <a:r>
              <a:rPr lang="en-US" dirty="0" smtClean="0"/>
              <a:t>Headings in XHTML appears bold by default and their size depends on their level</a:t>
            </a:r>
          </a:p>
          <a:p>
            <a:pPr lvl="1"/>
            <a:r>
              <a:rPr lang="en-US" dirty="0" smtClean="0"/>
              <a:t>There are six heading tags</a:t>
            </a:r>
          </a:p>
          <a:p>
            <a:pPr lvl="1"/>
            <a:r>
              <a:rPr lang="en-US" dirty="0" smtClean="0"/>
              <a:t>&lt;h1&gt;..&lt;/h1&gt;</a:t>
            </a:r>
          </a:p>
          <a:p>
            <a:pPr lvl="1"/>
            <a:r>
              <a:rPr lang="en-US" dirty="0" smtClean="0"/>
              <a:t>&lt;h2&gt;..&lt;/h2&gt;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h3&gt;..&lt;/h3&gt;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 smtClean="0"/>
              <a:t>h4&gt;..&lt;/h4&gt;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 smtClean="0"/>
              <a:t>h5&gt;..&lt;/h5&gt;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 smtClean="0"/>
              <a:t>h6&gt;..&lt;/h6&gt;</a:t>
            </a:r>
          </a:p>
          <a:p>
            <a:r>
              <a:rPr lang="en-US" dirty="0" smtClean="0"/>
              <a:t>Headings has one common attribute: </a:t>
            </a:r>
            <a:r>
              <a:rPr lang="en-US" b="1" dirty="0" smtClean="0"/>
              <a:t>align</a:t>
            </a:r>
            <a:r>
              <a:rPr lang="en-US" dirty="0" smtClean="0"/>
              <a:t> to change alignment of the text, values are: left(default), right and center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&lt;h1&gt;Heading1&lt;/h1&gt;</a:t>
            </a:r>
          </a:p>
          <a:p>
            <a:r>
              <a:rPr lang="en-US" dirty="0" smtClean="0"/>
              <a:t>&lt;h2 align=“center”&gt;Heading 2&lt;/h2&gt;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56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paragraph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Paragraph element indicates the start of a paragraph in the text.</a:t>
            </a:r>
          </a:p>
          <a:p>
            <a:r>
              <a:rPr lang="en-US" dirty="0" smtClean="0"/>
              <a:t>Paragraphs are surrounded by a vertical space of one line or half a line.</a:t>
            </a:r>
          </a:p>
          <a:p>
            <a:r>
              <a:rPr lang="en-US" dirty="0" smtClean="0"/>
              <a:t>Syntax: &lt;p&gt;Paragraph content&lt;/p&gt;</a:t>
            </a:r>
          </a:p>
          <a:p>
            <a:r>
              <a:rPr lang="en-US" dirty="0" smtClean="0"/>
              <a:t>Paragraph element has the </a:t>
            </a:r>
            <a:r>
              <a:rPr lang="en-US" b="1" dirty="0" smtClean="0"/>
              <a:t>align</a:t>
            </a:r>
            <a:r>
              <a:rPr lang="en-US" dirty="0" smtClean="0"/>
              <a:t> attribute for setting the alignment of text in the paragraph.</a:t>
            </a:r>
          </a:p>
          <a:p>
            <a:pPr lvl="1"/>
            <a:r>
              <a:rPr lang="en-US" dirty="0" smtClean="0"/>
              <a:t>Syntax &lt;p align=“left(default)/right/center”&gt;Paragraph content&lt;/p&gt;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9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Text-level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Bold: specifies the text should be rendered in boldface.</a:t>
            </a:r>
          </a:p>
          <a:p>
            <a:pPr lvl="1"/>
            <a:r>
              <a:rPr lang="en-US" dirty="0" smtClean="0"/>
              <a:t>Syntax: &lt;b&gt;content&lt;/b&gt;</a:t>
            </a:r>
          </a:p>
          <a:p>
            <a:r>
              <a:rPr lang="en-US" dirty="0" smtClean="0"/>
              <a:t>Italic: specifies the text should be rendered in italic (slanted form)</a:t>
            </a:r>
          </a:p>
          <a:p>
            <a:pPr lvl="1"/>
            <a:r>
              <a:rPr lang="en-US" dirty="0" smtClean="0"/>
              <a:t>Syntax: &lt;i&gt;content&lt;/i&gt;</a:t>
            </a:r>
          </a:p>
          <a:p>
            <a:r>
              <a:rPr lang="en-US" dirty="0" smtClean="0"/>
              <a:t>Underline: specifies that the enclosed text should be rendered as underlined text</a:t>
            </a:r>
          </a:p>
          <a:p>
            <a:pPr lvl="1"/>
            <a:r>
              <a:rPr lang="en-US" dirty="0" smtClean="0"/>
              <a:t>Syntax: &lt;u&gt;content&lt;/u&gt;</a:t>
            </a:r>
          </a:p>
          <a:p>
            <a:r>
              <a:rPr lang="en-US" dirty="0" smtClean="0"/>
              <a:t>Subscript: specifies that the enclosed text should be displayed as a subscript and using a smaller font</a:t>
            </a:r>
          </a:p>
          <a:p>
            <a:pPr lvl="1"/>
            <a:r>
              <a:rPr lang="en-US" dirty="0" smtClean="0"/>
              <a:t>Syntax: &lt;sub&gt;..&lt;/sub&gt;</a:t>
            </a:r>
          </a:p>
          <a:p>
            <a:r>
              <a:rPr lang="en-US" dirty="0" smtClean="0"/>
              <a:t>Superscript: specifies that the enclosed text should be displayed as a superscript and using smaller font</a:t>
            </a:r>
          </a:p>
          <a:p>
            <a:pPr lvl="1"/>
            <a:r>
              <a:rPr lang="en-US" dirty="0" smtClean="0"/>
              <a:t>Syntax: &lt;sup&gt;…&lt;/sup&gt;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78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Formatting Style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Font element lets you change</a:t>
            </a:r>
          </a:p>
          <a:p>
            <a:pPr lvl="1"/>
            <a:r>
              <a:rPr lang="en-US" dirty="0" smtClean="0"/>
              <a:t>The color</a:t>
            </a:r>
          </a:p>
          <a:p>
            <a:pPr lvl="1"/>
            <a:r>
              <a:rPr lang="en-US" dirty="0" smtClean="0"/>
              <a:t>The size</a:t>
            </a:r>
          </a:p>
          <a:p>
            <a:pPr lvl="1"/>
            <a:r>
              <a:rPr lang="en-US" dirty="0" smtClean="0"/>
              <a:t>The face (font-family) of the font</a:t>
            </a:r>
          </a:p>
          <a:p>
            <a:r>
              <a:rPr lang="en-US" dirty="0" smtClean="0"/>
              <a:t>The &lt;font&gt; element overrides any other font settings.</a:t>
            </a:r>
          </a:p>
          <a:p>
            <a:pPr lvl="1"/>
            <a:r>
              <a:rPr lang="en-US" dirty="0" smtClean="0"/>
              <a:t>Text within the scope of &lt;font&gt; tag is displayed in the color and size you specify.</a:t>
            </a:r>
          </a:p>
          <a:p>
            <a:r>
              <a:rPr lang="en-US" dirty="0" smtClean="0"/>
              <a:t>Syntax: &lt;font&gt;..&lt;/font&gt;</a:t>
            </a:r>
          </a:p>
          <a:p>
            <a:r>
              <a:rPr lang="en-US" dirty="0" smtClean="0"/>
              <a:t>Attributes (compulsory to use):</a:t>
            </a:r>
          </a:p>
          <a:p>
            <a:pPr lvl="1"/>
            <a:r>
              <a:rPr lang="en-US" dirty="0" smtClean="0"/>
              <a:t>Color: sets color of text that will appear on screen</a:t>
            </a:r>
          </a:p>
          <a:p>
            <a:pPr lvl="1"/>
            <a:r>
              <a:rPr lang="en-US" dirty="0" smtClean="0"/>
              <a:t>Size: sets size of text in a range of 1 to 7 with default being 3</a:t>
            </a:r>
          </a:p>
          <a:p>
            <a:pPr lvl="1"/>
            <a:r>
              <a:rPr lang="en-US" dirty="0" smtClean="0"/>
              <a:t>Face: sets the typeface that will be used to display the text on the screen</a:t>
            </a:r>
          </a:p>
          <a:p>
            <a:r>
              <a:rPr lang="en-US" dirty="0" smtClean="0"/>
              <a:t>Example: &lt;font face=“Arial” size=“4” color=“red”&gt;Hi there&lt;/font&gt;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08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Cite: specifies a citation typically rendered as italics.</a:t>
            </a:r>
          </a:p>
          <a:p>
            <a:pPr lvl="1"/>
            <a:r>
              <a:rPr lang="en-US" dirty="0" smtClean="0"/>
              <a:t>Used to highlight external resource in a page to which the page is referring to</a:t>
            </a:r>
          </a:p>
          <a:p>
            <a:pPr lvl="1"/>
            <a:r>
              <a:rPr lang="en-US" dirty="0" smtClean="0"/>
              <a:t>Syntax: &lt;cite&gt;..&lt;/cite&gt;</a:t>
            </a:r>
          </a:p>
          <a:p>
            <a:r>
              <a:rPr lang="en-US" dirty="0" smtClean="0"/>
              <a:t>Code: rendered as </a:t>
            </a:r>
            <a:r>
              <a:rPr lang="en-US" dirty="0" err="1" smtClean="0"/>
              <a:t>monospaced</a:t>
            </a:r>
            <a:r>
              <a:rPr lang="en-US" dirty="0" smtClean="0"/>
              <a:t> font</a:t>
            </a:r>
          </a:p>
          <a:p>
            <a:pPr lvl="1"/>
            <a:r>
              <a:rPr lang="en-US" dirty="0" smtClean="0"/>
              <a:t>Syntax: &lt;code&gt;..&lt;/code&gt;</a:t>
            </a:r>
          </a:p>
          <a:p>
            <a:r>
              <a:rPr lang="en-US" dirty="0" smtClean="0"/>
              <a:t>Emphasis: indicates typographic </a:t>
            </a:r>
            <a:r>
              <a:rPr lang="en-US" dirty="0" err="1" smtClean="0"/>
              <a:t>emphasis;rendered</a:t>
            </a:r>
            <a:r>
              <a:rPr lang="en-US" dirty="0" smtClean="0"/>
              <a:t> as italics.</a:t>
            </a:r>
          </a:p>
          <a:p>
            <a:pPr lvl="1"/>
            <a:r>
              <a:rPr lang="en-US" dirty="0" smtClean="0"/>
              <a:t>Syntax: &lt;</a:t>
            </a:r>
            <a:r>
              <a:rPr lang="en-US" dirty="0" err="1" smtClean="0"/>
              <a:t>em</a:t>
            </a:r>
            <a:r>
              <a:rPr lang="en-US" dirty="0" smtClean="0"/>
              <a:t>&gt;..&lt;/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Keyboard input: indicates text typed by a user; rendered as mono-spaced; commonly used in an instruction manual</a:t>
            </a:r>
          </a:p>
          <a:p>
            <a:pPr lvl="1"/>
            <a:r>
              <a:rPr lang="en-US" dirty="0" smtClean="0"/>
              <a:t>Syntax: &lt;</a:t>
            </a:r>
            <a:r>
              <a:rPr lang="en-US" dirty="0" err="1" smtClean="0"/>
              <a:t>kbd</a:t>
            </a:r>
            <a:r>
              <a:rPr lang="en-US" dirty="0" smtClean="0"/>
              <a:t>&gt;…&lt;/</a:t>
            </a:r>
            <a:r>
              <a:rPr lang="en-US" dirty="0" err="1" smtClean="0"/>
              <a:t>kbd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Strike: states that enclosed text should be displayed with a horizontal line striking through the text.</a:t>
            </a:r>
          </a:p>
          <a:p>
            <a:pPr lvl="1"/>
            <a:r>
              <a:rPr lang="en-US" dirty="0" smtClean="0"/>
              <a:t>Syntax: &lt;strike&gt;…&lt;/strike&gt; or &lt;s&gt;…&lt;/s&gt;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Text-level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4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insert returns or blank lines in a document, use the empty element 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It moves any text following it to the next line</a:t>
            </a:r>
          </a:p>
          <a:p>
            <a:r>
              <a:rPr lang="en-US" dirty="0" smtClean="0"/>
              <a:t>Syntax: &lt;</a:t>
            </a:r>
            <a:r>
              <a:rPr lang="en-US" dirty="0" err="1" smtClean="0"/>
              <a:t>br</a:t>
            </a:r>
            <a:r>
              <a:rPr lang="en-US" dirty="0" smtClean="0"/>
              <a:t>/&gt;Content to appear in the next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51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Preformatted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Presents blocks of text in fixed-width font</a:t>
            </a:r>
          </a:p>
          <a:p>
            <a:r>
              <a:rPr lang="en-US" dirty="0" smtClean="0"/>
              <a:t>Is suitable for text that has been formatted on screen</a:t>
            </a:r>
          </a:p>
          <a:p>
            <a:r>
              <a:rPr lang="en-US" dirty="0" smtClean="0"/>
              <a:t>Syntax: &lt;pre&gt;…&lt;/pre&gt;</a:t>
            </a:r>
          </a:p>
          <a:p>
            <a:r>
              <a:rPr lang="en-US" dirty="0" smtClean="0"/>
              <a:t>The &lt;pre&gt; element can be used with the optional </a:t>
            </a:r>
            <a:r>
              <a:rPr lang="en-US" b="1" dirty="0" smtClean="0"/>
              <a:t>width</a:t>
            </a:r>
            <a:r>
              <a:rPr lang="en-US" dirty="0" smtClean="0"/>
              <a:t> attribute.</a:t>
            </a:r>
          </a:p>
          <a:p>
            <a:pPr lvl="1"/>
            <a:r>
              <a:rPr lang="en-US" b="1" dirty="0" smtClean="0"/>
              <a:t>Width</a:t>
            </a:r>
            <a:r>
              <a:rPr lang="en-US" dirty="0" smtClean="0"/>
              <a:t> attribute specifies the maximum number of characters for a line and allows the XHTML user to select a suitable font and indentation.</a:t>
            </a:r>
          </a:p>
          <a:p>
            <a:pPr lvl="1"/>
            <a:r>
              <a:rPr lang="en-US" dirty="0" smtClean="0"/>
              <a:t>If this attribute is not used, a width of 80 characters is assumed.</a:t>
            </a:r>
          </a:p>
          <a:p>
            <a:r>
              <a:rPr lang="en-US" dirty="0" smtClean="0"/>
              <a:t>Within preformatted text:</a:t>
            </a:r>
          </a:p>
          <a:p>
            <a:pPr lvl="1"/>
            <a:r>
              <a:rPr lang="en-US" dirty="0" smtClean="0"/>
              <a:t>Line breaks within the text are rendered as a move to the beginning of the next line</a:t>
            </a:r>
          </a:p>
          <a:p>
            <a:pPr lvl="1"/>
            <a:r>
              <a:rPr lang="en-US" dirty="0" smtClean="0"/>
              <a:t>Anchor elements and character highlighting elements may be used</a:t>
            </a:r>
          </a:p>
          <a:p>
            <a:pPr lvl="1"/>
            <a:r>
              <a:rPr lang="en-US" dirty="0" smtClean="0"/>
              <a:t>&lt;p&gt; element and elements that define paragraph formatting (headings, </a:t>
            </a:r>
            <a:r>
              <a:rPr lang="en-US" dirty="0" err="1" smtClean="0"/>
              <a:t>etc</a:t>
            </a:r>
            <a:r>
              <a:rPr lang="en-US" dirty="0" smtClean="0"/>
              <a:t>) must not be used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57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&lt;div&gt; element is used to structure XHTML documents into unique sections or divisions.</a:t>
            </a:r>
          </a:p>
          <a:p>
            <a:r>
              <a:rPr lang="en-US" dirty="0" smtClean="0"/>
              <a:t>Text surrounded by &lt;div&gt;..&lt;/div&gt; elements will be formatted according to the description attached to </a:t>
            </a:r>
            <a:r>
              <a:rPr lang="en-US" b="1" dirty="0" smtClean="0"/>
              <a:t>align</a:t>
            </a:r>
            <a:r>
              <a:rPr lang="en-US" dirty="0" smtClean="0"/>
              <a:t> attribute within the &lt;div&gt; elements</a:t>
            </a:r>
          </a:p>
          <a:p>
            <a:r>
              <a:rPr lang="en-US" dirty="0" smtClean="0"/>
              <a:t>Syntax: &lt;div align=“left/right/center”&gt;section of text&lt;/div&gt;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4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Origins and Evolution of HTML and XHTML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HTML (Hypertext Markup Language) is defined using the Standard Generalized Markup Language (SGML)</a:t>
            </a:r>
          </a:p>
          <a:p>
            <a:pPr lvl="1"/>
            <a:r>
              <a:rPr lang="en-US" dirty="0" smtClean="0"/>
              <a:t>SGML is an International Standards Organization (ISO) standard notation for describing text-formatting languages.</a:t>
            </a:r>
          </a:p>
          <a:p>
            <a:r>
              <a:rPr lang="en-US" dirty="0" smtClean="0"/>
              <a:t>Original version of HTML was designed in conjunction with the structure of the WEB and the first browser at CERN.</a:t>
            </a:r>
          </a:p>
          <a:p>
            <a:r>
              <a:rPr lang="en-US" dirty="0" smtClean="0"/>
              <a:t>Use of the WEB began its meteoric rise in 1993 with the release of MOSAIC, the first graphical WEB browser.</a:t>
            </a:r>
          </a:p>
          <a:p>
            <a:r>
              <a:rPr lang="en-US" dirty="0" smtClean="0"/>
              <a:t>Not long after MOSAIC was commercialized and marketed by Netscape, Microsoft began developing its browser, Internet Explorer (IE).</a:t>
            </a:r>
          </a:p>
          <a:p>
            <a:r>
              <a:rPr lang="en-US" dirty="0" smtClean="0"/>
              <a:t>The release of IE marked the beginning of a four-year marketing competition between Netscape and Microsoft</a:t>
            </a:r>
          </a:p>
          <a:p>
            <a:pPr lvl="1"/>
            <a:r>
              <a:rPr lang="en-US" dirty="0" smtClean="0"/>
              <a:t>During this period, both companies worked feverously to develop their own extensions to HTML</a:t>
            </a:r>
          </a:p>
          <a:p>
            <a:pPr lvl="1"/>
            <a:r>
              <a:rPr lang="en-US" dirty="0" smtClean="0"/>
              <a:t>This led to incompatible versions of HTML which is a serious challenge to Web content providers to design HTML documents to be viewed by the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5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address element specifies information such as address, signature and authorship often at the top or bottom of a document</a:t>
            </a:r>
          </a:p>
          <a:p>
            <a:pPr lvl="1"/>
            <a:r>
              <a:rPr lang="en-US" dirty="0" smtClean="0"/>
              <a:t>Rendered in an italic typeface and may be indented.</a:t>
            </a:r>
          </a:p>
          <a:p>
            <a:pPr lvl="1"/>
            <a:r>
              <a:rPr lang="en-US" dirty="0" smtClean="0"/>
              <a:t>It carries an implied paragraph break before and after the text enclosed.</a:t>
            </a:r>
          </a:p>
          <a:p>
            <a:pPr lvl="1"/>
            <a:r>
              <a:rPr lang="en-US" dirty="0" smtClean="0"/>
              <a:t>Syntax: &lt;address&gt;…&lt;/address&gt;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81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Blockquote</a:t>
            </a:r>
            <a:r>
              <a:rPr lang="en-US" dirty="0" smtClean="0"/>
              <a:t> document is used for including quotations in a document.</a:t>
            </a:r>
          </a:p>
          <a:p>
            <a:pPr lvl="1"/>
            <a:r>
              <a:rPr lang="en-US" dirty="0" smtClean="0"/>
              <a:t>Typical rendering would be a slight extra left and right indent or italic font</a:t>
            </a:r>
          </a:p>
          <a:p>
            <a:pPr lvl="1"/>
            <a:r>
              <a:rPr lang="en-US" dirty="0" smtClean="0"/>
              <a:t>Causes a paragraph break and typically provides space above and below the quote.</a:t>
            </a:r>
          </a:p>
          <a:p>
            <a:pPr lvl="1"/>
            <a:r>
              <a:rPr lang="en-US" dirty="0" smtClean="0"/>
              <a:t>Syntax: &lt;</a:t>
            </a:r>
            <a:r>
              <a:rPr lang="en-US" dirty="0" err="1" smtClean="0"/>
              <a:t>blockquote</a:t>
            </a:r>
            <a:r>
              <a:rPr lang="en-US" dirty="0" smtClean="0"/>
              <a:t>&gt;…&lt;/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Example: &lt;body&gt;Here is a quote from one of the plays of Shakespeare&lt;</a:t>
            </a:r>
            <a:r>
              <a:rPr lang="en-US" dirty="0" err="1" smtClean="0"/>
              <a:t>blockquote</a:t>
            </a:r>
            <a:r>
              <a:rPr lang="en-US" dirty="0" smtClean="0"/>
              <a:t>&gt;”To be or not to be&lt;/</a:t>
            </a:r>
            <a:r>
              <a:rPr lang="en-US" dirty="0" err="1" smtClean="0"/>
              <a:t>blockquote</a:t>
            </a:r>
            <a:r>
              <a:rPr lang="en-US" dirty="0" smtClean="0"/>
              <a:t>&gt;&lt;/body&gt;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91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Horizontal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horizontal rule is a divider between sections of text such as</a:t>
            </a:r>
          </a:p>
          <a:p>
            <a:pPr lvl="1"/>
            <a:r>
              <a:rPr lang="en-US" dirty="0" smtClean="0"/>
              <a:t>A full width horizontal rule</a:t>
            </a:r>
          </a:p>
          <a:p>
            <a:pPr lvl="1"/>
            <a:r>
              <a:rPr lang="en-US" dirty="0" smtClean="0"/>
              <a:t>Or an equivalent graphic display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hr</a:t>
            </a:r>
            <a:r>
              <a:rPr lang="en-US" dirty="0" smtClean="0"/>
              <a:t>/&gt; tag specifies that a horizontal rule of some sort (default being a shaded engraved line) be drawn across the page</a:t>
            </a:r>
          </a:p>
          <a:p>
            <a:r>
              <a:rPr lang="en-US" dirty="0" smtClean="0"/>
              <a:t>Syntax: &lt;</a:t>
            </a:r>
            <a:r>
              <a:rPr lang="en-US" dirty="0" err="1" smtClean="0"/>
              <a:t>hr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Size: give an indication of how thick the horizontal rule should be</a:t>
            </a:r>
          </a:p>
          <a:p>
            <a:pPr lvl="1"/>
            <a:r>
              <a:rPr lang="en-US" dirty="0" smtClean="0"/>
              <a:t>Syntax: &lt;</a:t>
            </a:r>
            <a:r>
              <a:rPr lang="en-US" dirty="0" err="1" smtClean="0"/>
              <a:t>hr</a:t>
            </a:r>
            <a:r>
              <a:rPr lang="en-US" dirty="0" smtClean="0"/>
              <a:t> size=“number”/&gt;</a:t>
            </a:r>
          </a:p>
          <a:p>
            <a:pPr lvl="1"/>
            <a:r>
              <a:rPr lang="en-US" dirty="0" smtClean="0"/>
              <a:t>Width: specifies an exact width in pixels or percentage</a:t>
            </a:r>
          </a:p>
          <a:p>
            <a:pPr lvl="1"/>
            <a:r>
              <a:rPr lang="en-US" dirty="0" smtClean="0"/>
              <a:t>Syntax:</a:t>
            </a: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</a:t>
            </a:r>
            <a:r>
              <a:rPr lang="en-US" dirty="0" smtClean="0"/>
              <a:t>width=“number/percentage”/&gt;</a:t>
            </a:r>
          </a:p>
          <a:p>
            <a:pPr lvl="1"/>
            <a:r>
              <a:rPr lang="en-US" dirty="0" smtClean="0"/>
              <a:t>Align: specifies horizontal alignment of the rule</a:t>
            </a:r>
          </a:p>
          <a:p>
            <a:pPr lvl="1"/>
            <a:r>
              <a:rPr lang="en-US" dirty="0" smtClean="0"/>
              <a:t>Syntax: </a:t>
            </a: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</a:t>
            </a:r>
            <a:r>
              <a:rPr lang="en-US" dirty="0" smtClean="0"/>
              <a:t>align=“left/right/center”/&gt;</a:t>
            </a:r>
            <a:endParaRPr lang="en-US" dirty="0"/>
          </a:p>
          <a:p>
            <a:pPr lvl="1"/>
            <a:r>
              <a:rPr lang="en-US" dirty="0" smtClean="0"/>
              <a:t>Color: specifies the color of the rule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</a:t>
            </a:r>
            <a:r>
              <a:rPr lang="en-US" dirty="0" smtClean="0"/>
              <a:t>color=”#</a:t>
            </a:r>
            <a:r>
              <a:rPr lang="en-US" dirty="0" err="1" smtClean="0"/>
              <a:t>rrggbb</a:t>
            </a:r>
            <a:r>
              <a:rPr lang="en-US" dirty="0" smtClean="0"/>
              <a:t>/name”/&gt;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2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Marquee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HTML marquee is a scrolling piece of text displayed either horizontally across or vertically down your webpage depending on the settings.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created by using HTML &lt;</a:t>
            </a:r>
            <a:r>
              <a:rPr lang="en-US" dirty="0" smtClean="0"/>
              <a:t>marquee&gt; tag.</a:t>
            </a:r>
          </a:p>
          <a:p>
            <a:r>
              <a:rPr lang="en-US" dirty="0"/>
              <a:t>Syntax: &lt;marquee </a:t>
            </a:r>
            <a:r>
              <a:rPr lang="en-US" dirty="0" err="1"/>
              <a:t>attribute_name</a:t>
            </a:r>
            <a:r>
              <a:rPr lang="en-US" dirty="0"/>
              <a:t>="</a:t>
            </a:r>
            <a:r>
              <a:rPr lang="en-US" dirty="0" err="1"/>
              <a:t>attribute_value</a:t>
            </a:r>
            <a:r>
              <a:rPr lang="en-US" dirty="0"/>
              <a:t>"....more attributes&gt; One or more lines or text message or image &lt;/marquee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Example: &lt;marquee&gt;This </a:t>
            </a:r>
            <a:r>
              <a:rPr lang="en-US" dirty="0"/>
              <a:t>is basic example of marquee&lt;/marquee&gt;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&lt;marquee&gt; Tag </a:t>
            </a:r>
            <a:r>
              <a:rPr lang="en-US" b="1" dirty="0" smtClean="0"/>
              <a:t>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615595"/>
              </p:ext>
            </p:extLst>
          </p:nvPr>
        </p:nvGraphicFramePr>
        <p:xfrm>
          <a:off x="899592" y="836712"/>
          <a:ext cx="7632850" cy="5789682"/>
        </p:xfrm>
        <a:graphic>
          <a:graphicData uri="http://schemas.openxmlformats.org/drawingml/2006/table">
            <a:tbl>
              <a:tblPr/>
              <a:tblGrid>
                <a:gridCol w="1584179"/>
                <a:gridCol w="6048671"/>
              </a:tblGrid>
              <a:tr h="1905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49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width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This specifies the width of the marquee. This can be a value like 10 or 20% etc.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4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This specifies the height of the marquee. This can be a value like 10 or 20% etc.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direction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This specifies the direction in which marquee should scroll. This can be a value like </a:t>
                      </a: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up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down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left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or </a:t>
                      </a: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right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behavior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This specifies the type of scrolling of the marquee. This can have a value like </a:t>
                      </a: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scroll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slide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alternate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scrolldelay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This specifies how long to delay between each jump. This will have a value like 10 etc.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49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scrollamount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This specifies the speed of marquee text. This can have a value like 10 etc.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34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loop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This specifies how many times to loop. The default value is INFINITE, which means that the marquee loops endlessly.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49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bgcolor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This specifies background color in terms of color name or color hex value.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hspace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This specifies horizontal space around the marquee. This can be a value like 10 or 20% etc.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vspace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This specifies vertical space around the marquee. This can be a value like 10 or 20% etc.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4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characters are reserved in HTML and they have special meaning when used in HTML </a:t>
            </a:r>
            <a:r>
              <a:rPr lang="en-US" dirty="0" smtClean="0"/>
              <a:t>document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you cannot use the greater than and less than signs or angle brackets within your HTML text because the browser will treat them differently and will try to draw a meaning related to HTML tag</a:t>
            </a:r>
            <a:r>
              <a:rPr lang="en-US" dirty="0" smtClean="0"/>
              <a:t>.</a:t>
            </a:r>
          </a:p>
          <a:p>
            <a:r>
              <a:rPr lang="en-US" dirty="0"/>
              <a:t>HTML processors must support following five special characters listed in the table that follows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 (quotation mark) - &amp;</a:t>
            </a:r>
            <a:r>
              <a:rPr lang="en-US" dirty="0" err="1" smtClean="0"/>
              <a:t>quot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‘ (apostrophe mark)- &amp;</a:t>
            </a:r>
            <a:r>
              <a:rPr lang="en-US" dirty="0" err="1" smtClean="0"/>
              <a:t>apos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&amp; (ampersand)- &amp;amp;</a:t>
            </a:r>
          </a:p>
          <a:p>
            <a:pPr lvl="1"/>
            <a:r>
              <a:rPr lang="en-US" dirty="0" smtClean="0"/>
              <a:t>&lt; (less than)- &amp;</a:t>
            </a:r>
            <a:r>
              <a:rPr lang="en-US" dirty="0" err="1" smtClean="0"/>
              <a:t>lt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&gt; (greater than) - 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Non breaking space - &amp;</a:t>
            </a:r>
            <a:r>
              <a:rPr lang="en-US" dirty="0" err="1" smtClean="0"/>
              <a:t>nbsp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2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Html Entities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51051"/>
              </p:ext>
            </p:extLst>
          </p:nvPr>
        </p:nvGraphicFramePr>
        <p:xfrm>
          <a:off x="683568" y="1916832"/>
          <a:ext cx="7848872" cy="449121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924436"/>
                <a:gridCol w="3924436"/>
              </a:tblGrid>
              <a:tr h="864097">
                <a:tc>
                  <a:txBody>
                    <a:bodyPr/>
                    <a:lstStyle/>
                    <a:p>
                      <a:r>
                        <a:rPr lang="en-US" sz="2800" dirty="0"/>
                        <a:t>registered trademark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&amp;reg;</a:t>
                      </a:r>
                      <a:endParaRPr 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sz="2800"/>
                        <a:t>trademark</a:t>
                      </a:r>
                      <a:endParaRPr 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&amp;trade;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sz="2800"/>
                        <a:t>spacing macron</a:t>
                      </a:r>
                      <a:endParaRPr 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&amp;macr;</a:t>
                      </a:r>
                      <a:endParaRPr 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sz="2800" dirty="0"/>
                        <a:t>degree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&amp;deg;</a:t>
                      </a:r>
                      <a:endParaRPr 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sz="2800"/>
                        <a:t>plus-or-minus </a:t>
                      </a:r>
                      <a:endParaRPr 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&amp;</a:t>
                      </a:r>
                      <a:r>
                        <a:rPr lang="en-US" sz="2800" dirty="0" err="1"/>
                        <a:t>plusmn</a:t>
                      </a:r>
                      <a:r>
                        <a:rPr lang="en-US" sz="2800" dirty="0"/>
                        <a:t>;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Division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&amp;divide;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Multiplication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&amp;times;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Copyright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&amp;copy;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751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Great way to provide information in a listed form which is structured and easy-to-read</a:t>
            </a:r>
          </a:p>
          <a:p>
            <a:r>
              <a:rPr lang="en-US" dirty="0" smtClean="0"/>
              <a:t>XHTML provides simple and effective ways to specify lists in documents</a:t>
            </a:r>
          </a:p>
          <a:p>
            <a:r>
              <a:rPr lang="en-US" dirty="0" smtClean="0"/>
              <a:t>Primary supported list types are those which most people are familiar.</a:t>
            </a:r>
          </a:p>
          <a:p>
            <a:pPr lvl="1"/>
            <a:r>
              <a:rPr lang="en-US" dirty="0" smtClean="0"/>
              <a:t>Unordered lists such as grocery lists</a:t>
            </a:r>
          </a:p>
          <a:p>
            <a:pPr lvl="1"/>
            <a:r>
              <a:rPr lang="en-US" dirty="0" smtClean="0"/>
              <a:t>Ordered lists such as the assembly instructions for a new bicycle</a:t>
            </a:r>
          </a:p>
          <a:p>
            <a:pPr lvl="1"/>
            <a:r>
              <a:rPr lang="en-US" dirty="0" smtClean="0"/>
              <a:t>Definition lists</a:t>
            </a:r>
          </a:p>
          <a:p>
            <a:r>
              <a:rPr lang="en-US" dirty="0" smtClean="0"/>
              <a:t>Can be nested within one another to create sub-lists.</a:t>
            </a:r>
          </a:p>
          <a:p>
            <a:r>
              <a:rPr lang="en-US" dirty="0" smtClean="0"/>
              <a:t>Text of a list entry uses the same style and fonts as normal text.</a:t>
            </a:r>
          </a:p>
        </p:txBody>
      </p:sp>
    </p:spTree>
    <p:extLst>
      <p:ext uri="{BB962C8B-B14F-4D97-AF65-F5344CB8AC3E}">
        <p14:creationId xmlns:p14="http://schemas.microsoft.com/office/powerpoint/2010/main" val="11358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or Bulleted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unordered list tag causes bullets to be placed before the listed text.</a:t>
            </a:r>
          </a:p>
          <a:p>
            <a:r>
              <a:rPr lang="en-US" dirty="0" smtClean="0"/>
              <a:t>An unordered list is opened by &lt;</a:t>
            </a:r>
            <a:r>
              <a:rPr lang="en-US" dirty="0" err="1" smtClean="0"/>
              <a:t>ul</a:t>
            </a:r>
            <a:r>
              <a:rPr lang="en-US" dirty="0" smtClean="0"/>
              <a:t>&gt; and closed by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The &lt;li&gt;..&lt;/li&gt; tags precede listed items between them.</a:t>
            </a:r>
          </a:p>
          <a:p>
            <a:pPr lvl="1"/>
            <a:r>
              <a:rPr lang="en-US" dirty="0" smtClean="0"/>
              <a:t>&lt;li&gt; is used as a sub-element of a list type.</a:t>
            </a:r>
          </a:p>
          <a:p>
            <a:pPr lvl="1"/>
            <a:r>
              <a:rPr lang="en-US" dirty="0" smtClean="0"/>
              <a:t>&lt;li&gt; has an attribute </a:t>
            </a:r>
            <a:r>
              <a:rPr lang="en-US" b="1" dirty="0" smtClean="0"/>
              <a:t>type</a:t>
            </a:r>
            <a:r>
              <a:rPr lang="en-US" dirty="0" smtClean="0"/>
              <a:t> which indicates the type of bullets: disc, circle and square.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unordered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&lt;li&gt;Item1&lt;/li&gt;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&lt;li&gt;item2&lt;/li&gt;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&lt;li&gt;</a:t>
            </a:r>
            <a:r>
              <a:rPr lang="en-US" dirty="0" err="1" smtClean="0"/>
              <a:t>itemN</a:t>
            </a:r>
            <a:r>
              <a:rPr lang="en-US" dirty="0" smtClean="0"/>
              <a:t>&lt;/li&gt;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late 1994, Tim Berners Lee started the World Wide Web Consortium (W3C)</a:t>
            </a:r>
          </a:p>
          <a:p>
            <a:pPr lvl="1"/>
            <a:r>
              <a:rPr lang="en-US" dirty="0" smtClean="0"/>
              <a:t>W3C was formed for certain primary purposes, one of which is to develop and distribute standards for Web technologies starting with HTML.</a:t>
            </a:r>
          </a:p>
          <a:p>
            <a:r>
              <a:rPr lang="en-US" dirty="0" smtClean="0"/>
              <a:t>First HTML standard HTML 2.0 was released in 1995</a:t>
            </a:r>
          </a:p>
          <a:p>
            <a:r>
              <a:rPr lang="en-US" dirty="0" smtClean="0"/>
              <a:t>Followed by HTML 3.2 in early 1997</a:t>
            </a:r>
          </a:p>
          <a:p>
            <a:pPr lvl="1"/>
            <a:r>
              <a:rPr lang="en-US" dirty="0" smtClean="0"/>
              <a:t>This version was just really a reflection of the then-features as seen in version developed by Netscape and Microsoft</a:t>
            </a:r>
          </a:p>
          <a:p>
            <a:r>
              <a:rPr lang="en-US" dirty="0" smtClean="0"/>
              <a:t>After 1997, evolution of HTML was dominated by W3C</a:t>
            </a:r>
          </a:p>
          <a:p>
            <a:pPr lvl="1"/>
            <a:r>
              <a:rPr lang="en-US" dirty="0" smtClean="0"/>
              <a:t>Reason being Netscape had surrendered from browser competition with Microsoft.</a:t>
            </a:r>
          </a:p>
          <a:p>
            <a:r>
              <a:rPr lang="en-US" dirty="0" smtClean="0"/>
              <a:t>In late 1999, HTML 4.01 was approved by W3C.</a:t>
            </a:r>
          </a:p>
          <a:p>
            <a:r>
              <a:rPr lang="en-US" dirty="0" smtClean="0"/>
              <a:t>Then XHTML 1.0 standard was approved in early 2000.</a:t>
            </a:r>
          </a:p>
          <a:p>
            <a:pPr lvl="1"/>
            <a:r>
              <a:rPr lang="en-US" dirty="0" smtClean="0"/>
              <a:t>This standard is a redefinition of HTML 4.01 using XML.</a:t>
            </a:r>
          </a:p>
          <a:p>
            <a:r>
              <a:rPr lang="en-US" dirty="0" smtClean="0"/>
              <a:t>XHTML 1.1 was recommended by W3C in May 2001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Origins and Evolution of HTML and XHTML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59196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Ordered lists are those in which the order of items is important.</a:t>
            </a:r>
          </a:p>
          <a:p>
            <a:pPr lvl="1"/>
            <a:r>
              <a:rPr lang="en-US" dirty="0" smtClean="0"/>
              <a:t>This orderedness is shown in the display of the list by implicit attachment of a sequential value to the beginning of each item.</a:t>
            </a:r>
          </a:p>
          <a:p>
            <a:pPr lvl="1"/>
            <a:r>
              <a:rPr lang="en-US" dirty="0" smtClean="0"/>
              <a:t>Default sequential values are Arabic numerals, beginning with 1.</a:t>
            </a:r>
          </a:p>
          <a:p>
            <a:r>
              <a:rPr lang="en-US" dirty="0" smtClean="0"/>
              <a:t>Ordered list is created within the tag &lt;</a:t>
            </a:r>
            <a:r>
              <a:rPr lang="en-US" dirty="0" err="1" smtClean="0"/>
              <a:t>ol</a:t>
            </a:r>
            <a:r>
              <a:rPr lang="en-US" dirty="0" smtClean="0"/>
              <a:t>&gt;..&lt;/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Each item in a list is specified with an &lt;li&gt; tag.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81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&lt;li&gt;Item1&lt;/li&gt;</a:t>
            </a:r>
          </a:p>
          <a:p>
            <a:pPr marL="0" indent="0">
              <a:buNone/>
            </a:pPr>
            <a:r>
              <a:rPr lang="en-US" dirty="0"/>
              <a:t>	&lt;li&gt;item2&lt;/li&gt;</a:t>
            </a:r>
          </a:p>
          <a:p>
            <a:pPr marL="0" indent="0">
              <a:buNone/>
            </a:pPr>
            <a:r>
              <a:rPr lang="en-US" dirty="0"/>
              <a:t>	.</a:t>
            </a:r>
          </a:p>
          <a:p>
            <a:pPr marL="0" indent="0">
              <a:buNone/>
            </a:pPr>
            <a:r>
              <a:rPr lang="en-US" dirty="0"/>
              <a:t>	.</a:t>
            </a:r>
          </a:p>
          <a:p>
            <a:pPr marL="0" indent="0">
              <a:buNone/>
            </a:pPr>
            <a:r>
              <a:rPr lang="en-US" dirty="0"/>
              <a:t>	&lt;li&gt;</a:t>
            </a:r>
            <a:r>
              <a:rPr lang="en-US" dirty="0" err="1"/>
              <a:t>itemN</a:t>
            </a:r>
            <a:r>
              <a:rPr lang="en-US" dirty="0"/>
              <a:t>&lt;/li&gt;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40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specify list of terms and their definitions, such as in glossaries.</a:t>
            </a:r>
          </a:p>
          <a:p>
            <a:r>
              <a:rPr lang="en-US" dirty="0" smtClean="0"/>
              <a:t>A definition list is given as the content of a &lt;dl&gt;..&lt;/dl&gt; tag</a:t>
            </a:r>
          </a:p>
          <a:p>
            <a:pPr lvl="1"/>
            <a:r>
              <a:rPr lang="en-US" dirty="0" smtClean="0"/>
              <a:t>Each term to be defined in the definition list is given as the content of a &lt;</a:t>
            </a:r>
            <a:r>
              <a:rPr lang="en-US" dirty="0" err="1" smtClean="0"/>
              <a:t>dt</a:t>
            </a:r>
            <a:r>
              <a:rPr lang="en-US" dirty="0" smtClean="0"/>
              <a:t>&gt;..&lt;/</a:t>
            </a:r>
            <a:r>
              <a:rPr lang="en-US" dirty="0" err="1" smtClean="0"/>
              <a:t>dt</a:t>
            </a:r>
            <a:r>
              <a:rPr lang="en-US" dirty="0" smtClean="0"/>
              <a:t>&gt; tag</a:t>
            </a:r>
          </a:p>
          <a:p>
            <a:pPr lvl="1"/>
            <a:r>
              <a:rPr lang="en-US" dirty="0" smtClean="0"/>
              <a:t>The definitions themselves are specified as the content of &lt;</a:t>
            </a:r>
            <a:r>
              <a:rPr lang="en-US" dirty="0" err="1" smtClean="0"/>
              <a:t>dd</a:t>
            </a:r>
            <a:r>
              <a:rPr lang="en-US" dirty="0" smtClean="0"/>
              <a:t>&gt;..&lt;/</a:t>
            </a:r>
            <a:r>
              <a:rPr lang="en-US" dirty="0" err="1" smtClean="0"/>
              <a:t>dd</a:t>
            </a:r>
            <a:r>
              <a:rPr lang="en-US" dirty="0" smtClean="0"/>
              <a:t>&gt; tags.</a:t>
            </a:r>
          </a:p>
          <a:p>
            <a:pPr lvl="1"/>
            <a:r>
              <a:rPr lang="en-US" dirty="0" smtClean="0"/>
              <a:t>Defined terms are usually displayed on the left margin</a:t>
            </a:r>
          </a:p>
          <a:p>
            <a:pPr lvl="1"/>
            <a:r>
              <a:rPr lang="en-US" dirty="0" smtClean="0"/>
              <a:t>Definitions are usually shown on the line or lines following the term, which are indented.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31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definition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&lt;dl&gt;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 Term to be defined&lt;/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 Definition(s) of term&lt;/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 smtClean="0"/>
              <a:t>&lt;/dl&gt;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35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Adding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the image tag &lt;</a:t>
            </a:r>
            <a:r>
              <a:rPr lang="en-US" dirty="0" err="1" smtClean="0"/>
              <a:t>img</a:t>
            </a:r>
            <a:r>
              <a:rPr lang="en-US" dirty="0" smtClean="0"/>
              <a:t>/&gt; which is an inline tag, to specify an image that is to appear in a document.</a:t>
            </a:r>
          </a:p>
          <a:p>
            <a:pPr lvl="1"/>
            <a:r>
              <a:rPr lang="en-US" dirty="0" smtClean="0"/>
              <a:t>In its simplest form, the image tag includes two attributes.</a:t>
            </a:r>
          </a:p>
          <a:p>
            <a:pPr lvl="1"/>
            <a:r>
              <a:rPr lang="en-US" b="1" dirty="0" err="1" smtClean="0"/>
              <a:t>Src</a:t>
            </a:r>
            <a:r>
              <a:rPr lang="en-US" b="1" dirty="0" smtClean="0"/>
              <a:t>: </a:t>
            </a:r>
            <a:r>
              <a:rPr lang="en-US" dirty="0" smtClean="0"/>
              <a:t>specifies the file containing the image.</a:t>
            </a:r>
          </a:p>
          <a:p>
            <a:pPr lvl="1"/>
            <a:r>
              <a:rPr lang="en-US" b="1" dirty="0" smtClean="0"/>
              <a:t>Alt</a:t>
            </a:r>
            <a:r>
              <a:rPr lang="en-US" dirty="0" smtClean="0"/>
              <a:t>: specifies the text to be displayed when it is not possible to display the image.</a:t>
            </a:r>
          </a:p>
          <a:p>
            <a:pPr lvl="1"/>
            <a:r>
              <a:rPr lang="en-US" dirty="0" smtClean="0"/>
              <a:t>Syntax: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=“path of image file\</a:t>
            </a:r>
            <a:r>
              <a:rPr lang="en-US" dirty="0" err="1" smtClean="0"/>
              <a:t>filename.ext</a:t>
            </a:r>
            <a:r>
              <a:rPr lang="en-US" dirty="0" smtClean="0"/>
              <a:t>” alt=“text”/&gt;</a:t>
            </a:r>
          </a:p>
          <a:p>
            <a:pPr lvl="1"/>
            <a:r>
              <a:rPr lang="en-US" dirty="0" smtClean="0"/>
              <a:t>Example: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=“c:\image.jpg” alt=“An Image of a Bird”/&gt;</a:t>
            </a:r>
          </a:p>
          <a:p>
            <a:pPr lvl="1"/>
            <a:r>
              <a:rPr lang="en-US" dirty="0" smtClean="0"/>
              <a:t>Optional attributes: </a:t>
            </a:r>
            <a:r>
              <a:rPr lang="en-US" b="1" dirty="0" smtClean="0"/>
              <a:t>height</a:t>
            </a:r>
            <a:r>
              <a:rPr lang="en-US" dirty="0" smtClean="0"/>
              <a:t> and </a:t>
            </a:r>
            <a:r>
              <a:rPr lang="en-US" b="1" dirty="0" smtClean="0"/>
              <a:t>width</a:t>
            </a:r>
            <a:r>
              <a:rPr lang="en-US" dirty="0" smtClean="0"/>
              <a:t> to specify the size of the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78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Hypertext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Is a link that provides a path that connects from one part of a Web page to another part of the same document, a different document or another resource.</a:t>
            </a:r>
          </a:p>
          <a:p>
            <a:r>
              <a:rPr lang="en-US" dirty="0" smtClean="0"/>
              <a:t>A link usually appear as a uniquely colored word that you can click to be transported to another Web page.</a:t>
            </a:r>
          </a:p>
          <a:p>
            <a:r>
              <a:rPr lang="en-US" dirty="0" smtClean="0"/>
              <a:t>To define hypertext links, use the anchor element &lt;a&gt;</a:t>
            </a:r>
          </a:p>
          <a:p>
            <a:r>
              <a:rPr lang="en-US" dirty="0" smtClean="0"/>
              <a:t>Syntax: &lt;a&gt;..&lt;/a&gt;</a:t>
            </a:r>
          </a:p>
          <a:p>
            <a:r>
              <a:rPr lang="en-US" dirty="0" smtClean="0"/>
              <a:t>The &lt;a&gt; tag can be used for one of the two things:</a:t>
            </a:r>
          </a:p>
          <a:p>
            <a:pPr lvl="1"/>
            <a:r>
              <a:rPr lang="en-US" dirty="0" smtClean="0"/>
              <a:t>External navigation: link to an external document or resource.</a:t>
            </a:r>
          </a:p>
          <a:p>
            <a:pPr lvl="1"/>
            <a:r>
              <a:rPr lang="en-US" dirty="0" smtClean="0"/>
              <a:t>Internal navigation: link to a specific place within the same document depending on which attribute is used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err="1" smtClean="0"/>
              <a:t>Href</a:t>
            </a:r>
            <a:r>
              <a:rPr lang="en-US" dirty="0" smtClean="0"/>
              <a:t>: for </a:t>
            </a:r>
            <a:r>
              <a:rPr lang="en-US" dirty="0" err="1" smtClean="0"/>
              <a:t>linking;used</a:t>
            </a:r>
            <a:r>
              <a:rPr lang="en-US" dirty="0" smtClean="0"/>
              <a:t> to set the URL of the destination of the document.</a:t>
            </a:r>
          </a:p>
          <a:p>
            <a:pPr lvl="1"/>
            <a:r>
              <a:rPr lang="en-US" dirty="0" smtClean="0"/>
              <a:t>Name: specifies the name of the anchor being set </a:t>
            </a:r>
            <a:r>
              <a:rPr lang="en-US" dirty="0" err="1" smtClean="0"/>
              <a:t>uop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081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&lt;a&gt; element: name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Name attribute of &lt;a&gt; element is used to link one part of a document to another part of the same document or another document.</a:t>
            </a:r>
          </a:p>
          <a:p>
            <a:r>
              <a:rPr lang="en-US" dirty="0" smtClean="0"/>
              <a:t>The anchor makes a spot within the document and the link tags are tied to that specific anchor.</a:t>
            </a:r>
          </a:p>
          <a:p>
            <a:r>
              <a:rPr lang="en-US" dirty="0" smtClean="0"/>
              <a:t>Syntax: &lt;a name=“whatever”&gt;Text or Image&lt;/a&gt;</a:t>
            </a:r>
          </a:p>
          <a:p>
            <a:pPr lvl="1"/>
            <a:r>
              <a:rPr lang="en-US" dirty="0" smtClean="0"/>
              <a:t>This tag is called an anchor tag; names a section of the page.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=“#whatever”&gt;Click here to go to text or image&lt;/a&gt;</a:t>
            </a:r>
          </a:p>
          <a:p>
            <a:pPr lvl="1"/>
            <a:r>
              <a:rPr lang="en-US" dirty="0" smtClean="0"/>
              <a:t>This is the link tag.</a:t>
            </a:r>
          </a:p>
          <a:p>
            <a:pPr lvl="1"/>
            <a:r>
              <a:rPr lang="en-US" dirty="0" smtClean="0"/>
              <a:t>It directs the browser to the named anchor.</a:t>
            </a:r>
          </a:p>
          <a:p>
            <a:pPr lvl="1"/>
            <a:r>
              <a:rPr lang="en-US" dirty="0" smtClean="0"/>
              <a:t>It is the #character that identifies the link as going to a portion of a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1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Provide a highly readable way of presenting many kinds of information</a:t>
            </a:r>
          </a:p>
          <a:p>
            <a:pPr>
              <a:lnSpc>
                <a:spcPct val="90000"/>
              </a:lnSpc>
            </a:pPr>
            <a:r>
              <a:rPr lang="en-US" dirty="0"/>
              <a:t>Were originally developed for presenting rows and columns of tabular data.</a:t>
            </a:r>
          </a:p>
          <a:p>
            <a:pPr>
              <a:lnSpc>
                <a:spcPct val="90000"/>
              </a:lnSpc>
            </a:pPr>
            <a:r>
              <a:rPr lang="en-US" dirty="0"/>
              <a:t>Later was co-opted by designers as a valuable tool for controlling the layout of web pages.</a:t>
            </a:r>
          </a:p>
          <a:p>
            <a:pPr>
              <a:lnSpc>
                <a:spcPct val="90000"/>
              </a:lnSpc>
            </a:pPr>
            <a:r>
              <a:rPr lang="en-US" dirty="0"/>
              <a:t>Also allow you to create columns of text, holding white space between elements and restrict the dimensions of the page’s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A table is a matrix of rows and columns in which each intersection of a row and a column is called a </a:t>
            </a:r>
            <a:r>
              <a:rPr lang="en-US" i="1" dirty="0" smtClean="0"/>
              <a:t>cell.</a:t>
            </a:r>
            <a:endParaRPr lang="en-US" dirty="0" smtClean="0"/>
          </a:p>
          <a:p>
            <a:r>
              <a:rPr lang="en-US" dirty="0" smtClean="0"/>
              <a:t>The cells in the top row often contain column labels</a:t>
            </a:r>
          </a:p>
          <a:p>
            <a:r>
              <a:rPr lang="en-US" dirty="0" smtClean="0"/>
              <a:t>Those in the leftmost column often contain row labels.</a:t>
            </a:r>
          </a:p>
          <a:p>
            <a:r>
              <a:rPr lang="en-US" dirty="0" smtClean="0"/>
              <a:t>The rest contain the data of the table.</a:t>
            </a:r>
          </a:p>
          <a:p>
            <a:r>
              <a:rPr lang="en-US" dirty="0" smtClean="0"/>
              <a:t>Content of a cell can be almost any</a:t>
            </a:r>
            <a:r>
              <a:rPr lang="en-US" dirty="0"/>
              <a:t> </a:t>
            </a:r>
            <a:r>
              <a:rPr lang="en-US" dirty="0" smtClean="0"/>
              <a:t>document element including: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Headings</a:t>
            </a:r>
          </a:p>
          <a:p>
            <a:pPr lvl="1"/>
            <a:r>
              <a:rPr lang="en-US" dirty="0" smtClean="0"/>
              <a:t>Horizontal rules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Nested tables</a:t>
            </a:r>
          </a:p>
        </p:txBody>
      </p:sp>
    </p:spTree>
    <p:extLst>
      <p:ext uri="{BB962C8B-B14F-4D97-AF65-F5344CB8AC3E}">
        <p14:creationId xmlns:p14="http://schemas.microsoft.com/office/powerpoint/2010/main" val="3441554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Summary of Table Tags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2296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&lt;table&gt;..&lt;/table&gt;:</a:t>
            </a:r>
          </a:p>
          <a:p>
            <a:pPr lvl="1" eaLnBrk="1" hangingPunct="1"/>
            <a:r>
              <a:rPr lang="en-US" smtClean="0"/>
              <a:t>Defines the beginning and end of a table.</a:t>
            </a:r>
          </a:p>
          <a:p>
            <a:pPr eaLnBrk="1" hangingPunct="1"/>
            <a:r>
              <a:rPr lang="en-US" smtClean="0"/>
              <a:t>Attributes:</a:t>
            </a:r>
          </a:p>
          <a:p>
            <a:pPr lvl="1" eaLnBrk="1" hangingPunct="1"/>
            <a:r>
              <a:rPr lang="en-US" smtClean="0"/>
              <a:t>Align=left/center/right: aligns the table with the text flow.</a:t>
            </a:r>
          </a:p>
          <a:p>
            <a:pPr lvl="1" eaLnBrk="1" hangingPunct="1"/>
            <a:r>
              <a:rPr lang="en-US" smtClean="0"/>
              <a:t>Background=url: specifies a graphic image to be tiled in the background of the table.</a:t>
            </a:r>
          </a:p>
          <a:p>
            <a:pPr lvl="1" eaLnBrk="1" hangingPunct="1"/>
            <a:r>
              <a:rPr lang="en-US" smtClean="0"/>
              <a:t>Bgcolor: specifies a background color for the entire table.</a:t>
            </a:r>
          </a:p>
          <a:p>
            <a:pPr lvl="1" eaLnBrk="1" hangingPunct="1"/>
            <a:r>
              <a:rPr lang="en-US" smtClean="0"/>
              <a:t>Border=number: specifies the width (in pixels)of the border around the table and its cells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397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Continue: Attributes of &lt;table&gt;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Cellpadding=number: sets the amount of space (in pixels) between the cell border and its contents.</a:t>
            </a:r>
          </a:p>
          <a:p>
            <a:pPr eaLnBrk="1" hangingPunct="1"/>
            <a:r>
              <a:rPr lang="en-US" smtClean="0"/>
              <a:t>Cellspacing=number: sets the amount of space (in pixels) between table cells.</a:t>
            </a:r>
          </a:p>
          <a:p>
            <a:pPr eaLnBrk="1" hangingPunct="1"/>
            <a:r>
              <a:rPr lang="en-US" smtClean="0"/>
              <a:t>Frame=void/above/below/hsides/lhs/rhs/vsides/box/border: tells the browser where to draw borders around the table.</a:t>
            </a:r>
          </a:p>
          <a:p>
            <a:pPr lvl="1" eaLnBrk="1" hangingPunct="1"/>
            <a:r>
              <a:rPr lang="en-US" sz="2600" smtClean="0"/>
              <a:t>When border attribute is set to value &gt;0, the frame defaults to border unless otherwise specified.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 for Creating XHTML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XHTML documents can be created with a general purpose text editor.</a:t>
            </a:r>
          </a:p>
          <a:p>
            <a:r>
              <a:rPr lang="en-US" dirty="0" smtClean="0"/>
              <a:t>There are two kinds of tools that can simplify this task:</a:t>
            </a:r>
          </a:p>
          <a:p>
            <a:pPr lvl="1"/>
            <a:r>
              <a:rPr lang="en-US" dirty="0" smtClean="0"/>
              <a:t>XHTML editors</a:t>
            </a:r>
          </a:p>
          <a:p>
            <a:pPr lvl="1"/>
            <a:r>
              <a:rPr lang="en-US" dirty="0" smtClean="0"/>
              <a:t>What-you-see-is-what-you-get (WYSIWYG) XHTML editors.</a:t>
            </a:r>
          </a:p>
          <a:p>
            <a:r>
              <a:rPr lang="en-US" dirty="0" smtClean="0"/>
              <a:t>Example of XHTML editors is NOTEPAD+</a:t>
            </a:r>
          </a:p>
          <a:p>
            <a:r>
              <a:rPr lang="en-US" dirty="0" smtClean="0"/>
              <a:t>Example of WYSIWYG HTML editors are</a:t>
            </a:r>
          </a:p>
          <a:p>
            <a:pPr lvl="1"/>
            <a:r>
              <a:rPr lang="en-US" dirty="0" smtClean="0"/>
              <a:t>Microsoft FrontPage</a:t>
            </a:r>
          </a:p>
          <a:p>
            <a:pPr lvl="1"/>
            <a:r>
              <a:rPr lang="en-US" dirty="0" smtClean="0"/>
              <a:t>Macromedia </a:t>
            </a:r>
            <a:r>
              <a:rPr lang="en-US" dirty="0" err="1" smtClean="0"/>
              <a:t>DreamWeaver</a:t>
            </a:r>
            <a:endParaRPr lang="en-US" dirty="0" smtClean="0"/>
          </a:p>
          <a:p>
            <a:pPr lvl="1"/>
            <a:r>
              <a:rPr lang="en-US" dirty="0" smtClean="0"/>
              <a:t>Adobe </a:t>
            </a:r>
            <a:r>
              <a:rPr lang="en-US" dirty="0" err="1" smtClean="0"/>
              <a:t>Pagemill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39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3349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Continue: Attributes of &lt;table&gt;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3733800"/>
          </a:xfrm>
        </p:spPr>
        <p:txBody>
          <a:bodyPr/>
          <a:lstStyle/>
          <a:p>
            <a:pPr marL="265113" indent="-265113" eaLnBrk="1" hangingPunct="1"/>
            <a:r>
              <a:rPr lang="en-US" sz="2700" smtClean="0"/>
              <a:t>Height=number/percentage: specifies the height of the table.</a:t>
            </a:r>
          </a:p>
          <a:p>
            <a:pPr marL="265113" indent="-265113" eaLnBrk="1" hangingPunct="1"/>
            <a:r>
              <a:rPr lang="en-US" sz="2700" smtClean="0"/>
              <a:t>Rules=all/cols/groups/rows: tells the browser where to draw rules within the table.</a:t>
            </a:r>
          </a:p>
          <a:p>
            <a:pPr lvl="1" indent="-200025" eaLnBrk="1" hangingPunct="1">
              <a:buFont typeface="Verdana" pitchFamily="34" charset="0"/>
              <a:buChar char="◦"/>
            </a:pPr>
            <a:r>
              <a:rPr lang="en-US" sz="2700" smtClean="0"/>
              <a:t>When border attribute is set to value &gt;0, rules default to all.</a:t>
            </a:r>
          </a:p>
          <a:p>
            <a:pPr marL="265113" indent="-265113" eaLnBrk="1" hangingPunct="1"/>
            <a:r>
              <a:rPr lang="en-US" sz="2700" smtClean="0"/>
              <a:t>Width=number/percentage: specifies the width of the table.</a:t>
            </a:r>
          </a:p>
          <a:p>
            <a:pPr marL="265113" indent="-265113" eaLnBrk="1" hangingPunct="1"/>
            <a:endParaRPr lang="en-US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83563" cy="701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Summary of Table Tags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8183563" cy="41878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&lt;caption&gt;..&lt;/caption&gt;:</a:t>
            </a:r>
          </a:p>
          <a:p>
            <a:pPr lvl="1" eaLnBrk="1" hangingPunct="1"/>
            <a:r>
              <a:rPr lang="en-US" smtClean="0"/>
              <a:t>Provides a brief summary of the table’s contents or purpose.</a:t>
            </a:r>
          </a:p>
          <a:p>
            <a:pPr lvl="1" eaLnBrk="1" hangingPunct="1"/>
            <a:r>
              <a:rPr lang="en-US" smtClean="0"/>
              <a:t>The caption must immediately follow the &lt;table&gt; tag and precede all other tags.</a:t>
            </a:r>
          </a:p>
          <a:p>
            <a:pPr lvl="1" eaLnBrk="1" hangingPunct="1"/>
            <a:r>
              <a:rPr lang="en-US" smtClean="0"/>
              <a:t>The width of the caption is determine by the width of the table.</a:t>
            </a:r>
          </a:p>
          <a:p>
            <a:pPr lvl="1" eaLnBrk="1" hangingPunct="1"/>
            <a:r>
              <a:rPr lang="en-US" smtClean="0"/>
              <a:t>The caption’s position can be controlled with the align attribute.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6397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Summary of Table Tags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smtClean="0"/>
              <a:t>&lt;tr&gt;..&lt;/tr&gt;: defines a row of cells within a table.</a:t>
            </a:r>
          </a:p>
          <a:p>
            <a:pPr lvl="1" eaLnBrk="1" hangingPunct="1"/>
            <a:r>
              <a:rPr lang="en-US" smtClean="0"/>
              <a:t>Its sub-element is &lt;td&gt;..&lt;/td&gt;</a:t>
            </a:r>
          </a:p>
          <a:p>
            <a:pPr eaLnBrk="1" hangingPunct="1"/>
            <a:r>
              <a:rPr lang="en-US" smtClean="0"/>
              <a:t>Attributes of &lt;tr&gt;:</a:t>
            </a:r>
          </a:p>
          <a:p>
            <a:pPr lvl="1" eaLnBrk="1" hangingPunct="1"/>
            <a:r>
              <a:rPr lang="en-US" smtClean="0"/>
              <a:t>Align=left/right/center/justify: aligns the text (or other elements) within the cells of the current row.</a:t>
            </a:r>
          </a:p>
          <a:p>
            <a:pPr lvl="2" eaLnBrk="1" hangingPunct="1"/>
            <a:r>
              <a:rPr lang="en-US" smtClean="0"/>
              <a:t>Is deprecated in favour of stylesheets.</a:t>
            </a:r>
          </a:p>
          <a:p>
            <a:pPr lvl="1" eaLnBrk="1" hangingPunct="1"/>
            <a:r>
              <a:rPr lang="en-US" smtClean="0"/>
              <a:t>Bgcolor: specifies a color to be used in the row.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563" cy="6254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Continue: Attributes of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83563" cy="4187825"/>
          </a:xfrm>
        </p:spPr>
        <p:txBody>
          <a:bodyPr/>
          <a:lstStyle/>
          <a:p>
            <a:pPr eaLnBrk="1" hangingPunct="1"/>
            <a:r>
              <a:rPr lang="en-US" smtClean="0"/>
              <a:t>Valign=top/middle/bottom/baseline: specifies the vertical alignment of the text or other elements within cells of the current row.</a:t>
            </a:r>
          </a:p>
          <a:p>
            <a:pPr lvl="1" eaLnBrk="1" hangingPunct="1"/>
            <a:r>
              <a:rPr lang="en-US" smtClean="0"/>
              <a:t>Deprecated in favor of style sheets.</a:t>
            </a:r>
          </a:p>
          <a:p>
            <a:pPr eaLnBrk="1" hangingPunct="1"/>
            <a:r>
              <a:rPr lang="en-US" smtClean="0"/>
              <a:t>Background=url: specifies a graphic image to be used as a tile within the row.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563" cy="5492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Summary of Table Tags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183563" cy="4187825"/>
          </a:xfrm>
        </p:spPr>
        <p:txBody>
          <a:bodyPr/>
          <a:lstStyle/>
          <a:p>
            <a:pPr eaLnBrk="1" hangingPunct="1"/>
            <a:r>
              <a:rPr lang="en-US" smtClean="0"/>
              <a:t>&lt;td&gt;..&lt;td&gt;: defines a table data cell</a:t>
            </a:r>
          </a:p>
          <a:p>
            <a:pPr lvl="1" eaLnBrk="1" hangingPunct="1"/>
            <a:r>
              <a:rPr lang="en-US" smtClean="0"/>
              <a:t>A table cell can contain any content, including another table.</a:t>
            </a:r>
          </a:p>
          <a:p>
            <a:pPr eaLnBrk="1" hangingPunct="1"/>
            <a:r>
              <a:rPr lang="en-US" smtClean="0"/>
              <a:t>Attributes of &lt;td&gt;:</a:t>
            </a:r>
          </a:p>
          <a:p>
            <a:pPr lvl="1" eaLnBrk="1" hangingPunct="1"/>
            <a:r>
              <a:rPr lang="en-US" smtClean="0"/>
              <a:t>Align=left/centre/right/justify: specifies horizontal alignment of cell contents.</a:t>
            </a:r>
          </a:p>
          <a:p>
            <a:pPr lvl="1" eaLnBrk="1" hangingPunct="1"/>
            <a:r>
              <a:rPr lang="en-US" smtClean="0"/>
              <a:t>Bgcolor</a:t>
            </a:r>
          </a:p>
          <a:p>
            <a:pPr lvl="1" eaLnBrk="1" hangingPunct="1"/>
            <a:r>
              <a:rPr lang="en-US" smtClean="0"/>
              <a:t>Background</a:t>
            </a:r>
          </a:p>
          <a:p>
            <a:pPr lvl="1" eaLnBrk="1" hangingPunct="1">
              <a:buFont typeface="Verdana" pitchFamily="34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Continue: attributes of &lt;td&gt;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Colspan=number: specifies the number of columns the current cell should span.</a:t>
            </a:r>
          </a:p>
          <a:p>
            <a:pPr eaLnBrk="1" hangingPunct="1"/>
            <a:r>
              <a:rPr lang="en-US" smtClean="0"/>
              <a:t>Height: specifies the height of the cell in number of pixels or by a percentage value.</a:t>
            </a:r>
          </a:p>
          <a:p>
            <a:pPr lvl="1" eaLnBrk="1" hangingPunct="1"/>
            <a:r>
              <a:rPr lang="en-US" smtClean="0"/>
              <a:t>Height specified in the first column will apply to the rest of the cells in a row.</a:t>
            </a:r>
          </a:p>
          <a:p>
            <a:pPr lvl="1" eaLnBrk="1" hangingPunct="1"/>
            <a:r>
              <a:rPr lang="en-US" smtClean="0"/>
              <a:t>Is deprecated.</a:t>
            </a:r>
          </a:p>
          <a:p>
            <a:pPr eaLnBrk="1" hangingPunct="1"/>
            <a:r>
              <a:rPr lang="en-US" smtClean="0"/>
              <a:t>Rowspan=number: specifies the number of rows the current cell should span.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563" cy="6254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Continue: Attributes of &lt;td&gt;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83563" cy="4187825"/>
          </a:xfrm>
        </p:spPr>
        <p:txBody>
          <a:bodyPr/>
          <a:lstStyle/>
          <a:p>
            <a:pPr eaLnBrk="1" hangingPunct="1"/>
            <a:r>
              <a:rPr lang="en-US" smtClean="0"/>
              <a:t>Valign=top/middle/bottom/baseline: specifies the vertical alignment of the text or other elements within the table cell.</a:t>
            </a:r>
          </a:p>
          <a:p>
            <a:pPr lvl="1" eaLnBrk="1" hangingPunct="1"/>
            <a:r>
              <a:rPr lang="en-US" smtClean="0"/>
              <a:t>Default is middle.</a:t>
            </a:r>
          </a:p>
          <a:p>
            <a:pPr lvl="1" eaLnBrk="1" hangingPunct="1"/>
            <a:r>
              <a:rPr lang="en-US" smtClean="0"/>
              <a:t>Is deprecated.</a:t>
            </a:r>
          </a:p>
          <a:p>
            <a:pPr eaLnBrk="1" hangingPunct="1"/>
            <a:r>
              <a:rPr lang="en-US" smtClean="0"/>
              <a:t>Width=number: specifies the width of the cell in number of pixels or percentage.</a:t>
            </a:r>
          </a:p>
          <a:p>
            <a:pPr lvl="1" eaLnBrk="1" hangingPunct="1"/>
            <a:r>
              <a:rPr lang="en-US" smtClean="0"/>
              <a:t>Is deprecated.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&lt;table&gt;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&lt;td&gt; data 1&lt;/td&gt;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&lt;td&gt; data </a:t>
            </a:r>
            <a:r>
              <a:rPr lang="en-US" dirty="0" smtClean="0"/>
              <a:t>2&lt;/</a:t>
            </a:r>
            <a:r>
              <a:rPr lang="en-US" dirty="0"/>
              <a:t>td&gt;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&lt;/table&gt;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8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&lt;table&gt;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&lt;td&gt;Name&lt;/td&gt;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&lt;td&gt;James&lt;/td&gt;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smtClean="0"/>
              <a:t>&lt;/table&gt;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837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Points to remember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/>
              <a:t>10 changes that will make your current HTML 4.01</a:t>
            </a:r>
            <a:br>
              <a:rPr lang="en-US" sz="2800" b="1" smtClean="0"/>
            </a:br>
            <a:r>
              <a:rPr lang="en-US" sz="2800" b="1" smtClean="0"/>
              <a:t>documents, XHTML compliant: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smtClean="0"/>
              <a:t>Documents must conform to XML rules.</a:t>
            </a:r>
          </a:p>
          <a:p>
            <a:r>
              <a:rPr lang="en-US" smtClean="0"/>
              <a:t>Elements must be properly nested.</a:t>
            </a:r>
            <a:br>
              <a:rPr lang="en-US" smtClean="0"/>
            </a:br>
            <a:r>
              <a:rPr lang="en-US" smtClean="0"/>
              <a:t>In HTML, some elements can be improperly nested within each other like this:</a:t>
            </a:r>
          </a:p>
          <a:p>
            <a:pPr>
              <a:buFont typeface="Arial" charset="0"/>
              <a:buNone/>
            </a:pPr>
            <a:r>
              <a:rPr lang="en-US" smtClean="0"/>
              <a:t>		&lt;b&gt;&lt;i&gt;This text is bold and italic&lt;/b&gt;&lt;/i&gt;</a:t>
            </a:r>
          </a:p>
          <a:p>
            <a:pPr>
              <a:buFont typeface="Arial" charset="0"/>
              <a:buNone/>
            </a:pPr>
            <a:r>
              <a:rPr lang="en-US" smtClean="0"/>
              <a:t>	In XHTML, all elements must be properly nested within each other like this:</a:t>
            </a:r>
          </a:p>
          <a:p>
            <a:pPr>
              <a:buFont typeface="Arial" charset="0"/>
              <a:buNone/>
            </a:pPr>
            <a:r>
              <a:rPr lang="en-US" smtClean="0"/>
              <a:t>		&lt;b&gt;&lt;i&gt;This text is bold and italic&lt;/i&gt;&lt;/b&gt;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Documents must be well-formed.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All XHTML elements must be nested within the &lt;html&gt; root element. All other elements can have sub elements (children).Sub elements must be in pairs and correctly nested within their parent element. The basic document structure is:</a:t>
            </a:r>
            <a:br>
              <a:rPr lang="en-US" dirty="0" smtClean="0"/>
            </a:br>
            <a:r>
              <a:rPr lang="en-US" dirty="0" smtClean="0"/>
              <a:t>&lt;html&gt;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&lt;head&gt; . . . &lt;/head&gt;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&lt;body&gt; . . . &lt;/body&gt;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&lt;/html&gt;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4664</Words>
  <Application>Microsoft Office PowerPoint</Application>
  <PresentationFormat>On-screen Show (4:3)</PresentationFormat>
  <Paragraphs>542</Paragraphs>
  <Slides>68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Introduction to XHTML</vt:lpstr>
      <vt:lpstr>What is XHTML</vt:lpstr>
      <vt:lpstr>Continued….</vt:lpstr>
      <vt:lpstr>Origins and Evolution of HTML and XHTML</vt:lpstr>
      <vt:lpstr>Origins and Evolution of HTML and XHTML</vt:lpstr>
      <vt:lpstr>Tools for Creating XHTML Documents</vt:lpstr>
      <vt:lpstr>XHTML</vt:lpstr>
      <vt:lpstr>10 changes that will make your current HTML 4.01 documents, XHTML compliant:</vt:lpstr>
      <vt:lpstr>Continue</vt:lpstr>
      <vt:lpstr>Continue</vt:lpstr>
      <vt:lpstr>PowerPoint Presentation</vt:lpstr>
      <vt:lpstr>Continue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are currently 3 XHTML document types:</vt:lpstr>
      <vt:lpstr>PowerPoint Presentation</vt:lpstr>
      <vt:lpstr>PowerPoint Presentation</vt:lpstr>
      <vt:lpstr>Basic Syntax</vt:lpstr>
      <vt:lpstr>Basic Syntax</vt:lpstr>
      <vt:lpstr>Basic Syntax</vt:lpstr>
      <vt:lpstr>HTML Documents</vt:lpstr>
      <vt:lpstr>Document Layout of an XHTML Page</vt:lpstr>
      <vt:lpstr>HTML Section</vt:lpstr>
      <vt:lpstr>Head Section</vt:lpstr>
      <vt:lpstr>Body Section</vt:lpstr>
      <vt:lpstr>Attributes of &lt;body…&gt;</vt:lpstr>
      <vt:lpstr>Example of XHTML document</vt:lpstr>
      <vt:lpstr>Creating Headings on a web page</vt:lpstr>
      <vt:lpstr>Creating paragraph element</vt:lpstr>
      <vt:lpstr>Text-level Elements</vt:lpstr>
      <vt:lpstr>Formatting Style Elements</vt:lpstr>
      <vt:lpstr>Text-level Elements</vt:lpstr>
      <vt:lpstr>Breaks</vt:lpstr>
      <vt:lpstr>Preformatted Text</vt:lpstr>
      <vt:lpstr>Divisions</vt:lpstr>
      <vt:lpstr>Address</vt:lpstr>
      <vt:lpstr>Blockquote</vt:lpstr>
      <vt:lpstr>Horizontal rules</vt:lpstr>
      <vt:lpstr>Marquee tag</vt:lpstr>
      <vt:lpstr>The &lt;marquee&gt; Tag Attributes</vt:lpstr>
      <vt:lpstr>HTML Entities</vt:lpstr>
      <vt:lpstr>More on Html Entities</vt:lpstr>
      <vt:lpstr>Lists</vt:lpstr>
      <vt:lpstr>Unordered or Bulleted List</vt:lpstr>
      <vt:lpstr>Syntax: unordered list</vt:lpstr>
      <vt:lpstr>Ordered Lists</vt:lpstr>
      <vt:lpstr>Syntax: ordered list</vt:lpstr>
      <vt:lpstr>Definition lists</vt:lpstr>
      <vt:lpstr>Syntax: definition list</vt:lpstr>
      <vt:lpstr>Adding Images</vt:lpstr>
      <vt:lpstr>Hypertext Links</vt:lpstr>
      <vt:lpstr>&lt;a&gt; element: name attribute</vt:lpstr>
      <vt:lpstr>Tables</vt:lpstr>
      <vt:lpstr>Summary of Table Tags</vt:lpstr>
      <vt:lpstr>Continue: Attributes of &lt;table&gt;</vt:lpstr>
      <vt:lpstr>Continue: Attributes of &lt;table&gt;</vt:lpstr>
      <vt:lpstr>Summary of Table Tags</vt:lpstr>
      <vt:lpstr>Summary of Table Tags</vt:lpstr>
      <vt:lpstr>Continue: Attributes of &lt;tr&gt;</vt:lpstr>
      <vt:lpstr>Summary of Table Tags</vt:lpstr>
      <vt:lpstr>Continue: attributes of &lt;td&gt;</vt:lpstr>
      <vt:lpstr>Continue: Attributes of &lt;td&gt;</vt:lpstr>
      <vt:lpstr>Syntax of table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XHTML</dc:title>
  <dc:creator>kester</dc:creator>
  <cp:lastModifiedBy>kester</cp:lastModifiedBy>
  <cp:revision>67</cp:revision>
  <dcterms:created xsi:type="dcterms:W3CDTF">2015-02-27T03:18:18Z</dcterms:created>
  <dcterms:modified xsi:type="dcterms:W3CDTF">2017-03-07T07:19:55Z</dcterms:modified>
</cp:coreProperties>
</file>