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8" r:id="rId9"/>
    <p:sldId id="279" r:id="rId10"/>
    <p:sldId id="262" r:id="rId11"/>
    <p:sldId id="263" r:id="rId12"/>
    <p:sldId id="264" r:id="rId13"/>
    <p:sldId id="265" r:id="rId14"/>
    <p:sldId id="266" r:id="rId15"/>
    <p:sldId id="273" r:id="rId16"/>
    <p:sldId id="274" r:id="rId17"/>
    <p:sldId id="275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73846-F469-477E-A21D-FD946163966C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B1AFD-FA75-4D17-8F3F-D8407E29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7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D5A577-B944-49F9-9087-B4F3243CBB2B}" type="slidenum">
              <a:rPr lang="en-US"/>
              <a:pPr/>
              <a:t>7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31116-4AB5-4363-9691-0CDF2C63AF69}" type="slidenum">
              <a:rPr lang="en-US"/>
              <a:pPr/>
              <a:t>8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B278F-871B-4F0B-84D5-AA3ABBDE15A3}" type="slidenum">
              <a:rPr lang="en-US"/>
              <a:pPr/>
              <a:t>9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94AB-A5A2-4E4D-AC7D-4CAF842068C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0A0-DBC8-4EF6-9359-E821B4A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7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94AB-A5A2-4E4D-AC7D-4CAF842068C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0A0-DBC8-4EF6-9359-E821B4A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3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94AB-A5A2-4E4D-AC7D-4CAF842068C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0A0-DBC8-4EF6-9359-E821B4A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1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94AB-A5A2-4E4D-AC7D-4CAF842068C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0A0-DBC8-4EF6-9359-E821B4A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0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94AB-A5A2-4E4D-AC7D-4CAF842068C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0A0-DBC8-4EF6-9359-E821B4A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94AB-A5A2-4E4D-AC7D-4CAF842068C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0A0-DBC8-4EF6-9359-E821B4A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4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94AB-A5A2-4E4D-AC7D-4CAF842068C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0A0-DBC8-4EF6-9359-E821B4A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7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94AB-A5A2-4E4D-AC7D-4CAF842068C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0A0-DBC8-4EF6-9359-E821B4A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8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94AB-A5A2-4E4D-AC7D-4CAF842068C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0A0-DBC8-4EF6-9359-E821B4A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94AB-A5A2-4E4D-AC7D-4CAF842068C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0A0-DBC8-4EF6-9359-E821B4A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7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94AB-A5A2-4E4D-AC7D-4CAF842068C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0A0-DBC8-4EF6-9359-E821B4A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5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294AB-A5A2-4E4D-AC7D-4CAF842068C0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BC0A0-DBC8-4EF6-9359-E821B4A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jsref_regexp_g.asp" TargetMode="External"/><Relationship Id="rId2" Type="http://schemas.openxmlformats.org/officeDocument/2006/relationships/hyperlink" Target="http://www.w3schools.com/jsref/jsref_regexp_i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jsref_regexp_charset_not.asp" TargetMode="External"/><Relationship Id="rId2" Type="http://schemas.openxmlformats.org/officeDocument/2006/relationships/hyperlink" Target="http://www.w3schools.com/jsref/jsref_regexp_charset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regexp_whitespace_non.asp" TargetMode="External"/><Relationship Id="rId3" Type="http://schemas.openxmlformats.org/officeDocument/2006/relationships/hyperlink" Target="http://www.w3schools.com/jsref/jsref_regexp_wordchar.asp" TargetMode="External"/><Relationship Id="rId7" Type="http://schemas.openxmlformats.org/officeDocument/2006/relationships/hyperlink" Target="http://www.w3schools.com/jsref/jsref_regexp_whitespace.asp" TargetMode="External"/><Relationship Id="rId2" Type="http://schemas.openxmlformats.org/officeDocument/2006/relationships/hyperlink" Target="http://www.w3schools.com/jsref/jsref_regexp_do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regexp_digit_non.asp" TargetMode="External"/><Relationship Id="rId11" Type="http://schemas.openxmlformats.org/officeDocument/2006/relationships/hyperlink" Target="http://www.w3schools.com/jsref/jsref_regexp_newline.asp" TargetMode="External"/><Relationship Id="rId5" Type="http://schemas.openxmlformats.org/officeDocument/2006/relationships/hyperlink" Target="http://www.w3schools.com/jsref/jsref_regexp_digit.asp" TargetMode="External"/><Relationship Id="rId10" Type="http://schemas.openxmlformats.org/officeDocument/2006/relationships/hyperlink" Target="http://www.w3schools.com/jsref/jsref_regexp_begin_not.asp" TargetMode="External"/><Relationship Id="rId4" Type="http://schemas.openxmlformats.org/officeDocument/2006/relationships/hyperlink" Target="http://www.w3schools.com/jsref/jsref_regexp_wordchar_non.asp" TargetMode="External"/><Relationship Id="rId9" Type="http://schemas.openxmlformats.org/officeDocument/2006/relationships/hyperlink" Target="http://www.w3schools.com/jsref/jsref_regexp_begin.as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jsref_regexp_ndollar.asp" TargetMode="External"/><Relationship Id="rId3" Type="http://schemas.openxmlformats.org/officeDocument/2006/relationships/hyperlink" Target="http://www.w3schools.com/jsref/jsref_regexp_zeromore.asp" TargetMode="External"/><Relationship Id="rId7" Type="http://schemas.openxmlformats.org/officeDocument/2006/relationships/hyperlink" Target="http://www.w3schools.com/jsref/jsref_regexp_nxcomma.asp" TargetMode="External"/><Relationship Id="rId2" Type="http://schemas.openxmlformats.org/officeDocument/2006/relationships/hyperlink" Target="http://www.w3schools.com/jsref/jsref_regexp_onemor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jsref_regexp_nxy.asp" TargetMode="External"/><Relationship Id="rId11" Type="http://schemas.openxmlformats.org/officeDocument/2006/relationships/hyperlink" Target="http://www.w3schools.com/jsref/jsref_regexp_nfollow_not.asp" TargetMode="External"/><Relationship Id="rId5" Type="http://schemas.openxmlformats.org/officeDocument/2006/relationships/hyperlink" Target="http://www.w3schools.com/jsref/jsref_regexp_nx.asp" TargetMode="External"/><Relationship Id="rId10" Type="http://schemas.openxmlformats.org/officeDocument/2006/relationships/hyperlink" Target="http://www.w3schools.com/jsref/jsref_regexp_nfollow.asp" TargetMode="External"/><Relationship Id="rId4" Type="http://schemas.openxmlformats.org/officeDocument/2006/relationships/hyperlink" Target="http://www.w3schools.com/jsref/jsref_regexp_zeroone.asp" TargetMode="External"/><Relationship Id="rId9" Type="http://schemas.openxmlformats.org/officeDocument/2006/relationships/hyperlink" Target="http://www.w3schools.com/jsref/jsref_regexp_ncaret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RegExp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This method returns true if it finds a match, otherwise it returns false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Syntax: </a:t>
            </a:r>
            <a:r>
              <a:rPr lang="en-US" dirty="0" err="1" smtClean="0"/>
              <a:t>RegExpObject.test</a:t>
            </a:r>
            <a:r>
              <a:rPr lang="en-US" dirty="0" smtClean="0"/>
              <a:t>(</a:t>
            </a:r>
            <a:r>
              <a:rPr lang="en-US" i="1" dirty="0" smtClean="0"/>
              <a:t>string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/>
              <a:t>str</a:t>
            </a:r>
            <a:r>
              <a:rPr lang="en-US" b="1" dirty="0"/>
              <a:t>="Hello world!";</a:t>
            </a:r>
            <a:br>
              <a:rPr lang="en-US" b="1" dirty="0"/>
            </a:br>
            <a:r>
              <a:rPr lang="en-US" b="1" dirty="0"/>
              <a:t>//look for "Hello"</a:t>
            </a:r>
            <a:br>
              <a:rPr lang="en-US" b="1" dirty="0"/>
            </a:b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patt</a:t>
            </a:r>
            <a:r>
              <a:rPr lang="en-US" b="1" dirty="0"/>
              <a:t>=/Hello/g;</a:t>
            </a:r>
            <a:br>
              <a:rPr lang="en-US" b="1" dirty="0"/>
            </a:br>
            <a:r>
              <a:rPr lang="en-US" b="1" dirty="0" err="1"/>
              <a:t>var</a:t>
            </a:r>
            <a:r>
              <a:rPr lang="en-US" b="1" dirty="0"/>
              <a:t> result=</a:t>
            </a:r>
            <a:r>
              <a:rPr lang="en-US" b="1" dirty="0" err="1"/>
              <a:t>patt.test</a:t>
            </a:r>
            <a:r>
              <a:rPr lang="en-US" b="1" dirty="0"/>
              <a:t>(</a:t>
            </a:r>
            <a:r>
              <a:rPr lang="en-US" b="1" dirty="0" err="1"/>
              <a:t>str</a:t>
            </a:r>
            <a:r>
              <a:rPr lang="en-US" b="1" dirty="0"/>
              <a:t>);</a:t>
            </a:r>
            <a:br>
              <a:rPr lang="en-US" b="1" dirty="0"/>
            </a:br>
            <a:r>
              <a:rPr lang="en-US" b="1" dirty="0" err="1"/>
              <a:t>document.write</a:t>
            </a:r>
            <a:r>
              <a:rPr lang="en-US" b="1" dirty="0"/>
              <a:t>("Returned value: " + result); </a:t>
            </a:r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320685"/>
              </p:ext>
            </p:extLst>
          </p:nvPr>
        </p:nvGraphicFramePr>
        <p:xfrm>
          <a:off x="457200" y="2819400"/>
          <a:ext cx="8229600" cy="731520"/>
        </p:xfrm>
        <a:graphic>
          <a:graphicData uri="http://schemas.openxmlformats.org/drawingml/2006/table">
            <a:tbl>
              <a:tblPr/>
              <a:tblGrid>
                <a:gridCol w="1645920"/>
                <a:gridCol w="658368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Parameter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Required. The string to be searched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8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JavaScript Timing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can be executed in time-intervals.</a:t>
            </a:r>
          </a:p>
          <a:p>
            <a:r>
              <a:rPr lang="en-US" dirty="0"/>
              <a:t>This is called timing events</a:t>
            </a:r>
          </a:p>
          <a:p>
            <a:r>
              <a:rPr lang="en-US" dirty="0"/>
              <a:t>The two key methods that are used are:</a:t>
            </a:r>
          </a:p>
          <a:p>
            <a:pPr lvl="1"/>
            <a:r>
              <a:rPr lang="en-US" dirty="0" err="1"/>
              <a:t>setTimeout</a:t>
            </a:r>
            <a:r>
              <a:rPr lang="en-US" dirty="0"/>
              <a:t>() - executes a code some time in the future</a:t>
            </a:r>
          </a:p>
          <a:p>
            <a:pPr lvl="1"/>
            <a:r>
              <a:rPr lang="en-US" dirty="0" err="1"/>
              <a:t>clearTimeout</a:t>
            </a:r>
            <a:r>
              <a:rPr lang="en-US" dirty="0"/>
              <a:t>() - cancels the </a:t>
            </a:r>
            <a:r>
              <a:rPr lang="en-US" dirty="0" err="1"/>
              <a:t>setTimeout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 smtClean="0"/>
              <a:t>setInterval</a:t>
            </a:r>
            <a:r>
              <a:rPr lang="en-US" b="1" dirty="0" smtClean="0"/>
              <a:t>(function, duration)</a:t>
            </a:r>
            <a:r>
              <a:rPr lang="en-US" dirty="0" smtClean="0"/>
              <a:t> - This function calls </a:t>
            </a:r>
            <a:r>
              <a:rPr lang="en-US" i="1" dirty="0" smtClean="0"/>
              <a:t>function</a:t>
            </a:r>
            <a:r>
              <a:rPr lang="en-US" dirty="0" smtClean="0"/>
              <a:t> after every </a:t>
            </a:r>
            <a:r>
              <a:rPr lang="en-US" i="1" dirty="0" smtClean="0"/>
              <a:t>duration</a:t>
            </a:r>
            <a:r>
              <a:rPr lang="en-US" dirty="0" smtClean="0"/>
              <a:t> milliseconds.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setTimeout</a:t>
            </a:r>
            <a:r>
              <a:rPr lang="en-US" b="1" dirty="0"/>
              <a:t>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setTimeout</a:t>
            </a:r>
            <a:r>
              <a:rPr lang="en-US" dirty="0"/>
              <a:t>() method returns a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 </a:t>
            </a:r>
            <a:r>
              <a:rPr lang="fr-FR" dirty="0"/>
              <a:t>var t=</a:t>
            </a:r>
            <a:r>
              <a:rPr lang="fr-FR" dirty="0" err="1"/>
              <a:t>setTimeout</a:t>
            </a:r>
            <a:r>
              <a:rPr lang="fr-FR" dirty="0"/>
              <a:t>("</a:t>
            </a:r>
            <a:r>
              <a:rPr lang="fr-FR" i="1" dirty="0" err="1"/>
              <a:t>javascript</a:t>
            </a:r>
            <a:r>
              <a:rPr lang="fr-FR" i="1" dirty="0"/>
              <a:t> </a:t>
            </a:r>
            <a:r>
              <a:rPr lang="fr-FR" i="1" dirty="0" err="1"/>
              <a:t>statement</a:t>
            </a:r>
            <a:r>
              <a:rPr lang="fr-FR" dirty="0"/>
              <a:t>",</a:t>
            </a:r>
            <a:r>
              <a:rPr lang="fr-FR" i="1" dirty="0" err="1"/>
              <a:t>milliseconds</a:t>
            </a:r>
            <a:r>
              <a:rPr lang="fr-FR" dirty="0" smtClean="0"/>
              <a:t>);</a:t>
            </a:r>
          </a:p>
          <a:p>
            <a:r>
              <a:rPr lang="en-US" dirty="0"/>
              <a:t>In the syntax defined above, the value is stored in a variable called t. If you want to cancel the </a:t>
            </a:r>
            <a:r>
              <a:rPr lang="en-US" dirty="0" err="1"/>
              <a:t>setTimeout</a:t>
            </a:r>
            <a:r>
              <a:rPr lang="en-US" dirty="0"/>
              <a:t>() function, you can refer to it using the variable name</a:t>
            </a:r>
            <a:r>
              <a:rPr lang="en-US" dirty="0" smtClean="0"/>
              <a:t>.</a:t>
            </a:r>
          </a:p>
          <a:p>
            <a:r>
              <a:rPr lang="en-US" dirty="0"/>
              <a:t>The first parameter of </a:t>
            </a:r>
            <a:r>
              <a:rPr lang="en-US" dirty="0" err="1"/>
              <a:t>setTimeout</a:t>
            </a:r>
            <a:r>
              <a:rPr lang="en-US" dirty="0"/>
              <a:t>() can be a string of executable code, or a call to a function</a:t>
            </a:r>
            <a:r>
              <a:rPr lang="en-US" dirty="0" smtClean="0"/>
              <a:t>.</a:t>
            </a:r>
          </a:p>
          <a:p>
            <a:r>
              <a:rPr lang="en-US" dirty="0"/>
              <a:t>The second parameter indicates how many milliseconds from now you want to execute the first parameter. </a:t>
            </a:r>
            <a:endParaRPr lang="en-US" dirty="0" smtClean="0"/>
          </a:p>
          <a:p>
            <a:r>
              <a:rPr lang="en-US" b="1" dirty="0"/>
              <a:t>Note:</a:t>
            </a:r>
            <a:r>
              <a:rPr lang="en-US" dirty="0"/>
              <a:t> There are 1000 milliseconds in one second.</a:t>
            </a:r>
          </a:p>
        </p:txBody>
      </p:sp>
    </p:spTree>
    <p:extLst>
      <p:ext uri="{BB962C8B-B14F-4D97-AF65-F5344CB8AC3E}">
        <p14:creationId xmlns:p14="http://schemas.microsoft.com/office/powerpoint/2010/main" val="10677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55000" lnSpcReduction="20000"/>
          </a:bodyPr>
          <a:lstStyle/>
          <a:p>
            <a:r>
              <a:rPr lang="en-US" sz="4400" b="1" dirty="0"/>
              <a:t>When the button is clicked in the example below, an alert box will be displayed after 3 seconds</a:t>
            </a:r>
            <a:r>
              <a:rPr lang="en-US" sz="4400" b="1" dirty="0" smtClean="0"/>
              <a:t>.</a:t>
            </a:r>
          </a:p>
          <a:p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timeMsg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t=</a:t>
            </a:r>
            <a:r>
              <a:rPr lang="en-US" dirty="0" err="1"/>
              <a:t>setTimeout</a:t>
            </a:r>
            <a:r>
              <a:rPr lang="en-US" dirty="0"/>
              <a:t>("</a:t>
            </a:r>
            <a:r>
              <a:rPr lang="en-US" dirty="0" err="1"/>
              <a:t>alertMsg</a:t>
            </a:r>
            <a:r>
              <a:rPr lang="en-US" dirty="0"/>
              <a:t>()",3000);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alertMsg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alert("Hello");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&lt;input type="button" value="Display alert box in 3 seconds"</a:t>
            </a:r>
            <a:br>
              <a:rPr lang="en-US" dirty="0"/>
            </a:b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timeMsg</a:t>
            </a:r>
            <a:r>
              <a:rPr lang="en-US" dirty="0"/>
              <a:t>()" /&gt;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5088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clearTimeout</a:t>
            </a:r>
            <a:r>
              <a:rPr lang="en-US" b="1" dirty="0"/>
              <a:t>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486400"/>
          </a:xfrm>
        </p:spPr>
        <p:txBody>
          <a:bodyPr>
            <a:normAutofit fontScale="25000" lnSpcReduction="20000"/>
          </a:bodyPr>
          <a:lstStyle/>
          <a:p>
            <a:r>
              <a:rPr lang="en-US" sz="8600" dirty="0" smtClean="0"/>
              <a:t>Syntax: </a:t>
            </a:r>
            <a:r>
              <a:rPr lang="en-US" sz="8600" dirty="0" err="1"/>
              <a:t>clearTimeout</a:t>
            </a:r>
            <a:r>
              <a:rPr lang="en-US" sz="8600" dirty="0"/>
              <a:t>(</a:t>
            </a:r>
            <a:r>
              <a:rPr lang="en-US" sz="8600" i="1" dirty="0" err="1"/>
              <a:t>setTimeout_variable</a:t>
            </a:r>
            <a:r>
              <a:rPr lang="en-US" sz="8600" dirty="0" smtClean="0"/>
              <a:t>)</a:t>
            </a:r>
          </a:p>
          <a:p>
            <a:r>
              <a:rPr lang="en-US" sz="8600" dirty="0"/>
              <a:t>The example below is the </a:t>
            </a:r>
            <a:r>
              <a:rPr lang="en-US" sz="8600" dirty="0" smtClean="0"/>
              <a:t>“Infinite Loop” demo. We </a:t>
            </a:r>
            <a:r>
              <a:rPr lang="en-US" sz="8600" dirty="0"/>
              <a:t>have </a:t>
            </a:r>
            <a:r>
              <a:rPr lang="en-US" sz="8600" dirty="0" smtClean="0"/>
              <a:t>a </a:t>
            </a:r>
            <a:r>
              <a:rPr lang="en-US" sz="8600" dirty="0"/>
              <a:t>"Stop Count!" button that stops the timer</a:t>
            </a:r>
            <a:r>
              <a:rPr lang="en-US" sz="8600" dirty="0" smtClean="0"/>
              <a:t>:</a:t>
            </a:r>
          </a:p>
          <a:p>
            <a:r>
              <a:rPr lang="en-US" sz="5600" b="1" dirty="0" err="1"/>
              <a:t>var</a:t>
            </a:r>
            <a:r>
              <a:rPr lang="en-US" sz="5600" b="1" dirty="0"/>
              <a:t> c=0;</a:t>
            </a:r>
            <a:br>
              <a:rPr lang="en-US" sz="5600" b="1" dirty="0"/>
            </a:br>
            <a:r>
              <a:rPr lang="en-US" sz="5600" b="1" dirty="0" err="1"/>
              <a:t>var</a:t>
            </a:r>
            <a:r>
              <a:rPr lang="en-US" sz="5600" b="1" dirty="0"/>
              <a:t> t;</a:t>
            </a:r>
            <a:br>
              <a:rPr lang="en-US" sz="5600" b="1" dirty="0"/>
            </a:br>
            <a:r>
              <a:rPr lang="en-US" sz="5600" b="1" dirty="0" err="1"/>
              <a:t>var</a:t>
            </a:r>
            <a:r>
              <a:rPr lang="en-US" sz="5600" b="1" dirty="0"/>
              <a:t> </a:t>
            </a:r>
            <a:r>
              <a:rPr lang="en-US" sz="5600" b="1" dirty="0" err="1"/>
              <a:t>timer_is_on</a:t>
            </a:r>
            <a:r>
              <a:rPr lang="en-US" sz="5600" b="1" dirty="0"/>
              <a:t>=0;</a:t>
            </a:r>
            <a:br>
              <a:rPr lang="en-US" sz="5600" b="1" dirty="0"/>
            </a:br>
            <a:r>
              <a:rPr lang="en-US" sz="5600" b="1" dirty="0"/>
              <a:t/>
            </a:r>
            <a:br>
              <a:rPr lang="en-US" sz="5600" b="1" dirty="0"/>
            </a:br>
            <a:r>
              <a:rPr lang="en-US" sz="5600" b="1" dirty="0"/>
              <a:t>function </a:t>
            </a:r>
            <a:r>
              <a:rPr lang="en-US" sz="5600" b="1" dirty="0" err="1"/>
              <a:t>timedCount</a:t>
            </a:r>
            <a:r>
              <a:rPr lang="en-US" sz="5600" b="1" dirty="0"/>
              <a:t>()</a:t>
            </a:r>
            <a:br>
              <a:rPr lang="en-US" sz="5600" b="1" dirty="0"/>
            </a:br>
            <a:r>
              <a:rPr lang="en-US" sz="5600" b="1" dirty="0"/>
              <a:t>{</a:t>
            </a:r>
            <a:br>
              <a:rPr lang="en-US" sz="5600" b="1" dirty="0"/>
            </a:br>
            <a:r>
              <a:rPr lang="en-US" sz="5600" b="1" dirty="0" err="1"/>
              <a:t>document.getElementById</a:t>
            </a:r>
            <a:r>
              <a:rPr lang="en-US" sz="5600" b="1" dirty="0"/>
              <a:t>('txt').value=c;</a:t>
            </a:r>
            <a:br>
              <a:rPr lang="en-US" sz="5600" b="1" dirty="0"/>
            </a:br>
            <a:r>
              <a:rPr lang="en-US" sz="5600" b="1" dirty="0"/>
              <a:t>c=c+1;</a:t>
            </a:r>
            <a:br>
              <a:rPr lang="en-US" sz="5600" b="1" dirty="0"/>
            </a:br>
            <a:r>
              <a:rPr lang="en-US" sz="5600" b="1" dirty="0"/>
              <a:t>t=</a:t>
            </a:r>
            <a:r>
              <a:rPr lang="en-US" sz="5600" b="1" dirty="0" err="1"/>
              <a:t>setTimeout</a:t>
            </a:r>
            <a:r>
              <a:rPr lang="en-US" sz="5600" b="1" dirty="0"/>
              <a:t>("</a:t>
            </a:r>
            <a:r>
              <a:rPr lang="en-US" sz="5600" b="1" dirty="0" err="1"/>
              <a:t>timedCount</a:t>
            </a:r>
            <a:r>
              <a:rPr lang="en-US" sz="5600" b="1" dirty="0"/>
              <a:t>()",1000);</a:t>
            </a:r>
            <a:br>
              <a:rPr lang="en-US" sz="5600" b="1" dirty="0"/>
            </a:br>
            <a:r>
              <a:rPr lang="en-US" sz="5600" b="1" dirty="0" smtClean="0"/>
              <a:t>}</a:t>
            </a:r>
            <a:r>
              <a:rPr lang="en-US" sz="5600" b="1" dirty="0"/>
              <a:t/>
            </a:r>
            <a:br>
              <a:rPr lang="en-US" sz="5600" b="1" dirty="0"/>
            </a:br>
            <a:r>
              <a:rPr lang="en-US" sz="5600" b="1" dirty="0"/>
              <a:t>function </a:t>
            </a:r>
            <a:r>
              <a:rPr lang="en-US" sz="5600" b="1" dirty="0" err="1"/>
              <a:t>doTimer</a:t>
            </a:r>
            <a:r>
              <a:rPr lang="en-US" sz="5600" b="1" dirty="0"/>
              <a:t>()</a:t>
            </a:r>
            <a:br>
              <a:rPr lang="en-US" sz="5600" b="1" dirty="0"/>
            </a:br>
            <a:r>
              <a:rPr lang="en-US" sz="5600" b="1" dirty="0"/>
              <a:t>{</a:t>
            </a:r>
            <a:br>
              <a:rPr lang="en-US" sz="5600" b="1" dirty="0"/>
            </a:br>
            <a:r>
              <a:rPr lang="en-US" sz="5600" b="1" dirty="0"/>
              <a:t>if (!</a:t>
            </a:r>
            <a:r>
              <a:rPr lang="en-US" sz="5600" b="1" dirty="0" err="1"/>
              <a:t>timer_is_on</a:t>
            </a:r>
            <a:r>
              <a:rPr lang="en-US" sz="5600" b="1" dirty="0"/>
              <a:t>)</a:t>
            </a:r>
            <a:br>
              <a:rPr lang="en-US" sz="5600" b="1" dirty="0"/>
            </a:br>
            <a:r>
              <a:rPr lang="en-US" sz="5600" b="1" dirty="0"/>
              <a:t>  {</a:t>
            </a:r>
            <a:br>
              <a:rPr lang="en-US" sz="5600" b="1" dirty="0"/>
            </a:br>
            <a:r>
              <a:rPr lang="en-US" sz="5600" b="1" dirty="0"/>
              <a:t>  </a:t>
            </a:r>
            <a:r>
              <a:rPr lang="en-US" sz="5600" b="1" dirty="0" err="1"/>
              <a:t>timer_is_on</a:t>
            </a:r>
            <a:r>
              <a:rPr lang="en-US" sz="5600" b="1" dirty="0"/>
              <a:t>=1;</a:t>
            </a:r>
            <a:br>
              <a:rPr lang="en-US" sz="5600" b="1" dirty="0"/>
            </a:br>
            <a:r>
              <a:rPr lang="en-US" sz="5600" b="1" dirty="0"/>
              <a:t>  </a:t>
            </a:r>
            <a:r>
              <a:rPr lang="en-US" sz="5600" b="1" dirty="0" err="1"/>
              <a:t>timedCount</a:t>
            </a:r>
            <a:r>
              <a:rPr lang="en-US" sz="5600" b="1" dirty="0"/>
              <a:t>();</a:t>
            </a:r>
            <a:br>
              <a:rPr lang="en-US" sz="5600" b="1" dirty="0"/>
            </a:br>
            <a:r>
              <a:rPr lang="en-US" sz="5600" b="1" dirty="0"/>
              <a:t>  }</a:t>
            </a:r>
            <a:br>
              <a:rPr lang="en-US" sz="5600" b="1" dirty="0"/>
            </a:br>
            <a:r>
              <a:rPr lang="en-US" sz="5600" b="1" dirty="0" smtClean="0"/>
              <a:t>}</a:t>
            </a:r>
            <a:r>
              <a:rPr lang="en-US" sz="5600" b="1" dirty="0"/>
              <a:t/>
            </a:r>
            <a:br>
              <a:rPr lang="en-US" sz="5600" b="1" dirty="0"/>
            </a:br>
            <a:r>
              <a:rPr lang="en-US" sz="5600" b="1" dirty="0"/>
              <a:t>function </a:t>
            </a:r>
            <a:r>
              <a:rPr lang="en-US" sz="5600" b="1" dirty="0" err="1"/>
              <a:t>stopCount</a:t>
            </a:r>
            <a:r>
              <a:rPr lang="en-US" sz="5600" b="1" dirty="0"/>
              <a:t>()</a:t>
            </a:r>
            <a:br>
              <a:rPr lang="en-US" sz="5600" b="1" dirty="0"/>
            </a:br>
            <a:r>
              <a:rPr lang="en-US" sz="5600" b="1" dirty="0"/>
              <a:t>{</a:t>
            </a:r>
            <a:br>
              <a:rPr lang="en-US" sz="5600" b="1" dirty="0"/>
            </a:br>
            <a:r>
              <a:rPr lang="en-US" sz="5600" b="1" dirty="0" err="1"/>
              <a:t>clearTimeout</a:t>
            </a:r>
            <a:r>
              <a:rPr lang="en-US" sz="5600" b="1" dirty="0"/>
              <a:t>(t);</a:t>
            </a:r>
            <a:br>
              <a:rPr lang="en-US" sz="5600" b="1" dirty="0"/>
            </a:br>
            <a:r>
              <a:rPr lang="en-US" sz="5600" b="1" dirty="0" err="1"/>
              <a:t>timer_is_on</a:t>
            </a:r>
            <a:r>
              <a:rPr lang="en-US" sz="5600" b="1" dirty="0"/>
              <a:t>=0;</a:t>
            </a:r>
            <a:br>
              <a:rPr lang="en-US" sz="5600" b="1" dirty="0"/>
            </a:br>
            <a:r>
              <a:rPr lang="en-US" sz="5600" b="1" dirty="0"/>
              <a:t>}</a:t>
            </a:r>
            <a:br>
              <a:rPr lang="en-US" sz="5600" b="1" dirty="0"/>
            </a:br>
            <a:r>
              <a:rPr lang="en-US" sz="5600" b="1" dirty="0"/>
              <a:t/>
            </a:r>
            <a:br>
              <a:rPr lang="en-US" sz="5600" b="1" dirty="0"/>
            </a:br>
            <a:r>
              <a:rPr lang="en-US" sz="5600" b="1" dirty="0"/>
              <a:t>&lt;form&gt;</a:t>
            </a:r>
            <a:br>
              <a:rPr lang="en-US" sz="5600" b="1" dirty="0"/>
            </a:br>
            <a:r>
              <a:rPr lang="en-US" sz="5600" b="1" dirty="0"/>
              <a:t>&lt;input type="button" value="Start count!" </a:t>
            </a:r>
            <a:r>
              <a:rPr lang="en-US" sz="5600" b="1" dirty="0" err="1"/>
              <a:t>onclick</a:t>
            </a:r>
            <a:r>
              <a:rPr lang="en-US" sz="5600" b="1" dirty="0"/>
              <a:t>="</a:t>
            </a:r>
            <a:r>
              <a:rPr lang="en-US" sz="5600" b="1" dirty="0" err="1"/>
              <a:t>doTimer</a:t>
            </a:r>
            <a:r>
              <a:rPr lang="en-US" sz="5600" b="1" dirty="0"/>
              <a:t>()"&gt;</a:t>
            </a:r>
            <a:br>
              <a:rPr lang="en-US" sz="5600" b="1" dirty="0"/>
            </a:br>
            <a:r>
              <a:rPr lang="en-US" sz="5600" b="1" dirty="0"/>
              <a:t>&lt;input type="text" id="txt"&gt;</a:t>
            </a:r>
            <a:br>
              <a:rPr lang="en-US" sz="5600" b="1" dirty="0"/>
            </a:br>
            <a:r>
              <a:rPr lang="en-US" sz="5600" b="1" dirty="0"/>
              <a:t>&lt;input type="button" value="Stop count!" </a:t>
            </a:r>
            <a:r>
              <a:rPr lang="en-US" sz="5600" b="1" dirty="0" err="1"/>
              <a:t>onclick</a:t>
            </a:r>
            <a:r>
              <a:rPr lang="en-US" sz="5600" b="1" dirty="0"/>
              <a:t>="</a:t>
            </a:r>
            <a:r>
              <a:rPr lang="en-US" sz="5600" b="1" dirty="0" err="1"/>
              <a:t>stopCount</a:t>
            </a:r>
            <a:r>
              <a:rPr lang="en-US" sz="5600" b="1" dirty="0"/>
              <a:t>()"&gt;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599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Javascript</a:t>
            </a:r>
            <a:r>
              <a:rPr lang="en-US" b="1" dirty="0" smtClean="0"/>
              <a:t>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JavaScript can be used to move a number of DOM elements (&lt;</a:t>
            </a:r>
            <a:r>
              <a:rPr lang="en-US" dirty="0" err="1" smtClean="0"/>
              <a:t>img</a:t>
            </a:r>
            <a:r>
              <a:rPr lang="en-US" dirty="0" smtClean="0"/>
              <a:t> /&gt;, &lt;div&gt; or any other HTML element) around the page according to some sort of pattern determined by a logical equation or function.</a:t>
            </a:r>
          </a:p>
          <a:p>
            <a:r>
              <a:rPr lang="en-US" dirty="0" smtClean="0"/>
              <a:t>JavaScript can also set a number of attributes of a DOM object including its position on the screen. You can set </a:t>
            </a:r>
            <a:r>
              <a:rPr lang="en-US" i="1" dirty="0" smtClean="0"/>
              <a:t>top</a:t>
            </a:r>
            <a:r>
              <a:rPr lang="en-US" dirty="0" smtClean="0"/>
              <a:t> and </a:t>
            </a:r>
            <a:r>
              <a:rPr lang="en-US" i="1" dirty="0" smtClean="0"/>
              <a:t>left</a:t>
            </a:r>
            <a:r>
              <a:rPr lang="en-US" dirty="0" smtClean="0"/>
              <a:t> attribute of an object to position it anywhere on the screen. Here is the simple syntax:</a:t>
            </a:r>
          </a:p>
          <a:p>
            <a:r>
              <a:rPr lang="en-US" dirty="0" smtClean="0"/>
              <a:t>// Set distance from left edge of the screen. </a:t>
            </a:r>
            <a:r>
              <a:rPr lang="en-US" dirty="0" err="1" smtClean="0"/>
              <a:t>object.style.left</a:t>
            </a:r>
            <a:r>
              <a:rPr lang="en-US" dirty="0" smtClean="0"/>
              <a:t> = distance in pixels or points; </a:t>
            </a:r>
          </a:p>
          <a:p>
            <a:r>
              <a:rPr lang="en-US" dirty="0" smtClean="0"/>
              <a:t>or // Set distance from top edge of the screen. </a:t>
            </a:r>
            <a:r>
              <a:rPr lang="en-US" dirty="0" err="1" smtClean="0"/>
              <a:t>object.style.top</a:t>
            </a:r>
            <a:r>
              <a:rPr lang="en-US" dirty="0" smtClean="0"/>
              <a:t> = distance in pixels or points;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Javascript</a:t>
            </a:r>
            <a:r>
              <a:rPr lang="en-US" b="1" dirty="0" smtClean="0"/>
              <a:t>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Here is the explanation of the example “manual animation of moving an image”:</a:t>
            </a:r>
          </a:p>
          <a:p>
            <a:r>
              <a:rPr lang="en-US" dirty="0" smtClean="0"/>
              <a:t>We are using JavaScript function </a:t>
            </a:r>
            <a:r>
              <a:rPr lang="en-US" i="1" dirty="0" err="1" smtClean="0"/>
              <a:t>getElementById</a:t>
            </a:r>
            <a:r>
              <a:rPr lang="en-US" i="1" dirty="0" smtClean="0"/>
              <a:t>()</a:t>
            </a:r>
            <a:r>
              <a:rPr lang="en-US" dirty="0" smtClean="0"/>
              <a:t> to get a DOM object and then assigning it to a global variable </a:t>
            </a:r>
            <a:r>
              <a:rPr lang="en-US" i="1" dirty="0" err="1" smtClean="0"/>
              <a:t>imgObj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have defined an initialization function </a:t>
            </a:r>
            <a:r>
              <a:rPr lang="en-US" i="1" dirty="0" err="1" smtClean="0"/>
              <a:t>init</a:t>
            </a:r>
            <a:r>
              <a:rPr lang="en-US" i="1" dirty="0" smtClean="0"/>
              <a:t>()</a:t>
            </a:r>
            <a:r>
              <a:rPr lang="en-US" dirty="0" smtClean="0"/>
              <a:t> to initialize </a:t>
            </a:r>
            <a:r>
              <a:rPr lang="en-US" i="1" dirty="0" err="1" smtClean="0"/>
              <a:t>imgObj</a:t>
            </a:r>
            <a:r>
              <a:rPr lang="en-US" dirty="0" smtClean="0"/>
              <a:t> where we have set its </a:t>
            </a:r>
            <a:r>
              <a:rPr lang="en-US" i="1" dirty="0" smtClean="0"/>
              <a:t>position</a:t>
            </a:r>
            <a:r>
              <a:rPr lang="en-US" dirty="0" smtClean="0"/>
              <a:t> and </a:t>
            </a:r>
            <a:r>
              <a:rPr lang="en-US" i="1" dirty="0" smtClean="0"/>
              <a:t>left</a:t>
            </a:r>
            <a:r>
              <a:rPr lang="en-US" dirty="0" smtClean="0"/>
              <a:t> attributes.</a:t>
            </a:r>
          </a:p>
          <a:p>
            <a:r>
              <a:rPr lang="en-US" dirty="0" smtClean="0"/>
              <a:t>We are calling initialization function at the time of window load.</a:t>
            </a:r>
          </a:p>
          <a:p>
            <a:r>
              <a:rPr lang="en-US" dirty="0" smtClean="0"/>
              <a:t>Finally, we are calling </a:t>
            </a:r>
            <a:r>
              <a:rPr lang="en-US" i="1" dirty="0" err="1" smtClean="0"/>
              <a:t>moveRight</a:t>
            </a:r>
            <a:r>
              <a:rPr lang="en-US" i="1" dirty="0" smtClean="0"/>
              <a:t>()</a:t>
            </a:r>
            <a:r>
              <a:rPr lang="en-US" dirty="0" smtClean="0"/>
              <a:t> function to increase left distance by 10 pixels. You could also set it to a negative value to move it to the left side.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Javascript</a:t>
            </a:r>
            <a:r>
              <a:rPr lang="en-US" b="1" dirty="0" smtClean="0"/>
              <a:t>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Automated </a:t>
            </a:r>
            <a:r>
              <a:rPr lang="en-US" b="1" dirty="0" err="1" smtClean="0"/>
              <a:t>Animation:</a:t>
            </a:r>
            <a:r>
              <a:rPr lang="en-US" dirty="0" err="1" smtClean="0"/>
              <a:t>We</a:t>
            </a:r>
            <a:r>
              <a:rPr lang="en-US" dirty="0" smtClean="0"/>
              <a:t> can automate the process of how an image moves to right with every click by using JavaScript function </a:t>
            </a:r>
            <a:r>
              <a:rPr lang="en-US" i="1" dirty="0" err="1" smtClean="0"/>
              <a:t>setTimeout</a:t>
            </a:r>
            <a:r>
              <a:rPr lang="en-US" i="1" smtClean="0"/>
              <a:t>()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JavaScript Popup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three kind of popup boxes: </a:t>
            </a:r>
            <a:endParaRPr lang="en-US" dirty="0" smtClean="0"/>
          </a:p>
          <a:p>
            <a:pPr lvl="1"/>
            <a:r>
              <a:rPr lang="en-US" dirty="0" smtClean="0"/>
              <a:t>Alert </a:t>
            </a:r>
            <a:r>
              <a:rPr lang="en-US" dirty="0"/>
              <a:t>box, </a:t>
            </a:r>
            <a:endParaRPr lang="en-US" dirty="0" smtClean="0"/>
          </a:p>
          <a:p>
            <a:pPr lvl="1"/>
            <a:r>
              <a:rPr lang="en-US" dirty="0" smtClean="0"/>
              <a:t>Confirm </a:t>
            </a:r>
            <a:r>
              <a:rPr lang="en-US" dirty="0"/>
              <a:t>box,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Prompt box.</a:t>
            </a:r>
          </a:p>
        </p:txBody>
      </p:sp>
    </p:spTree>
    <p:extLst>
      <p:ext uri="{BB962C8B-B14F-4D97-AF65-F5344CB8AC3E}">
        <p14:creationId xmlns:p14="http://schemas.microsoft.com/office/powerpoint/2010/main" val="21345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Alert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An alert box is often used if you want to make sure information comes through to the user.</a:t>
            </a:r>
          </a:p>
          <a:p>
            <a:r>
              <a:rPr lang="en-US" sz="3800" dirty="0"/>
              <a:t>When an alert box pops up, the user will have to click "OK" to proceed. </a:t>
            </a:r>
          </a:p>
          <a:p>
            <a:r>
              <a:rPr lang="en-US" sz="3800" dirty="0"/>
              <a:t>alert("</a:t>
            </a:r>
            <a:r>
              <a:rPr lang="en-US" sz="3800" i="1" dirty="0" err="1"/>
              <a:t>sometext</a:t>
            </a:r>
            <a:r>
              <a:rPr lang="en-US" sz="3800" dirty="0" smtClean="0"/>
              <a:t>");</a:t>
            </a:r>
          </a:p>
          <a:p>
            <a:r>
              <a:rPr lang="en-US" sz="3800" dirty="0" smtClean="0"/>
              <a:t>Example:</a:t>
            </a:r>
          </a:p>
          <a:p>
            <a:r>
              <a:rPr lang="en-US" sz="3800" dirty="0"/>
              <a:t>function </a:t>
            </a:r>
            <a:r>
              <a:rPr lang="en-US" sz="3800" dirty="0" err="1"/>
              <a:t>show_alert</a:t>
            </a:r>
            <a:r>
              <a:rPr lang="en-US" sz="3800" dirty="0"/>
              <a:t>()</a:t>
            </a:r>
            <a:br>
              <a:rPr lang="en-US" sz="3800" dirty="0"/>
            </a:br>
            <a:r>
              <a:rPr lang="en-US" sz="3800" dirty="0"/>
              <a:t>{</a:t>
            </a:r>
            <a:br>
              <a:rPr lang="en-US" sz="3800" dirty="0"/>
            </a:br>
            <a:r>
              <a:rPr lang="en-US" sz="3800" dirty="0"/>
              <a:t>alert("I am an alert box!");</a:t>
            </a:r>
            <a:br>
              <a:rPr lang="en-US" sz="3800" dirty="0"/>
            </a:br>
            <a:r>
              <a:rPr lang="en-US" sz="3800" dirty="0"/>
              <a:t>}</a:t>
            </a:r>
            <a:br>
              <a:rPr lang="en-US" sz="3800" dirty="0"/>
            </a:br>
            <a:r>
              <a:rPr lang="en-US" sz="3800" dirty="0"/>
              <a:t>&lt;/script&gt;</a:t>
            </a:r>
            <a:br>
              <a:rPr lang="en-US" sz="3800" dirty="0"/>
            </a:br>
            <a:r>
              <a:rPr lang="en-US" sz="3800" dirty="0"/>
              <a:t>&lt;/head&gt;</a:t>
            </a:r>
            <a:br>
              <a:rPr lang="en-US" sz="3800" dirty="0"/>
            </a:br>
            <a:r>
              <a:rPr lang="en-US" sz="3800" dirty="0"/>
              <a:t>&lt;body&gt;</a:t>
            </a:r>
            <a:br>
              <a:rPr lang="en-US" sz="3800" dirty="0"/>
            </a:br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/>
              <a:t>&lt;input type="button" </a:t>
            </a:r>
            <a:r>
              <a:rPr lang="en-US" sz="3800" dirty="0" err="1"/>
              <a:t>onclick</a:t>
            </a:r>
            <a:r>
              <a:rPr lang="en-US" sz="3800" dirty="0"/>
              <a:t>="</a:t>
            </a:r>
            <a:r>
              <a:rPr lang="en-US" sz="3800" dirty="0" err="1"/>
              <a:t>show_alert</a:t>
            </a:r>
            <a:r>
              <a:rPr lang="en-US" sz="3800" dirty="0"/>
              <a:t>()" value="Show alert box" /&gt;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regular expression is an object that describes a pattern of characters.</a:t>
            </a:r>
          </a:p>
          <a:p>
            <a:r>
              <a:rPr lang="en-US" dirty="0"/>
              <a:t>Regular expressions are used to perform pattern-matching and "search-and-replace" functions on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Confirm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confirm box is often used if you want the user to verify or accept something.</a:t>
            </a:r>
          </a:p>
          <a:p>
            <a:r>
              <a:rPr lang="en-US" dirty="0"/>
              <a:t>When a confirm box pops up, the user will have to click either "OK" or "Cancel" to proceed. </a:t>
            </a:r>
          </a:p>
          <a:p>
            <a:r>
              <a:rPr lang="en-US" dirty="0"/>
              <a:t>If the user clicks "OK", the box returns true. If the user clicks "Cancel", the box returns false.</a:t>
            </a:r>
          </a:p>
          <a:p>
            <a:r>
              <a:rPr lang="en-US" dirty="0" smtClean="0"/>
              <a:t>Syntax: </a:t>
            </a:r>
            <a:r>
              <a:rPr lang="en-US" dirty="0"/>
              <a:t>confirm("</a:t>
            </a:r>
            <a:r>
              <a:rPr lang="en-US" i="1" dirty="0" err="1"/>
              <a:t>sometext</a:t>
            </a:r>
            <a:r>
              <a:rPr lang="en-US" dirty="0" smtClean="0"/>
              <a:t>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&lt;html</a:t>
            </a:r>
            <a:r>
              <a:rPr lang="en-US" sz="2000" dirty="0" smtClean="0"/>
              <a:t>&gt;&lt;</a:t>
            </a:r>
            <a:r>
              <a:rPr lang="en-US" sz="2000" dirty="0"/>
              <a:t>head&gt;</a:t>
            </a:r>
            <a:br>
              <a:rPr lang="en-US" sz="2000" dirty="0"/>
            </a:br>
            <a:r>
              <a:rPr lang="en-US" sz="2000" dirty="0"/>
              <a:t>&lt;script type="text/</a:t>
            </a:r>
            <a:r>
              <a:rPr lang="en-US" sz="2000" dirty="0" err="1"/>
              <a:t>javascript</a:t>
            </a:r>
            <a:r>
              <a:rPr lang="en-US" sz="2000" dirty="0"/>
              <a:t>"&gt;</a:t>
            </a:r>
            <a:br>
              <a:rPr lang="en-US" sz="2000" dirty="0"/>
            </a:br>
            <a:r>
              <a:rPr lang="en-US" sz="2000" dirty="0"/>
              <a:t>function </a:t>
            </a:r>
            <a:r>
              <a:rPr lang="en-US" sz="2000" dirty="0" err="1"/>
              <a:t>show_confirm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 err="1"/>
              <a:t>var</a:t>
            </a:r>
            <a:r>
              <a:rPr lang="en-US" sz="2000" dirty="0"/>
              <a:t> r=confirm("Press a button");</a:t>
            </a:r>
            <a:br>
              <a:rPr lang="en-US" sz="2000" dirty="0"/>
            </a:br>
            <a:r>
              <a:rPr lang="en-US" sz="2000" dirty="0"/>
              <a:t>if (r==true)</a:t>
            </a:r>
            <a:br>
              <a:rPr lang="en-US" sz="2000" dirty="0"/>
            </a:br>
            <a:r>
              <a:rPr lang="en-US" sz="2000" dirty="0"/>
              <a:t>  {</a:t>
            </a:r>
            <a:br>
              <a:rPr lang="en-US" sz="2000" dirty="0"/>
            </a:br>
            <a:r>
              <a:rPr lang="en-US" sz="2000" dirty="0"/>
              <a:t>  alert("You pressed OK!");</a:t>
            </a:r>
            <a:br>
              <a:rPr lang="en-US" sz="2000" dirty="0"/>
            </a:br>
            <a:r>
              <a:rPr lang="en-US" sz="2000" dirty="0"/>
              <a:t>  }</a:t>
            </a:r>
            <a:br>
              <a:rPr lang="en-US" sz="2000" dirty="0"/>
            </a:br>
            <a:r>
              <a:rPr lang="en-US" sz="2000" dirty="0"/>
              <a:t>else</a:t>
            </a:r>
            <a:br>
              <a:rPr lang="en-US" sz="2000" dirty="0"/>
            </a:br>
            <a:r>
              <a:rPr lang="en-US" sz="2000" dirty="0"/>
              <a:t>  {</a:t>
            </a:r>
            <a:br>
              <a:rPr lang="en-US" sz="2000" dirty="0"/>
            </a:br>
            <a:r>
              <a:rPr lang="en-US" sz="2000" dirty="0"/>
              <a:t>  alert("You pressed Cancel!");</a:t>
            </a:r>
            <a:br>
              <a:rPr lang="en-US" sz="2000" dirty="0"/>
            </a:br>
            <a:r>
              <a:rPr lang="en-US" sz="2000" dirty="0"/>
              <a:t>  }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>&lt;/script&gt;</a:t>
            </a:r>
            <a:br>
              <a:rPr lang="en-US" sz="2000" dirty="0"/>
            </a:br>
            <a:r>
              <a:rPr lang="en-US" sz="2000" dirty="0"/>
              <a:t>&lt;/head&gt;</a:t>
            </a:r>
            <a:br>
              <a:rPr lang="en-US" sz="2000" dirty="0"/>
            </a:br>
            <a:r>
              <a:rPr lang="en-US" sz="2000" dirty="0"/>
              <a:t>&lt;body&gt;</a:t>
            </a:r>
            <a:br>
              <a:rPr lang="en-US" sz="2000" dirty="0"/>
            </a:br>
            <a:r>
              <a:rPr lang="en-US" sz="2000" dirty="0" smtClean="0"/>
              <a:t>&lt;</a:t>
            </a:r>
            <a:r>
              <a:rPr lang="en-US" sz="2000" dirty="0"/>
              <a:t>input type="button" </a:t>
            </a:r>
            <a:r>
              <a:rPr lang="en-US" sz="2000" dirty="0" err="1"/>
              <a:t>onclick</a:t>
            </a:r>
            <a:r>
              <a:rPr lang="en-US" sz="2000" dirty="0"/>
              <a:t>="</a:t>
            </a:r>
            <a:r>
              <a:rPr lang="en-US" sz="2000" dirty="0" err="1"/>
              <a:t>show_confirm</a:t>
            </a:r>
            <a:r>
              <a:rPr lang="en-US" sz="2000" dirty="0"/>
              <a:t>()" value="Show confirm box" /&gt;</a:t>
            </a:r>
            <a:br>
              <a:rPr lang="en-US" sz="2000" dirty="0"/>
            </a:br>
            <a:r>
              <a:rPr lang="en-US" sz="2000" dirty="0" smtClean="0"/>
              <a:t>&lt;/</a:t>
            </a:r>
            <a:r>
              <a:rPr lang="en-US" sz="2000" dirty="0"/>
              <a:t>body</a:t>
            </a:r>
            <a:r>
              <a:rPr lang="en-US" sz="2000" dirty="0" smtClean="0"/>
              <a:t>&gt;&lt;/</a:t>
            </a:r>
            <a:r>
              <a:rPr lang="en-US" sz="2000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4068561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Prompt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prompt box is often used if you want the user to input a value before entering a page.</a:t>
            </a:r>
          </a:p>
          <a:p>
            <a:r>
              <a:rPr lang="en-US" dirty="0"/>
              <a:t>When a prompt box pops up, the user will have to click either "OK" or "Cancel" to proceed after entering an input value. </a:t>
            </a:r>
          </a:p>
          <a:p>
            <a:r>
              <a:rPr lang="en-US" dirty="0"/>
              <a:t>If the user clicks "OK" the box returns the input value. If the user clicks "Cancel" the box returns null.</a:t>
            </a:r>
          </a:p>
          <a:p>
            <a:r>
              <a:rPr lang="en-US" dirty="0" smtClean="0"/>
              <a:t>Syntax: </a:t>
            </a:r>
            <a:r>
              <a:rPr lang="en-US" dirty="0"/>
              <a:t>prompt("</a:t>
            </a:r>
            <a:r>
              <a:rPr lang="en-US" i="1" dirty="0" err="1"/>
              <a:t>sometext</a:t>
            </a:r>
            <a:r>
              <a:rPr lang="en-US" dirty="0"/>
              <a:t>","</a:t>
            </a:r>
            <a:r>
              <a:rPr lang="en-US" i="1" dirty="0" err="1"/>
              <a:t>defaultvalue</a:t>
            </a:r>
            <a:r>
              <a:rPr lang="en-US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446450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&lt;html&gt;</a:t>
            </a:r>
            <a:br>
              <a:rPr lang="en-US" sz="2000" dirty="0"/>
            </a:br>
            <a:r>
              <a:rPr lang="en-US" sz="2000" dirty="0"/>
              <a:t>&lt;head&gt;</a:t>
            </a:r>
            <a:br>
              <a:rPr lang="en-US" sz="2000" dirty="0"/>
            </a:br>
            <a:r>
              <a:rPr lang="en-US" sz="2000" dirty="0"/>
              <a:t>&lt;script type="text/</a:t>
            </a:r>
            <a:r>
              <a:rPr lang="en-US" sz="2000" dirty="0" err="1"/>
              <a:t>javascript</a:t>
            </a:r>
            <a:r>
              <a:rPr lang="en-US" sz="2000" dirty="0"/>
              <a:t>"&gt;</a:t>
            </a:r>
            <a:br>
              <a:rPr lang="en-US" sz="2000" dirty="0"/>
            </a:br>
            <a:r>
              <a:rPr lang="en-US" sz="2000" dirty="0"/>
              <a:t>function </a:t>
            </a:r>
            <a:r>
              <a:rPr lang="en-US" sz="2000" dirty="0" err="1"/>
              <a:t>show_prompt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 err="1"/>
              <a:t>var</a:t>
            </a:r>
            <a:r>
              <a:rPr lang="en-US" sz="2000" dirty="0"/>
              <a:t> name=prompt("Please enter your </a:t>
            </a:r>
            <a:r>
              <a:rPr lang="en-US" sz="2000" dirty="0" err="1"/>
              <a:t>name","Harry</a:t>
            </a:r>
            <a:r>
              <a:rPr lang="en-US" sz="2000" dirty="0"/>
              <a:t> Potter");</a:t>
            </a:r>
            <a:br>
              <a:rPr lang="en-US" sz="2000" dirty="0"/>
            </a:br>
            <a:r>
              <a:rPr lang="en-US" sz="2000" dirty="0"/>
              <a:t>if (name!=null &amp;&amp; name!="")</a:t>
            </a:r>
            <a:br>
              <a:rPr lang="en-US" sz="2000" dirty="0"/>
            </a:br>
            <a:r>
              <a:rPr lang="en-US" sz="2000" dirty="0"/>
              <a:t>  {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document.write</a:t>
            </a:r>
            <a:r>
              <a:rPr lang="en-US" sz="2000" dirty="0"/>
              <a:t>("&lt;p&gt;Hello " + name + "! How are you today?&lt;/p&gt;");</a:t>
            </a:r>
            <a:br>
              <a:rPr lang="en-US" sz="2000" dirty="0"/>
            </a:br>
            <a:r>
              <a:rPr lang="en-US" sz="2000" dirty="0"/>
              <a:t>  }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>&lt;/script&gt;</a:t>
            </a:r>
            <a:br>
              <a:rPr lang="en-US" sz="2000" dirty="0"/>
            </a:br>
            <a:r>
              <a:rPr lang="en-US" sz="2000" dirty="0"/>
              <a:t>&lt;/head&gt;</a:t>
            </a:r>
            <a:br>
              <a:rPr lang="en-US" sz="2000" dirty="0"/>
            </a:br>
            <a:r>
              <a:rPr lang="en-US" sz="2000" dirty="0"/>
              <a:t>&lt;body&gt;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&lt;input type="button" </a:t>
            </a:r>
            <a:r>
              <a:rPr lang="en-US" sz="2000" dirty="0" err="1"/>
              <a:t>onclick</a:t>
            </a:r>
            <a:r>
              <a:rPr lang="en-US" sz="2000" dirty="0"/>
              <a:t>="</a:t>
            </a:r>
            <a:r>
              <a:rPr lang="en-US" sz="2000" dirty="0" err="1"/>
              <a:t>show_prompt</a:t>
            </a:r>
            <a:r>
              <a:rPr lang="en-US" sz="2000" dirty="0"/>
              <a:t>()" value="Show prompt box" </a:t>
            </a:r>
            <a:r>
              <a:rPr lang="en-US" sz="2000" dirty="0" smtClean="0"/>
              <a:t>/&gt;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&lt;/body&gt;</a:t>
            </a:r>
            <a:br>
              <a:rPr lang="en-US" sz="2000" dirty="0"/>
            </a:br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5619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Modifiers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93295"/>
              </p:ext>
            </p:extLst>
          </p:nvPr>
        </p:nvGraphicFramePr>
        <p:xfrm>
          <a:off x="457200" y="1600200"/>
          <a:ext cx="8229600" cy="3664016"/>
        </p:xfrm>
        <a:graphic>
          <a:graphicData uri="http://schemas.openxmlformats.org/drawingml/2006/table">
            <a:tbl>
              <a:tblPr/>
              <a:tblGrid>
                <a:gridCol w="2590800"/>
                <a:gridCol w="5638800"/>
              </a:tblGrid>
              <a:tr h="673768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Modifier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3768">
                <a:tc>
                  <a:txBody>
                    <a:bodyPr/>
                    <a:lstStyle/>
                    <a:p>
                      <a:r>
                        <a:rPr lang="en-US" sz="2800">
                          <a:hlinkClick r:id="rId2"/>
                        </a:rPr>
                        <a:t>i</a:t>
                      </a:r>
                      <a:endParaRPr lang="en-US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Perform case-insensitive matching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9095">
                <a:tc>
                  <a:txBody>
                    <a:bodyPr/>
                    <a:lstStyle/>
                    <a:p>
                      <a:r>
                        <a:rPr lang="en-US" sz="2800">
                          <a:hlinkClick r:id="rId3"/>
                        </a:rPr>
                        <a:t>g</a:t>
                      </a:r>
                      <a:endParaRPr lang="en-US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Perform a global match (find all matches rather than stopping after the first match)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3768">
                <a:tc>
                  <a:txBody>
                    <a:bodyPr/>
                    <a:lstStyle/>
                    <a:p>
                      <a:r>
                        <a:rPr lang="en-US" sz="2800"/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Perform multiline </a:t>
                      </a:r>
                      <a:r>
                        <a:rPr lang="en-US" sz="2800" dirty="0" smtClean="0"/>
                        <a:t>matching</a:t>
                      </a:r>
                    </a:p>
                    <a:p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5334000"/>
            <a:ext cx="8001000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Example </a:t>
            </a:r>
            <a:r>
              <a:rPr lang="en-US" sz="2400" dirty="0"/>
              <a:t>the pattern /Apple/I matches ‘Apple’, ‘APPLE’, ‘apple’, ‘</a:t>
            </a:r>
            <a:r>
              <a:rPr lang="en-US" sz="2400" dirty="0" err="1"/>
              <a:t>ApplE</a:t>
            </a:r>
            <a:r>
              <a:rPr lang="en-US" sz="2400" dirty="0"/>
              <a:t>’.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x modifier allows whitespace to appear in the pattern.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Brackets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263304"/>
              </p:ext>
            </p:extLst>
          </p:nvPr>
        </p:nvGraphicFramePr>
        <p:xfrm>
          <a:off x="304800" y="609600"/>
          <a:ext cx="8229600" cy="4876803"/>
        </p:xfrm>
        <a:graphic>
          <a:graphicData uri="http://schemas.openxmlformats.org/drawingml/2006/table">
            <a:tbl>
              <a:tblPr/>
              <a:tblGrid>
                <a:gridCol w="1810512"/>
                <a:gridCol w="6419088"/>
              </a:tblGrid>
              <a:tr h="54186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Expression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sz="2000" b="1">
                          <a:hlinkClick r:id="rId2"/>
                        </a:rPr>
                        <a:t>[abc]</a:t>
                      </a:r>
                      <a:endParaRPr lang="en-US" sz="2000" b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Find any character between the brackets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sz="2000" b="1">
                          <a:hlinkClick r:id="rId3"/>
                        </a:rPr>
                        <a:t>[^abc]</a:t>
                      </a:r>
                      <a:endParaRPr lang="en-US" sz="2000" b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Find any character not between the brackets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sz="2000" b="1"/>
                        <a:t>[0-9]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Find any digit from 0 to 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sz="2000" b="1"/>
                        <a:t>[A-Z]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Find any character from uppercase A to uppercase 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sz="2000" b="1"/>
                        <a:t>[a-z]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Find any character from lowercase a to lowercase 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sz="2000" b="1"/>
                        <a:t>[A-z]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Find any character from uppercase A to lowercase 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sz="2000" b="1"/>
                        <a:t>[adgk]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Find any character in the given 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sz="2000" b="1"/>
                        <a:t>[^adgk]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Find any character outside the given 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6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Metacharacters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869527"/>
              </p:ext>
            </p:extLst>
          </p:nvPr>
        </p:nvGraphicFramePr>
        <p:xfrm>
          <a:off x="381000" y="685800"/>
          <a:ext cx="8458200" cy="5520608"/>
        </p:xfrm>
        <a:graphic>
          <a:graphicData uri="http://schemas.openxmlformats.org/drawingml/2006/table">
            <a:tbl>
              <a:tblPr/>
              <a:tblGrid>
                <a:gridCol w="1860804"/>
                <a:gridCol w="6597396"/>
              </a:tblGrid>
              <a:tr h="28287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Metacharacter</a:t>
                      </a:r>
                      <a:endParaRPr lang="en-US" sz="1800" dirty="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Description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87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2"/>
                        </a:rPr>
                        <a:t>.</a:t>
                      </a:r>
                      <a:endParaRPr lang="en-US" sz="180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Find a single character, except newline or line terminator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87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/>
                        </a:rPr>
                        <a:t>\w</a:t>
                      </a:r>
                      <a:endParaRPr lang="en-US" sz="180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Find a word character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87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4"/>
                        </a:rPr>
                        <a:t>\W</a:t>
                      </a:r>
                      <a:endParaRPr lang="en-US" sz="180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Find a non-word character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87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5"/>
                        </a:rPr>
                        <a:t>\d</a:t>
                      </a:r>
                      <a:endParaRPr lang="en-US" sz="180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Find a digit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87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6"/>
                        </a:rPr>
                        <a:t>\D</a:t>
                      </a:r>
                      <a:endParaRPr lang="en-US" sz="180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Find a non-digit character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87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7"/>
                        </a:rPr>
                        <a:t>\s</a:t>
                      </a:r>
                      <a:endParaRPr lang="en-US" sz="180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Find a whitespace character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87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8"/>
                        </a:rPr>
                        <a:t>\S</a:t>
                      </a:r>
                      <a:endParaRPr lang="en-US" sz="180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Find a non-whitespace character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87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9"/>
                        </a:rPr>
                        <a:t>\b</a:t>
                      </a:r>
                      <a:endParaRPr lang="en-US" sz="180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Find a match at the beginning/end of a word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87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0"/>
                        </a:rPr>
                        <a:t>\B</a:t>
                      </a:r>
                      <a:endParaRPr lang="en-US" sz="180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Find a match not at the beginning/end of a word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873">
                <a:tc>
                  <a:txBody>
                    <a:bodyPr/>
                    <a:lstStyle/>
                    <a:p>
                      <a:r>
                        <a:rPr lang="en-US" sz="1800"/>
                        <a:t>\0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Find a NUL character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873">
                <a:tc>
                  <a:txBody>
                    <a:bodyPr/>
                    <a:lstStyle/>
                    <a:p>
                      <a:r>
                        <a:rPr lang="en-US" sz="1800">
                          <a:hlinkClick r:id="rId11"/>
                        </a:rPr>
                        <a:t>\n</a:t>
                      </a:r>
                      <a:endParaRPr lang="en-US" sz="1800"/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Find a new line character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873">
                <a:tc>
                  <a:txBody>
                    <a:bodyPr/>
                    <a:lstStyle/>
                    <a:p>
                      <a:r>
                        <a:rPr lang="en-US" sz="1800"/>
                        <a:t>\f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Find a form feed character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873">
                <a:tc>
                  <a:txBody>
                    <a:bodyPr/>
                    <a:lstStyle/>
                    <a:p>
                      <a:r>
                        <a:rPr lang="en-US" sz="1800"/>
                        <a:t>\r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Find a carriage return character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873">
                <a:tc>
                  <a:txBody>
                    <a:bodyPr/>
                    <a:lstStyle/>
                    <a:p>
                      <a:r>
                        <a:rPr lang="en-US" sz="1800"/>
                        <a:t>\t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Find a tab character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873">
                <a:tc>
                  <a:txBody>
                    <a:bodyPr/>
                    <a:lstStyle/>
                    <a:p>
                      <a:r>
                        <a:rPr lang="en-US" sz="1800"/>
                        <a:t>\v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Find a vertical tab character</a:t>
                      </a:r>
                    </a:p>
                  </a:txBody>
                  <a:tcPr marL="70718" marR="70718" marT="35359" marB="353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6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Quantifiers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002880"/>
              </p:ext>
            </p:extLst>
          </p:nvPr>
        </p:nvGraphicFramePr>
        <p:xfrm>
          <a:off x="304800" y="1143000"/>
          <a:ext cx="8534400" cy="4876795"/>
        </p:xfrm>
        <a:graphic>
          <a:graphicData uri="http://schemas.openxmlformats.org/drawingml/2006/table">
            <a:tbl>
              <a:tblPr/>
              <a:tblGrid>
                <a:gridCol w="1877568"/>
                <a:gridCol w="6656832"/>
              </a:tblGrid>
              <a:tr h="44334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Quantifier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3345">
                <a:tc>
                  <a:txBody>
                    <a:bodyPr/>
                    <a:lstStyle/>
                    <a:p>
                      <a:r>
                        <a:rPr lang="en-US">
                          <a:hlinkClick r:id="rId2"/>
                        </a:rPr>
                        <a:t>n+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string that contains at least one 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3345">
                <a:tc>
                  <a:txBody>
                    <a:bodyPr/>
                    <a:lstStyle/>
                    <a:p>
                      <a:r>
                        <a:rPr lang="en-US">
                          <a:hlinkClick r:id="rId3"/>
                        </a:rPr>
                        <a:t>n*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string that contains zero or more occurrences of 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3345">
                <a:tc>
                  <a:txBody>
                    <a:bodyPr/>
                    <a:lstStyle/>
                    <a:p>
                      <a:r>
                        <a:rPr lang="en-US">
                          <a:hlinkClick r:id="rId4"/>
                        </a:rPr>
                        <a:t>n?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string that contains zero or one occurrences of 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3345">
                <a:tc>
                  <a:txBody>
                    <a:bodyPr/>
                    <a:lstStyle/>
                    <a:p>
                      <a:r>
                        <a:rPr lang="en-US">
                          <a:hlinkClick r:id="rId5"/>
                        </a:rPr>
                        <a:t>n{X}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string that contains a sequence of </a:t>
                      </a:r>
                      <a:r>
                        <a:rPr lang="en-US" i="1"/>
                        <a:t>X</a:t>
                      </a:r>
                      <a:r>
                        <a:rPr lang="en-US"/>
                        <a:t> </a:t>
                      </a:r>
                      <a:r>
                        <a:rPr lang="en-US" i="1"/>
                        <a:t>n</a:t>
                      </a:r>
                      <a:r>
                        <a:rPr lang="en-US"/>
                        <a:t>'s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3345">
                <a:tc>
                  <a:txBody>
                    <a:bodyPr/>
                    <a:lstStyle/>
                    <a:p>
                      <a:r>
                        <a:rPr lang="en-US">
                          <a:hlinkClick r:id="rId6"/>
                        </a:rPr>
                        <a:t>n{X,Y}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string that contains a sequence of X to Y </a:t>
                      </a:r>
                      <a:r>
                        <a:rPr lang="en-US" i="1"/>
                        <a:t>n</a:t>
                      </a:r>
                      <a:r>
                        <a:rPr lang="en-US"/>
                        <a:t>'s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3345">
                <a:tc>
                  <a:txBody>
                    <a:bodyPr/>
                    <a:lstStyle/>
                    <a:p>
                      <a:r>
                        <a:rPr lang="en-US">
                          <a:hlinkClick r:id="rId7"/>
                        </a:rPr>
                        <a:t>n{X,}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string that contains a sequence of at least X </a:t>
                      </a:r>
                      <a:r>
                        <a:rPr lang="en-US" i="1"/>
                        <a:t>n</a:t>
                      </a:r>
                      <a:r>
                        <a:rPr lang="en-US"/>
                        <a:t>'s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3345">
                <a:tc>
                  <a:txBody>
                    <a:bodyPr/>
                    <a:lstStyle/>
                    <a:p>
                      <a:r>
                        <a:rPr lang="en-US">
                          <a:hlinkClick r:id="rId8"/>
                        </a:rPr>
                        <a:t>n$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string with n at the end of 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3345">
                <a:tc>
                  <a:txBody>
                    <a:bodyPr/>
                    <a:lstStyle/>
                    <a:p>
                      <a:r>
                        <a:rPr lang="en-US">
                          <a:hlinkClick r:id="rId9"/>
                        </a:rPr>
                        <a:t>^n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string with n at the beginning of 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3345">
                <a:tc>
                  <a:txBody>
                    <a:bodyPr/>
                    <a:lstStyle/>
                    <a:p>
                      <a:r>
                        <a:rPr lang="en-US">
                          <a:hlinkClick r:id="rId10"/>
                        </a:rPr>
                        <a:t>?=n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string that is followed by a specific string 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3345">
                <a:tc>
                  <a:txBody>
                    <a:bodyPr/>
                    <a:lstStyle/>
                    <a:p>
                      <a:r>
                        <a:rPr lang="en-US">
                          <a:hlinkClick r:id="rId11"/>
                        </a:rPr>
                        <a:t>?!n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any string that is not followed by a specific string 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8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Character and Character-class patterns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Consider the following example of patterns:</a:t>
            </a:r>
            <a:br>
              <a:rPr lang="en-US" sz="2000"/>
            </a:br>
            <a:r>
              <a:rPr lang="en-US" sz="2000"/>
              <a:t>/\d\.\d\d/: Matches a digit followed by a period followed by two digits.</a:t>
            </a:r>
            <a:br>
              <a:rPr lang="en-US" sz="2000"/>
            </a:br>
            <a:r>
              <a:rPr lang="en-US" sz="2000"/>
              <a:t>/\D/d/D\: Matches a single digit.</a:t>
            </a:r>
            <a:br>
              <a:rPr lang="en-US" sz="2000"/>
            </a:br>
            <a:r>
              <a:rPr lang="en-US" sz="2000"/>
              <a:t>/\w\w\w/: Matches three adjacent word characters.</a:t>
            </a:r>
          </a:p>
          <a:p>
            <a:pPr>
              <a:lnSpc>
                <a:spcPct val="80000"/>
              </a:lnSpc>
            </a:pPr>
            <a:r>
              <a:rPr lang="en-US" sz="2000"/>
              <a:t>In many cases , it is convenient to be able to repeat a part of a pattern, often a character or character class.</a:t>
            </a:r>
          </a:p>
          <a:p>
            <a:pPr>
              <a:lnSpc>
                <a:spcPct val="80000"/>
              </a:lnSpc>
            </a:pPr>
            <a:r>
              <a:rPr lang="en-US" sz="2000"/>
              <a:t>To repeat a pattern, a numeric quantifier, delimited by braces is attached.</a:t>
            </a:r>
          </a:p>
          <a:p>
            <a:pPr>
              <a:lnSpc>
                <a:spcPct val="80000"/>
              </a:lnSpc>
            </a:pPr>
            <a:r>
              <a:rPr lang="en-US" sz="2000"/>
              <a:t>For example, the following pattern matches xyyyyz:</a:t>
            </a:r>
            <a:br>
              <a:rPr lang="en-US" sz="2000"/>
            </a:br>
            <a:r>
              <a:rPr lang="en-US" sz="2000"/>
              <a:t>/xy{4}z/</a:t>
            </a:r>
          </a:p>
          <a:p>
            <a:pPr>
              <a:lnSpc>
                <a:spcPct val="80000"/>
              </a:lnSpc>
            </a:pPr>
            <a:r>
              <a:rPr lang="en-US" sz="2000"/>
              <a:t>*: means zero or more repetitions.</a:t>
            </a:r>
          </a:p>
          <a:p>
            <a:pPr>
              <a:lnSpc>
                <a:spcPct val="80000"/>
              </a:lnSpc>
            </a:pPr>
            <a:r>
              <a:rPr lang="en-US" sz="2000"/>
              <a:t>+: means one or more repetitions.</a:t>
            </a:r>
          </a:p>
          <a:p>
            <a:pPr>
              <a:lnSpc>
                <a:spcPct val="80000"/>
              </a:lnSpc>
            </a:pPr>
            <a:r>
              <a:rPr lang="en-US" sz="2000"/>
              <a:t>?: means one or none.</a:t>
            </a:r>
          </a:p>
          <a:p>
            <a:pPr>
              <a:lnSpc>
                <a:spcPct val="80000"/>
              </a:lnSpc>
            </a:pPr>
            <a:r>
              <a:rPr lang="en-US" sz="2000"/>
              <a:t>Quantifiers can be used with predefined character class names as in the following:</a:t>
            </a:r>
            <a:br>
              <a:rPr lang="en-US" sz="2000"/>
            </a:br>
            <a:r>
              <a:rPr lang="en-US" sz="2000"/>
              <a:t>A pattern which matches a string of one or more digits followed by a decimal point and possibly more digits:</a:t>
            </a:r>
            <a:br>
              <a:rPr lang="en-US" sz="2000"/>
            </a:br>
            <a:r>
              <a:rPr lang="en-US" sz="2000"/>
              <a:t>/\d+\.\d*/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Replace()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/>
              <a:t>This is a method that replace substrings of the String Object that match the given pattern.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This method takes two parameters: the pattern and the replacement string.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g modifier can be attached to the pattern if the replacement is to be global in the string in which case the replacement is done for every match in the string.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Example:</a:t>
            </a:r>
            <a:br>
              <a:rPr lang="en-US" sz="2200" dirty="0"/>
            </a:br>
            <a:r>
              <a:rPr lang="en-US" sz="2200" dirty="0" err="1"/>
              <a:t>var</a:t>
            </a:r>
            <a:r>
              <a:rPr lang="en-US" sz="2200" dirty="0"/>
              <a:t> </a:t>
            </a:r>
            <a:r>
              <a:rPr lang="en-US" sz="2200" dirty="0" err="1"/>
              <a:t>str</a:t>
            </a:r>
            <a:r>
              <a:rPr lang="en-US" sz="2200" dirty="0"/>
              <a:t>=“ Fred, Freddie and Frederica are siblings”;</a:t>
            </a:r>
            <a:br>
              <a:rPr lang="en-US" sz="2200" dirty="0"/>
            </a:br>
            <a:r>
              <a:rPr lang="en-US" sz="2200" dirty="0" err="1"/>
              <a:t>str.replace</a:t>
            </a:r>
            <a:r>
              <a:rPr lang="en-US" sz="2200" dirty="0"/>
              <a:t>(/</a:t>
            </a:r>
            <a:r>
              <a:rPr lang="en-US" sz="2200" dirty="0" err="1"/>
              <a:t>Fre</a:t>
            </a:r>
            <a:r>
              <a:rPr lang="en-US" sz="2200" dirty="0"/>
              <a:t>/g, “Boy”);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In this example </a:t>
            </a:r>
            <a:r>
              <a:rPr lang="en-US" sz="2200" dirty="0" err="1"/>
              <a:t>str</a:t>
            </a:r>
            <a:r>
              <a:rPr lang="en-US" sz="2200" dirty="0"/>
              <a:t> is set to Boyd </a:t>
            </a:r>
            <a:r>
              <a:rPr lang="en-US" sz="2200" dirty="0" err="1"/>
              <a:t>Boyddie</a:t>
            </a:r>
            <a:r>
              <a:rPr lang="en-US" sz="2200" dirty="0"/>
              <a:t> and </a:t>
            </a:r>
            <a:r>
              <a:rPr lang="en-US" sz="2200" dirty="0" err="1"/>
              <a:t>Boyderica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Search(): method that takes a pattern as a parameter and returns the position in the String object where the pattern matched.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there is no match, search returns -1.</a:t>
            </a:r>
          </a:p>
          <a:p>
            <a:pPr>
              <a:lnSpc>
                <a:spcPct val="90000"/>
              </a:lnSpc>
            </a:pPr>
            <a:r>
              <a:rPr lang="en-US" sz="2800"/>
              <a:t>Example:</a:t>
            </a:r>
            <a:br>
              <a:rPr lang="en-US" sz="2800"/>
            </a:br>
            <a:r>
              <a:rPr lang="en-US" sz="2800"/>
              <a:t>var str=“Rabbits are furry”;</a:t>
            </a:r>
            <a:br>
              <a:rPr lang="en-US" sz="2800"/>
            </a:br>
            <a:r>
              <a:rPr lang="en-US" sz="2800"/>
              <a:t>var pos=str.search(/bits/);</a:t>
            </a:r>
            <a:br>
              <a:rPr lang="en-US" sz="2800"/>
            </a:br>
            <a:r>
              <a:rPr lang="en-US" sz="2800"/>
              <a:t>if (pos&gt;0)</a:t>
            </a:r>
            <a:br>
              <a:rPr lang="en-US" sz="2800"/>
            </a:br>
            <a:r>
              <a:rPr lang="en-US" sz="2800"/>
              <a:t>	document.write(“’bits’ appear in position” + pos + &lt;“br /&gt;”);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1288</Words>
  <Application>Microsoft Office PowerPoint</Application>
  <PresentationFormat>On-screen Show (4:3)</PresentationFormat>
  <Paragraphs>184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RegExp Object</vt:lpstr>
      <vt:lpstr>What is a regular expression</vt:lpstr>
      <vt:lpstr>Modifiers</vt:lpstr>
      <vt:lpstr>Brackets</vt:lpstr>
      <vt:lpstr>Metacharacters</vt:lpstr>
      <vt:lpstr>Quantifiers</vt:lpstr>
      <vt:lpstr>Character and Character-class patterns</vt:lpstr>
      <vt:lpstr>Replace()</vt:lpstr>
      <vt:lpstr>Pattern matching</vt:lpstr>
      <vt:lpstr>test() Method</vt:lpstr>
      <vt:lpstr>JavaScript Timing Events</vt:lpstr>
      <vt:lpstr>setTimeout() Method</vt:lpstr>
      <vt:lpstr>Example</vt:lpstr>
      <vt:lpstr>clearTimeout() Method</vt:lpstr>
      <vt:lpstr>Javascript Animation</vt:lpstr>
      <vt:lpstr>Javascript Animation</vt:lpstr>
      <vt:lpstr>Javascript Animation</vt:lpstr>
      <vt:lpstr>JavaScript Popup Boxes</vt:lpstr>
      <vt:lpstr>Alert Box</vt:lpstr>
      <vt:lpstr>Confirm Box</vt:lpstr>
      <vt:lpstr>Example</vt:lpstr>
      <vt:lpstr>Prompt Box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RegExp Object</dc:title>
  <dc:creator>kester</dc:creator>
  <cp:lastModifiedBy>kester</cp:lastModifiedBy>
  <cp:revision>13</cp:revision>
  <dcterms:created xsi:type="dcterms:W3CDTF">2012-05-07T06:55:42Z</dcterms:created>
  <dcterms:modified xsi:type="dcterms:W3CDTF">2015-05-18T07:52:46Z</dcterms:modified>
</cp:coreProperties>
</file>