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90" autoAdjust="0"/>
  </p:normalViewPr>
  <p:slideViewPr>
    <p:cSldViewPr>
      <p:cViewPr varScale="1">
        <p:scale>
          <a:sx n="58" d="100"/>
          <a:sy n="58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F4-AD6B-4F97-9B07-215564204BD9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3DD7-867D-4F1D-8E3D-545ADC2E84B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F4-AD6B-4F97-9B07-215564204BD9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3DD7-867D-4F1D-8E3D-545ADC2E8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F4-AD6B-4F97-9B07-215564204BD9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3DD7-867D-4F1D-8E3D-545ADC2E8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F4-AD6B-4F97-9B07-215564204BD9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3DD7-867D-4F1D-8E3D-545ADC2E8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F4-AD6B-4F97-9B07-215564204BD9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3DD7-867D-4F1D-8E3D-545ADC2E84B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F4-AD6B-4F97-9B07-215564204BD9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3DD7-867D-4F1D-8E3D-545ADC2E8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F4-AD6B-4F97-9B07-215564204BD9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3DD7-867D-4F1D-8E3D-545ADC2E84BA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F4-AD6B-4F97-9B07-215564204BD9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3DD7-867D-4F1D-8E3D-545ADC2E8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F4-AD6B-4F97-9B07-215564204BD9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3DD7-867D-4F1D-8E3D-545ADC2E8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F4-AD6B-4F97-9B07-215564204BD9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3DD7-867D-4F1D-8E3D-545ADC2E84B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F4-AD6B-4F97-9B07-215564204BD9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3DD7-867D-4F1D-8E3D-545ADC2E8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EC3ACF4-AD6B-4F97-9B07-215564204BD9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A7E3DD7-867D-4F1D-8E3D-545ADC2E84B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asp/func_mid.asp" TargetMode="External"/><Relationship Id="rId3" Type="http://schemas.openxmlformats.org/officeDocument/2006/relationships/hyperlink" Target="https://www.w3schools.com/asp/func_left.asp" TargetMode="External"/><Relationship Id="rId7" Type="http://schemas.openxmlformats.org/officeDocument/2006/relationships/hyperlink" Target="https://www.w3schools.com/asp/func_trim.asp" TargetMode="External"/><Relationship Id="rId2" Type="http://schemas.openxmlformats.org/officeDocument/2006/relationships/hyperlink" Target="https://www.w3schools.com/asp/func_lcas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asp/func_rtrim.asp" TargetMode="External"/><Relationship Id="rId11" Type="http://schemas.openxmlformats.org/officeDocument/2006/relationships/hyperlink" Target="https://www.w3schools.com/asp/func_chr.asp" TargetMode="External"/><Relationship Id="rId5" Type="http://schemas.openxmlformats.org/officeDocument/2006/relationships/hyperlink" Target="https://www.w3schools.com/asp/func_ltrim.asp" TargetMode="External"/><Relationship Id="rId10" Type="http://schemas.openxmlformats.org/officeDocument/2006/relationships/hyperlink" Target="https://www.w3schools.com/asp/func_asc.asp" TargetMode="External"/><Relationship Id="rId4" Type="http://schemas.openxmlformats.org/officeDocument/2006/relationships/hyperlink" Target="https://www.w3schools.com/asp/func_len.asp" TargetMode="External"/><Relationship Id="rId9" Type="http://schemas.openxmlformats.org/officeDocument/2006/relationships/hyperlink" Target="https://www.w3schools.com/asp/func_right.as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VB Script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15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VBScript’s </a:t>
            </a:r>
            <a:r>
              <a:rPr lang="en-IN" b="1" i="1" dirty="0"/>
              <a:t>While</a:t>
            </a:r>
            <a:r>
              <a:rPr lang="en-IN" dirty="0"/>
              <a:t>/</a:t>
            </a:r>
            <a:r>
              <a:rPr lang="en-IN" b="1" i="1" dirty="0"/>
              <a:t>Wend </a:t>
            </a:r>
            <a:r>
              <a:rPr lang="en-IN" dirty="0"/>
              <a:t>repetition structure and </a:t>
            </a:r>
            <a:r>
              <a:rPr lang="en-IN" b="1" i="1" dirty="0"/>
              <a:t>Do While</a:t>
            </a:r>
            <a:r>
              <a:rPr lang="en-IN" dirty="0"/>
              <a:t>/</a:t>
            </a:r>
            <a:r>
              <a:rPr lang="en-IN" b="1" i="1" dirty="0"/>
              <a:t>Loop </a:t>
            </a:r>
            <a:r>
              <a:rPr lang="en-IN" dirty="0"/>
              <a:t>behave </a:t>
            </a:r>
            <a:r>
              <a:rPr lang="en-IN" dirty="0" smtClean="0"/>
              <a:t>identically to </a:t>
            </a:r>
            <a:r>
              <a:rPr lang="en-IN" dirty="0"/>
              <a:t>JavaScript’s </a:t>
            </a:r>
            <a:r>
              <a:rPr lang="en-IN" b="1" dirty="0"/>
              <a:t>while </a:t>
            </a:r>
            <a:r>
              <a:rPr lang="en-IN" dirty="0"/>
              <a:t>repetition structure. </a:t>
            </a:r>
            <a:endParaRPr lang="en-IN" dirty="0" smtClean="0"/>
          </a:p>
          <a:p>
            <a:r>
              <a:rPr lang="en-IN" dirty="0" smtClean="0"/>
              <a:t>VBScript’s </a:t>
            </a:r>
            <a:r>
              <a:rPr lang="en-IN" b="1" i="1" dirty="0"/>
              <a:t>Do</a:t>
            </a:r>
            <a:r>
              <a:rPr lang="en-IN" dirty="0"/>
              <a:t>/</a:t>
            </a:r>
            <a:r>
              <a:rPr lang="en-IN" b="1" i="1" dirty="0"/>
              <a:t>Loop While </a:t>
            </a:r>
            <a:r>
              <a:rPr lang="en-IN" dirty="0" smtClean="0"/>
              <a:t>structure behaves </a:t>
            </a:r>
            <a:r>
              <a:rPr lang="en-IN" dirty="0"/>
              <a:t>identically to JavaScript’s </a:t>
            </a:r>
            <a:r>
              <a:rPr lang="en-IN" b="1" dirty="0"/>
              <a:t>do</a:t>
            </a:r>
            <a:r>
              <a:rPr lang="en-IN" dirty="0"/>
              <a:t>/</a:t>
            </a:r>
            <a:r>
              <a:rPr lang="en-IN" b="1" dirty="0"/>
              <a:t>while </a:t>
            </a:r>
            <a:r>
              <a:rPr lang="en-IN" dirty="0"/>
              <a:t>repetition structure.</a:t>
            </a:r>
          </a:p>
        </p:txBody>
      </p:sp>
    </p:spTree>
    <p:extLst>
      <p:ext uri="{BB962C8B-B14F-4D97-AF65-F5344CB8AC3E}">
        <p14:creationId xmlns:p14="http://schemas.microsoft.com/office/powerpoint/2010/main" val="14103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Until Loop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208912" cy="512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04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988840"/>
            <a:ext cx="792088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0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VBScript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94" y="1565418"/>
            <a:ext cx="8687881" cy="4887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9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VBScript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064896" cy="573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7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declare a variable in a VBS script, you use the Dim statement. </a:t>
            </a:r>
            <a:endParaRPr lang="en-IN" dirty="0" smtClean="0"/>
          </a:p>
          <a:p>
            <a:r>
              <a:rPr lang="en-IN" dirty="0" smtClean="0"/>
              <a:t>Dim </a:t>
            </a:r>
            <a:r>
              <a:rPr lang="en-IN" dirty="0"/>
              <a:t>stands for dimension:</a:t>
            </a:r>
          </a:p>
          <a:p>
            <a:pPr marL="800100" lvl="2" indent="0">
              <a:buNone/>
            </a:pPr>
            <a:r>
              <a:rPr lang="en-IN" dirty="0"/>
              <a:t>&lt;SCRIPT LANGUAGE="VBS"&gt; </a:t>
            </a:r>
            <a:endParaRPr lang="en-IN" dirty="0" smtClean="0"/>
          </a:p>
          <a:p>
            <a:pPr marL="800100" lvl="2" indent="0">
              <a:buNone/>
            </a:pPr>
            <a:r>
              <a:rPr lang="en-IN" dirty="0" smtClean="0"/>
              <a:t>&lt;!-- </a:t>
            </a:r>
            <a:r>
              <a:rPr lang="en-IN" dirty="0"/>
              <a:t>Option Explicit </a:t>
            </a:r>
            <a:endParaRPr lang="en-IN" dirty="0" smtClean="0"/>
          </a:p>
          <a:p>
            <a:pPr marL="800100" lvl="2" indent="0">
              <a:buNone/>
            </a:pPr>
            <a:r>
              <a:rPr lang="en-IN" dirty="0" smtClean="0"/>
              <a:t>Dim </a:t>
            </a:r>
            <a:r>
              <a:rPr lang="en-IN" dirty="0" err="1"/>
              <a:t>MyString</a:t>
            </a:r>
            <a:r>
              <a:rPr lang="en-IN" dirty="0"/>
              <a:t> </a:t>
            </a:r>
            <a:endParaRPr lang="en-IN" dirty="0" smtClean="0"/>
          </a:p>
          <a:p>
            <a:pPr marL="800100" lvl="2" indent="0">
              <a:buNone/>
            </a:pPr>
            <a:r>
              <a:rPr lang="en-IN" dirty="0" err="1" smtClean="0"/>
              <a:t>MyString</a:t>
            </a:r>
            <a:r>
              <a:rPr lang="en-IN" dirty="0"/>
              <a:t>="This is my string" --&gt; &lt;/SCRIPT&gt; </a:t>
            </a:r>
            <a:endParaRPr lang="en-IN" dirty="0" smtClean="0"/>
          </a:p>
          <a:p>
            <a:r>
              <a:rPr lang="en-IN" dirty="0"/>
              <a:t>You can declare more than one variable at a time. Just use the Dim statement and put a comma between every new variable name</a:t>
            </a:r>
            <a:r>
              <a:rPr lang="en-IN" dirty="0" smtClean="0"/>
              <a:t>:</a:t>
            </a:r>
          </a:p>
          <a:p>
            <a:r>
              <a:rPr lang="en-IN" dirty="0"/>
              <a:t>Dim Name, Address, City, State, Zip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33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Procedures in </a:t>
            </a:r>
            <a:r>
              <a:rPr lang="en-IN" b="1" dirty="0" smtClean="0"/>
              <a:t>Scripts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Procedures are the logical parts into which a program is divided.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code inside a procedure is run when the procedure is called. </a:t>
            </a:r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dirty="0"/>
              <a:t>procedure can be called with a Call statement in another procedure, or it can be triggered by an event such as a button click.</a:t>
            </a:r>
          </a:p>
          <a:p>
            <a:pPr algn="just"/>
            <a:r>
              <a:rPr lang="en-IN" dirty="0"/>
              <a:t>Events are triggered when messages are sent from the operating system to VBScript. </a:t>
            </a:r>
            <a:endParaRPr lang="en-IN" dirty="0" smtClean="0"/>
          </a:p>
          <a:p>
            <a:pPr algn="just"/>
            <a:r>
              <a:rPr lang="en-IN" dirty="0" smtClean="0"/>
              <a:t>In </a:t>
            </a:r>
            <a:r>
              <a:rPr lang="en-IN" dirty="0"/>
              <a:t>graphical operating systems, such as Windows, the way that different applications interact with the operating system is by sending and receiving.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22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Sub Procedures </a:t>
            </a:r>
            <a:r>
              <a:rPr lang="en-IN" b="1" dirty="0" smtClean="0"/>
              <a:t>&amp;</a:t>
            </a:r>
            <a:r>
              <a:rPr lang="en-IN" b="1" dirty="0"/>
              <a:t> Function </a:t>
            </a:r>
            <a:r>
              <a:rPr lang="en-IN" b="1" dirty="0" smtClean="0"/>
              <a:t>Procedures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There are two types of procedures in VBScript: </a:t>
            </a:r>
            <a:endParaRPr lang="en-IN" dirty="0" smtClean="0"/>
          </a:p>
          <a:p>
            <a:pPr lvl="1"/>
            <a:r>
              <a:rPr lang="en-IN" dirty="0" smtClean="0"/>
              <a:t>Sub</a:t>
            </a:r>
            <a:r>
              <a:rPr lang="en-IN" dirty="0"/>
              <a:t> procedures </a:t>
            </a:r>
            <a:endParaRPr lang="en-IN" dirty="0" smtClean="0"/>
          </a:p>
          <a:p>
            <a:pPr lvl="1"/>
            <a:r>
              <a:rPr lang="en-IN" dirty="0" smtClean="0"/>
              <a:t>and</a:t>
            </a:r>
            <a:r>
              <a:rPr lang="en-IN" dirty="0"/>
              <a:t> Function procedures. </a:t>
            </a:r>
            <a:endParaRPr lang="en-IN" dirty="0" smtClean="0"/>
          </a:p>
          <a:p>
            <a:r>
              <a:rPr lang="en-IN" dirty="0" smtClean="0"/>
              <a:t>Sub</a:t>
            </a:r>
            <a:r>
              <a:rPr lang="en-IN" dirty="0"/>
              <a:t> procedures are blocks of code that are wrapped in the Sub...End Sub keywords. </a:t>
            </a:r>
            <a:endParaRPr lang="en-IN" dirty="0" smtClean="0"/>
          </a:p>
          <a:p>
            <a:pPr lvl="1"/>
            <a:r>
              <a:rPr lang="en-IN" dirty="0" smtClean="0"/>
              <a:t>A</a:t>
            </a:r>
            <a:r>
              <a:rPr lang="en-IN" dirty="0"/>
              <a:t> Sub can take arguments and process them within the Sub procedure. </a:t>
            </a:r>
            <a:endParaRPr lang="en-IN" dirty="0" smtClean="0"/>
          </a:p>
          <a:p>
            <a:pPr lvl="1"/>
            <a:r>
              <a:rPr lang="en-IN" dirty="0" smtClean="0"/>
              <a:t>A</a:t>
            </a:r>
            <a:r>
              <a:rPr lang="en-IN" dirty="0"/>
              <a:t> Sub can call other procedures, but it can't return a value generated to the calling procedure directly.</a:t>
            </a:r>
          </a:p>
          <a:p>
            <a:r>
              <a:rPr lang="en-IN" dirty="0"/>
              <a:t>A Function procedure works just like a Sub procedure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It can take arguments and call other procedures. </a:t>
            </a:r>
            <a:endParaRPr lang="en-IN" dirty="0" smtClean="0"/>
          </a:p>
          <a:p>
            <a:pPr lvl="1"/>
            <a:r>
              <a:rPr lang="en-IN" dirty="0" smtClean="0"/>
              <a:t>Most </a:t>
            </a:r>
            <a:r>
              <a:rPr lang="en-IN" dirty="0"/>
              <a:t>importantly, Function procedures return a value to the calling procedure.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46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9"/>
            <a:ext cx="8856984" cy="5112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Sub Btn1_OnClick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Dim </a:t>
            </a:r>
            <a:r>
              <a:rPr lang="en-IN" dirty="0"/>
              <a:t>Message, x x=100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Message</a:t>
            </a:r>
            <a:r>
              <a:rPr lang="en-IN" dirty="0"/>
              <a:t>="Sub Btn1_OnClick"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MsgBox</a:t>
            </a:r>
            <a:r>
              <a:rPr lang="en-IN" dirty="0" smtClean="0"/>
              <a:t> </a:t>
            </a:r>
            <a:r>
              <a:rPr lang="en-IN" dirty="0"/>
              <a:t>Message, 0,"Procedure Result"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Message </a:t>
            </a:r>
            <a:r>
              <a:rPr lang="en-IN" dirty="0"/>
              <a:t>= "Sub </a:t>
            </a:r>
            <a:r>
              <a:rPr lang="en-IN" dirty="0" err="1"/>
              <a:t>MySub</a:t>
            </a:r>
            <a:r>
              <a:rPr lang="en-IN" dirty="0"/>
              <a:t>"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MySub</a:t>
            </a:r>
            <a:r>
              <a:rPr lang="en-IN" dirty="0" smtClean="0"/>
              <a:t>(Message</a:t>
            </a:r>
            <a:r>
              <a:rPr lang="en-IN" dirty="0"/>
              <a:t>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x </a:t>
            </a:r>
            <a:r>
              <a:rPr lang="en-IN" dirty="0"/>
              <a:t>= </a:t>
            </a:r>
            <a:r>
              <a:rPr lang="en-IN" dirty="0" err="1"/>
              <a:t>ReturnCount</a:t>
            </a:r>
            <a:r>
              <a:rPr lang="en-IN" dirty="0"/>
              <a:t>(x)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Message </a:t>
            </a:r>
            <a:r>
              <a:rPr lang="en-IN" dirty="0"/>
              <a:t>= "Function returned " + </a:t>
            </a:r>
            <a:r>
              <a:rPr lang="en-IN" dirty="0" err="1"/>
              <a:t>CStr</a:t>
            </a:r>
            <a:r>
              <a:rPr lang="en-IN" dirty="0"/>
              <a:t>(x) </a:t>
            </a:r>
            <a:r>
              <a:rPr lang="en-IN" dirty="0" err="1"/>
              <a:t>MsgBox</a:t>
            </a:r>
            <a:r>
              <a:rPr lang="en-IN" dirty="0"/>
              <a:t> Message, 0, "Procedure Result"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End </a:t>
            </a:r>
            <a:r>
              <a:rPr lang="en-IN" dirty="0"/>
              <a:t>Sub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Sub </a:t>
            </a:r>
            <a:r>
              <a:rPr lang="en-IN" dirty="0" err="1"/>
              <a:t>MySub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MsgBox</a:t>
            </a:r>
            <a:r>
              <a:rPr lang="en-IN" dirty="0" smtClean="0"/>
              <a:t> </a:t>
            </a:r>
            <a:r>
              <a:rPr lang="en-IN" dirty="0" err="1"/>
              <a:t>Msg</a:t>
            </a:r>
            <a:r>
              <a:rPr lang="en-IN" dirty="0"/>
              <a:t>, 0, "Procedure Result"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End Sub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Function </a:t>
            </a:r>
            <a:r>
              <a:rPr lang="en-IN" dirty="0" err="1"/>
              <a:t>ReturnCount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ReturnCount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Num</a:t>
            </a:r>
            <a:r>
              <a:rPr lang="en-IN" dirty="0"/>
              <a:t> + 1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End </a:t>
            </a:r>
            <a:r>
              <a:rPr lang="en-IN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892208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VBScript provides two functions, </a:t>
            </a:r>
            <a:r>
              <a:rPr lang="en-IN" b="1" i="1" dirty="0" err="1"/>
              <a:t>InputBox</a:t>
            </a:r>
            <a:r>
              <a:rPr lang="en-IN" b="1" i="1" dirty="0"/>
              <a:t> </a:t>
            </a:r>
            <a:r>
              <a:rPr lang="en-IN" dirty="0"/>
              <a:t>and </a:t>
            </a:r>
            <a:r>
              <a:rPr lang="en-IN" b="1" i="1" dirty="0" err="1"/>
              <a:t>MsgBox</a:t>
            </a:r>
            <a:r>
              <a:rPr lang="en-IN" dirty="0"/>
              <a:t>, for interacting with </a:t>
            </a:r>
            <a:r>
              <a:rPr lang="en-IN" dirty="0" smtClean="0"/>
              <a:t>the user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Function </a:t>
            </a:r>
            <a:r>
              <a:rPr lang="en-IN" b="1" dirty="0" err="1"/>
              <a:t>InputBox</a:t>
            </a:r>
            <a:r>
              <a:rPr lang="en-IN" b="1" dirty="0"/>
              <a:t> </a:t>
            </a:r>
            <a:r>
              <a:rPr lang="en-IN" dirty="0"/>
              <a:t>displays a dialog in which the user can input data. </a:t>
            </a:r>
            <a:endParaRPr lang="en-IN" dirty="0" smtClean="0"/>
          </a:p>
          <a:p>
            <a:r>
              <a:rPr lang="en-IN" dirty="0" smtClean="0"/>
              <a:t>For example, the statement </a:t>
            </a:r>
            <a:r>
              <a:rPr lang="en-IN" b="1" dirty="0" err="1" smtClean="0"/>
              <a:t>intValue</a:t>
            </a:r>
            <a:r>
              <a:rPr lang="en-IN" b="1" dirty="0" smtClean="0"/>
              <a:t> </a:t>
            </a:r>
            <a:r>
              <a:rPr lang="en-IN" b="1" dirty="0"/>
              <a:t>= </a:t>
            </a:r>
            <a:r>
              <a:rPr lang="en-IN" b="1" dirty="0" err="1"/>
              <a:t>InputBox</a:t>
            </a:r>
            <a:r>
              <a:rPr lang="en-IN" b="1" dirty="0"/>
              <a:t>( "Enter an integer", "Input Box", , </a:t>
            </a:r>
            <a:r>
              <a:rPr lang="en-IN" b="1" dirty="0" smtClean="0"/>
              <a:t>1000</a:t>
            </a:r>
            <a:r>
              <a:rPr lang="en-IN" b="1" dirty="0"/>
              <a:t>, 1000 )</a:t>
            </a:r>
          </a:p>
          <a:p>
            <a:pPr lvl="1"/>
            <a:r>
              <a:rPr lang="en-IN" dirty="0"/>
              <a:t>displays an </a:t>
            </a:r>
            <a:r>
              <a:rPr lang="en-IN" i="1" dirty="0"/>
              <a:t>input dialog </a:t>
            </a:r>
            <a:r>
              <a:rPr lang="en-IN" dirty="0"/>
              <a:t>(Fig. 24.15) containing the prompt (</a:t>
            </a:r>
            <a:r>
              <a:rPr lang="en-IN" b="1" dirty="0"/>
              <a:t>"Enter an integer"</a:t>
            </a:r>
            <a:r>
              <a:rPr lang="en-IN" dirty="0"/>
              <a:t>) </a:t>
            </a:r>
            <a:r>
              <a:rPr lang="en-IN" dirty="0" smtClean="0"/>
              <a:t>and the </a:t>
            </a:r>
            <a:r>
              <a:rPr lang="en-IN" dirty="0"/>
              <a:t>caption (</a:t>
            </a:r>
            <a:r>
              <a:rPr lang="en-IN" b="1" dirty="0"/>
              <a:t>"Input Box"</a:t>
            </a:r>
            <a:r>
              <a:rPr lang="en-IN" dirty="0"/>
              <a:t>) at position (</a:t>
            </a:r>
            <a:r>
              <a:rPr lang="en-IN" i="1" dirty="0"/>
              <a:t>1000, 1000</a:t>
            </a:r>
            <a:r>
              <a:rPr lang="en-IN" dirty="0"/>
              <a:t>) on the screen. </a:t>
            </a:r>
            <a:endParaRPr lang="en-IN" dirty="0" smtClean="0"/>
          </a:p>
          <a:p>
            <a:pPr lvl="1"/>
            <a:r>
              <a:rPr lang="en-IN" dirty="0" smtClean="0"/>
              <a:t>VBScript coordinates are </a:t>
            </a:r>
            <a:r>
              <a:rPr lang="en-IN" dirty="0"/>
              <a:t>measured in units of </a:t>
            </a:r>
            <a:r>
              <a:rPr lang="en-IN" i="1" dirty="0" err="1"/>
              <a:t>twips</a:t>
            </a:r>
            <a:r>
              <a:rPr lang="en-IN" i="1" dirty="0"/>
              <a:t> </a:t>
            </a:r>
            <a:r>
              <a:rPr lang="en-IN" dirty="0"/>
              <a:t>(1440 </a:t>
            </a:r>
            <a:r>
              <a:rPr lang="en-IN" dirty="0" err="1"/>
              <a:t>twips</a:t>
            </a:r>
            <a:r>
              <a:rPr lang="en-IN" dirty="0"/>
              <a:t> equal 1 inch). Position (</a:t>
            </a:r>
            <a:r>
              <a:rPr lang="en-IN" i="1" dirty="0"/>
              <a:t>1000, 1000</a:t>
            </a:r>
            <a:r>
              <a:rPr lang="en-IN" dirty="0"/>
              <a:t>) is </a:t>
            </a:r>
            <a:r>
              <a:rPr lang="en-IN" dirty="0" smtClean="0"/>
              <a:t>relative to </a:t>
            </a:r>
            <a:r>
              <a:rPr lang="en-IN" dirty="0"/>
              <a:t>the upper-left corner of the screen, which is position (</a:t>
            </a:r>
            <a:r>
              <a:rPr lang="en-IN" i="1" dirty="0"/>
              <a:t>0, 0</a:t>
            </a:r>
            <a:r>
              <a:rPr lang="en-IN" dirty="0"/>
              <a:t>). </a:t>
            </a:r>
            <a:endParaRPr lang="en-IN" dirty="0" smtClean="0"/>
          </a:p>
          <a:p>
            <a:pPr lvl="1"/>
            <a:r>
              <a:rPr lang="en-IN" dirty="0" smtClean="0"/>
              <a:t>On </a:t>
            </a:r>
            <a:r>
              <a:rPr lang="en-IN" dirty="0"/>
              <a:t>the screen, </a:t>
            </a:r>
            <a:r>
              <a:rPr lang="en-IN" i="1" dirty="0"/>
              <a:t>x </a:t>
            </a:r>
            <a:r>
              <a:rPr lang="en-IN" dirty="0" smtClean="0"/>
              <a:t>coordinates increase </a:t>
            </a:r>
            <a:r>
              <a:rPr lang="en-IN" dirty="0"/>
              <a:t>from left to right and </a:t>
            </a:r>
            <a:r>
              <a:rPr lang="en-IN" i="1" dirty="0"/>
              <a:t>y </a:t>
            </a:r>
            <a:r>
              <a:rPr lang="en-IN" dirty="0"/>
              <a:t>coordinates increase from top to bottom.</a:t>
            </a:r>
          </a:p>
        </p:txBody>
      </p:sp>
    </p:spTree>
    <p:extLst>
      <p:ext uri="{BB962C8B-B14F-4D97-AF65-F5344CB8AC3E}">
        <p14:creationId xmlns:p14="http://schemas.microsoft.com/office/powerpoint/2010/main" val="156907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VBScript?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Visual Basic Script </a:t>
            </a:r>
            <a:r>
              <a:rPr lang="en-IN" dirty="0"/>
              <a:t>(</a:t>
            </a:r>
            <a:r>
              <a:rPr lang="en-IN" i="1" dirty="0"/>
              <a:t>VBScript</a:t>
            </a:r>
            <a:r>
              <a:rPr lang="en-IN" dirty="0"/>
              <a:t>) is a subset of Microsoft Visual </a:t>
            </a:r>
            <a:r>
              <a:rPr lang="en-IN" dirty="0" smtClean="0"/>
              <a:t>Basic </a:t>
            </a:r>
            <a:r>
              <a:rPr lang="en-IN" dirty="0"/>
              <a:t>used in World </a:t>
            </a:r>
            <a:r>
              <a:rPr lang="en-IN" dirty="0" smtClean="0"/>
              <a:t>Wide Web </a:t>
            </a:r>
            <a:r>
              <a:rPr lang="en-IN" dirty="0"/>
              <a:t>XHTML documents to enhance the functionality of a Web page displayed in a </a:t>
            </a:r>
            <a:r>
              <a:rPr lang="en-IN" dirty="0" smtClean="0"/>
              <a:t>Web browser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Microsoft’s </a:t>
            </a:r>
            <a:r>
              <a:rPr lang="en-IN" dirty="0"/>
              <a:t>Internet Explorer Web browser contains a </a:t>
            </a:r>
            <a:r>
              <a:rPr lang="en-IN" i="1" dirty="0"/>
              <a:t>VBScript scripting </a:t>
            </a:r>
            <a:r>
              <a:rPr lang="en-IN" i="1" dirty="0" smtClean="0"/>
              <a:t>engine </a:t>
            </a:r>
            <a:r>
              <a:rPr lang="en-IN" dirty="0" smtClean="0"/>
              <a:t>(i.e</a:t>
            </a:r>
            <a:r>
              <a:rPr lang="en-IN" dirty="0"/>
              <a:t>., an interpreter) that executes VBScript code.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this chapter, we introduce </a:t>
            </a:r>
            <a:r>
              <a:rPr lang="en-IN" dirty="0" smtClean="0"/>
              <a:t>client-side VBScript </a:t>
            </a:r>
            <a:r>
              <a:rPr lang="en-IN" dirty="0"/>
              <a:t>for use in XHTML documents. </a:t>
            </a:r>
            <a:endParaRPr lang="en-IN" dirty="0" smtClean="0"/>
          </a:p>
          <a:p>
            <a:r>
              <a:rPr lang="en-IN" dirty="0" smtClean="0"/>
              <a:t>Because </a:t>
            </a:r>
            <a:r>
              <a:rPr lang="en-IN" dirty="0"/>
              <a:t>JavaScript has become the de facto </a:t>
            </a:r>
            <a:r>
              <a:rPr lang="en-IN" dirty="0" smtClean="0"/>
              <a:t>client- side </a:t>
            </a:r>
            <a:r>
              <a:rPr lang="en-IN" dirty="0"/>
              <a:t>scripting language in industry, you are not likely to use client-side VBScript</a:t>
            </a:r>
          </a:p>
        </p:txBody>
      </p:sp>
    </p:spTree>
    <p:extLst>
      <p:ext uri="{BB962C8B-B14F-4D97-AF65-F5344CB8AC3E}">
        <p14:creationId xmlns:p14="http://schemas.microsoft.com/office/powerpoint/2010/main" val="3788102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When called, function </a:t>
            </a:r>
            <a:r>
              <a:rPr lang="en-IN" b="1" dirty="0" err="1"/>
              <a:t>MsgBox</a:t>
            </a:r>
            <a:r>
              <a:rPr lang="en-IN" b="1" dirty="0"/>
              <a:t> </a:t>
            </a:r>
            <a:r>
              <a:rPr lang="en-IN" dirty="0"/>
              <a:t>displays a </a:t>
            </a:r>
            <a:r>
              <a:rPr lang="en-IN" i="1" dirty="0"/>
              <a:t>message </a:t>
            </a:r>
            <a:r>
              <a:rPr lang="en-IN" i="1" dirty="0" smtClean="0"/>
              <a:t>dialog</a:t>
            </a:r>
          </a:p>
          <a:p>
            <a:r>
              <a:rPr lang="en-IN" dirty="0"/>
              <a:t>For example, the </a:t>
            </a:r>
            <a:r>
              <a:rPr lang="en-IN" dirty="0" smtClean="0"/>
              <a:t>statement </a:t>
            </a:r>
            <a:r>
              <a:rPr lang="en-IN" b="1" dirty="0" smtClean="0"/>
              <a:t>Call </a:t>
            </a:r>
            <a:r>
              <a:rPr lang="en-IN" b="1" dirty="0" err="1"/>
              <a:t>MsgBox</a:t>
            </a:r>
            <a:r>
              <a:rPr lang="en-IN" b="1" dirty="0"/>
              <a:t>( "VBScript is fun!", , "Results" )</a:t>
            </a:r>
          </a:p>
          <a:p>
            <a:pPr lvl="1"/>
            <a:r>
              <a:rPr lang="en-IN" dirty="0"/>
              <a:t>displays a message dialog containing </a:t>
            </a:r>
            <a:r>
              <a:rPr lang="en-IN" b="1" dirty="0"/>
              <a:t>"VBScript is fun!" </a:t>
            </a:r>
            <a:r>
              <a:rPr lang="en-IN" dirty="0"/>
              <a:t>with </a:t>
            </a:r>
            <a:r>
              <a:rPr lang="en-IN" b="1" dirty="0"/>
              <a:t>"Results" </a:t>
            </a:r>
            <a:r>
              <a:rPr lang="en-IN" dirty="0"/>
              <a:t>in </a:t>
            </a:r>
            <a:r>
              <a:rPr lang="en-IN" dirty="0" smtClean="0"/>
              <a:t>the title </a:t>
            </a:r>
            <a:r>
              <a:rPr lang="en-IN" dirty="0"/>
              <a:t>bar. </a:t>
            </a:r>
            <a:endParaRPr lang="en-IN" dirty="0" smtClean="0"/>
          </a:p>
          <a:p>
            <a:pPr lvl="1"/>
            <a:r>
              <a:rPr lang="en-IN" dirty="0" smtClean="0"/>
              <a:t>Although </a:t>
            </a:r>
            <a:r>
              <a:rPr lang="en-IN" dirty="0"/>
              <a:t>not used here, the optional argument allows the programmer to </a:t>
            </a:r>
            <a:r>
              <a:rPr lang="en-IN" dirty="0" smtClean="0"/>
              <a:t>customize the </a:t>
            </a:r>
            <a:r>
              <a:rPr lang="en-IN" b="1" dirty="0" err="1"/>
              <a:t>MsgBox</a:t>
            </a:r>
            <a:r>
              <a:rPr lang="en-IN" dirty="0" err="1"/>
              <a:t>’s</a:t>
            </a:r>
            <a:r>
              <a:rPr lang="en-IN" dirty="0"/>
              <a:t> buttons (e.g., </a:t>
            </a:r>
            <a:r>
              <a:rPr lang="en-IN" b="1" dirty="0"/>
              <a:t>OK</a:t>
            </a:r>
            <a:r>
              <a:rPr lang="en-IN" dirty="0"/>
              <a:t>, </a:t>
            </a:r>
            <a:r>
              <a:rPr lang="en-IN" b="1" dirty="0"/>
              <a:t>Yes</a:t>
            </a:r>
            <a:r>
              <a:rPr lang="en-IN" dirty="0"/>
              <a:t>, etc.) and </a:t>
            </a:r>
            <a:r>
              <a:rPr lang="en-IN" dirty="0" smtClean="0"/>
              <a:t>icon.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508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709623"/>
              </p:ext>
            </p:extLst>
          </p:nvPr>
        </p:nvGraphicFramePr>
        <p:xfrm>
          <a:off x="539550" y="1600200"/>
          <a:ext cx="8424938" cy="4583362"/>
        </p:xfrm>
        <a:graphic>
          <a:graphicData uri="http://schemas.openxmlformats.org/drawingml/2006/table">
            <a:tbl>
              <a:tblPr/>
              <a:tblGrid>
                <a:gridCol w="2170063"/>
                <a:gridCol w="6254875"/>
              </a:tblGrid>
              <a:tr h="25471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Event</a:t>
                      </a:r>
                    </a:p>
                  </a:txBody>
                  <a:tcPr marL="25613" marR="25613" marT="25613" marB="256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Description</a:t>
                      </a:r>
                    </a:p>
                  </a:txBody>
                  <a:tcPr marL="25613" marR="25613" marT="25613" marB="256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82201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onchange</a:t>
                      </a:r>
                    </a:p>
                  </a:txBody>
                  <a:tcPr marL="25613" marR="25613" marT="25613" marB="256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Script runs when the element changes</a:t>
                      </a:r>
                    </a:p>
                  </a:txBody>
                  <a:tcPr marL="25613" marR="25613" marT="25613" marB="256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201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onsubmit</a:t>
                      </a:r>
                    </a:p>
                  </a:txBody>
                  <a:tcPr marL="25613" marR="25613" marT="25613" marB="256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Script runs when the form is submitted</a:t>
                      </a:r>
                    </a:p>
                  </a:txBody>
                  <a:tcPr marL="25613" marR="25613" marT="25613" marB="256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457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onreset</a:t>
                      </a:r>
                    </a:p>
                  </a:txBody>
                  <a:tcPr marL="25613" marR="25613" marT="25613" marB="256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Script runs when the form is reset</a:t>
                      </a:r>
                    </a:p>
                  </a:txBody>
                  <a:tcPr marL="25613" marR="25613" marT="25613" marB="256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201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onblur</a:t>
                      </a:r>
                    </a:p>
                  </a:txBody>
                  <a:tcPr marL="25613" marR="25613" marT="25613" marB="256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Script runs when the element loses focus</a:t>
                      </a:r>
                    </a:p>
                  </a:txBody>
                  <a:tcPr marL="25613" marR="25613" marT="25613" marB="256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201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onfocus</a:t>
                      </a:r>
                    </a:p>
                  </a:txBody>
                  <a:tcPr marL="25613" marR="25613" marT="25613" marB="256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Script runs when the element gets focus</a:t>
                      </a:r>
                    </a:p>
                  </a:txBody>
                  <a:tcPr marL="25613" marR="25613" marT="25613" marB="256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457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onkeydown</a:t>
                      </a:r>
                    </a:p>
                  </a:txBody>
                  <a:tcPr marL="25613" marR="25613" marT="25613" marB="256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Script runs when key is pressed</a:t>
                      </a:r>
                    </a:p>
                  </a:txBody>
                  <a:tcPr marL="25613" marR="25613" marT="25613" marB="256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201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onkeypress</a:t>
                      </a:r>
                    </a:p>
                  </a:txBody>
                  <a:tcPr marL="25613" marR="25613" marT="25613" marB="256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Script runs when key is pressed and released</a:t>
                      </a:r>
                    </a:p>
                  </a:txBody>
                  <a:tcPr marL="25613" marR="25613" marT="25613" marB="256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457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onkeyup</a:t>
                      </a:r>
                    </a:p>
                  </a:txBody>
                  <a:tcPr marL="25613" marR="25613" marT="25613" marB="256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Script runs when key is released</a:t>
                      </a:r>
                    </a:p>
                  </a:txBody>
                  <a:tcPr marL="25613" marR="25613" marT="25613" marB="256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499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937274"/>
              </p:ext>
            </p:extLst>
          </p:nvPr>
        </p:nvGraphicFramePr>
        <p:xfrm>
          <a:off x="611560" y="1340768"/>
          <a:ext cx="7992886" cy="5209593"/>
        </p:xfrm>
        <a:graphic>
          <a:graphicData uri="http://schemas.openxmlformats.org/drawingml/2006/table">
            <a:tbl>
              <a:tblPr/>
              <a:tblGrid>
                <a:gridCol w="2304256"/>
                <a:gridCol w="5688630"/>
              </a:tblGrid>
              <a:tr h="481401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 err="1">
                          <a:effectLst/>
                        </a:rPr>
                        <a:t>onclick</a:t>
                      </a:r>
                      <a:endParaRPr lang="en-IN" sz="2400" dirty="0">
                        <a:effectLst/>
                      </a:endParaRPr>
                    </a:p>
                  </a:txBody>
                  <a:tcPr marL="52326" marR="52326" marT="52326" marB="523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Script runs when a mouse click</a:t>
                      </a:r>
                    </a:p>
                  </a:txBody>
                  <a:tcPr marL="52326" marR="52326" marT="52326" marB="523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775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ondblclick</a:t>
                      </a:r>
                    </a:p>
                  </a:txBody>
                  <a:tcPr marL="52326" marR="52326" marT="52326" marB="523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Script runs when a mouse double-click</a:t>
                      </a:r>
                    </a:p>
                  </a:txBody>
                  <a:tcPr marL="52326" marR="52326" marT="52326" marB="523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775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onmousedown</a:t>
                      </a:r>
                    </a:p>
                  </a:txBody>
                  <a:tcPr marL="52326" marR="52326" marT="52326" marB="523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Script runs when mouse button is pressed</a:t>
                      </a:r>
                    </a:p>
                  </a:txBody>
                  <a:tcPr marL="52326" marR="52326" marT="52326" marB="523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775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onmousemove</a:t>
                      </a:r>
                    </a:p>
                  </a:txBody>
                  <a:tcPr marL="52326" marR="52326" marT="52326" marB="523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Script runs when mouse pointer moves</a:t>
                      </a:r>
                    </a:p>
                  </a:txBody>
                  <a:tcPr marL="52326" marR="52326" marT="52326" marB="523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149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onmouseout</a:t>
                      </a:r>
                    </a:p>
                  </a:txBody>
                  <a:tcPr marL="52326" marR="52326" marT="52326" marB="523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Script runs when mouse pointer moves out of an element</a:t>
                      </a:r>
                    </a:p>
                  </a:txBody>
                  <a:tcPr marL="52326" marR="52326" marT="52326" marB="523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149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onmouseover</a:t>
                      </a:r>
                    </a:p>
                  </a:txBody>
                  <a:tcPr marL="52326" marR="52326" marT="52326" marB="523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Script runs when mouse pointer moves over an element</a:t>
                      </a:r>
                    </a:p>
                  </a:txBody>
                  <a:tcPr marL="52326" marR="52326" marT="52326" marB="523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775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onmouseup</a:t>
                      </a:r>
                    </a:p>
                  </a:txBody>
                  <a:tcPr marL="52326" marR="52326" marT="52326" marB="523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Script runs when mouse button is released</a:t>
                      </a:r>
                    </a:p>
                  </a:txBody>
                  <a:tcPr marL="52326" marR="52326" marT="52326" marB="523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943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2000" b="1" dirty="0"/>
              <a:t>&lt;html&gt;</a:t>
            </a:r>
          </a:p>
          <a:p>
            <a:pPr marL="0" indent="0">
              <a:buNone/>
            </a:pPr>
            <a:r>
              <a:rPr lang="en-IN" sz="2000" b="1" dirty="0"/>
              <a:t>&lt;head&gt;</a:t>
            </a:r>
          </a:p>
          <a:p>
            <a:pPr marL="0" indent="0">
              <a:buNone/>
            </a:pPr>
            <a:r>
              <a:rPr lang="en-IN" sz="2000" b="1" dirty="0"/>
              <a:t>	&lt;title&gt;VB script demo&lt;/title&gt;</a:t>
            </a:r>
          </a:p>
          <a:p>
            <a:pPr marL="0" indent="0">
              <a:buNone/>
            </a:pPr>
            <a:r>
              <a:rPr lang="en-IN" sz="2000" b="1" dirty="0"/>
              <a:t>	&lt;script type="text/</a:t>
            </a:r>
            <a:r>
              <a:rPr lang="en-IN" sz="2000" b="1" dirty="0" err="1"/>
              <a:t>vbscript</a:t>
            </a:r>
            <a:r>
              <a:rPr lang="en-IN" sz="2000" b="1" dirty="0"/>
              <a:t>"&gt;</a:t>
            </a:r>
          </a:p>
          <a:p>
            <a:pPr marL="0" indent="0">
              <a:buNone/>
            </a:pPr>
            <a:r>
              <a:rPr lang="en-IN" sz="2000" b="1" dirty="0"/>
              <a:t>	sub btn1_OnClick()</a:t>
            </a:r>
          </a:p>
          <a:p>
            <a:pPr marL="0" indent="0">
              <a:buNone/>
            </a:pPr>
            <a:r>
              <a:rPr lang="en-IN" sz="2000" b="1" dirty="0"/>
              <a:t>		dim a</a:t>
            </a:r>
          </a:p>
          <a:p>
            <a:pPr marL="0" indent="0">
              <a:buNone/>
            </a:pPr>
            <a:r>
              <a:rPr lang="en-IN" sz="2000" b="1" dirty="0"/>
              <a:t>		a=frm1.txt1.value</a:t>
            </a:r>
          </a:p>
          <a:p>
            <a:pPr marL="0" indent="0">
              <a:buNone/>
            </a:pPr>
            <a:r>
              <a:rPr lang="en-IN" sz="2000" b="1" dirty="0"/>
              <a:t>		</a:t>
            </a:r>
            <a:r>
              <a:rPr lang="en-IN" sz="2000" b="1" dirty="0" err="1"/>
              <a:t>Msgbox</a:t>
            </a:r>
            <a:r>
              <a:rPr lang="en-IN" sz="2000" b="1" dirty="0"/>
              <a:t>(a)</a:t>
            </a:r>
          </a:p>
          <a:p>
            <a:pPr marL="0" indent="0">
              <a:buNone/>
            </a:pPr>
            <a:r>
              <a:rPr lang="en-IN" sz="2000" b="1" dirty="0"/>
              <a:t>	end sub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	&lt;/script&gt;</a:t>
            </a:r>
          </a:p>
          <a:p>
            <a:pPr marL="0" indent="0">
              <a:buNone/>
            </a:pPr>
            <a:r>
              <a:rPr lang="en-IN" sz="2000" b="1" dirty="0"/>
              <a:t>&lt;/head&gt;</a:t>
            </a:r>
          </a:p>
          <a:p>
            <a:pPr marL="0" indent="0">
              <a:buNone/>
            </a:pPr>
            <a:r>
              <a:rPr lang="en-IN" sz="2000" b="1" dirty="0"/>
              <a:t>&lt;body&gt;</a:t>
            </a:r>
          </a:p>
          <a:p>
            <a:pPr marL="0" indent="0">
              <a:buNone/>
            </a:pPr>
            <a:r>
              <a:rPr lang="en-IN" sz="2000" b="1" dirty="0"/>
              <a:t>	&lt;form name="frm1"&gt;</a:t>
            </a:r>
          </a:p>
          <a:p>
            <a:pPr marL="0" indent="0">
              <a:buNone/>
            </a:pPr>
            <a:r>
              <a:rPr lang="en-IN" sz="2000" b="1" dirty="0"/>
              <a:t>	Name&lt;input type="text" name="txt1"/&gt;</a:t>
            </a:r>
          </a:p>
          <a:p>
            <a:pPr marL="0" indent="0">
              <a:buNone/>
            </a:pPr>
            <a:r>
              <a:rPr lang="en-IN" sz="2000" b="1" dirty="0"/>
              <a:t>	&lt;</a:t>
            </a:r>
            <a:r>
              <a:rPr lang="en-IN" sz="2000" b="1" dirty="0" err="1"/>
              <a:t>br</a:t>
            </a:r>
            <a:r>
              <a:rPr lang="en-IN" sz="2000" b="1" dirty="0"/>
              <a:t>/&gt;&lt;input type="button" name="btn1" 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value="Click Me"/&gt;</a:t>
            </a:r>
          </a:p>
          <a:p>
            <a:pPr marL="0" indent="0">
              <a:buNone/>
            </a:pPr>
            <a:r>
              <a:rPr lang="en-IN" sz="2000" b="1" dirty="0"/>
              <a:t>&lt;/form&gt;</a:t>
            </a:r>
          </a:p>
          <a:p>
            <a:pPr marL="0" indent="0">
              <a:buNone/>
            </a:pPr>
            <a:r>
              <a:rPr lang="en-IN" sz="2000" b="1" dirty="0"/>
              <a:t>&lt;/body&gt;</a:t>
            </a:r>
          </a:p>
          <a:p>
            <a:pPr marL="0" indent="0">
              <a:buNone/>
            </a:pPr>
            <a:r>
              <a:rPr lang="en-IN" sz="2000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62348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9" y="-153888"/>
            <a:ext cx="8229600" cy="990600"/>
          </a:xfrm>
        </p:spPr>
        <p:txBody>
          <a:bodyPr/>
          <a:lstStyle/>
          <a:p>
            <a:r>
              <a:rPr lang="en-US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String Functions</a:t>
            </a:r>
            <a:endParaRPr lang="en-IN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553707"/>
              </p:ext>
            </p:extLst>
          </p:nvPr>
        </p:nvGraphicFramePr>
        <p:xfrm>
          <a:off x="251520" y="692696"/>
          <a:ext cx="8712968" cy="5873367"/>
        </p:xfrm>
        <a:graphic>
          <a:graphicData uri="http://schemas.openxmlformats.org/drawingml/2006/table">
            <a:tbl>
              <a:tblPr/>
              <a:tblGrid>
                <a:gridCol w="864096"/>
                <a:gridCol w="7848872"/>
              </a:tblGrid>
              <a:tr h="39836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Name</a:t>
                      </a:r>
                      <a:endParaRPr lang="en-IN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43435" marR="71718" marT="71718" marB="71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en-IN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71718" marR="71718" marT="71718" marB="71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98364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effectLst/>
                          <a:hlinkClick r:id="rId2"/>
                        </a:rPr>
                        <a:t>LCase</a:t>
                      </a:r>
                      <a:endParaRPr lang="en-IN" sz="1700" dirty="0">
                        <a:effectLst/>
                      </a:endParaRPr>
                    </a:p>
                  </a:txBody>
                  <a:tcPr marL="143435" marR="71718" marT="71718" marB="71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Converts a specified string to </a:t>
                      </a:r>
                      <a:r>
                        <a:rPr lang="en-IN" sz="1700" dirty="0" smtClean="0">
                          <a:effectLst/>
                        </a:rPr>
                        <a:t>lowercase; 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LCase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lang="en-IN" sz="1700" dirty="0">
                        <a:effectLst/>
                      </a:endParaRPr>
                    </a:p>
                  </a:txBody>
                  <a:tcPr marL="71718" marR="71718" marT="71718" marB="71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45418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3"/>
                        </a:rPr>
                        <a:t>Left</a:t>
                      </a:r>
                      <a:endParaRPr lang="en-IN" sz="1700">
                        <a:effectLst/>
                      </a:endParaRPr>
                    </a:p>
                  </a:txBody>
                  <a:tcPr marL="143435" marR="71718" marT="71718" marB="71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Returns a specified number of characters from the left side of a </a:t>
                      </a:r>
                      <a:r>
                        <a:rPr lang="en-IN" sz="1700" dirty="0" smtClean="0">
                          <a:effectLst/>
                        </a:rPr>
                        <a:t>string; 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Left(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string,length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700" dirty="0">
                        <a:effectLst/>
                      </a:endParaRPr>
                    </a:p>
                  </a:txBody>
                  <a:tcPr marL="71718" marR="71718" marT="71718" marB="71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87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4"/>
                        </a:rPr>
                        <a:t>Len</a:t>
                      </a:r>
                      <a:endParaRPr lang="en-IN" sz="1700">
                        <a:effectLst/>
                      </a:endParaRPr>
                    </a:p>
                  </a:txBody>
                  <a:tcPr marL="143435" marR="71718" marT="71718" marB="71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Returns the number of characters in a </a:t>
                      </a:r>
                      <a:r>
                        <a:rPr lang="en-IN" sz="1700" dirty="0" smtClean="0">
                          <a:effectLst/>
                        </a:rPr>
                        <a:t>string; 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Len(string)</a:t>
                      </a:r>
                      <a:endParaRPr lang="en-IN" sz="1700" dirty="0">
                        <a:effectLst/>
                      </a:endParaRPr>
                    </a:p>
                  </a:txBody>
                  <a:tcPr marL="71718" marR="71718" marT="71718" marB="71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119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5"/>
                        </a:rPr>
                        <a:t>LTrim</a:t>
                      </a:r>
                      <a:endParaRPr lang="en-IN" sz="1700">
                        <a:effectLst/>
                      </a:endParaRPr>
                    </a:p>
                  </a:txBody>
                  <a:tcPr marL="143435" marR="71718" marT="71718" marB="71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Removes spaces on the left side of a </a:t>
                      </a:r>
                      <a:r>
                        <a:rPr lang="en-IN" sz="1700" dirty="0" smtClean="0">
                          <a:effectLst/>
                        </a:rPr>
                        <a:t>string; 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LTrim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lang="en-IN" sz="1700" dirty="0">
                        <a:effectLst/>
                      </a:endParaRPr>
                    </a:p>
                  </a:txBody>
                  <a:tcPr marL="71718" marR="71718" marT="71718" marB="71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658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6"/>
                        </a:rPr>
                        <a:t>RTrim</a:t>
                      </a:r>
                      <a:endParaRPr lang="en-IN" sz="1700">
                        <a:effectLst/>
                      </a:endParaRPr>
                    </a:p>
                  </a:txBody>
                  <a:tcPr marL="143435" marR="71718" marT="71718" marB="71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Removes spaces on the right side of a </a:t>
                      </a:r>
                      <a:r>
                        <a:rPr lang="en-IN" sz="1700" dirty="0" smtClean="0">
                          <a:effectLst/>
                        </a:rPr>
                        <a:t>string; 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RTrim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lang="en-IN" sz="1700" dirty="0">
                        <a:effectLst/>
                      </a:endParaRPr>
                    </a:p>
                  </a:txBody>
                  <a:tcPr marL="71718" marR="71718" marT="71718" marB="71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1199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7"/>
                        </a:rPr>
                        <a:t>Trim</a:t>
                      </a:r>
                      <a:endParaRPr lang="en-IN" sz="1700">
                        <a:effectLst/>
                      </a:endParaRPr>
                    </a:p>
                  </a:txBody>
                  <a:tcPr marL="143435" marR="71718" marT="71718" marB="71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Removes spaces on both the left and the right side of a </a:t>
                      </a:r>
                      <a:r>
                        <a:rPr lang="en-IN" sz="1700" dirty="0" smtClean="0">
                          <a:effectLst/>
                        </a:rPr>
                        <a:t>string; 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Trim(string)</a:t>
                      </a:r>
                      <a:endParaRPr lang="en-IN" sz="1700" dirty="0">
                        <a:effectLst/>
                      </a:endParaRPr>
                    </a:p>
                  </a:txBody>
                  <a:tcPr marL="71718" marR="71718" marT="71718" marB="71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5418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  <a:hlinkClick r:id="rId8"/>
                        </a:rPr>
                        <a:t>Mid</a:t>
                      </a:r>
                      <a:endParaRPr lang="en-IN" sz="1700">
                        <a:effectLst/>
                      </a:endParaRPr>
                    </a:p>
                  </a:txBody>
                  <a:tcPr marL="143435" marR="71718" marT="71718" marB="71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Returns a specified number of characters from a </a:t>
                      </a:r>
                      <a:r>
                        <a:rPr lang="en-IN" sz="1700" dirty="0" smtClean="0">
                          <a:effectLst/>
                        </a:rPr>
                        <a:t>string; 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Mid(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string,start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[,length])</a:t>
                      </a:r>
                    </a:p>
                  </a:txBody>
                  <a:tcPr marL="71718" marR="71718" marT="71718" marB="71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5852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hlinkClick r:id="rId9"/>
                        </a:rPr>
                        <a:t>Right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 dirty="0">
                          <a:effectLst/>
                        </a:rPr>
                        <a:t>Returns a specified number of characters from the right side of a </a:t>
                      </a:r>
                      <a:r>
                        <a:rPr lang="en-IN" sz="1700" dirty="0" smtClean="0">
                          <a:effectLst/>
                        </a:rPr>
                        <a:t>string; </a:t>
                      </a:r>
                      <a:r>
                        <a:rPr lang="en-IN" sz="1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Right(</a:t>
                      </a:r>
                      <a:r>
                        <a:rPr lang="en-IN" sz="1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string,length</a:t>
                      </a:r>
                      <a:r>
                        <a:rPr lang="en-IN" sz="1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700" dirty="0" smtClean="0">
                        <a:effectLst/>
                      </a:endParaRPr>
                    </a:p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0324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  <a:hlinkClick r:id="rId10"/>
                        </a:rPr>
                        <a:t>Asc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Converts the first letter in a string to ANSI </a:t>
                      </a:r>
                      <a:r>
                        <a:rPr lang="en-IN" sz="1700" dirty="0" smtClean="0">
                          <a:effectLst/>
                        </a:rPr>
                        <a:t>code; </a:t>
                      </a:r>
                      <a:r>
                        <a:rPr lang="en-IN" sz="1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</a:t>
                      </a:r>
                      <a:r>
                        <a:rPr lang="en-IN" sz="1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lang="en-IN" sz="17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0324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  <a:hlinkClick r:id="rId11"/>
                        </a:rPr>
                        <a:t>Chr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Converts the specified ANSI code to a </a:t>
                      </a:r>
                      <a:r>
                        <a:rPr lang="en-IN" dirty="0" smtClean="0">
                          <a:effectLst/>
                        </a:rPr>
                        <a:t>character; 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charcode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168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8229600" cy="990600"/>
          </a:xfrm>
        </p:spPr>
        <p:txBody>
          <a:bodyPr/>
          <a:lstStyle/>
          <a:p>
            <a:r>
              <a:rPr lang="en-US" dirty="0" smtClean="0"/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5446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When a series of values are stored in a single variable, then it is known as array variable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IN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 Declaration</a:t>
            </a:r>
          </a:p>
          <a:p>
            <a:pPr algn="just"/>
            <a:r>
              <a:rPr lang="en-IN" dirty="0"/>
              <a:t>Arrays are declared the same way a variable has been declared except that the declaration of an array variable uses parenthesis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In the below example, the size of the array is mentioned in the brackets.</a:t>
            </a:r>
          </a:p>
          <a:p>
            <a:pPr lvl="1" algn="just"/>
            <a:r>
              <a:rPr lang="en-IN" dirty="0"/>
              <a:t>'Method 1 : Using Dim </a:t>
            </a:r>
            <a:r>
              <a:rPr lang="en-IN" dirty="0" err="1"/>
              <a:t>Dim</a:t>
            </a:r>
            <a:r>
              <a:rPr lang="en-IN" dirty="0"/>
              <a:t> arr1() 'Without Size </a:t>
            </a:r>
            <a:endParaRPr lang="en-IN" dirty="0" smtClean="0"/>
          </a:p>
          <a:p>
            <a:pPr lvl="1" algn="just"/>
            <a:r>
              <a:rPr lang="en-IN" dirty="0" smtClean="0"/>
              <a:t>'Method </a:t>
            </a:r>
            <a:r>
              <a:rPr lang="en-IN" dirty="0"/>
              <a:t>2 : Mentioning the Size Dim arr2(5) 'Declared with size of 5 </a:t>
            </a:r>
            <a:endParaRPr lang="en-IN" dirty="0" smtClean="0"/>
          </a:p>
          <a:p>
            <a:pPr lvl="1" algn="just"/>
            <a:r>
              <a:rPr lang="en-IN" dirty="0" smtClean="0"/>
              <a:t>Method </a:t>
            </a:r>
            <a:r>
              <a:rPr lang="en-IN" dirty="0"/>
              <a:t>3 : using 'Array' Parameter Dim arr3 </a:t>
            </a:r>
            <a:r>
              <a:rPr lang="en-IN" dirty="0" err="1"/>
              <a:t>arr3</a:t>
            </a:r>
            <a:r>
              <a:rPr lang="en-IN" dirty="0"/>
              <a:t> = Array("</a:t>
            </a:r>
            <a:r>
              <a:rPr lang="en-IN" dirty="0" err="1"/>
              <a:t>apple","Orange","Grapes</a:t>
            </a:r>
            <a:r>
              <a:rPr lang="en-IN" dirty="0" smtClean="0"/>
              <a:t>")</a:t>
            </a:r>
          </a:p>
          <a:p>
            <a:pPr algn="just"/>
            <a:r>
              <a:rPr lang="en-IN" dirty="0"/>
              <a:t>Although, the Array size is indicated as 5, it can hold 6 values as array index starts from ZERO.</a:t>
            </a:r>
          </a:p>
          <a:p>
            <a:pPr algn="just"/>
            <a:r>
              <a:rPr lang="en-IN" dirty="0"/>
              <a:t>Array Index Cannot be Negative.</a:t>
            </a:r>
          </a:p>
          <a:p>
            <a:pPr algn="just"/>
            <a:r>
              <a:rPr lang="en-IN" dirty="0"/>
              <a:t>VBScript Arrays can store any type of variable in an array. </a:t>
            </a:r>
            <a:endParaRPr lang="en-IN" dirty="0" smtClean="0"/>
          </a:p>
          <a:p>
            <a:pPr lvl="1" algn="just"/>
            <a:r>
              <a:rPr lang="en-IN" dirty="0" smtClean="0"/>
              <a:t>Hence</a:t>
            </a:r>
            <a:r>
              <a:rPr lang="en-IN" dirty="0"/>
              <a:t>, an array can store an integer, string or characters in a single array variable.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547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Assigning Values to an </a:t>
            </a:r>
            <a:r>
              <a:rPr lang="en-IN" dirty="0" smtClean="0"/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The values are assigned to the array by specifying array index value against each one of the values to be assigned. It can be a string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Dim </a:t>
            </a:r>
            <a:r>
              <a:rPr lang="en-IN" dirty="0" err="1"/>
              <a:t>arr</a:t>
            </a:r>
            <a:r>
              <a:rPr lang="en-IN" dirty="0"/>
              <a:t>(5)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arr</a:t>
            </a:r>
            <a:r>
              <a:rPr lang="en-IN" dirty="0" smtClean="0"/>
              <a:t>(0</a:t>
            </a:r>
            <a:r>
              <a:rPr lang="en-IN" dirty="0"/>
              <a:t>) = "1" </a:t>
            </a:r>
            <a:r>
              <a:rPr lang="en-IN" dirty="0" smtClean="0"/>
              <a:t>‘Number </a:t>
            </a:r>
            <a:r>
              <a:rPr lang="en-IN" dirty="0"/>
              <a:t>as String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arr</a:t>
            </a:r>
            <a:r>
              <a:rPr lang="en-IN" dirty="0" smtClean="0"/>
              <a:t>(1</a:t>
            </a:r>
            <a:r>
              <a:rPr lang="en-IN" dirty="0"/>
              <a:t>) = "VBScript" </a:t>
            </a:r>
            <a:r>
              <a:rPr lang="en-IN" dirty="0" smtClean="0"/>
              <a:t>‘String </a:t>
            </a:r>
          </a:p>
          <a:p>
            <a:pPr marL="0" indent="0">
              <a:buNone/>
            </a:pPr>
            <a:r>
              <a:rPr lang="en-IN" dirty="0" err="1" smtClean="0"/>
              <a:t>arr</a:t>
            </a:r>
            <a:r>
              <a:rPr lang="en-IN" dirty="0" smtClean="0"/>
              <a:t>(2</a:t>
            </a:r>
            <a:r>
              <a:rPr lang="en-IN" dirty="0"/>
              <a:t>) = 100 </a:t>
            </a:r>
            <a:r>
              <a:rPr lang="en-IN" dirty="0" smtClean="0"/>
              <a:t>‘Number </a:t>
            </a:r>
          </a:p>
          <a:p>
            <a:pPr marL="0" indent="0">
              <a:buNone/>
            </a:pPr>
            <a:r>
              <a:rPr lang="en-IN" dirty="0" err="1" smtClean="0"/>
              <a:t>arr</a:t>
            </a:r>
            <a:r>
              <a:rPr lang="en-IN" dirty="0" smtClean="0"/>
              <a:t>(3</a:t>
            </a:r>
            <a:r>
              <a:rPr lang="en-IN" dirty="0"/>
              <a:t>) = 2.45 </a:t>
            </a:r>
            <a:r>
              <a:rPr lang="en-IN" dirty="0" smtClean="0"/>
              <a:t>‘Decimal </a:t>
            </a:r>
            <a:r>
              <a:rPr lang="en-IN" dirty="0"/>
              <a:t>Number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arr</a:t>
            </a:r>
            <a:r>
              <a:rPr lang="en-IN" dirty="0" smtClean="0"/>
              <a:t>(4</a:t>
            </a:r>
            <a:r>
              <a:rPr lang="en-IN" dirty="0"/>
              <a:t>) = #10/07/2013# 'Date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arr</a:t>
            </a:r>
            <a:r>
              <a:rPr lang="en-IN" dirty="0" smtClean="0"/>
              <a:t>(5</a:t>
            </a:r>
            <a:r>
              <a:rPr lang="en-IN" dirty="0"/>
              <a:t>) = #12.45 PM# 'Time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document.write</a:t>
            </a:r>
            <a:r>
              <a:rPr lang="en-IN" dirty="0"/>
              <a:t>("Value stored in Array index 0 : " &amp; </a:t>
            </a:r>
            <a:r>
              <a:rPr lang="en-IN" dirty="0" err="1"/>
              <a:t>arr</a:t>
            </a:r>
            <a:r>
              <a:rPr lang="en-IN" dirty="0"/>
              <a:t>(0) &amp; "&lt;</a:t>
            </a:r>
            <a:r>
              <a:rPr lang="en-IN" dirty="0" err="1"/>
              <a:t>br</a:t>
            </a:r>
            <a:r>
              <a:rPr lang="en-IN" dirty="0"/>
              <a:t> /&gt;")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document.write</a:t>
            </a:r>
            <a:r>
              <a:rPr lang="en-IN" dirty="0"/>
              <a:t>("Value stored in Array index 1 : " &amp; </a:t>
            </a:r>
            <a:r>
              <a:rPr lang="en-IN" dirty="0" err="1"/>
              <a:t>arr</a:t>
            </a:r>
            <a:r>
              <a:rPr lang="en-IN" dirty="0"/>
              <a:t>(1) &amp; "&lt;</a:t>
            </a:r>
            <a:r>
              <a:rPr lang="en-IN" dirty="0" err="1"/>
              <a:t>br</a:t>
            </a:r>
            <a:r>
              <a:rPr lang="en-IN" dirty="0"/>
              <a:t> /&gt;")</a:t>
            </a:r>
          </a:p>
        </p:txBody>
      </p:sp>
    </p:spTree>
    <p:extLst>
      <p:ext uri="{BB962C8B-B14F-4D97-AF65-F5344CB8AC3E}">
        <p14:creationId xmlns:p14="http://schemas.microsoft.com/office/powerpoint/2010/main" val="835682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2" y="134144"/>
            <a:ext cx="8229600" cy="990600"/>
          </a:xfrm>
        </p:spPr>
        <p:txBody>
          <a:bodyPr>
            <a:normAutofit/>
          </a:bodyPr>
          <a:lstStyle/>
          <a:p>
            <a:r>
              <a:rPr lang="en-IN" dirty="0" err="1"/>
              <a:t>Redim</a:t>
            </a:r>
            <a:r>
              <a:rPr lang="en-IN" dirty="0"/>
              <a:t> </a:t>
            </a:r>
            <a:r>
              <a:rPr lang="en-IN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856984" cy="561662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sz="3400" dirty="0" err="1"/>
              <a:t>ReDim</a:t>
            </a:r>
            <a:r>
              <a:rPr lang="en-IN" sz="3400" dirty="0"/>
              <a:t> Statement is used to Declare dynamic-array variables and allocate or reallocate storage space.</a:t>
            </a:r>
          </a:p>
          <a:p>
            <a:pPr algn="just"/>
            <a:r>
              <a:rPr lang="en-IN" sz="3400" dirty="0" err="1"/>
              <a:t>ReDim</a:t>
            </a:r>
            <a:r>
              <a:rPr lang="en-IN" sz="3400" dirty="0"/>
              <a:t> [Preserve] </a:t>
            </a:r>
            <a:r>
              <a:rPr lang="en-IN" sz="3400" dirty="0" err="1"/>
              <a:t>varname</a:t>
            </a:r>
            <a:r>
              <a:rPr lang="en-IN" sz="3400" dirty="0"/>
              <a:t>(subscripts) [, </a:t>
            </a:r>
            <a:r>
              <a:rPr lang="en-IN" sz="3400" dirty="0" err="1"/>
              <a:t>varname</a:t>
            </a:r>
            <a:r>
              <a:rPr lang="en-IN" sz="3400" dirty="0"/>
              <a:t>(subscripts</a:t>
            </a:r>
            <a:r>
              <a:rPr lang="en-IN" sz="3400" dirty="0" smtClean="0"/>
              <a:t>)]</a:t>
            </a:r>
          </a:p>
          <a:p>
            <a:pPr lvl="1" algn="just"/>
            <a:r>
              <a:rPr lang="en-IN" sz="2900" dirty="0" smtClean="0"/>
              <a:t>Preserve </a:t>
            </a:r>
            <a:r>
              <a:rPr lang="en-IN" sz="2900" dirty="0"/>
              <a:t>- An Optional parameter used to preserve the data in an existing array when you change the size of the last dimension.</a:t>
            </a:r>
          </a:p>
          <a:p>
            <a:pPr lvl="1" algn="just"/>
            <a:r>
              <a:rPr lang="en-IN" sz="2900" dirty="0" err="1"/>
              <a:t>varname</a:t>
            </a:r>
            <a:r>
              <a:rPr lang="en-IN" sz="2900" dirty="0"/>
              <a:t> - A Required parameter, which denotes Name of the variable, which should follow the standard variable naming conventions.</a:t>
            </a:r>
          </a:p>
          <a:p>
            <a:pPr lvl="1" algn="just"/>
            <a:r>
              <a:rPr lang="en-IN" sz="2900" dirty="0"/>
              <a:t>subscripts - A Required parameter, which indicates the size of the array.</a:t>
            </a:r>
            <a:endParaRPr lang="en-IN" sz="1700" dirty="0"/>
          </a:p>
          <a:p>
            <a:pPr marL="0" indent="0">
              <a:buNone/>
            </a:pPr>
            <a:r>
              <a:rPr lang="en-IN" dirty="0"/>
              <a:t>Dim a()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i=0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/>
              <a:t>redim</a:t>
            </a:r>
            <a:r>
              <a:rPr lang="en-IN" dirty="0"/>
              <a:t> a(5)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a(0</a:t>
            </a:r>
            <a:r>
              <a:rPr lang="en-IN" dirty="0"/>
              <a:t>)="XYZ"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a(1</a:t>
            </a:r>
            <a:r>
              <a:rPr lang="en-IN" dirty="0"/>
              <a:t>)=41.25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a(2</a:t>
            </a:r>
            <a:r>
              <a:rPr lang="en-IN" dirty="0"/>
              <a:t>)=22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REDIM </a:t>
            </a:r>
            <a:r>
              <a:rPr lang="en-IN" dirty="0"/>
              <a:t>PRESERVE a(7)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/>
              <a:t>i=3 to 7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a(i</a:t>
            </a:r>
            <a:r>
              <a:rPr lang="en-IN" dirty="0"/>
              <a:t>)= i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Next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141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err="1" smtClean="0"/>
              <a:t>Lbound</a:t>
            </a:r>
            <a:r>
              <a:rPr lang="en-IN" dirty="0" smtClean="0"/>
              <a:t>: The </a:t>
            </a:r>
            <a:r>
              <a:rPr lang="en-IN" dirty="0" err="1"/>
              <a:t>LBound</a:t>
            </a:r>
            <a:r>
              <a:rPr lang="en-IN" dirty="0"/>
              <a:t> Function returns the smallest subscript of the specified array. Hence, </a:t>
            </a:r>
            <a:r>
              <a:rPr lang="en-IN" dirty="0" err="1"/>
              <a:t>LBound</a:t>
            </a:r>
            <a:r>
              <a:rPr lang="en-IN" dirty="0"/>
              <a:t> of an array is ZERO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Syntax: </a:t>
            </a:r>
            <a:r>
              <a:rPr lang="en-IN" dirty="0" err="1" smtClean="0"/>
              <a:t>LBound</a:t>
            </a:r>
            <a:r>
              <a:rPr lang="en-IN" dirty="0" smtClean="0"/>
              <a:t>(</a:t>
            </a:r>
            <a:r>
              <a:rPr lang="en-IN" dirty="0" err="1" smtClean="0"/>
              <a:t>ArrayName</a:t>
            </a:r>
            <a:r>
              <a:rPr lang="en-IN" dirty="0" smtClean="0"/>
              <a:t>)</a:t>
            </a:r>
          </a:p>
          <a:p>
            <a:pPr algn="just"/>
            <a:r>
              <a:rPr lang="en-IN" dirty="0" err="1" smtClean="0"/>
              <a:t>Ubound</a:t>
            </a:r>
            <a:r>
              <a:rPr lang="en-IN" dirty="0" smtClean="0"/>
              <a:t>: The </a:t>
            </a:r>
            <a:r>
              <a:rPr lang="en-IN" dirty="0" err="1"/>
              <a:t>UBound</a:t>
            </a:r>
            <a:r>
              <a:rPr lang="en-IN" dirty="0"/>
              <a:t> Function returns the Largest subscript of the specified array. Hence, this value corresponds to the size of the array.</a:t>
            </a:r>
          </a:p>
          <a:p>
            <a:pPr lvl="1" algn="just"/>
            <a:r>
              <a:rPr lang="en-IN" dirty="0" smtClean="0"/>
              <a:t>Syntax: </a:t>
            </a:r>
            <a:r>
              <a:rPr lang="en-IN" dirty="0" err="1" smtClean="0"/>
              <a:t>UBound</a:t>
            </a:r>
            <a:r>
              <a:rPr lang="en-IN" dirty="0" smtClean="0"/>
              <a:t>(</a:t>
            </a:r>
            <a:r>
              <a:rPr lang="en-IN" dirty="0" err="1" smtClean="0"/>
              <a:t>ArrayName</a:t>
            </a:r>
            <a:r>
              <a:rPr lang="en-IN" dirty="0" smtClean="0"/>
              <a:t>)</a:t>
            </a:r>
            <a:endParaRPr lang="en-IN" dirty="0"/>
          </a:p>
          <a:p>
            <a:pPr algn="just"/>
            <a:r>
              <a:rPr lang="en-IN" dirty="0" smtClean="0"/>
              <a:t>Split: A </a:t>
            </a:r>
            <a:r>
              <a:rPr lang="en-IN" dirty="0"/>
              <a:t>Split Function returns an array that contains a specific number of values </a:t>
            </a:r>
            <a:r>
              <a:rPr lang="en-IN" dirty="0" err="1"/>
              <a:t>splitted</a:t>
            </a:r>
            <a:r>
              <a:rPr lang="en-IN" dirty="0"/>
              <a:t> based on a Delimiter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err="1" smtClean="0"/>
              <a:t>Syntax:Split</a:t>
            </a:r>
            <a:r>
              <a:rPr lang="en-IN" dirty="0" smtClean="0"/>
              <a:t>(expression</a:t>
            </a:r>
            <a:r>
              <a:rPr lang="en-IN" dirty="0"/>
              <a:t>[,delimiter[,</a:t>
            </a:r>
            <a:r>
              <a:rPr lang="en-IN" dirty="0" smtClean="0"/>
              <a:t>count]])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33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Split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&lt;script language="</a:t>
            </a:r>
            <a:r>
              <a:rPr lang="en-IN" dirty="0" err="1"/>
              <a:t>vbscript</a:t>
            </a:r>
            <a:r>
              <a:rPr lang="en-IN" dirty="0"/>
              <a:t>" type="text/</a:t>
            </a:r>
            <a:r>
              <a:rPr lang="en-IN" dirty="0" err="1"/>
              <a:t>vbscript</a:t>
            </a:r>
            <a:r>
              <a:rPr lang="en-IN" dirty="0" smtClean="0"/>
              <a:t>"&gt;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' Splitting based on delimiter comma '$'</a:t>
            </a:r>
          </a:p>
          <a:p>
            <a:pPr marL="0" indent="0">
              <a:buNone/>
            </a:pPr>
            <a:r>
              <a:rPr lang="en-IN" dirty="0"/>
              <a:t>a=Split("Red $ Blue $ Yellow","$")</a:t>
            </a:r>
          </a:p>
          <a:p>
            <a:pPr marL="0" indent="0">
              <a:buNone/>
            </a:pPr>
            <a:r>
              <a:rPr lang="en-IN" dirty="0"/>
              <a:t>b=</a:t>
            </a:r>
            <a:r>
              <a:rPr lang="en-IN" dirty="0" err="1"/>
              <a:t>ubound</a:t>
            </a:r>
            <a:r>
              <a:rPr lang="en-IN" dirty="0"/>
              <a:t>(a)</a:t>
            </a:r>
          </a:p>
          <a:p>
            <a:pPr marL="0" indent="0">
              <a:buNone/>
            </a:pPr>
            <a:r>
              <a:rPr lang="en-IN" dirty="0"/>
              <a:t>For i=0 to b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document.write</a:t>
            </a:r>
            <a:r>
              <a:rPr lang="en-IN" dirty="0"/>
              <a:t>("The value of array in " &amp; i &amp; " is :"  &amp; a(i)&amp; "&lt;</a:t>
            </a:r>
            <a:r>
              <a:rPr lang="en-IN" dirty="0" err="1"/>
              <a:t>br</a:t>
            </a:r>
            <a:r>
              <a:rPr lang="en-IN" dirty="0"/>
              <a:t> /&gt;")</a:t>
            </a:r>
          </a:p>
          <a:p>
            <a:pPr marL="0" indent="0">
              <a:buNone/>
            </a:pPr>
            <a:r>
              <a:rPr lang="en-IN" dirty="0" smtClean="0"/>
              <a:t>Next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745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VBScript is a case-insensitive language that provides arithmetic operators, logical operators,</a:t>
            </a:r>
          </a:p>
          <a:p>
            <a:pPr marL="0" indent="0" algn="just">
              <a:buNone/>
            </a:pPr>
            <a:r>
              <a:rPr lang="en-IN" dirty="0"/>
              <a:t>concatenation operators, comparison operators and relational operators. </a:t>
            </a:r>
            <a:endParaRPr lang="en-IN" dirty="0" smtClean="0"/>
          </a:p>
          <a:p>
            <a:r>
              <a:rPr lang="en-IN" dirty="0" smtClean="0"/>
              <a:t>VBScript’s arithmetic </a:t>
            </a:r>
            <a:r>
              <a:rPr lang="en-IN" dirty="0"/>
              <a:t>operators </a:t>
            </a:r>
            <a:r>
              <a:rPr lang="en-IN" dirty="0" smtClean="0"/>
              <a:t>are </a:t>
            </a:r>
            <a:r>
              <a:rPr lang="en-IN" dirty="0"/>
              <a:t>similar to the JavaScript arithmetic operators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Two </a:t>
            </a:r>
            <a:r>
              <a:rPr lang="en-IN" dirty="0" smtClean="0"/>
              <a:t>major differences </a:t>
            </a:r>
            <a:r>
              <a:rPr lang="en-IN" dirty="0"/>
              <a:t>are the </a:t>
            </a:r>
            <a:r>
              <a:rPr lang="en-IN" i="1" dirty="0"/>
              <a:t>division operator</a:t>
            </a:r>
            <a:r>
              <a:rPr lang="en-IN" dirty="0"/>
              <a:t>, </a:t>
            </a:r>
            <a:r>
              <a:rPr lang="en-IN" b="1" dirty="0"/>
              <a:t>\</a:t>
            </a:r>
            <a:r>
              <a:rPr lang="en-IN" dirty="0"/>
              <a:t>, which returns an integer result and the </a:t>
            </a:r>
            <a:r>
              <a:rPr lang="en-IN" i="1" dirty="0" smtClean="0"/>
              <a:t>exponentiation operator</a:t>
            </a:r>
            <a:r>
              <a:rPr lang="en-IN" dirty="0"/>
              <a:t>, </a:t>
            </a:r>
            <a:r>
              <a:rPr lang="en-IN" b="1" dirty="0"/>
              <a:t>^</a:t>
            </a:r>
            <a:r>
              <a:rPr lang="en-IN" dirty="0"/>
              <a:t>, which raises a value to a power.</a:t>
            </a:r>
          </a:p>
        </p:txBody>
      </p:sp>
    </p:spTree>
    <p:extLst>
      <p:ext uri="{BB962C8B-B14F-4D97-AF65-F5344CB8AC3E}">
        <p14:creationId xmlns:p14="http://schemas.microsoft.com/office/powerpoint/2010/main" val="403726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210" y="1383112"/>
            <a:ext cx="8139214" cy="44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21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255" y="1988840"/>
            <a:ext cx="8815502" cy="3421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66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VBScript has only one data type—</a:t>
            </a:r>
            <a:r>
              <a:rPr lang="en-IN" i="1" dirty="0"/>
              <a:t>variant</a:t>
            </a:r>
            <a:r>
              <a:rPr lang="en-IN" dirty="0"/>
              <a:t>—that is capable of storing different types of </a:t>
            </a:r>
            <a:r>
              <a:rPr lang="en-IN" dirty="0" smtClean="0"/>
              <a:t>data (e.g</a:t>
            </a:r>
            <a:r>
              <a:rPr lang="en-IN" dirty="0"/>
              <a:t>., strings, integers, floating-point numbers etc.). </a:t>
            </a:r>
            <a:endParaRPr lang="en-IN" dirty="0" smtClean="0"/>
          </a:p>
          <a:p>
            <a:r>
              <a:rPr lang="en-IN" dirty="0" smtClean="0"/>
              <a:t>VBScript </a:t>
            </a:r>
            <a:r>
              <a:rPr lang="en-IN" dirty="0"/>
              <a:t>interprets a variant in a manner that is </a:t>
            </a:r>
            <a:r>
              <a:rPr lang="en-IN" dirty="0" smtClean="0"/>
              <a:t>suitable to </a:t>
            </a:r>
            <a:r>
              <a:rPr lang="en-IN" dirty="0"/>
              <a:t>the type of data it contains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For example</a:t>
            </a:r>
            <a:r>
              <a:rPr lang="en-IN" dirty="0" smtClean="0"/>
              <a:t>,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if a variant contains numeric </a:t>
            </a:r>
            <a:r>
              <a:rPr lang="en-IN" dirty="0" smtClean="0"/>
              <a:t>information, it </a:t>
            </a:r>
            <a:r>
              <a:rPr lang="en-IN" dirty="0"/>
              <a:t>will be treated as a number; </a:t>
            </a:r>
            <a:endParaRPr lang="en-IN" dirty="0" smtClean="0"/>
          </a:p>
          <a:p>
            <a:pPr lvl="1"/>
            <a:r>
              <a:rPr lang="en-IN" dirty="0" smtClean="0"/>
              <a:t>if </a:t>
            </a:r>
            <a:r>
              <a:rPr lang="en-IN" dirty="0"/>
              <a:t>it contains string information, it will be treated as a string.</a:t>
            </a:r>
          </a:p>
        </p:txBody>
      </p:sp>
    </p:spTree>
    <p:extLst>
      <p:ext uri="{BB962C8B-B14F-4D97-AF65-F5344CB8AC3E}">
        <p14:creationId xmlns:p14="http://schemas.microsoft.com/office/powerpoint/2010/main" val="236758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IN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20" y="1628800"/>
            <a:ext cx="8552282" cy="40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03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08" y="1484784"/>
            <a:ext cx="848165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21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Case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02" y="1844824"/>
            <a:ext cx="8865691" cy="364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563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1280</TotalTime>
  <Words>1402</Words>
  <Application>Microsoft Office PowerPoint</Application>
  <PresentationFormat>On-screen Show (4:3)</PresentationFormat>
  <Paragraphs>221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Clarity</vt:lpstr>
      <vt:lpstr>VB Script</vt:lpstr>
      <vt:lpstr>What is VBScript?</vt:lpstr>
      <vt:lpstr>Operators</vt:lpstr>
      <vt:lpstr>Operators</vt:lpstr>
      <vt:lpstr>Operators</vt:lpstr>
      <vt:lpstr>Data Types</vt:lpstr>
      <vt:lpstr>Control Structures</vt:lpstr>
      <vt:lpstr>If statement</vt:lpstr>
      <vt:lpstr>Select Case</vt:lpstr>
      <vt:lpstr>Do While Loop</vt:lpstr>
      <vt:lpstr>Do Until Loop</vt:lpstr>
      <vt:lpstr>For Loop</vt:lpstr>
      <vt:lpstr>VBScript Functions</vt:lpstr>
      <vt:lpstr>VBScript Functions</vt:lpstr>
      <vt:lpstr>Using Variables</vt:lpstr>
      <vt:lpstr>Procedures in Scripts</vt:lpstr>
      <vt:lpstr>Sub Procedures &amp; Function Procedures</vt:lpstr>
      <vt:lpstr>Example</vt:lpstr>
      <vt:lpstr>Intrinsic Functions</vt:lpstr>
      <vt:lpstr>Intrinsic Functions</vt:lpstr>
      <vt:lpstr>Events</vt:lpstr>
      <vt:lpstr>Events</vt:lpstr>
      <vt:lpstr>Example</vt:lpstr>
      <vt:lpstr>String Functions</vt:lpstr>
      <vt:lpstr>Array</vt:lpstr>
      <vt:lpstr>Assigning Values to an Array</vt:lpstr>
      <vt:lpstr>Redim Statement</vt:lpstr>
      <vt:lpstr>Array Methods</vt:lpstr>
      <vt:lpstr>Example of Split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 Script</dc:title>
  <dc:creator>kester</dc:creator>
  <cp:lastModifiedBy>kester</cp:lastModifiedBy>
  <cp:revision>34</cp:revision>
  <dcterms:created xsi:type="dcterms:W3CDTF">2017-04-18T02:18:45Z</dcterms:created>
  <dcterms:modified xsi:type="dcterms:W3CDTF">2017-04-24T05:50:16Z</dcterms:modified>
</cp:coreProperties>
</file>