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7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AC648-A884-4C88-B62F-11AADE184575}"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50475-408C-4A8C-8BCF-CE3C71970C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AC648-A884-4C88-B62F-11AADE184575}"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50475-408C-4A8C-8BCF-CE3C71970C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AC648-A884-4C88-B62F-11AADE184575}"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50475-408C-4A8C-8BCF-CE3C71970C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AC648-A884-4C88-B62F-11AADE184575}"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50475-408C-4A8C-8BCF-CE3C71970C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AC648-A884-4C88-B62F-11AADE184575}"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50475-408C-4A8C-8BCF-CE3C71970C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AC648-A884-4C88-B62F-11AADE184575}"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50475-408C-4A8C-8BCF-CE3C71970C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AC648-A884-4C88-B62F-11AADE184575}"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50475-408C-4A8C-8BCF-CE3C71970C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AC648-A884-4C88-B62F-11AADE184575}" type="datetimeFigureOut">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50475-408C-4A8C-8BCF-CE3C71970C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AC648-A884-4C88-B62F-11AADE184575}"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50475-408C-4A8C-8BCF-CE3C71970C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AC648-A884-4C88-B62F-11AADE184575}"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50475-408C-4A8C-8BCF-CE3C71970C6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1AC648-A884-4C88-B62F-11AADE184575}" type="datetimeFigureOut">
              <a:rPr lang="en-US" smtClean="0"/>
              <a:t>6/22/2017</a:t>
            </a:fld>
            <a:endParaRPr lang="en-US"/>
          </a:p>
        </p:txBody>
      </p:sp>
      <p:sp>
        <p:nvSpPr>
          <p:cNvPr id="9" name="Slide Number Placeholder 8"/>
          <p:cNvSpPr>
            <a:spLocks noGrp="1"/>
          </p:cNvSpPr>
          <p:nvPr>
            <p:ph type="sldNum" sz="quarter" idx="11"/>
          </p:nvPr>
        </p:nvSpPr>
        <p:spPr/>
        <p:txBody>
          <a:bodyPr/>
          <a:lstStyle/>
          <a:p>
            <a:fld id="{B7050475-408C-4A8C-8BCF-CE3C71970C6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7050475-408C-4A8C-8BCF-CE3C71970C6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61AC648-A884-4C88-B62F-11AADE184575}" type="datetimeFigureOut">
              <a:rPr lang="en-US" smtClean="0"/>
              <a:t>6/22/2017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Design Considerations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649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Directory structure</a:t>
            </a:r>
          </a:p>
        </p:txBody>
      </p:sp>
      <p:sp>
        <p:nvSpPr>
          <p:cNvPr id="3" name="Content Placeholder 2"/>
          <p:cNvSpPr>
            <a:spLocks noGrp="1"/>
          </p:cNvSpPr>
          <p:nvPr>
            <p:ph idx="1"/>
          </p:nvPr>
        </p:nvSpPr>
        <p:spPr/>
        <p:txBody>
          <a:bodyPr/>
          <a:lstStyle/>
          <a:p>
            <a:r>
              <a:rPr lang="en-US" dirty="0"/>
              <a:t>If you think that the site will contain very few files then you can store all of them in just one directory</a:t>
            </a:r>
            <a:r>
              <a:rPr lang="en-US" dirty="0" smtClean="0"/>
              <a:t>.</a:t>
            </a:r>
          </a:p>
          <a:p>
            <a:r>
              <a:rPr lang="en-US" dirty="0" smtClean="0"/>
              <a:t> </a:t>
            </a:r>
            <a:r>
              <a:rPr lang="en-US" dirty="0"/>
              <a:t>But if the site is going to be very large and complex, then you will need to organize files into separate directories and sub-directories. </a:t>
            </a:r>
            <a:endParaRPr lang="en-US" dirty="0" smtClean="0"/>
          </a:p>
          <a:p>
            <a:r>
              <a:rPr lang="en-US" dirty="0" smtClean="0"/>
              <a:t>Developing </a:t>
            </a:r>
            <a:r>
              <a:rPr lang="en-US" dirty="0"/>
              <a:t>a logical directory structure is an essential part of planning your web site. </a:t>
            </a:r>
            <a:endParaRPr lang="en-US" dirty="0" smtClean="0"/>
          </a:p>
          <a:p>
            <a:pPr lvl="1"/>
            <a:r>
              <a:rPr lang="en-US" dirty="0" smtClean="0"/>
              <a:t>You </a:t>
            </a:r>
            <a:r>
              <a:rPr lang="en-US" dirty="0"/>
              <a:t>can have a subdirectory for sound clippings</a:t>
            </a:r>
            <a:r>
              <a:rPr lang="en-US" dirty="0" smtClean="0"/>
              <a:t>.</a:t>
            </a:r>
          </a:p>
          <a:p>
            <a:pPr lvl="1"/>
            <a:r>
              <a:rPr lang="en-US" dirty="0"/>
              <a:t>You can have a subdirectory for </a:t>
            </a:r>
            <a:r>
              <a:rPr lang="en-US" dirty="0" smtClean="0"/>
              <a:t>images.</a:t>
            </a:r>
          </a:p>
          <a:p>
            <a:pPr lvl="1"/>
            <a:r>
              <a:rPr lang="en-US" dirty="0"/>
              <a:t>You can have a subdirectory for </a:t>
            </a:r>
            <a:r>
              <a:rPr lang="en-US" dirty="0" smtClean="0"/>
              <a:t>video </a:t>
            </a:r>
            <a:r>
              <a:rPr lang="en-US" dirty="0"/>
              <a:t>clippings.</a:t>
            </a:r>
          </a:p>
          <a:p>
            <a:pPr lvl="1"/>
            <a:endParaRPr lang="en-US" dirty="0"/>
          </a:p>
          <a:p>
            <a:pPr lvl="1"/>
            <a:endParaRPr lang="en-US" dirty="0"/>
          </a:p>
        </p:txBody>
      </p:sp>
    </p:spTree>
    <p:extLst>
      <p:ext uri="{BB962C8B-B14F-4D97-AF65-F5344CB8AC3E}">
        <p14:creationId xmlns:p14="http://schemas.microsoft.com/office/powerpoint/2010/main" val="305337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Sketch of the web pages </a:t>
            </a:r>
          </a:p>
        </p:txBody>
      </p:sp>
      <p:sp>
        <p:nvSpPr>
          <p:cNvPr id="3" name="Content Placeholder 2"/>
          <p:cNvSpPr>
            <a:spLocks noGrp="1"/>
          </p:cNvSpPr>
          <p:nvPr>
            <p:ph idx="1"/>
          </p:nvPr>
        </p:nvSpPr>
        <p:spPr/>
        <p:txBody>
          <a:bodyPr/>
          <a:lstStyle/>
          <a:p>
            <a:r>
              <a:rPr lang="en-US" dirty="0"/>
              <a:t>After setting up a general site plan and directory structures, your contents may fall into certain types</a:t>
            </a:r>
            <a:r>
              <a:rPr lang="en-US" dirty="0" smtClean="0"/>
              <a:t>.</a:t>
            </a:r>
          </a:p>
          <a:p>
            <a:r>
              <a:rPr lang="en-US" dirty="0" smtClean="0"/>
              <a:t> </a:t>
            </a:r>
            <a:r>
              <a:rPr lang="en-US" dirty="0"/>
              <a:t>It may be possible to work within various pre-designed templates available on the web designing tools such as Macromedia Dreamweaver.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72435"/>
            <a:ext cx="6172200" cy="290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940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dirty="0"/>
              <a:t>Develop a Look and Feel </a:t>
            </a:r>
          </a:p>
        </p:txBody>
      </p:sp>
      <p:sp>
        <p:nvSpPr>
          <p:cNvPr id="3" name="Content Placeholder 2"/>
          <p:cNvSpPr>
            <a:spLocks noGrp="1"/>
          </p:cNvSpPr>
          <p:nvPr>
            <p:ph idx="1"/>
          </p:nvPr>
        </p:nvSpPr>
        <p:spPr>
          <a:xfrm>
            <a:off x="228600" y="1143000"/>
            <a:ext cx="8001000" cy="5562600"/>
          </a:xfrm>
        </p:spPr>
        <p:txBody>
          <a:bodyPr>
            <a:normAutofit fontScale="92500"/>
          </a:bodyPr>
          <a:lstStyle/>
          <a:p>
            <a:r>
              <a:rPr lang="en-US" dirty="0"/>
              <a:t>The term Look and Feel means the overall representation of your site</a:t>
            </a:r>
            <a:r>
              <a:rPr lang="en-US" dirty="0" smtClean="0"/>
              <a:t>.</a:t>
            </a:r>
          </a:p>
          <a:p>
            <a:r>
              <a:rPr lang="en-US" dirty="0" smtClean="0"/>
              <a:t> </a:t>
            </a:r>
            <a:r>
              <a:rPr lang="en-US" dirty="0"/>
              <a:t>It is the combination of </a:t>
            </a:r>
            <a:r>
              <a:rPr lang="en-US" dirty="0" err="1"/>
              <a:t>colour</a:t>
            </a:r>
            <a:r>
              <a:rPr lang="en-US" dirty="0"/>
              <a:t>, graphics, type and text that help to convey your meaning with style and impact. </a:t>
            </a:r>
            <a:endParaRPr lang="en-US" dirty="0" smtClean="0"/>
          </a:p>
          <a:p>
            <a:r>
              <a:rPr lang="en-US" dirty="0"/>
              <a:t>Some of the factors you can take into consideration to improve the look and feel of the web site are: </a:t>
            </a:r>
            <a:endParaRPr lang="en-US" dirty="0" smtClean="0"/>
          </a:p>
          <a:p>
            <a:pPr lvl="1"/>
            <a:r>
              <a:rPr lang="en-US" dirty="0" smtClean="0"/>
              <a:t>Space </a:t>
            </a:r>
            <a:r>
              <a:rPr lang="en-US" dirty="0"/>
              <a:t>and Balance: Every thing should look proportionate and proper. </a:t>
            </a:r>
            <a:endParaRPr lang="en-US" dirty="0" smtClean="0"/>
          </a:p>
          <a:p>
            <a:pPr lvl="1"/>
            <a:r>
              <a:rPr lang="en-US" dirty="0" smtClean="0"/>
              <a:t> Color: The colors should look pleasant to the eyes. </a:t>
            </a:r>
          </a:p>
          <a:p>
            <a:pPr lvl="1"/>
            <a:r>
              <a:rPr lang="en-US" dirty="0" smtClean="0"/>
              <a:t>Font type and size: Type face of the text and size of the text in the Web pages should be comfortable to read and make the matter easy to understand. </a:t>
            </a:r>
          </a:p>
          <a:p>
            <a:pPr lvl="1"/>
            <a:r>
              <a:rPr lang="en-US" dirty="0" smtClean="0"/>
              <a:t>Textures</a:t>
            </a:r>
            <a:r>
              <a:rPr lang="en-US" dirty="0"/>
              <a:t>: Background graphics or textures can be annoying while reading text. So be very careful and selective. </a:t>
            </a:r>
            <a:endParaRPr lang="en-US" dirty="0" smtClean="0"/>
          </a:p>
          <a:p>
            <a:pPr lvl="1"/>
            <a:r>
              <a:rPr lang="en-US" dirty="0" smtClean="0"/>
              <a:t>Special </a:t>
            </a:r>
            <a:r>
              <a:rPr lang="en-US" dirty="0"/>
              <a:t>Effects: Multimedia can be added to your site to make your site appealing. More animation, graphics, sound may cause delay while accessing through a browser. </a:t>
            </a:r>
            <a:endParaRPr lang="en-US" dirty="0" smtClean="0"/>
          </a:p>
          <a:p>
            <a:pPr lvl="1"/>
            <a:r>
              <a:rPr lang="en-US" dirty="0" smtClean="0"/>
              <a:t>Consistency</a:t>
            </a:r>
            <a:r>
              <a:rPr lang="en-US" dirty="0"/>
              <a:t>: Using a single color scheme throughout is a good way to achieve consistency. </a:t>
            </a:r>
          </a:p>
        </p:txBody>
      </p:sp>
    </p:spTree>
    <p:extLst>
      <p:ext uri="{BB962C8B-B14F-4D97-AF65-F5344CB8AC3E}">
        <p14:creationId xmlns:p14="http://schemas.microsoft.com/office/powerpoint/2010/main" val="1987623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dirty="0"/>
              <a:t>WEB PAGE DESIGNING </a:t>
            </a:r>
          </a:p>
        </p:txBody>
      </p:sp>
      <p:sp>
        <p:nvSpPr>
          <p:cNvPr id="3" name="Content Placeholder 2"/>
          <p:cNvSpPr>
            <a:spLocks noGrp="1"/>
          </p:cNvSpPr>
          <p:nvPr>
            <p:ph idx="1"/>
          </p:nvPr>
        </p:nvSpPr>
        <p:spPr>
          <a:xfrm>
            <a:off x="0" y="1066800"/>
            <a:ext cx="8305800" cy="5791200"/>
          </a:xfrm>
        </p:spPr>
        <p:txBody>
          <a:bodyPr>
            <a:noAutofit/>
          </a:bodyPr>
          <a:lstStyle/>
          <a:p>
            <a:r>
              <a:rPr lang="en-US" sz="2300" dirty="0"/>
              <a:t>Following are some principles about web page designing which will help you to design an effective web page. </a:t>
            </a:r>
            <a:endParaRPr lang="en-US" sz="2300" dirty="0" smtClean="0"/>
          </a:p>
          <a:p>
            <a:pPr lvl="1"/>
            <a:r>
              <a:rPr lang="en-US" sz="2300" dirty="0" smtClean="0"/>
              <a:t>Present </a:t>
            </a:r>
            <a:r>
              <a:rPr lang="en-US" sz="2300" dirty="0"/>
              <a:t>your web page in such a way that the user gets impressed within the first few seconds of visit. </a:t>
            </a:r>
            <a:endParaRPr lang="en-US" sz="2300" dirty="0" smtClean="0"/>
          </a:p>
          <a:p>
            <a:pPr lvl="1"/>
            <a:r>
              <a:rPr lang="en-US" sz="2300" dirty="0" smtClean="0"/>
              <a:t>Keep </a:t>
            </a:r>
            <a:r>
              <a:rPr lang="en-US" sz="2300" dirty="0"/>
              <a:t>on updating web pages on regular basis by providing fresh and latest information. </a:t>
            </a:r>
            <a:endParaRPr lang="en-US" sz="2300" dirty="0" smtClean="0"/>
          </a:p>
          <a:p>
            <a:pPr lvl="1"/>
            <a:r>
              <a:rPr lang="en-US" sz="2300" dirty="0" smtClean="0"/>
              <a:t>Keep </a:t>
            </a:r>
            <a:r>
              <a:rPr lang="en-US" sz="2300" dirty="0"/>
              <a:t>your web pages focused. Don’t show everything on one page, use separate pages for separate topics. </a:t>
            </a:r>
            <a:endParaRPr lang="en-US" sz="2300" dirty="0" smtClean="0"/>
          </a:p>
          <a:p>
            <a:pPr lvl="1"/>
            <a:r>
              <a:rPr lang="en-US" sz="2300" dirty="0" smtClean="0"/>
              <a:t>Make </a:t>
            </a:r>
            <a:r>
              <a:rPr lang="en-US" sz="2300" dirty="0"/>
              <a:t>sure that the features used in the web site are compatible to all browsers</a:t>
            </a:r>
            <a:r>
              <a:rPr lang="en-US" sz="2300" dirty="0" smtClean="0"/>
              <a:t>.</a:t>
            </a:r>
          </a:p>
          <a:p>
            <a:pPr lvl="1"/>
            <a:r>
              <a:rPr lang="en-US" sz="2300" dirty="0"/>
              <a:t>Ensure that buttons and links in the web site behave as expected. </a:t>
            </a:r>
            <a:endParaRPr lang="en-US" sz="2300" dirty="0" smtClean="0"/>
          </a:p>
          <a:p>
            <a:pPr lvl="1"/>
            <a:r>
              <a:rPr lang="en-US" sz="2300" dirty="0" smtClean="0"/>
              <a:t>Use </a:t>
            </a:r>
            <a:r>
              <a:rPr lang="en-US" sz="2300" dirty="0"/>
              <a:t>compressed images so that web page gets quickly loaded.</a:t>
            </a:r>
          </a:p>
        </p:txBody>
      </p:sp>
    </p:spTree>
    <p:extLst>
      <p:ext uri="{BB962C8B-B14F-4D97-AF65-F5344CB8AC3E}">
        <p14:creationId xmlns:p14="http://schemas.microsoft.com/office/powerpoint/2010/main" val="1020984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a:t>
            </a:r>
          </a:p>
        </p:txBody>
      </p:sp>
      <p:sp>
        <p:nvSpPr>
          <p:cNvPr id="3" name="Content Placeholder 2"/>
          <p:cNvSpPr>
            <a:spLocks noGrp="1"/>
          </p:cNvSpPr>
          <p:nvPr>
            <p:ph idx="1"/>
          </p:nvPr>
        </p:nvSpPr>
        <p:spPr/>
        <p:txBody>
          <a:bodyPr>
            <a:normAutofit/>
          </a:bodyPr>
          <a:lstStyle/>
          <a:p>
            <a:pPr algn="just"/>
            <a:r>
              <a:rPr lang="en-US" sz="2800" dirty="0"/>
              <a:t>A web hosting service is a type of Internet hosting service that provides individuals, organizations and users with online systems for storing information, images, video, or any content accessible via the Web.</a:t>
            </a:r>
          </a:p>
        </p:txBody>
      </p:sp>
    </p:spTree>
    <p:extLst>
      <p:ext uri="{BB962C8B-B14F-4D97-AF65-F5344CB8AC3E}">
        <p14:creationId xmlns:p14="http://schemas.microsoft.com/office/powerpoint/2010/main" val="339778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Hosting</a:t>
            </a:r>
            <a:endParaRPr lang="en-US" dirty="0"/>
          </a:p>
        </p:txBody>
      </p:sp>
      <p:sp>
        <p:nvSpPr>
          <p:cNvPr id="3" name="Content Placeholder 2"/>
          <p:cNvSpPr>
            <a:spLocks noGrp="1"/>
          </p:cNvSpPr>
          <p:nvPr>
            <p:ph idx="1"/>
          </p:nvPr>
        </p:nvSpPr>
        <p:spPr/>
        <p:txBody>
          <a:bodyPr/>
          <a:lstStyle/>
          <a:p>
            <a:r>
              <a:rPr lang="en-US" dirty="0"/>
              <a:t>Free web hosting service: is free, advertisement-supported web hosting, and has extremely limited functionality when compared to paid hosting</a:t>
            </a:r>
            <a:r>
              <a:rPr lang="en-US" dirty="0" smtClean="0"/>
              <a:t>. Some names: </a:t>
            </a:r>
            <a:r>
              <a:rPr lang="en-US" b="1" dirty="0" err="1" smtClean="0"/>
              <a:t>Freehostia</a:t>
            </a:r>
            <a:r>
              <a:rPr lang="en-US" b="1" dirty="0" smtClean="0"/>
              <a:t>, 5GBfree, FreeHosting.com</a:t>
            </a:r>
            <a:endParaRPr lang="en-US" dirty="0" smtClean="0"/>
          </a:p>
          <a:p>
            <a:r>
              <a:rPr lang="en-US" dirty="0"/>
              <a:t>Shared web hosting service: is paid once the Web site is placed on the same server as several hundred other sites. These are somewhat restricted to what can be done. </a:t>
            </a:r>
            <a:r>
              <a:rPr lang="en-US" dirty="0" smtClean="0"/>
              <a:t> </a:t>
            </a:r>
          </a:p>
          <a:p>
            <a:r>
              <a:rPr lang="en-US" dirty="0" smtClean="0"/>
              <a:t>Dedicated </a:t>
            </a:r>
            <a:r>
              <a:rPr lang="en-US" dirty="0"/>
              <a:t>web hosting service: is paid, the user gets his or her own Web server and gains full control over it, however, the user does not own the server.</a:t>
            </a:r>
          </a:p>
        </p:txBody>
      </p:sp>
    </p:spTree>
    <p:extLst>
      <p:ext uri="{BB962C8B-B14F-4D97-AF65-F5344CB8AC3E}">
        <p14:creationId xmlns:p14="http://schemas.microsoft.com/office/powerpoint/2010/main" val="264920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terms associated with Web Site Hosting </a:t>
            </a:r>
          </a:p>
        </p:txBody>
      </p:sp>
      <p:sp>
        <p:nvSpPr>
          <p:cNvPr id="3" name="Content Placeholder 2"/>
          <p:cNvSpPr>
            <a:spLocks noGrp="1"/>
          </p:cNvSpPr>
          <p:nvPr>
            <p:ph idx="1"/>
          </p:nvPr>
        </p:nvSpPr>
        <p:spPr/>
        <p:txBody>
          <a:bodyPr>
            <a:normAutofit fontScale="92500" lnSpcReduction="10000"/>
          </a:bodyPr>
          <a:lstStyle/>
          <a:p>
            <a:r>
              <a:rPr lang="en-US" dirty="0"/>
              <a:t>File Storage Space How much storage space do you need? It all that depends on what you are planning to do with your website. The amount of space your host provide you is called disk space. </a:t>
            </a:r>
            <a:endParaRPr lang="en-US" dirty="0" smtClean="0"/>
          </a:p>
          <a:p>
            <a:r>
              <a:rPr lang="en-US" dirty="0" smtClean="0"/>
              <a:t>Bandwidth </a:t>
            </a:r>
            <a:r>
              <a:rPr lang="en-US" dirty="0"/>
              <a:t>The number of times your site can be accessed by you or users is called bandwidth. If you are expecting a lot of hits (millions of page views) to your site you will need to get the most bandwidth you can afford. </a:t>
            </a:r>
            <a:endParaRPr lang="en-US" dirty="0" smtClean="0"/>
          </a:p>
          <a:p>
            <a:r>
              <a:rPr lang="en-US" dirty="0" smtClean="0"/>
              <a:t> </a:t>
            </a:r>
            <a:r>
              <a:rPr lang="en-US" dirty="0"/>
              <a:t>Support For the companies that do not have 24 hour support, you will have to determine if their phone support hours meet your specific needs. If you plan on working on your web site during all hours of the day, make sure to choose a company with 24/7 phone support. </a:t>
            </a:r>
            <a:endParaRPr lang="en-US" dirty="0" smtClean="0"/>
          </a:p>
          <a:p>
            <a:r>
              <a:rPr lang="en-US" dirty="0" smtClean="0"/>
              <a:t>Server </a:t>
            </a:r>
            <a:r>
              <a:rPr lang="en-US" dirty="0"/>
              <a:t>Operating System (OS) For most basic websites you need not to worry about which OS your web hosting company is using. Most plans are running on either Unix or Linux or Windows.</a:t>
            </a:r>
          </a:p>
        </p:txBody>
      </p:sp>
    </p:spTree>
    <p:extLst>
      <p:ext uri="{BB962C8B-B14F-4D97-AF65-F5344CB8AC3E}">
        <p14:creationId xmlns:p14="http://schemas.microsoft.com/office/powerpoint/2010/main" val="2889397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Service Providers</a:t>
            </a:r>
          </a:p>
        </p:txBody>
      </p:sp>
      <p:sp>
        <p:nvSpPr>
          <p:cNvPr id="3" name="Content Placeholder 2"/>
          <p:cNvSpPr>
            <a:spLocks noGrp="1"/>
          </p:cNvSpPr>
          <p:nvPr>
            <p:ph idx="1"/>
          </p:nvPr>
        </p:nvSpPr>
        <p:spPr/>
        <p:txBody>
          <a:bodyPr/>
          <a:lstStyle/>
          <a:p>
            <a:r>
              <a:rPr lang="en-US" dirty="0" smtClean="0"/>
              <a:t>There </a:t>
            </a:r>
            <a:r>
              <a:rPr lang="en-US" dirty="0"/>
              <a:t>are many authorized Government and private web hosting service providers in India</a:t>
            </a:r>
            <a:r>
              <a:rPr lang="en-US" dirty="0" smtClean="0"/>
              <a:t>.</a:t>
            </a:r>
          </a:p>
          <a:p>
            <a:r>
              <a:rPr lang="en-US" dirty="0" smtClean="0"/>
              <a:t> </a:t>
            </a:r>
            <a:r>
              <a:rPr lang="en-US" dirty="0"/>
              <a:t>Some of these are: </a:t>
            </a:r>
            <a:endParaRPr lang="en-US" dirty="0" smtClean="0"/>
          </a:p>
          <a:p>
            <a:pPr lvl="1"/>
            <a:r>
              <a:rPr lang="en-US" dirty="0" smtClean="0"/>
              <a:t>NIC </a:t>
            </a:r>
            <a:r>
              <a:rPr lang="en-US" dirty="0"/>
              <a:t>(www.nic.in) , </a:t>
            </a:r>
            <a:endParaRPr lang="en-US" dirty="0" smtClean="0"/>
          </a:p>
          <a:p>
            <a:pPr lvl="1"/>
            <a:r>
              <a:rPr lang="en-US" dirty="0" err="1" smtClean="0"/>
              <a:t>Nettigritty</a:t>
            </a:r>
            <a:r>
              <a:rPr lang="en-US" dirty="0" smtClean="0"/>
              <a:t> </a:t>
            </a:r>
            <a:r>
              <a:rPr lang="en-US" dirty="0"/>
              <a:t>(www.nettigrity.com) , </a:t>
            </a:r>
            <a:endParaRPr lang="en-US" dirty="0" smtClean="0"/>
          </a:p>
          <a:p>
            <a:pPr lvl="1"/>
            <a:r>
              <a:rPr lang="en-US" dirty="0" smtClean="0"/>
              <a:t>Net4India </a:t>
            </a:r>
            <a:r>
              <a:rPr lang="en-US" dirty="0"/>
              <a:t>(www.net4india.com), </a:t>
            </a:r>
            <a:endParaRPr lang="en-US" dirty="0" smtClean="0"/>
          </a:p>
          <a:p>
            <a:pPr lvl="1"/>
            <a:r>
              <a:rPr lang="en-US" dirty="0" err="1" smtClean="0"/>
              <a:t>serversindia</a:t>
            </a:r>
            <a:r>
              <a:rPr lang="en-US" dirty="0" smtClean="0"/>
              <a:t>(www.servers </a:t>
            </a:r>
            <a:r>
              <a:rPr lang="en-US" dirty="0"/>
              <a:t>india.net) </a:t>
            </a:r>
            <a:endParaRPr lang="en-US" dirty="0" smtClean="0"/>
          </a:p>
          <a:p>
            <a:endParaRPr lang="en-US" dirty="0"/>
          </a:p>
        </p:txBody>
      </p:sp>
    </p:spTree>
    <p:extLst>
      <p:ext uri="{BB962C8B-B14F-4D97-AF65-F5344CB8AC3E}">
        <p14:creationId xmlns:p14="http://schemas.microsoft.com/office/powerpoint/2010/main" val="2890840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dirty="0"/>
              <a:t>DOMAIN REGISTRATION</a:t>
            </a:r>
          </a:p>
        </p:txBody>
      </p:sp>
      <p:sp>
        <p:nvSpPr>
          <p:cNvPr id="3" name="Content Placeholder 2"/>
          <p:cNvSpPr>
            <a:spLocks noGrp="1"/>
          </p:cNvSpPr>
          <p:nvPr>
            <p:ph idx="1"/>
          </p:nvPr>
        </p:nvSpPr>
        <p:spPr>
          <a:xfrm>
            <a:off x="228600" y="1219200"/>
            <a:ext cx="8001000" cy="5410200"/>
          </a:xfrm>
        </p:spPr>
        <p:txBody>
          <a:bodyPr>
            <a:normAutofit lnSpcReduction="10000"/>
          </a:bodyPr>
          <a:lstStyle/>
          <a:p>
            <a:r>
              <a:rPr lang="en-US" dirty="0"/>
              <a:t>A domain name is a way to identify and locate computers connected to the Internet</a:t>
            </a:r>
            <a:r>
              <a:rPr lang="en-US" dirty="0" smtClean="0"/>
              <a:t>.</a:t>
            </a:r>
          </a:p>
          <a:p>
            <a:r>
              <a:rPr lang="en-US" dirty="0" smtClean="0"/>
              <a:t> </a:t>
            </a:r>
            <a:r>
              <a:rPr lang="en-US" dirty="0"/>
              <a:t>While using the internet, you use a domain name when you type a web address, or URL. </a:t>
            </a:r>
            <a:endParaRPr lang="en-US" dirty="0" smtClean="0"/>
          </a:p>
          <a:p>
            <a:r>
              <a:rPr lang="en-US" dirty="0" smtClean="0"/>
              <a:t>A </a:t>
            </a:r>
            <a:r>
              <a:rPr lang="en-US" dirty="0"/>
              <a:t>web address would look something like this: http://www.example.com </a:t>
            </a:r>
            <a:endParaRPr lang="en-US" dirty="0" smtClean="0"/>
          </a:p>
          <a:p>
            <a:r>
              <a:rPr lang="en-US" dirty="0" smtClean="0"/>
              <a:t>The </a:t>
            </a:r>
            <a:r>
              <a:rPr lang="en-US" dirty="0"/>
              <a:t>domain name is “example.com</a:t>
            </a:r>
            <a:r>
              <a:rPr lang="en-US" dirty="0" smtClean="0"/>
              <a:t>.”</a:t>
            </a:r>
          </a:p>
          <a:p>
            <a:r>
              <a:rPr lang="en-US" dirty="0" smtClean="0"/>
              <a:t> </a:t>
            </a:r>
            <a:r>
              <a:rPr lang="en-US" dirty="0"/>
              <a:t>Some of the common top level domain names with their significance are: </a:t>
            </a:r>
            <a:endParaRPr lang="en-US" dirty="0" smtClean="0"/>
          </a:p>
          <a:p>
            <a:pPr lvl="1"/>
            <a:r>
              <a:rPr lang="en-US" dirty="0" smtClean="0"/>
              <a:t>.</a:t>
            </a:r>
            <a:r>
              <a:rPr lang="en-US" dirty="0"/>
              <a:t>com is for commercial organizations. </a:t>
            </a:r>
            <a:endParaRPr lang="en-US" dirty="0" smtClean="0"/>
          </a:p>
          <a:p>
            <a:pPr lvl="1"/>
            <a:r>
              <a:rPr lang="en-US" dirty="0" smtClean="0"/>
              <a:t>.</a:t>
            </a:r>
            <a:r>
              <a:rPr lang="en-US" dirty="0" err="1"/>
              <a:t>edu</a:t>
            </a:r>
            <a:r>
              <a:rPr lang="en-US" dirty="0"/>
              <a:t> is for educational institute </a:t>
            </a:r>
            <a:endParaRPr lang="en-US" dirty="0" smtClean="0"/>
          </a:p>
          <a:p>
            <a:pPr lvl="1"/>
            <a:r>
              <a:rPr lang="en-US" dirty="0" smtClean="0"/>
              <a:t>.</a:t>
            </a:r>
            <a:r>
              <a:rPr lang="en-US" dirty="0"/>
              <a:t>ac for academic organizations </a:t>
            </a:r>
            <a:endParaRPr lang="en-US" dirty="0" smtClean="0"/>
          </a:p>
          <a:p>
            <a:pPr lvl="1"/>
            <a:r>
              <a:rPr lang="en-US" dirty="0" smtClean="0"/>
              <a:t>.</a:t>
            </a:r>
            <a:r>
              <a:rPr lang="en-US" dirty="0"/>
              <a:t>in for country India </a:t>
            </a:r>
            <a:endParaRPr lang="en-US" dirty="0" smtClean="0"/>
          </a:p>
          <a:p>
            <a:pPr lvl="1"/>
            <a:r>
              <a:rPr lang="en-US" dirty="0" err="1" smtClean="0"/>
              <a:t>.</a:t>
            </a:r>
            <a:r>
              <a:rPr lang="en-US" dirty="0" err="1"/>
              <a:t>net</a:t>
            </a:r>
            <a:r>
              <a:rPr lang="en-US" dirty="0"/>
              <a:t> is for network infrastructure machines and organizations. </a:t>
            </a:r>
            <a:endParaRPr lang="en-US" dirty="0" smtClean="0"/>
          </a:p>
          <a:p>
            <a:pPr lvl="1"/>
            <a:r>
              <a:rPr lang="en-US" dirty="0" smtClean="0"/>
              <a:t>.</a:t>
            </a:r>
            <a:r>
              <a:rPr lang="en-US" dirty="0"/>
              <a:t>org is for miscellaneous, usually non-profit organizations.</a:t>
            </a:r>
          </a:p>
        </p:txBody>
      </p:sp>
    </p:spTree>
    <p:extLst>
      <p:ext uri="{BB962C8B-B14F-4D97-AF65-F5344CB8AC3E}">
        <p14:creationId xmlns:p14="http://schemas.microsoft.com/office/powerpoint/2010/main" val="399795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Register a Domain?</a:t>
            </a:r>
          </a:p>
        </p:txBody>
      </p:sp>
      <p:sp>
        <p:nvSpPr>
          <p:cNvPr id="3" name="Content Placeholder 2"/>
          <p:cNvSpPr>
            <a:spLocks noGrp="1"/>
          </p:cNvSpPr>
          <p:nvPr>
            <p:ph idx="1"/>
          </p:nvPr>
        </p:nvSpPr>
        <p:spPr/>
        <p:txBody>
          <a:bodyPr>
            <a:normAutofit/>
          </a:bodyPr>
          <a:lstStyle/>
          <a:p>
            <a:r>
              <a:rPr lang="en-US" sz="3600" dirty="0"/>
              <a:t>Domain names are registered for a variety of reasons like: </a:t>
            </a:r>
            <a:endParaRPr lang="en-US" sz="3600" dirty="0" smtClean="0"/>
          </a:p>
          <a:p>
            <a:pPr lvl="1"/>
            <a:r>
              <a:rPr lang="en-US" sz="3200" dirty="0" smtClean="0"/>
              <a:t>to </a:t>
            </a:r>
            <a:r>
              <a:rPr lang="en-US" sz="3200" dirty="0"/>
              <a:t>build a website </a:t>
            </a:r>
            <a:r>
              <a:rPr lang="en-US" sz="3200" dirty="0" err="1"/>
              <a:t>rightway</a:t>
            </a:r>
            <a:r>
              <a:rPr lang="en-US" sz="3200" dirty="0"/>
              <a:t> </a:t>
            </a:r>
            <a:endParaRPr lang="en-US" sz="3200" dirty="0" smtClean="0"/>
          </a:p>
          <a:p>
            <a:pPr lvl="1"/>
            <a:r>
              <a:rPr lang="en-US" sz="3200" dirty="0" smtClean="0"/>
              <a:t>buy </a:t>
            </a:r>
            <a:r>
              <a:rPr lang="en-US" sz="3200" dirty="0"/>
              <a:t>a name to build a site </a:t>
            </a:r>
            <a:r>
              <a:rPr lang="en-US" sz="3200" dirty="0" smtClean="0"/>
              <a:t>later</a:t>
            </a:r>
          </a:p>
          <a:p>
            <a:pPr lvl="1"/>
            <a:r>
              <a:rPr lang="en-US" sz="3200" dirty="0" smtClean="0"/>
              <a:t> </a:t>
            </a:r>
            <a:r>
              <a:rPr lang="en-US" sz="3200" dirty="0"/>
              <a:t>to protect a company name or trademark </a:t>
            </a:r>
            <a:endParaRPr lang="en-US" sz="3200" dirty="0" smtClean="0"/>
          </a:p>
          <a:p>
            <a:pPr lvl="1"/>
            <a:r>
              <a:rPr lang="en-US" sz="3200" dirty="0" smtClean="0"/>
              <a:t>to </a:t>
            </a:r>
            <a:r>
              <a:rPr lang="en-US" sz="3200" dirty="0"/>
              <a:t>have personalized email addresses.</a:t>
            </a:r>
          </a:p>
        </p:txBody>
      </p:sp>
    </p:spTree>
    <p:extLst>
      <p:ext uri="{BB962C8B-B14F-4D97-AF65-F5344CB8AC3E}">
        <p14:creationId xmlns:p14="http://schemas.microsoft.com/office/powerpoint/2010/main" val="992493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Environment</a:t>
            </a:r>
            <a:endParaRPr lang="en-US" dirty="0"/>
          </a:p>
        </p:txBody>
      </p:sp>
      <p:sp>
        <p:nvSpPr>
          <p:cNvPr id="3" name="Content Placeholder 2"/>
          <p:cNvSpPr>
            <a:spLocks noGrp="1"/>
          </p:cNvSpPr>
          <p:nvPr>
            <p:ph idx="1"/>
          </p:nvPr>
        </p:nvSpPr>
        <p:spPr/>
        <p:txBody>
          <a:bodyPr>
            <a:normAutofit/>
          </a:bodyPr>
          <a:lstStyle/>
          <a:p>
            <a:r>
              <a:rPr lang="en-US" dirty="0"/>
              <a:t>Most web authors agree that the biggest challenge (and headache!) in web </a:t>
            </a:r>
            <a:r>
              <a:rPr lang="en-US" dirty="0" smtClean="0"/>
              <a:t>design is </a:t>
            </a:r>
            <a:r>
              <a:rPr lang="en-US" dirty="0"/>
              <a:t>dealing with the variety of browsers and platforms, each with its own </a:t>
            </a:r>
            <a:r>
              <a:rPr lang="en-US" dirty="0" smtClean="0"/>
              <a:t>support and </a:t>
            </a:r>
            <a:r>
              <a:rPr lang="en-US" dirty="0"/>
              <a:t>implementation of HTML and scripting elements</a:t>
            </a:r>
            <a:r>
              <a:rPr lang="en-US" dirty="0" smtClean="0"/>
              <a:t>.</a:t>
            </a:r>
          </a:p>
          <a:p>
            <a:r>
              <a:rPr lang="en-US" dirty="0" smtClean="0"/>
              <a:t> </a:t>
            </a:r>
            <a:r>
              <a:rPr lang="en-US" dirty="0"/>
              <a:t>Features and </a:t>
            </a:r>
            <a:r>
              <a:rPr lang="en-US" dirty="0" smtClean="0"/>
              <a:t>capabilities improve </a:t>
            </a:r>
            <a:r>
              <a:rPr lang="en-US" dirty="0"/>
              <a:t>with each new major browser release, but that doesn’t mean the </a:t>
            </a:r>
            <a:r>
              <a:rPr lang="en-US" dirty="0" smtClean="0"/>
              <a:t>older versions </a:t>
            </a:r>
            <a:r>
              <a:rPr lang="en-US" dirty="0"/>
              <a:t>just go away. </a:t>
            </a:r>
            <a:endParaRPr lang="en-US" dirty="0" smtClean="0"/>
          </a:p>
          <a:p>
            <a:r>
              <a:rPr lang="en-US" dirty="0" smtClean="0"/>
              <a:t>The </a:t>
            </a:r>
            <a:r>
              <a:rPr lang="en-US" dirty="0"/>
              <a:t>general public tends not to keep up with the latest </a:t>
            </a:r>
            <a:r>
              <a:rPr lang="en-US" dirty="0" smtClean="0"/>
              <a:t>and greatest—many </a:t>
            </a:r>
            <a:r>
              <a:rPr lang="en-US" dirty="0"/>
              <a:t>are content with what they are given, and many others may </a:t>
            </a:r>
            <a:r>
              <a:rPr lang="en-US" dirty="0" smtClean="0"/>
              <a:t>be using </a:t>
            </a:r>
            <a:r>
              <a:rPr lang="en-US" dirty="0"/>
              <a:t>the computers of a company or institution that chooses a browser for them.</a:t>
            </a:r>
            <a:endParaRPr lang="en-US" dirty="0"/>
          </a:p>
        </p:txBody>
      </p:sp>
    </p:spTree>
    <p:extLst>
      <p:ext uri="{BB962C8B-B14F-4D97-AF65-F5344CB8AC3E}">
        <p14:creationId xmlns:p14="http://schemas.microsoft.com/office/powerpoint/2010/main" val="3784825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dirty="0"/>
              <a:t>Where to Get a Domain Name?</a:t>
            </a:r>
          </a:p>
        </p:txBody>
      </p:sp>
      <p:sp>
        <p:nvSpPr>
          <p:cNvPr id="3" name="Content Placeholder 2"/>
          <p:cNvSpPr>
            <a:spLocks noGrp="1"/>
          </p:cNvSpPr>
          <p:nvPr>
            <p:ph idx="1"/>
          </p:nvPr>
        </p:nvSpPr>
        <p:spPr>
          <a:xfrm>
            <a:off x="152400" y="1143000"/>
            <a:ext cx="8153400" cy="5562600"/>
          </a:xfrm>
        </p:spPr>
        <p:txBody>
          <a:bodyPr>
            <a:normAutofit/>
          </a:bodyPr>
          <a:lstStyle/>
          <a:p>
            <a:r>
              <a:rPr lang="en-US" dirty="0"/>
              <a:t>You get a domain name from a domain name registrar. </a:t>
            </a:r>
            <a:endParaRPr lang="en-US" dirty="0" smtClean="0"/>
          </a:p>
          <a:p>
            <a:r>
              <a:rPr lang="en-US" dirty="0" smtClean="0"/>
              <a:t>Accredited </a:t>
            </a:r>
            <a:r>
              <a:rPr lang="en-US" dirty="0"/>
              <a:t>Domain Name Registrars in India may be Government Registrars or Private </a:t>
            </a:r>
            <a:r>
              <a:rPr lang="en-US" dirty="0" err="1"/>
              <a:t>Authorised</a:t>
            </a:r>
            <a:r>
              <a:rPr lang="en-US" dirty="0"/>
              <a:t> Registrars. </a:t>
            </a:r>
            <a:endParaRPr lang="en-US" dirty="0" smtClean="0"/>
          </a:p>
          <a:p>
            <a:r>
              <a:rPr lang="en-US" dirty="0" smtClean="0"/>
              <a:t>Government </a:t>
            </a:r>
            <a:r>
              <a:rPr lang="en-US" dirty="0"/>
              <a:t>registrars: </a:t>
            </a:r>
            <a:endParaRPr lang="en-US" dirty="0" smtClean="0"/>
          </a:p>
          <a:p>
            <a:pPr lvl="1"/>
            <a:r>
              <a:rPr lang="en-US" dirty="0" smtClean="0"/>
              <a:t> </a:t>
            </a:r>
            <a:r>
              <a:rPr lang="en-US" dirty="0"/>
              <a:t>gov.in, mil.in: National Informatics Centre (NIC) is the exclusive registrar for gov.in and mil.in domain names. </a:t>
            </a:r>
            <a:r>
              <a:rPr lang="en-US" dirty="0" smtClean="0"/>
              <a:t> </a:t>
            </a:r>
          </a:p>
          <a:p>
            <a:pPr lvl="1"/>
            <a:r>
              <a:rPr lang="en-US" dirty="0" smtClean="0"/>
              <a:t>ac.in</a:t>
            </a:r>
            <a:r>
              <a:rPr lang="en-US" dirty="0"/>
              <a:t>, edu.in, res.in: ERNET is the exclusive registrar for ac.in(Academic), edu.in(Academic) , and res.in (Indian Research Institute) domain names. </a:t>
            </a:r>
            <a:endParaRPr lang="en-US" dirty="0" smtClean="0"/>
          </a:p>
          <a:p>
            <a:pPr lvl="1"/>
            <a:r>
              <a:rPr lang="en-US" dirty="0" smtClean="0"/>
              <a:t>Private </a:t>
            </a:r>
            <a:r>
              <a:rPr lang="en-US" dirty="0"/>
              <a:t>authorized registrars: </a:t>
            </a:r>
            <a:endParaRPr lang="en-US" dirty="0" smtClean="0"/>
          </a:p>
          <a:p>
            <a:pPr lvl="2"/>
            <a:r>
              <a:rPr lang="en-US" dirty="0" err="1" smtClean="0"/>
              <a:t>BiznetIndia</a:t>
            </a:r>
            <a:r>
              <a:rPr lang="en-US" dirty="0" smtClean="0"/>
              <a:t> </a:t>
            </a:r>
            <a:r>
              <a:rPr lang="en-US" dirty="0"/>
              <a:t>Dot Com Private </a:t>
            </a:r>
            <a:r>
              <a:rPr lang="en-US" dirty="0" smtClean="0"/>
              <a:t>Limited </a:t>
            </a:r>
          </a:p>
          <a:p>
            <a:pPr lvl="2"/>
            <a:r>
              <a:rPr lang="en-US" dirty="0" smtClean="0"/>
              <a:t>Data </a:t>
            </a:r>
            <a:r>
              <a:rPr lang="en-US" dirty="0"/>
              <a:t>Infosys Limited </a:t>
            </a:r>
            <a:r>
              <a:rPr lang="en-US" dirty="0" smtClean="0"/>
              <a:t> </a:t>
            </a:r>
          </a:p>
          <a:p>
            <a:pPr lvl="2"/>
            <a:r>
              <a:rPr lang="en-US" dirty="0" err="1" smtClean="0"/>
              <a:t>IndiaLinks</a:t>
            </a:r>
            <a:r>
              <a:rPr lang="en-US" dirty="0" smtClean="0"/>
              <a:t> </a:t>
            </a:r>
            <a:r>
              <a:rPr lang="en-US" dirty="0"/>
              <a:t>Web Hosting </a:t>
            </a:r>
            <a:r>
              <a:rPr lang="en-US" dirty="0" err="1"/>
              <a:t>Pvt</a:t>
            </a:r>
            <a:r>
              <a:rPr lang="en-US" dirty="0"/>
              <a:t> Ltd </a:t>
            </a:r>
            <a:r>
              <a:rPr lang="en-US" dirty="0" smtClean="0"/>
              <a:t> </a:t>
            </a:r>
          </a:p>
          <a:p>
            <a:pPr lvl="2"/>
            <a:r>
              <a:rPr lang="en-US" dirty="0" smtClean="0"/>
              <a:t>Net4India </a:t>
            </a:r>
            <a:r>
              <a:rPr lang="en-US" dirty="0"/>
              <a:t>Limited, </a:t>
            </a:r>
            <a:r>
              <a:rPr lang="en-US" dirty="0" err="1"/>
              <a:t>dba</a:t>
            </a:r>
            <a:r>
              <a:rPr lang="en-US" dirty="0"/>
              <a:t> Net4Domains </a:t>
            </a:r>
            <a:endParaRPr lang="en-US" dirty="0" smtClean="0"/>
          </a:p>
          <a:p>
            <a:pPr lvl="2"/>
            <a:r>
              <a:rPr lang="en-US" dirty="0" smtClean="0"/>
              <a:t> </a:t>
            </a:r>
            <a:r>
              <a:rPr lang="en-US" dirty="0"/>
              <a:t>Rediff.com </a:t>
            </a:r>
            <a:endParaRPr lang="en-US" dirty="0" smtClean="0"/>
          </a:p>
          <a:p>
            <a:pPr lvl="2"/>
            <a:r>
              <a:rPr lang="en-US" dirty="0" err="1" smtClean="0"/>
              <a:t>Sify</a:t>
            </a:r>
            <a:r>
              <a:rPr lang="en-US" dirty="0" smtClean="0"/>
              <a:t> </a:t>
            </a:r>
            <a:r>
              <a:rPr lang="en-US" dirty="0"/>
              <a:t>Ltd. </a:t>
            </a:r>
          </a:p>
        </p:txBody>
      </p:sp>
    </p:spTree>
    <p:extLst>
      <p:ext uri="{BB962C8B-B14F-4D97-AF65-F5344CB8AC3E}">
        <p14:creationId xmlns:p14="http://schemas.microsoft.com/office/powerpoint/2010/main" val="4209418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 to ask</a:t>
            </a:r>
            <a:endParaRPr lang="en-US" dirty="0"/>
          </a:p>
        </p:txBody>
      </p:sp>
      <p:sp>
        <p:nvSpPr>
          <p:cNvPr id="3" name="Content Placeholder 2"/>
          <p:cNvSpPr>
            <a:spLocks noGrp="1"/>
          </p:cNvSpPr>
          <p:nvPr>
            <p:ph idx="1"/>
          </p:nvPr>
        </p:nvSpPr>
        <p:spPr/>
        <p:txBody>
          <a:bodyPr/>
          <a:lstStyle/>
          <a:p>
            <a:r>
              <a:rPr lang="en-US" dirty="0"/>
              <a:t>How do you design web pages that are aesthetically and technically </a:t>
            </a:r>
            <a:r>
              <a:rPr lang="en-US" dirty="0" smtClean="0"/>
              <a:t>intriguing without </a:t>
            </a:r>
            <a:r>
              <a:rPr lang="en-US" dirty="0"/>
              <a:t>alienating those in your audience with older browsers? </a:t>
            </a:r>
            <a:endParaRPr lang="en-US" dirty="0" smtClean="0"/>
          </a:p>
          <a:p>
            <a:r>
              <a:rPr lang="en-US" dirty="0" smtClean="0"/>
              <a:t>Does </a:t>
            </a:r>
            <a:r>
              <a:rPr lang="en-US" dirty="0"/>
              <a:t>a page that </a:t>
            </a:r>
            <a:r>
              <a:rPr lang="en-US" dirty="0" smtClean="0"/>
              <a:t>is designed </a:t>
            </a:r>
            <a:r>
              <a:rPr lang="en-US" dirty="0"/>
              <a:t>to be functional on all browsers necessarily need to be boring? </a:t>
            </a:r>
            <a:endParaRPr lang="en-US" dirty="0" smtClean="0"/>
          </a:p>
          <a:p>
            <a:r>
              <a:rPr lang="en-US" dirty="0" smtClean="0"/>
              <a:t>Is it possible </a:t>
            </a:r>
            <a:r>
              <a:rPr lang="en-US" dirty="0"/>
              <a:t>to please everyone? And if not, where do you draw the line? </a:t>
            </a:r>
            <a:endParaRPr lang="en-US" dirty="0" smtClean="0"/>
          </a:p>
          <a:p>
            <a:r>
              <a:rPr lang="en-US" dirty="0" smtClean="0"/>
              <a:t>How many past </a:t>
            </a:r>
            <a:r>
              <a:rPr lang="en-US" dirty="0"/>
              <a:t>versions do you need to cater to with your designs?</a:t>
            </a:r>
            <a:endParaRPr lang="en-US" dirty="0"/>
          </a:p>
        </p:txBody>
      </p:sp>
    </p:spTree>
    <p:extLst>
      <p:ext uri="{BB962C8B-B14F-4D97-AF65-F5344CB8AC3E}">
        <p14:creationId xmlns:p14="http://schemas.microsoft.com/office/powerpoint/2010/main" val="349616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WEBSITE</a:t>
            </a:r>
          </a:p>
        </p:txBody>
      </p:sp>
      <p:sp>
        <p:nvSpPr>
          <p:cNvPr id="3" name="Content Placeholder 2"/>
          <p:cNvSpPr>
            <a:spLocks noGrp="1"/>
          </p:cNvSpPr>
          <p:nvPr>
            <p:ph idx="1"/>
          </p:nvPr>
        </p:nvSpPr>
        <p:spPr/>
        <p:txBody>
          <a:bodyPr/>
          <a:lstStyle/>
          <a:p>
            <a:r>
              <a:rPr lang="en-US" dirty="0"/>
              <a:t>A Website is a collection of documents written in the HTML code for an individual, a business house or any other organization. It is typically dedicated to some particular topic or purpose. </a:t>
            </a:r>
            <a:endParaRPr lang="en-US" dirty="0" smtClean="0"/>
          </a:p>
          <a:p>
            <a:r>
              <a:rPr lang="en-US" dirty="0" smtClean="0"/>
              <a:t>Based </a:t>
            </a:r>
            <a:r>
              <a:rPr lang="en-US" dirty="0"/>
              <a:t>on their functionality, there are two types of website, Static Website and Dynamic Website. </a:t>
            </a:r>
            <a:endParaRPr lang="en-US" dirty="0" smtClean="0"/>
          </a:p>
          <a:p>
            <a:r>
              <a:rPr lang="en-US" dirty="0" smtClean="0"/>
              <a:t>In </a:t>
            </a:r>
            <a:r>
              <a:rPr lang="en-US" dirty="0"/>
              <a:t>static website contents are not expected to change frequently </a:t>
            </a:r>
            <a:endParaRPr lang="en-US" dirty="0" smtClean="0"/>
          </a:p>
          <a:p>
            <a:r>
              <a:rPr lang="en-US" dirty="0" smtClean="0"/>
              <a:t>whereas </a:t>
            </a:r>
            <a:r>
              <a:rPr lang="en-US" dirty="0"/>
              <a:t>in dynamic website contents are changing frequently.</a:t>
            </a:r>
          </a:p>
        </p:txBody>
      </p:sp>
    </p:spTree>
    <p:extLst>
      <p:ext uri="{BB962C8B-B14F-4D97-AF65-F5344CB8AC3E}">
        <p14:creationId xmlns:p14="http://schemas.microsoft.com/office/powerpoint/2010/main" val="262042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WEBSITE</a:t>
            </a:r>
          </a:p>
        </p:txBody>
      </p:sp>
      <p:sp>
        <p:nvSpPr>
          <p:cNvPr id="3" name="Content Placeholder 2"/>
          <p:cNvSpPr>
            <a:spLocks noGrp="1"/>
          </p:cNvSpPr>
          <p:nvPr>
            <p:ph idx="1"/>
          </p:nvPr>
        </p:nvSpPr>
        <p:spPr/>
        <p:txBody>
          <a:bodyPr>
            <a:normAutofit fontScale="92500"/>
          </a:bodyPr>
          <a:lstStyle/>
          <a:p>
            <a:r>
              <a:rPr lang="en-US" dirty="0"/>
              <a:t>Home Page and site-wide template design to ensure an attractive, functional and consistent appearance of your </a:t>
            </a:r>
            <a:r>
              <a:rPr lang="en-US" dirty="0" smtClean="0"/>
              <a:t>website</a:t>
            </a:r>
          </a:p>
          <a:p>
            <a:r>
              <a:rPr lang="en-US" dirty="0" smtClean="0"/>
              <a:t>Integrated </a:t>
            </a:r>
            <a:r>
              <a:rPr lang="en-US" dirty="0"/>
              <a:t>site navigation to provide clear and consistent access to your site’s content. </a:t>
            </a:r>
            <a:endParaRPr lang="en-US" dirty="0" smtClean="0"/>
          </a:p>
          <a:p>
            <a:r>
              <a:rPr lang="en-US" dirty="0" smtClean="0"/>
              <a:t>Look </a:t>
            </a:r>
            <a:r>
              <a:rPr lang="en-US" dirty="0"/>
              <a:t>and feel of your website, including colors, text and graphics, as well as the way it functions. </a:t>
            </a:r>
            <a:endParaRPr lang="en-US" dirty="0" smtClean="0"/>
          </a:p>
          <a:p>
            <a:r>
              <a:rPr lang="en-US" dirty="0" smtClean="0"/>
              <a:t>A </a:t>
            </a:r>
            <a:r>
              <a:rPr lang="en-US" dirty="0"/>
              <a:t>Logo: to be displayed in the left corner of each page of your website. </a:t>
            </a:r>
            <a:r>
              <a:rPr lang="en-US" dirty="0" smtClean="0"/>
              <a:t>A </a:t>
            </a:r>
            <a:r>
              <a:rPr lang="en-US" dirty="0"/>
              <a:t>site map to Provide a list of all pages on your site. </a:t>
            </a:r>
            <a:endParaRPr lang="en-US" dirty="0" smtClean="0"/>
          </a:p>
          <a:p>
            <a:r>
              <a:rPr lang="en-US" dirty="0" smtClean="0"/>
              <a:t>Website </a:t>
            </a:r>
            <a:r>
              <a:rPr lang="en-US" dirty="0"/>
              <a:t>Search features allowing user to search the website for content relevant to their specific </a:t>
            </a:r>
            <a:r>
              <a:rPr lang="en-US" dirty="0" smtClean="0"/>
              <a:t>interests</a:t>
            </a:r>
          </a:p>
          <a:p>
            <a:r>
              <a:rPr lang="en-US" dirty="0" smtClean="0"/>
              <a:t>About </a:t>
            </a:r>
            <a:r>
              <a:rPr lang="en-US" dirty="0"/>
              <a:t>page that includes: o A complete description of you and / or your company o Your website and / or company objectives o Your name, address, phone numbers and e-mail </a:t>
            </a:r>
            <a:r>
              <a:rPr lang="en-US" dirty="0" smtClean="0"/>
              <a:t>addresses</a:t>
            </a:r>
          </a:p>
        </p:txBody>
      </p:sp>
    </p:spTree>
    <p:extLst>
      <p:ext uri="{BB962C8B-B14F-4D97-AF65-F5344CB8AC3E}">
        <p14:creationId xmlns:p14="http://schemas.microsoft.com/office/powerpoint/2010/main" val="360515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Feedback: that facilitates the customers to ask some queries about your Products and Services</a:t>
            </a:r>
          </a:p>
          <a:p>
            <a:r>
              <a:rPr lang="en-US" dirty="0"/>
              <a:t>A domain name: Your ‘address’ on the internet, what people type into their browser to find you. You choose a word or phrase (Example:- </a:t>
            </a:r>
            <a:r>
              <a:rPr lang="en-US" dirty="0" err="1"/>
              <a:t>mywebsite</a:t>
            </a:r>
            <a:r>
              <a:rPr lang="en-US" dirty="0"/>
              <a:t>) and an extension (Example:- .com, </a:t>
            </a:r>
            <a:r>
              <a:rPr lang="en-US" dirty="0" err="1"/>
              <a:t>.net</a:t>
            </a:r>
            <a:r>
              <a:rPr lang="en-US" dirty="0"/>
              <a:t>, .</a:t>
            </a:r>
            <a:r>
              <a:rPr lang="en-US" dirty="0" err="1"/>
              <a:t>edu</a:t>
            </a:r>
            <a:r>
              <a:rPr lang="en-US" dirty="0"/>
              <a:t>), your domain name could be </a:t>
            </a:r>
            <a:r>
              <a:rPr lang="en-US" dirty="0" smtClean="0"/>
              <a:t>mywebsite.com </a:t>
            </a:r>
          </a:p>
          <a:p>
            <a:r>
              <a:rPr lang="en-US" dirty="0"/>
              <a:t>Web Hosting: The physical place your website resides; includes the computer (called a server) as well as the connection to the Internet and the technology that makes your website work. </a:t>
            </a:r>
            <a:endParaRPr lang="en-US" dirty="0" smtClean="0"/>
          </a:p>
          <a:p>
            <a:r>
              <a:rPr lang="en-US" dirty="0" smtClean="0"/>
              <a:t>Copyright</a:t>
            </a:r>
            <a:r>
              <a:rPr lang="en-US" dirty="0"/>
              <a:t>: Displaying your copyright information at the bottom of each page. Your copyright might look like this: Copyright @ Year </a:t>
            </a:r>
            <a:r>
              <a:rPr lang="en-US" dirty="0" err="1"/>
              <a:t>CompanyName</a:t>
            </a:r>
            <a:endParaRPr lang="en-US" dirty="0"/>
          </a:p>
        </p:txBody>
      </p:sp>
      <p:sp>
        <p:nvSpPr>
          <p:cNvPr id="4" name="Title 1"/>
          <p:cNvSpPr>
            <a:spLocks noGrp="1"/>
          </p:cNvSpPr>
          <p:nvPr>
            <p:ph type="title"/>
          </p:nvPr>
        </p:nvSpPr>
        <p:spPr/>
        <p:txBody>
          <a:bodyPr/>
          <a:lstStyle/>
          <a:p>
            <a:r>
              <a:rPr lang="en-US" dirty="0"/>
              <a:t>COMPONENTS OF A WEBSITE</a:t>
            </a:r>
          </a:p>
        </p:txBody>
      </p:sp>
    </p:spTree>
    <p:extLst>
      <p:ext uri="{BB962C8B-B14F-4D97-AF65-F5344CB8AC3E}">
        <p14:creationId xmlns:p14="http://schemas.microsoft.com/office/powerpoint/2010/main" val="371779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PLANNING </a:t>
            </a:r>
          </a:p>
        </p:txBody>
      </p:sp>
      <p:sp>
        <p:nvSpPr>
          <p:cNvPr id="3" name="Content Placeholder 2"/>
          <p:cNvSpPr>
            <a:spLocks noGrp="1"/>
          </p:cNvSpPr>
          <p:nvPr>
            <p:ph idx="1"/>
          </p:nvPr>
        </p:nvSpPr>
        <p:spPr/>
        <p:txBody>
          <a:bodyPr>
            <a:normAutofit lnSpcReduction="10000"/>
          </a:bodyPr>
          <a:lstStyle/>
          <a:p>
            <a:r>
              <a:rPr lang="en-US" dirty="0"/>
              <a:t>Planning is the most important part of building a website. </a:t>
            </a:r>
            <a:endParaRPr lang="en-US" dirty="0" smtClean="0"/>
          </a:p>
          <a:p>
            <a:r>
              <a:rPr lang="en-US" dirty="0" smtClean="0"/>
              <a:t>Before </a:t>
            </a:r>
            <a:r>
              <a:rPr lang="en-US" dirty="0"/>
              <a:t>designing a website, it is necessary to do proper planning as we do in the case of building a house. </a:t>
            </a:r>
            <a:endParaRPr lang="en-US" dirty="0" smtClean="0"/>
          </a:p>
          <a:p>
            <a:r>
              <a:rPr lang="en-US" dirty="0" smtClean="0"/>
              <a:t>If </a:t>
            </a:r>
            <a:r>
              <a:rPr lang="en-US" dirty="0"/>
              <a:t>you start building your house without giving a thought of planning, the house may end up into an uncomfortable dwelling. </a:t>
            </a:r>
            <a:endParaRPr lang="en-US" dirty="0" smtClean="0"/>
          </a:p>
          <a:p>
            <a:r>
              <a:rPr lang="en-US" dirty="0" smtClean="0"/>
              <a:t>Therefore</a:t>
            </a:r>
            <a:r>
              <a:rPr lang="en-US" dirty="0"/>
              <a:t>, for building a good website proper planning is required. </a:t>
            </a:r>
            <a:endParaRPr lang="en-US" dirty="0" smtClean="0"/>
          </a:p>
          <a:p>
            <a:r>
              <a:rPr lang="en-US" dirty="0" smtClean="0"/>
              <a:t>The </a:t>
            </a:r>
            <a:r>
              <a:rPr lang="en-US" dirty="0"/>
              <a:t>basic steps that help in planning a website are</a:t>
            </a:r>
            <a:r>
              <a:rPr lang="en-US" dirty="0" smtClean="0"/>
              <a:t>:</a:t>
            </a:r>
          </a:p>
          <a:p>
            <a:pPr lvl="1"/>
            <a:r>
              <a:rPr lang="en-US" dirty="0" smtClean="0"/>
              <a:t>Define </a:t>
            </a:r>
            <a:r>
              <a:rPr lang="en-US" dirty="0"/>
              <a:t>your target </a:t>
            </a:r>
            <a:r>
              <a:rPr lang="en-US" dirty="0" smtClean="0"/>
              <a:t>audience</a:t>
            </a:r>
          </a:p>
          <a:p>
            <a:pPr lvl="1"/>
            <a:r>
              <a:rPr lang="en-US" dirty="0" smtClean="0"/>
              <a:t>Organize </a:t>
            </a:r>
            <a:r>
              <a:rPr lang="en-US" dirty="0"/>
              <a:t>your concepts and materials </a:t>
            </a:r>
            <a:endParaRPr lang="en-US" dirty="0" smtClean="0"/>
          </a:p>
          <a:p>
            <a:pPr lvl="1"/>
            <a:r>
              <a:rPr lang="en-US" dirty="0" smtClean="0"/>
              <a:t>Create </a:t>
            </a:r>
            <a:r>
              <a:rPr lang="en-US" dirty="0"/>
              <a:t>a directory structure (also called site map) </a:t>
            </a:r>
            <a:endParaRPr lang="en-US" dirty="0" smtClean="0"/>
          </a:p>
          <a:p>
            <a:pPr lvl="1"/>
            <a:r>
              <a:rPr lang="en-US" dirty="0" smtClean="0"/>
              <a:t>Create </a:t>
            </a:r>
            <a:r>
              <a:rPr lang="en-US" dirty="0"/>
              <a:t>a sketch of the pages you intend to create </a:t>
            </a:r>
          </a:p>
          <a:p>
            <a:pPr lvl="1"/>
            <a:r>
              <a:rPr lang="en-US" dirty="0" smtClean="0"/>
              <a:t> </a:t>
            </a:r>
            <a:r>
              <a:rPr lang="en-US" dirty="0"/>
              <a:t>Design and refine the look and feel of the site </a:t>
            </a:r>
          </a:p>
        </p:txBody>
      </p:sp>
    </p:spTree>
    <p:extLst>
      <p:ext uri="{BB962C8B-B14F-4D97-AF65-F5344CB8AC3E}">
        <p14:creationId xmlns:p14="http://schemas.microsoft.com/office/powerpoint/2010/main" val="49108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your Target Audience</a:t>
            </a:r>
          </a:p>
        </p:txBody>
      </p:sp>
      <p:sp>
        <p:nvSpPr>
          <p:cNvPr id="3" name="Content Placeholder 2"/>
          <p:cNvSpPr>
            <a:spLocks noGrp="1"/>
          </p:cNvSpPr>
          <p:nvPr>
            <p:ph idx="1"/>
          </p:nvPr>
        </p:nvSpPr>
        <p:spPr/>
        <p:txBody>
          <a:bodyPr/>
          <a:lstStyle/>
          <a:p>
            <a:r>
              <a:rPr lang="en-US" dirty="0"/>
              <a:t>Your site should facilitate the information or services to visitors the way they are looking for. </a:t>
            </a:r>
            <a:endParaRPr lang="en-US" dirty="0" smtClean="0"/>
          </a:p>
          <a:p>
            <a:r>
              <a:rPr lang="en-US" dirty="0" smtClean="0"/>
              <a:t>The </a:t>
            </a:r>
            <a:r>
              <a:rPr lang="en-US" dirty="0"/>
              <a:t>keys to successfully communicating with your audience are first to identify who they are and then anticipate their reaction to the various elements of your web </a:t>
            </a:r>
            <a:r>
              <a:rPr lang="en-US" dirty="0" smtClean="0"/>
              <a:t>site</a:t>
            </a:r>
          </a:p>
          <a:p>
            <a:r>
              <a:rPr lang="en-US" dirty="0"/>
              <a:t>You need to consider the following points for meeting the above said objectives. </a:t>
            </a:r>
            <a:endParaRPr lang="en-US" dirty="0" smtClean="0"/>
          </a:p>
          <a:p>
            <a:pPr lvl="1"/>
            <a:r>
              <a:rPr lang="en-US" dirty="0" smtClean="0"/>
              <a:t>The </a:t>
            </a:r>
            <a:r>
              <a:rPr lang="en-US" dirty="0"/>
              <a:t>viewer’s background and previous experience </a:t>
            </a:r>
            <a:endParaRPr lang="en-US" dirty="0" smtClean="0"/>
          </a:p>
          <a:p>
            <a:pPr lvl="1"/>
            <a:r>
              <a:rPr lang="en-US" dirty="0" smtClean="0"/>
              <a:t>Their </a:t>
            </a:r>
            <a:r>
              <a:rPr lang="en-US" dirty="0"/>
              <a:t>interest and </a:t>
            </a:r>
            <a:r>
              <a:rPr lang="en-US" dirty="0" smtClean="0"/>
              <a:t>tastes</a:t>
            </a:r>
          </a:p>
          <a:p>
            <a:pPr lvl="1"/>
            <a:r>
              <a:rPr lang="en-US" dirty="0"/>
              <a:t>The reason why they are visiting your site </a:t>
            </a:r>
            <a:endParaRPr lang="en-US" dirty="0" smtClean="0"/>
          </a:p>
          <a:p>
            <a:pPr lvl="1"/>
            <a:r>
              <a:rPr lang="en-US" dirty="0" smtClean="0"/>
              <a:t>What </a:t>
            </a:r>
            <a:r>
              <a:rPr lang="en-US" dirty="0"/>
              <a:t>is their general age </a:t>
            </a:r>
          </a:p>
        </p:txBody>
      </p:sp>
    </p:spTree>
    <p:extLst>
      <p:ext uri="{BB962C8B-B14F-4D97-AF65-F5344CB8AC3E}">
        <p14:creationId xmlns:p14="http://schemas.microsoft.com/office/powerpoint/2010/main" val="188706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Organize your Concepts and Materials</a:t>
            </a:r>
          </a:p>
        </p:txBody>
      </p:sp>
      <p:sp>
        <p:nvSpPr>
          <p:cNvPr id="3" name="Content Placeholder 2"/>
          <p:cNvSpPr>
            <a:spLocks noGrp="1"/>
          </p:cNvSpPr>
          <p:nvPr>
            <p:ph idx="1"/>
          </p:nvPr>
        </p:nvSpPr>
        <p:spPr/>
        <p:txBody>
          <a:bodyPr/>
          <a:lstStyle/>
          <a:p>
            <a:r>
              <a:rPr lang="en-US" dirty="0"/>
              <a:t>You should be clear about the aim of creating your site, whether the aim of the site is</a:t>
            </a:r>
            <a:r>
              <a:rPr lang="en-US" dirty="0" smtClean="0"/>
              <a:t>:</a:t>
            </a:r>
          </a:p>
          <a:p>
            <a:pPr lvl="1"/>
            <a:r>
              <a:rPr lang="en-US" dirty="0" smtClean="0"/>
              <a:t>to inform</a:t>
            </a:r>
          </a:p>
          <a:p>
            <a:pPr lvl="1"/>
            <a:r>
              <a:rPr lang="en-US" dirty="0" smtClean="0"/>
              <a:t>to </a:t>
            </a:r>
            <a:r>
              <a:rPr lang="en-US" dirty="0"/>
              <a:t>promote a </a:t>
            </a:r>
            <a:r>
              <a:rPr lang="en-US" dirty="0" smtClean="0"/>
              <a:t>product</a:t>
            </a:r>
          </a:p>
          <a:p>
            <a:pPr lvl="1"/>
            <a:r>
              <a:rPr lang="en-US" dirty="0" smtClean="0"/>
              <a:t>to </a:t>
            </a:r>
            <a:r>
              <a:rPr lang="en-US" dirty="0"/>
              <a:t>educate </a:t>
            </a:r>
            <a:r>
              <a:rPr lang="en-US" dirty="0" smtClean="0"/>
              <a:t>audience</a:t>
            </a:r>
          </a:p>
          <a:p>
            <a:pPr lvl="1"/>
            <a:r>
              <a:rPr lang="en-US" dirty="0" smtClean="0"/>
              <a:t>to </a:t>
            </a:r>
            <a:r>
              <a:rPr lang="en-US" dirty="0"/>
              <a:t>entertain the </a:t>
            </a:r>
            <a:r>
              <a:rPr lang="en-US" dirty="0" smtClean="0"/>
              <a:t>audience</a:t>
            </a:r>
          </a:p>
          <a:p>
            <a:r>
              <a:rPr lang="en-US" dirty="0" smtClean="0"/>
              <a:t> </a:t>
            </a:r>
            <a:r>
              <a:rPr lang="en-US" dirty="0"/>
              <a:t>Your vision of creating the web site needs to be well defined. </a:t>
            </a:r>
            <a:endParaRPr lang="en-US" dirty="0" smtClean="0"/>
          </a:p>
          <a:p>
            <a:r>
              <a:rPr lang="en-US" dirty="0" smtClean="0"/>
              <a:t>Once </a:t>
            </a:r>
            <a:r>
              <a:rPr lang="en-US" dirty="0"/>
              <a:t>the goals are defined, organize all your materials and put together any other related documents and pictures you want to work with.</a:t>
            </a:r>
          </a:p>
        </p:txBody>
      </p:sp>
    </p:spTree>
    <p:extLst>
      <p:ext uri="{BB962C8B-B14F-4D97-AF65-F5344CB8AC3E}">
        <p14:creationId xmlns:p14="http://schemas.microsoft.com/office/powerpoint/2010/main" val="1665048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56</TotalTime>
  <Words>1900</Words>
  <Application>Microsoft Office PowerPoint</Application>
  <PresentationFormat>On-screen Show (4:3)</PresentationFormat>
  <Paragraphs>131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Adjacency</vt:lpstr>
      <vt:lpstr>Web Design Considerations</vt:lpstr>
      <vt:lpstr>The Web Environment</vt:lpstr>
      <vt:lpstr>Some questions to ask</vt:lpstr>
      <vt:lpstr>WHAT IS A WEBSITE</vt:lpstr>
      <vt:lpstr>COMPONENTS OF A WEBSITE</vt:lpstr>
      <vt:lpstr>COMPONENTS OF A WEBSITE</vt:lpstr>
      <vt:lpstr>WEBSITE PLANNING </vt:lpstr>
      <vt:lpstr>Define your Target Audience</vt:lpstr>
      <vt:lpstr>Organize your Concepts and Materials</vt:lpstr>
      <vt:lpstr>Create a Directory structure</vt:lpstr>
      <vt:lpstr>Create a Sketch of the web pages </vt:lpstr>
      <vt:lpstr>Develop a Look and Feel </vt:lpstr>
      <vt:lpstr>WEB PAGE DESIGNING </vt:lpstr>
      <vt:lpstr>WEB HOSTING</vt:lpstr>
      <vt:lpstr>Types of Hosting</vt:lpstr>
      <vt:lpstr>Various terms associated with Web Site Hosting </vt:lpstr>
      <vt:lpstr>Web Hosting Service Providers</vt:lpstr>
      <vt:lpstr>DOMAIN REGISTRATION</vt:lpstr>
      <vt:lpstr>Why Register a Domain?</vt:lpstr>
      <vt:lpstr>Where to Get a Domain Name?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Considerations</dc:title>
  <dc:creator>Admin</dc:creator>
  <cp:lastModifiedBy>Admin</cp:lastModifiedBy>
  <cp:revision>12</cp:revision>
  <dcterms:created xsi:type="dcterms:W3CDTF">2017-06-22T05:48:06Z</dcterms:created>
  <dcterms:modified xsi:type="dcterms:W3CDTF">2017-06-22T06:44:25Z</dcterms:modified>
</cp:coreProperties>
</file>