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7" r:id="rId8"/>
    <p:sldId id="268" r:id="rId9"/>
    <p:sldId id="269"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6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716657-5097-440F-B310-3CA9151D1539}" type="datetimeFigureOut">
              <a:rPr lang="en-IN" smtClean="0"/>
              <a:t>24-06-2015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D0064-B0BF-4B8A-8142-3E78B6110DAE}"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16657-5097-440F-B310-3CA9151D1539}" type="datetimeFigureOut">
              <a:rPr lang="en-IN" smtClean="0"/>
              <a:t>24-06-2015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D0064-B0BF-4B8A-8142-3E78B6110DA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716657-5097-440F-B310-3CA9151D1539}" type="datetimeFigureOut">
              <a:rPr lang="en-IN" smtClean="0"/>
              <a:t>24-06-2015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D0064-B0BF-4B8A-8142-3E78B6110DA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16657-5097-440F-B310-3CA9151D1539}" type="datetimeFigureOut">
              <a:rPr lang="en-IN" smtClean="0"/>
              <a:t>24-06-2015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D0064-B0BF-4B8A-8142-3E78B6110DA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16657-5097-440F-B310-3CA9151D1539}" type="datetimeFigureOut">
              <a:rPr lang="en-IN" smtClean="0"/>
              <a:t>24-06-2015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D0064-B0BF-4B8A-8142-3E78B6110DAE}"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716657-5097-440F-B310-3CA9151D1539}" type="datetimeFigureOut">
              <a:rPr lang="en-IN" smtClean="0"/>
              <a:t>24-06-2015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D0064-B0BF-4B8A-8142-3E78B6110DA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716657-5097-440F-B310-3CA9151D1539}" type="datetimeFigureOut">
              <a:rPr lang="en-IN" smtClean="0"/>
              <a:t>24-06-2015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4D0064-B0BF-4B8A-8142-3E78B6110DAE}"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716657-5097-440F-B310-3CA9151D1539}" type="datetimeFigureOut">
              <a:rPr lang="en-IN" smtClean="0"/>
              <a:t>24-06-2015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4D0064-B0BF-4B8A-8142-3E78B6110DA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16657-5097-440F-B310-3CA9151D1539}" type="datetimeFigureOut">
              <a:rPr lang="en-IN" smtClean="0"/>
              <a:t>24-06-2015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4D0064-B0BF-4B8A-8142-3E78B6110DA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16657-5097-440F-B310-3CA9151D1539}" type="datetimeFigureOut">
              <a:rPr lang="en-IN" smtClean="0"/>
              <a:t>24-06-2015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D0064-B0BF-4B8A-8142-3E78B6110DAE}"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16657-5097-440F-B310-3CA9151D1539}" type="datetimeFigureOut">
              <a:rPr lang="en-IN" smtClean="0"/>
              <a:t>24-06-2015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D0064-B0BF-4B8A-8142-3E78B6110DA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716657-5097-440F-B310-3CA9151D1539}" type="datetimeFigureOut">
              <a:rPr lang="en-IN" smtClean="0"/>
              <a:t>24-06-2015</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4D0064-B0BF-4B8A-8142-3E78B6110DA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Publishing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6092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Structure</a:t>
            </a:r>
            <a:endParaRPr lang="en-IN" dirty="0"/>
          </a:p>
        </p:txBody>
      </p:sp>
      <p:sp>
        <p:nvSpPr>
          <p:cNvPr id="3" name="Content Placeholder 2"/>
          <p:cNvSpPr>
            <a:spLocks noGrp="1"/>
          </p:cNvSpPr>
          <p:nvPr>
            <p:ph idx="1"/>
          </p:nvPr>
        </p:nvSpPr>
        <p:spPr/>
        <p:txBody>
          <a:bodyPr>
            <a:normAutofit lnSpcReduction="10000"/>
          </a:bodyPr>
          <a:lstStyle/>
          <a:p>
            <a:r>
              <a:rPr lang="en-US" dirty="0" smtClean="0"/>
              <a:t>Organize your site carefully from the start can save your time later on.</a:t>
            </a:r>
          </a:p>
          <a:p>
            <a:r>
              <a:rPr lang="en-US" dirty="0" smtClean="0"/>
              <a:t>Break down your sites into categories:</a:t>
            </a:r>
          </a:p>
          <a:p>
            <a:pPr lvl="1"/>
            <a:r>
              <a:rPr lang="en-US" dirty="0" smtClean="0"/>
              <a:t>Put related pages in the same folder.</a:t>
            </a:r>
          </a:p>
          <a:p>
            <a:pPr lvl="1"/>
            <a:r>
              <a:rPr lang="en-US" dirty="0" smtClean="0"/>
              <a:t>Example, your company press releases, contact information and job postings might all go in one folder</a:t>
            </a:r>
          </a:p>
          <a:p>
            <a:pPr lvl="1"/>
            <a:r>
              <a:rPr lang="en-US" dirty="0" smtClean="0"/>
              <a:t>Your online catalog pages in another folder</a:t>
            </a:r>
          </a:p>
          <a:p>
            <a:pPr lvl="1"/>
            <a:r>
              <a:rPr lang="en-US" dirty="0" smtClean="0"/>
              <a:t>Use sub folders where necessary.</a:t>
            </a:r>
          </a:p>
          <a:p>
            <a:r>
              <a:rPr lang="en-US" dirty="0" smtClean="0"/>
              <a:t>Decide where to put items such as images and sound files:</a:t>
            </a:r>
          </a:p>
          <a:p>
            <a:pPr lvl="1"/>
            <a:r>
              <a:rPr lang="en-US" dirty="0" smtClean="0"/>
              <a:t>Designers sometimes place all of the non-HTML items to be used on a site in a folder called Assets. (the folder may contain other folders).</a:t>
            </a:r>
          </a:p>
          <a:p>
            <a:r>
              <a:rPr lang="en-US" dirty="0" smtClean="0"/>
              <a:t>Use the same structure for local and remote sites:</a:t>
            </a:r>
          </a:p>
          <a:p>
            <a:pPr marL="274320" lvl="1" indent="0">
              <a:buNone/>
            </a:pPr>
            <a:endParaRPr lang="en-US" dirty="0" smtClean="0"/>
          </a:p>
        </p:txBody>
      </p:sp>
    </p:spTree>
    <p:extLst>
      <p:ext uri="{BB962C8B-B14F-4D97-AF65-F5344CB8AC3E}">
        <p14:creationId xmlns:p14="http://schemas.microsoft.com/office/powerpoint/2010/main" val="380576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Navigation</a:t>
            </a:r>
            <a:endParaRPr lang="en-IN" dirty="0"/>
          </a:p>
        </p:txBody>
      </p:sp>
      <p:sp>
        <p:nvSpPr>
          <p:cNvPr id="3" name="Content Placeholder 2"/>
          <p:cNvSpPr>
            <a:spLocks noGrp="1"/>
          </p:cNvSpPr>
          <p:nvPr>
            <p:ph idx="1"/>
          </p:nvPr>
        </p:nvSpPr>
        <p:spPr/>
        <p:txBody>
          <a:bodyPr/>
          <a:lstStyle/>
          <a:p>
            <a:r>
              <a:rPr lang="en-US" dirty="0" smtClean="0"/>
              <a:t>Another area where planning pays off is navigation.</a:t>
            </a:r>
          </a:p>
          <a:p>
            <a:r>
              <a:rPr lang="en-US" dirty="0" smtClean="0"/>
              <a:t>As you design your site, think about the experience you want your visitors to have.</a:t>
            </a:r>
          </a:p>
          <a:p>
            <a:r>
              <a:rPr lang="en-US" b="1" dirty="0" smtClean="0"/>
              <a:t>You are here</a:t>
            </a:r>
            <a:r>
              <a:rPr lang="en-US" dirty="0" smtClean="0"/>
              <a:t>: should always be easy for visitors to figure out where in your site they are and how to return to your top-level page.</a:t>
            </a:r>
          </a:p>
          <a:p>
            <a:r>
              <a:rPr lang="en-US" b="1" dirty="0" smtClean="0"/>
              <a:t>Searching and indexes</a:t>
            </a:r>
            <a:r>
              <a:rPr lang="en-US" dirty="0" smtClean="0"/>
              <a:t>: should be easy for visitors to find any information they want.</a:t>
            </a:r>
          </a:p>
          <a:p>
            <a:r>
              <a:rPr lang="en-US" b="1" dirty="0" smtClean="0"/>
              <a:t>Feedback: </a:t>
            </a:r>
            <a:r>
              <a:rPr lang="en-US" dirty="0" smtClean="0"/>
              <a:t>provide a way for visitors to contact the Webmaster, if something is wrong with the site and to contact other relevant people associated with the company or the site.</a:t>
            </a:r>
            <a:endParaRPr lang="en-IN" b="1" dirty="0"/>
          </a:p>
        </p:txBody>
      </p:sp>
    </p:spTree>
    <p:extLst>
      <p:ext uri="{BB962C8B-B14F-4D97-AF65-F5344CB8AC3E}">
        <p14:creationId xmlns:p14="http://schemas.microsoft.com/office/powerpoint/2010/main" val="313823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16632"/>
            <a:ext cx="8229600" cy="990600"/>
          </a:xfrm>
        </p:spPr>
        <p:txBody>
          <a:bodyPr/>
          <a:lstStyle/>
          <a:p>
            <a:r>
              <a:rPr lang="en-US" dirty="0" smtClean="0"/>
              <a:t>Web Site Elements</a:t>
            </a:r>
            <a:endParaRPr lang="en-IN" dirty="0"/>
          </a:p>
        </p:txBody>
      </p:sp>
      <p:sp>
        <p:nvSpPr>
          <p:cNvPr id="3" name="Content Placeholder 2"/>
          <p:cNvSpPr>
            <a:spLocks noGrp="1"/>
          </p:cNvSpPr>
          <p:nvPr>
            <p:ph idx="1"/>
          </p:nvPr>
        </p:nvSpPr>
        <p:spPr>
          <a:xfrm>
            <a:off x="457200" y="980728"/>
            <a:ext cx="8507288" cy="5616624"/>
          </a:xfrm>
        </p:spPr>
        <p:txBody>
          <a:bodyPr>
            <a:normAutofit fontScale="85000" lnSpcReduction="20000"/>
          </a:bodyPr>
          <a:lstStyle/>
          <a:p>
            <a:r>
              <a:rPr lang="en-US" dirty="0" smtClean="0"/>
              <a:t>Home Pages: All Web sites are organized around a home page that acts as a point of entry into your site.</a:t>
            </a:r>
          </a:p>
          <a:p>
            <a:pPr lvl="1"/>
            <a:r>
              <a:rPr lang="en-US" dirty="0" smtClean="0"/>
              <a:t>In hierarchical organizations, your home page sits at the top of the chart and all pages in your Web site should contain a direct link back to that home page</a:t>
            </a:r>
          </a:p>
          <a:p>
            <a:pPr lvl="1"/>
            <a:r>
              <a:rPr lang="en-US" dirty="0" smtClean="0"/>
              <a:t>Proper design of the home page is crucial for the success of your site.</a:t>
            </a:r>
          </a:p>
          <a:p>
            <a:r>
              <a:rPr lang="en-US" dirty="0" smtClean="0"/>
              <a:t>Graphics or Text Menus:</a:t>
            </a:r>
          </a:p>
          <a:p>
            <a:pPr lvl="1"/>
            <a:r>
              <a:rPr lang="en-US" dirty="0" smtClean="0"/>
              <a:t>Basic layout design you will make about your home page concerns how heavily you will use graphics on the page.</a:t>
            </a:r>
          </a:p>
          <a:p>
            <a:pPr lvl="1"/>
            <a:r>
              <a:rPr lang="en-US" dirty="0" smtClean="0"/>
              <a:t>Most home pages display at least a small graphic banner/menus across the top of the home page.</a:t>
            </a:r>
          </a:p>
          <a:p>
            <a:pPr lvl="1"/>
            <a:r>
              <a:rPr lang="en-US" dirty="0" smtClean="0"/>
              <a:t>The amount of graphics that need to go into a Web page is also determined by the target audience and their expectations.</a:t>
            </a:r>
          </a:p>
          <a:p>
            <a:r>
              <a:rPr lang="en-US" dirty="0" smtClean="0"/>
              <a:t>Managing Time:</a:t>
            </a:r>
          </a:p>
          <a:p>
            <a:pPr lvl="1"/>
            <a:r>
              <a:rPr lang="en-US" dirty="0" smtClean="0"/>
              <a:t>Web sites need to be frequently updated so that information does not get stale.</a:t>
            </a:r>
          </a:p>
          <a:p>
            <a:pPr lvl="1"/>
            <a:r>
              <a:rPr lang="en-US" dirty="0" smtClean="0"/>
              <a:t>If items listed on the menus on your home page are updated, you could just put a new graphic next to each updated item</a:t>
            </a:r>
          </a:p>
          <a:p>
            <a:pPr lvl="1"/>
            <a:r>
              <a:rPr lang="en-US" dirty="0" smtClean="0"/>
              <a:t>You should also date every one of your Web pages and update that as information changes so that users can be sure that they have the latest version of things.</a:t>
            </a:r>
          </a:p>
          <a:p>
            <a:pPr lvl="1"/>
            <a:r>
              <a:rPr lang="en-US" dirty="0" smtClean="0"/>
              <a:t>You can make a What’s New page that is specifically designed to inform users that information in your site has been updated</a:t>
            </a:r>
            <a:endParaRPr lang="en-IN" dirty="0"/>
          </a:p>
        </p:txBody>
      </p:sp>
    </p:spTree>
    <p:extLst>
      <p:ext uri="{BB962C8B-B14F-4D97-AF65-F5344CB8AC3E}">
        <p14:creationId xmlns:p14="http://schemas.microsoft.com/office/powerpoint/2010/main" val="189916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 Elements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Menus and Submenus:</a:t>
            </a:r>
          </a:p>
          <a:p>
            <a:pPr lvl="1"/>
            <a:r>
              <a:rPr lang="en-US" dirty="0" smtClean="0"/>
              <a:t>Unless your site is very small, you will probably need a number of submenu pages that the user enters from general category listing on your home page.</a:t>
            </a:r>
          </a:p>
          <a:p>
            <a:pPr lvl="1"/>
            <a:r>
              <a:rPr lang="en-US" dirty="0" smtClean="0"/>
              <a:t>Each major submenu in effect becomes a mini-home page for that section of your Web site.</a:t>
            </a:r>
          </a:p>
          <a:p>
            <a:pPr lvl="1"/>
            <a:r>
              <a:rPr lang="en-US" dirty="0" smtClean="0"/>
              <a:t>You may encourage frequent users to link directly to a submenu in your Web site.</a:t>
            </a:r>
          </a:p>
          <a:p>
            <a:r>
              <a:rPr lang="en-US" dirty="0" smtClean="0"/>
              <a:t>Other Related Site Catalogues:</a:t>
            </a:r>
          </a:p>
          <a:p>
            <a:pPr lvl="1"/>
            <a:r>
              <a:rPr lang="en-US" dirty="0" smtClean="0"/>
              <a:t>Often the first set of links Web users make, when they begin to build their own Web sites are collections of favorite links to sites related to their professions, industries or personal interests.</a:t>
            </a:r>
          </a:p>
          <a:p>
            <a:r>
              <a:rPr lang="en-US" dirty="0" smtClean="0"/>
              <a:t>FAQs Pages:</a:t>
            </a:r>
          </a:p>
          <a:p>
            <a:pPr lvl="1"/>
            <a:r>
              <a:rPr lang="en-US" dirty="0" smtClean="0"/>
              <a:t>Ideal for Web sites designed to provide support and information to a working group within an institution or to a professional or trade group that maintains a central office staff.</a:t>
            </a:r>
          </a:p>
          <a:p>
            <a:pPr lvl="1"/>
            <a:r>
              <a:rPr lang="en-US" dirty="0" smtClean="0"/>
              <a:t>Office staff and public relations personnel know that most questions new users ask have been asked and answered many times before.</a:t>
            </a:r>
            <a:endParaRPr lang="en-IN" dirty="0"/>
          </a:p>
        </p:txBody>
      </p:sp>
    </p:spTree>
    <p:extLst>
      <p:ext uri="{BB962C8B-B14F-4D97-AF65-F5344CB8AC3E}">
        <p14:creationId xmlns:p14="http://schemas.microsoft.com/office/powerpoint/2010/main" val="335024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2" y="116632"/>
            <a:ext cx="8229600" cy="990600"/>
          </a:xfrm>
        </p:spPr>
        <p:txBody>
          <a:bodyPr/>
          <a:lstStyle/>
          <a:p>
            <a:r>
              <a:rPr lang="en-US" dirty="0" smtClean="0"/>
              <a:t>Principles for Designing a web site</a:t>
            </a:r>
            <a:endParaRPr lang="en-IN" dirty="0"/>
          </a:p>
        </p:txBody>
      </p:sp>
      <p:sp>
        <p:nvSpPr>
          <p:cNvPr id="3" name="Content Placeholder 2"/>
          <p:cNvSpPr>
            <a:spLocks noGrp="1"/>
          </p:cNvSpPr>
          <p:nvPr>
            <p:ph idx="1"/>
          </p:nvPr>
        </p:nvSpPr>
        <p:spPr>
          <a:xfrm>
            <a:off x="179512" y="1052736"/>
            <a:ext cx="8784976" cy="5616624"/>
          </a:xfrm>
        </p:spPr>
        <p:txBody>
          <a:bodyPr>
            <a:normAutofit fontScale="92500" lnSpcReduction="10000"/>
          </a:bodyPr>
          <a:lstStyle/>
          <a:p>
            <a:r>
              <a:rPr lang="en-US" dirty="0" smtClean="0"/>
              <a:t>Whatever the method you use to design your Web site, follow the rules given below:</a:t>
            </a:r>
          </a:p>
          <a:p>
            <a:pPr lvl="1"/>
            <a:r>
              <a:rPr lang="en-US" dirty="0" smtClean="0"/>
              <a:t>Plan your site, write out the content and lay out the design on paper</a:t>
            </a:r>
          </a:p>
          <a:p>
            <a:pPr lvl="1"/>
            <a:r>
              <a:rPr lang="en-US" dirty="0" smtClean="0"/>
              <a:t>Put your site on your computer hard disk just as it will be on the net.</a:t>
            </a:r>
          </a:p>
          <a:p>
            <a:pPr lvl="1"/>
            <a:r>
              <a:rPr lang="en-US" dirty="0" smtClean="0"/>
              <a:t>Check and double check grammar and spelling.</a:t>
            </a:r>
          </a:p>
          <a:p>
            <a:pPr lvl="1"/>
            <a:r>
              <a:rPr lang="en-US" dirty="0" smtClean="0"/>
              <a:t>Prepare well-organized presentation.</a:t>
            </a:r>
          </a:p>
          <a:p>
            <a:pPr lvl="1"/>
            <a:r>
              <a:rPr lang="en-US" dirty="0" smtClean="0"/>
              <a:t>Format text nicely.</a:t>
            </a:r>
          </a:p>
          <a:p>
            <a:pPr lvl="1"/>
            <a:r>
              <a:rPr lang="en-US" dirty="0" smtClean="0"/>
              <a:t>Put attractive color combinations.</a:t>
            </a:r>
          </a:p>
          <a:p>
            <a:pPr lvl="1"/>
            <a:r>
              <a:rPr lang="en-US" dirty="0" smtClean="0"/>
              <a:t>Put good contrast for legibility.</a:t>
            </a:r>
          </a:p>
          <a:p>
            <a:pPr lvl="1"/>
            <a:r>
              <a:rPr lang="en-US" dirty="0" smtClean="0"/>
              <a:t>Put interesting (not distracting) textures and backgrounds.</a:t>
            </a:r>
          </a:p>
          <a:p>
            <a:pPr lvl="1"/>
            <a:r>
              <a:rPr lang="en-US" dirty="0" smtClean="0"/>
              <a:t>Give interesting and attractive graphics that are appropriate to the topic.</a:t>
            </a:r>
          </a:p>
          <a:p>
            <a:pPr lvl="1"/>
            <a:r>
              <a:rPr lang="en-US" dirty="0" smtClean="0"/>
              <a:t>Choose appropriate size and placement of objects on the page.</a:t>
            </a:r>
          </a:p>
          <a:p>
            <a:pPr lvl="1"/>
            <a:r>
              <a:rPr lang="en-US" dirty="0" smtClean="0"/>
              <a:t>Leave adequate white space (space between elements on the page)</a:t>
            </a:r>
          </a:p>
          <a:p>
            <a:pPr lvl="1"/>
            <a:r>
              <a:rPr lang="en-US" dirty="0" smtClean="0"/>
              <a:t>Preview your Web page in both 640X480 and 800X600 screen resolution.</a:t>
            </a:r>
          </a:p>
          <a:p>
            <a:pPr lvl="1"/>
            <a:r>
              <a:rPr lang="en-US" dirty="0" smtClean="0"/>
              <a:t>Preview your Web pages in all web browsers</a:t>
            </a:r>
          </a:p>
          <a:p>
            <a:pPr lvl="1"/>
            <a:r>
              <a:rPr lang="en-US" dirty="0" smtClean="0"/>
              <a:t>Take your time</a:t>
            </a:r>
          </a:p>
          <a:p>
            <a:pPr lvl="1"/>
            <a:r>
              <a:rPr lang="en-US" dirty="0" smtClean="0"/>
              <a:t>Keep it simple.</a:t>
            </a:r>
            <a:endParaRPr lang="en-IN" dirty="0"/>
          </a:p>
        </p:txBody>
      </p:sp>
    </p:spTree>
    <p:extLst>
      <p:ext uri="{BB962C8B-B14F-4D97-AF65-F5344CB8AC3E}">
        <p14:creationId xmlns:p14="http://schemas.microsoft.com/office/powerpoint/2010/main" val="8289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Authoring &amp; Web Publishing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Web Authoring: is the process of creating a document which can be displayed on a screen using a program called a Web Browser.</a:t>
            </a:r>
          </a:p>
          <a:p>
            <a:pPr lvl="1"/>
            <a:r>
              <a:rPr lang="en-US" dirty="0" smtClean="0"/>
              <a:t>The document must be internally be represented using a document format called HTML.</a:t>
            </a:r>
          </a:p>
          <a:p>
            <a:r>
              <a:rPr lang="en-US" dirty="0" smtClean="0"/>
              <a:t>Web Publishing: is the process of making a Web document available to the public.</a:t>
            </a:r>
          </a:p>
          <a:p>
            <a:r>
              <a:rPr lang="en-US" dirty="0" smtClean="0"/>
              <a:t>Publishing a paper document implies steps such as:</a:t>
            </a:r>
          </a:p>
          <a:p>
            <a:pPr lvl="1"/>
            <a:r>
              <a:rPr lang="en-US" dirty="0" smtClean="0"/>
              <a:t>Making copies available to multiple readers</a:t>
            </a:r>
          </a:p>
          <a:p>
            <a:pPr lvl="1"/>
            <a:r>
              <a:rPr lang="en-US" dirty="0" smtClean="0"/>
              <a:t>Telling readers where to pick them up</a:t>
            </a:r>
          </a:p>
          <a:p>
            <a:pPr lvl="1"/>
            <a:r>
              <a:rPr lang="en-US" dirty="0" smtClean="0"/>
              <a:t>Ensuring enough copies are always available</a:t>
            </a:r>
          </a:p>
          <a:p>
            <a:pPr lvl="1"/>
            <a:r>
              <a:rPr lang="en-US" dirty="0" smtClean="0"/>
              <a:t>Removing them when document is outdated</a:t>
            </a:r>
          </a:p>
          <a:p>
            <a:r>
              <a:rPr lang="en-US" dirty="0" smtClean="0"/>
              <a:t>Similar steps are necessary for publishing Web documents.</a:t>
            </a:r>
          </a:p>
          <a:p>
            <a:r>
              <a:rPr lang="en-US" dirty="0" smtClean="0"/>
              <a:t>Web publishing results in the creation of Web site to be made available on a Web Server.</a:t>
            </a:r>
            <a:endParaRPr lang="en-IN" dirty="0"/>
          </a:p>
        </p:txBody>
      </p:sp>
    </p:spTree>
    <p:extLst>
      <p:ext uri="{BB962C8B-B14F-4D97-AF65-F5344CB8AC3E}">
        <p14:creationId xmlns:p14="http://schemas.microsoft.com/office/powerpoint/2010/main" val="361260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Web Publishing</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It is useful to consider Web publishing in 3 stages:</a:t>
            </a:r>
          </a:p>
          <a:p>
            <a:r>
              <a:rPr lang="en-US" dirty="0" smtClean="0"/>
              <a:t>Raw documents: these are files on any format like Word processor or publishing software.</a:t>
            </a:r>
          </a:p>
          <a:p>
            <a:pPr lvl="1"/>
            <a:r>
              <a:rPr lang="en-US" dirty="0" smtClean="0"/>
              <a:t>These documents are created and modified using their ‘native’ editor.</a:t>
            </a:r>
          </a:p>
          <a:p>
            <a:r>
              <a:rPr lang="en-US" dirty="0" smtClean="0"/>
              <a:t>Self-contained HTML documents:</a:t>
            </a:r>
          </a:p>
          <a:p>
            <a:pPr lvl="1"/>
            <a:r>
              <a:rPr lang="en-US" dirty="0" smtClean="0"/>
              <a:t>Each HTML page is likely to focus on a single subject (or set of related subjects)</a:t>
            </a:r>
          </a:p>
          <a:p>
            <a:pPr lvl="1"/>
            <a:r>
              <a:rPr lang="en-US" dirty="0" smtClean="0"/>
              <a:t>Each can be generally self-contained and could appear quite naturally in many different contexts.</a:t>
            </a:r>
          </a:p>
          <a:p>
            <a:pPr lvl="1"/>
            <a:r>
              <a:rPr lang="en-US" dirty="0" smtClean="0"/>
              <a:t>For a larger Web site, these documents may be created by many different authors.</a:t>
            </a:r>
          </a:p>
          <a:p>
            <a:r>
              <a:rPr lang="en-US" dirty="0" smtClean="0"/>
              <a:t>Site-linked HTML documents:</a:t>
            </a:r>
          </a:p>
          <a:p>
            <a:pPr lvl="1"/>
            <a:r>
              <a:rPr lang="en-US" dirty="0" smtClean="0"/>
              <a:t>These documents are assembled into a cohesive whole, with standard headers and footers, navigation links between documents, contents pages showing which documents are available on the site, etc.</a:t>
            </a:r>
            <a:endParaRPr lang="en-IN" dirty="0"/>
          </a:p>
        </p:txBody>
      </p:sp>
    </p:spTree>
    <p:extLst>
      <p:ext uri="{BB962C8B-B14F-4D97-AF65-F5344CB8AC3E}">
        <p14:creationId xmlns:p14="http://schemas.microsoft.com/office/powerpoint/2010/main" val="266571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IN" dirty="0"/>
          </a:p>
        </p:txBody>
      </p:sp>
      <p:sp>
        <p:nvSpPr>
          <p:cNvPr id="3" name="Content Placeholder 2"/>
          <p:cNvSpPr>
            <a:spLocks noGrp="1"/>
          </p:cNvSpPr>
          <p:nvPr>
            <p:ph idx="1"/>
          </p:nvPr>
        </p:nvSpPr>
        <p:spPr/>
        <p:txBody>
          <a:bodyPr/>
          <a:lstStyle/>
          <a:p>
            <a:r>
              <a:rPr lang="en-US" dirty="0" smtClean="0"/>
              <a:t>To publish information on the WWW, all Web pages must be stored on a Web server.</a:t>
            </a:r>
          </a:p>
          <a:p>
            <a:r>
              <a:rPr lang="en-US" dirty="0" smtClean="0"/>
              <a:t>Most ISPs offer Web hosting services for customer’s Web pages.</a:t>
            </a:r>
          </a:p>
          <a:p>
            <a:r>
              <a:rPr lang="en-US" dirty="0" smtClean="0"/>
              <a:t>You can easily transfer your personal Web pages to your ISP’s Web server or to a Web server on your LAN.</a:t>
            </a:r>
          </a:p>
          <a:p>
            <a:r>
              <a:rPr lang="en-US" dirty="0" smtClean="0"/>
              <a:t>To get started, make sure you have the following:</a:t>
            </a:r>
          </a:p>
          <a:p>
            <a:pPr lvl="1"/>
            <a:r>
              <a:rPr lang="en-US" dirty="0" smtClean="0"/>
              <a:t>Space on the server where you want to host your site.</a:t>
            </a:r>
          </a:p>
          <a:p>
            <a:pPr lvl="1"/>
            <a:r>
              <a:rPr lang="en-US" dirty="0" smtClean="0"/>
              <a:t>Software to write the Web pages (HTML editing or authoring tools)</a:t>
            </a:r>
          </a:p>
          <a:p>
            <a:pPr lvl="1"/>
            <a:r>
              <a:rPr lang="en-US" dirty="0" smtClean="0"/>
              <a:t>Software to upload Web pages to the server (FTP client tools </a:t>
            </a:r>
            <a:r>
              <a:rPr lang="en-US" dirty="0" err="1" smtClean="0"/>
              <a:t>eg</a:t>
            </a:r>
            <a:r>
              <a:rPr lang="en-US" dirty="0" smtClean="0"/>
              <a:t> </a:t>
            </a:r>
            <a:r>
              <a:rPr lang="en-US" dirty="0" err="1" smtClean="0"/>
              <a:t>FileZilla</a:t>
            </a:r>
            <a:r>
              <a:rPr lang="en-US" dirty="0" smtClean="0"/>
              <a:t>)</a:t>
            </a:r>
          </a:p>
          <a:p>
            <a:pPr lvl="1"/>
            <a:r>
              <a:rPr lang="en-US" dirty="0" smtClean="0"/>
              <a:t>A browser (IE or Chrome)</a:t>
            </a:r>
            <a:endParaRPr lang="en-IN" dirty="0"/>
          </a:p>
        </p:txBody>
      </p:sp>
    </p:spTree>
    <p:extLst>
      <p:ext uri="{BB962C8B-B14F-4D97-AF65-F5344CB8AC3E}">
        <p14:creationId xmlns:p14="http://schemas.microsoft.com/office/powerpoint/2010/main" val="67536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 Design Consideration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 Web site is a collection of Web pages with shared attributes such as:</a:t>
            </a:r>
          </a:p>
          <a:p>
            <a:pPr lvl="1"/>
            <a:r>
              <a:rPr lang="en-US" dirty="0" smtClean="0"/>
              <a:t>Related topics</a:t>
            </a:r>
          </a:p>
          <a:p>
            <a:pPr lvl="1"/>
            <a:r>
              <a:rPr lang="en-US" dirty="0" smtClean="0"/>
              <a:t>A similar design</a:t>
            </a:r>
          </a:p>
          <a:p>
            <a:pPr lvl="1"/>
            <a:r>
              <a:rPr lang="en-US" dirty="0" smtClean="0"/>
              <a:t>A shared purpose</a:t>
            </a:r>
          </a:p>
          <a:p>
            <a:pPr lvl="1"/>
            <a:r>
              <a:rPr lang="en-US" dirty="0" smtClean="0"/>
              <a:t>Which are made public by a publishing authority</a:t>
            </a:r>
          </a:p>
          <a:p>
            <a:pPr lvl="1"/>
            <a:r>
              <a:rPr lang="en-US" dirty="0" smtClean="0"/>
              <a:t>The publishing authority may be an individual or a corporate organizational unit.</a:t>
            </a:r>
          </a:p>
          <a:p>
            <a:r>
              <a:rPr lang="en-US" dirty="0" smtClean="0"/>
              <a:t>Creating a site from a collection of already made documents is much more difficult than creating new documents from a common site design.</a:t>
            </a:r>
          </a:p>
          <a:p>
            <a:r>
              <a:rPr lang="en-US" dirty="0" smtClean="0"/>
              <a:t>For the best results, design and plan your site before you create any of the pages that populate it.</a:t>
            </a:r>
          </a:p>
          <a:p>
            <a:r>
              <a:rPr lang="en-US" dirty="0" smtClean="0"/>
              <a:t>The first step in creating a Web site is planning.</a:t>
            </a:r>
          </a:p>
          <a:p>
            <a:r>
              <a:rPr lang="en-US" dirty="0" smtClean="0"/>
              <a:t>Next, is to set up the basic structure of the site.</a:t>
            </a:r>
          </a:p>
        </p:txBody>
      </p:sp>
    </p:spTree>
    <p:extLst>
      <p:ext uri="{BB962C8B-B14F-4D97-AF65-F5344CB8AC3E}">
        <p14:creationId xmlns:p14="http://schemas.microsoft.com/office/powerpoint/2010/main" val="15239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Planning</a:t>
            </a:r>
            <a:endParaRPr lang="en-IN" dirty="0"/>
          </a:p>
        </p:txBody>
      </p:sp>
      <p:sp>
        <p:nvSpPr>
          <p:cNvPr id="3" name="Content Placeholder 2"/>
          <p:cNvSpPr>
            <a:spLocks noGrp="1"/>
          </p:cNvSpPr>
          <p:nvPr>
            <p:ph idx="1"/>
          </p:nvPr>
        </p:nvSpPr>
        <p:spPr/>
        <p:txBody>
          <a:bodyPr/>
          <a:lstStyle/>
          <a:p>
            <a:r>
              <a:rPr lang="en-US" dirty="0" smtClean="0"/>
              <a:t>The term ‘site’ can refer either to a Web site or a local storage location for the documents belonging to a Web site.</a:t>
            </a:r>
          </a:p>
          <a:p>
            <a:r>
              <a:rPr lang="en-US" dirty="0" smtClean="0"/>
              <a:t>The usual way to set up a site is to create a folder on your local disk that contains all the files for your site and to create and edit documents within that folder.</a:t>
            </a:r>
          </a:p>
          <a:p>
            <a:r>
              <a:rPr lang="en-US" dirty="0" smtClean="0"/>
              <a:t>You then periodically copy those files to a Web server that allows other people to view the site.</a:t>
            </a:r>
          </a:p>
          <a:p>
            <a:r>
              <a:rPr lang="en-US" dirty="0" smtClean="0"/>
              <a:t>This approach is better than creating and editing files on the live Web site</a:t>
            </a:r>
          </a:p>
          <a:p>
            <a:pPr lvl="1"/>
            <a:r>
              <a:rPr lang="en-US" dirty="0" smtClean="0"/>
              <a:t>As it allows you to test changes in the local site before making them public.</a:t>
            </a:r>
            <a:endParaRPr lang="en-IN" dirty="0"/>
          </a:p>
        </p:txBody>
      </p:sp>
    </p:spTree>
    <p:extLst>
      <p:ext uri="{BB962C8B-B14F-4D97-AF65-F5344CB8AC3E}">
        <p14:creationId xmlns:p14="http://schemas.microsoft.com/office/powerpoint/2010/main" val="383061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Planning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When planning a Web site, the designer need to examine the following points:</a:t>
            </a:r>
          </a:p>
          <a:p>
            <a:r>
              <a:rPr lang="en-US" dirty="0" smtClean="0"/>
              <a:t>Purpose: while setting up a Web site, several aspects of a Web Page design should be considered with patience and long term view. For instance you should consider:</a:t>
            </a:r>
          </a:p>
          <a:p>
            <a:pPr lvl="1"/>
            <a:r>
              <a:rPr lang="en-US" dirty="0" smtClean="0"/>
              <a:t>Presentation</a:t>
            </a:r>
          </a:p>
          <a:p>
            <a:pPr lvl="1"/>
            <a:r>
              <a:rPr lang="en-US" dirty="0" smtClean="0"/>
              <a:t>Content</a:t>
            </a:r>
          </a:p>
          <a:p>
            <a:pPr lvl="1"/>
            <a:r>
              <a:rPr lang="en-US" dirty="0" smtClean="0"/>
              <a:t>Location</a:t>
            </a:r>
          </a:p>
          <a:p>
            <a:pPr lvl="1"/>
            <a:r>
              <a:rPr lang="en-US" dirty="0" smtClean="0"/>
              <a:t>You should first create a vision of what your Web site will offer.</a:t>
            </a:r>
          </a:p>
          <a:p>
            <a:pPr lvl="1"/>
            <a:r>
              <a:rPr lang="en-US" dirty="0" smtClean="0"/>
              <a:t>You should be able to provide answers for the following:</a:t>
            </a:r>
          </a:p>
          <a:p>
            <a:pPr lvl="1"/>
            <a:r>
              <a:rPr lang="en-US" dirty="0" smtClean="0"/>
              <a:t>How much material you intend to publish?</a:t>
            </a:r>
          </a:p>
          <a:p>
            <a:pPr lvl="1"/>
            <a:r>
              <a:rPr lang="en-US" dirty="0" smtClean="0"/>
              <a:t>How many documents and images?</a:t>
            </a:r>
          </a:p>
          <a:p>
            <a:pPr lvl="1"/>
            <a:r>
              <a:rPr lang="en-US" dirty="0" smtClean="0"/>
              <a:t>How much space is required? (in MB)</a:t>
            </a:r>
          </a:p>
          <a:p>
            <a:pPr lvl="1"/>
            <a:r>
              <a:rPr lang="en-US" dirty="0" smtClean="0"/>
              <a:t>Do you need to request information from visitors of your Web site</a:t>
            </a:r>
          </a:p>
          <a:p>
            <a:pPr lvl="1"/>
            <a:r>
              <a:rPr lang="en-US" dirty="0" smtClean="0"/>
              <a:t>Who is your targeted audience?</a:t>
            </a:r>
          </a:p>
          <a:p>
            <a:pPr lvl="1"/>
            <a:r>
              <a:rPr lang="en-US" dirty="0" smtClean="0"/>
              <a:t>Do you require electronic funds transfer over the Internet?</a:t>
            </a:r>
            <a:endParaRPr lang="en-IN" dirty="0"/>
          </a:p>
        </p:txBody>
      </p:sp>
    </p:spTree>
    <p:extLst>
      <p:ext uri="{BB962C8B-B14F-4D97-AF65-F5344CB8AC3E}">
        <p14:creationId xmlns:p14="http://schemas.microsoft.com/office/powerpoint/2010/main" val="3811192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Planning</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Web site presentation: When it comes to presentation, some keywords come to mind such as:</a:t>
            </a:r>
          </a:p>
          <a:p>
            <a:pPr lvl="1"/>
            <a:r>
              <a:rPr lang="en-US" dirty="0" smtClean="0"/>
              <a:t>Advertisement</a:t>
            </a:r>
          </a:p>
          <a:p>
            <a:pPr lvl="1"/>
            <a:r>
              <a:rPr lang="en-US" dirty="0" smtClean="0"/>
              <a:t>Delivery</a:t>
            </a:r>
          </a:p>
          <a:p>
            <a:pPr lvl="1"/>
            <a:r>
              <a:rPr lang="en-US" dirty="0" smtClean="0"/>
              <a:t>Display</a:t>
            </a:r>
          </a:p>
          <a:p>
            <a:pPr lvl="1"/>
            <a:r>
              <a:rPr lang="en-US" dirty="0" smtClean="0"/>
              <a:t>Exhibition</a:t>
            </a:r>
          </a:p>
          <a:p>
            <a:pPr lvl="1"/>
            <a:r>
              <a:rPr lang="en-US" dirty="0" smtClean="0"/>
              <a:t>Exposition</a:t>
            </a:r>
          </a:p>
          <a:p>
            <a:pPr lvl="1"/>
            <a:r>
              <a:rPr lang="en-US" dirty="0" smtClean="0"/>
              <a:t>Performance</a:t>
            </a:r>
          </a:p>
          <a:p>
            <a:pPr lvl="1"/>
            <a:r>
              <a:rPr lang="en-US" dirty="0" smtClean="0"/>
              <a:t>Production</a:t>
            </a:r>
          </a:p>
          <a:p>
            <a:pPr lvl="1"/>
            <a:r>
              <a:rPr lang="en-US" dirty="0" smtClean="0"/>
              <a:t>The presentation of a web site will depend heavily upon the intent of the Web site, the intention might be:</a:t>
            </a:r>
          </a:p>
          <a:p>
            <a:pPr lvl="1"/>
            <a:r>
              <a:rPr lang="en-US" dirty="0" smtClean="0"/>
              <a:t>Entertainment</a:t>
            </a:r>
          </a:p>
          <a:p>
            <a:pPr lvl="1"/>
            <a:r>
              <a:rPr lang="en-US" dirty="0" smtClean="0"/>
              <a:t>Providing Information</a:t>
            </a:r>
          </a:p>
          <a:p>
            <a:pPr lvl="1"/>
            <a:r>
              <a:rPr lang="en-US" dirty="0" smtClean="0"/>
              <a:t>Offering services</a:t>
            </a:r>
          </a:p>
          <a:p>
            <a:pPr lvl="1"/>
            <a:r>
              <a:rPr lang="en-US" dirty="0" smtClean="0"/>
              <a:t>Offering products</a:t>
            </a:r>
            <a:endParaRPr lang="en-IN" dirty="0"/>
          </a:p>
        </p:txBody>
      </p:sp>
    </p:spTree>
    <p:extLst>
      <p:ext uri="{BB962C8B-B14F-4D97-AF65-F5344CB8AC3E}">
        <p14:creationId xmlns:p14="http://schemas.microsoft.com/office/powerpoint/2010/main" val="142480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Planning</a:t>
            </a:r>
            <a:endParaRPr lang="en-IN" dirty="0"/>
          </a:p>
        </p:txBody>
      </p:sp>
      <p:sp>
        <p:nvSpPr>
          <p:cNvPr id="3" name="Content Placeholder 2"/>
          <p:cNvSpPr>
            <a:spLocks noGrp="1"/>
          </p:cNvSpPr>
          <p:nvPr>
            <p:ph idx="1"/>
          </p:nvPr>
        </p:nvSpPr>
        <p:spPr/>
        <p:txBody>
          <a:bodyPr/>
          <a:lstStyle/>
          <a:p>
            <a:r>
              <a:rPr lang="en-US" dirty="0" smtClean="0"/>
              <a:t>Web site content: content is critical in the design of a site.</a:t>
            </a:r>
          </a:p>
          <a:p>
            <a:pPr lvl="1"/>
            <a:r>
              <a:rPr lang="en-US" dirty="0" smtClean="0"/>
              <a:t>The content is essentially the makeup of the Web site design.</a:t>
            </a:r>
          </a:p>
          <a:p>
            <a:pPr lvl="1"/>
            <a:r>
              <a:rPr lang="en-US" dirty="0" smtClean="0"/>
              <a:t>The content of a Web site may be composed of a variety of icons such as:</a:t>
            </a:r>
          </a:p>
          <a:p>
            <a:pPr lvl="1"/>
            <a:r>
              <a:rPr lang="en-US" dirty="0" smtClean="0"/>
              <a:t>Information</a:t>
            </a:r>
          </a:p>
          <a:p>
            <a:pPr lvl="1"/>
            <a:r>
              <a:rPr lang="en-US" dirty="0" smtClean="0"/>
              <a:t>Graphical Images</a:t>
            </a:r>
          </a:p>
          <a:p>
            <a:pPr lvl="1"/>
            <a:r>
              <a:rPr lang="en-US" dirty="0" smtClean="0"/>
              <a:t>Multimedia</a:t>
            </a:r>
          </a:p>
          <a:p>
            <a:pPr lvl="1"/>
            <a:r>
              <a:rPr lang="en-US" dirty="0" smtClean="0"/>
              <a:t>Demo products</a:t>
            </a:r>
          </a:p>
          <a:p>
            <a:pPr lvl="1"/>
            <a:r>
              <a:rPr lang="en-US" dirty="0" smtClean="0"/>
              <a:t>Hypertext or links</a:t>
            </a:r>
          </a:p>
          <a:p>
            <a:pPr lvl="1"/>
            <a:r>
              <a:rPr lang="en-US" dirty="0" smtClean="0"/>
              <a:t>Contact information</a:t>
            </a:r>
          </a:p>
          <a:p>
            <a:pPr lvl="1"/>
            <a:r>
              <a:rPr lang="en-US" dirty="0" smtClean="0"/>
              <a:t>Date of creation and revision</a:t>
            </a:r>
          </a:p>
          <a:p>
            <a:pPr lvl="1"/>
            <a:r>
              <a:rPr lang="en-US" dirty="0" smtClean="0"/>
              <a:t>Statement of copyright</a:t>
            </a:r>
            <a:endParaRPr lang="en-IN" dirty="0"/>
          </a:p>
        </p:txBody>
      </p:sp>
    </p:spTree>
    <p:extLst>
      <p:ext uri="{BB962C8B-B14F-4D97-AF65-F5344CB8AC3E}">
        <p14:creationId xmlns:p14="http://schemas.microsoft.com/office/powerpoint/2010/main" val="3831195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107</TotalTime>
  <Words>1618</Words>
  <Application>Microsoft Office PowerPoint</Application>
  <PresentationFormat>On-screen Show (4:3)</PresentationFormat>
  <Paragraphs>144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Web Publishing</vt:lpstr>
      <vt:lpstr>Web Authoring &amp; Web Publishing</vt:lpstr>
      <vt:lpstr>Stages of Web Publishing</vt:lpstr>
      <vt:lpstr>Getting Started</vt:lpstr>
      <vt:lpstr>Web Page Design Consideration</vt:lpstr>
      <vt:lpstr>Site Planning</vt:lpstr>
      <vt:lpstr>Site Planning</vt:lpstr>
      <vt:lpstr>Site Planning</vt:lpstr>
      <vt:lpstr>Site Planning</vt:lpstr>
      <vt:lpstr>Site Structure</vt:lpstr>
      <vt:lpstr>Site Navigation</vt:lpstr>
      <vt:lpstr>Web Site Elements</vt:lpstr>
      <vt:lpstr>Web Site Elements</vt:lpstr>
      <vt:lpstr>Principles for Designing a web site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Publishing</dc:title>
  <dc:creator>kester</dc:creator>
  <cp:lastModifiedBy>kester</cp:lastModifiedBy>
  <cp:revision>15</cp:revision>
  <dcterms:created xsi:type="dcterms:W3CDTF">2015-06-24T01:44:13Z</dcterms:created>
  <dcterms:modified xsi:type="dcterms:W3CDTF">2015-06-24T03:31:56Z</dcterms:modified>
</cp:coreProperties>
</file>