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  <p:sldId id="272" r:id="rId21"/>
    <p:sldId id="273" r:id="rId22"/>
    <p:sldId id="274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5356" autoAdjust="0"/>
  </p:normalViewPr>
  <p:slideViewPr>
    <p:cSldViewPr snapToGrid="0" showGuides="1">
      <p:cViewPr varScale="1">
        <p:scale>
          <a:sx n="70" d="100"/>
          <a:sy n="70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11/26/2016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11/26/2016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55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8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/>
          <a:lstStyle/>
          <a:p>
            <a:r>
              <a:rPr lang="en-US" dirty="0" smtClean="0"/>
              <a:t>	Compiler design(UNIT-5 )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5th unit\5.png"/>
          <p:cNvPicPr>
            <a:picLocks noChangeAspect="1" noChangeArrowheads="1"/>
          </p:cNvPicPr>
          <p:nvPr/>
        </p:nvPicPr>
        <p:blipFill>
          <a:blip r:embed="rId2"/>
          <a:srcRect r="668" b="11333"/>
          <a:stretch>
            <a:fillRect/>
          </a:stretch>
        </p:blipFill>
        <p:spPr bwMode="auto">
          <a:xfrm>
            <a:off x="3070746" y="1801505"/>
            <a:ext cx="5854890" cy="36303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60233" y="5714579"/>
            <a:ext cx="487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: Dag for Three address code of Block B2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TRANSFORMATIONS ON BASIC BLOCKS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u="sng" dirty="0" smtClean="0"/>
              <a:t>STRUCTURE-PRESERVING TRANSFORMATIONS</a:t>
            </a:r>
            <a:r>
              <a:rPr lang="en-US" b="1" dirty="0" smtClean="0"/>
              <a:t> :  </a:t>
            </a:r>
            <a:r>
              <a:rPr lang="en-US" sz="1800" dirty="0" smtClean="0"/>
              <a:t>The primary structure-preserving transformations on basic blocks are: </a:t>
            </a:r>
          </a:p>
          <a:p>
            <a:pPr lvl="4" algn="just"/>
            <a:r>
              <a:rPr lang="en-US" sz="1800" dirty="0" smtClean="0"/>
              <a:t>common sub-expression elimination </a:t>
            </a:r>
          </a:p>
          <a:p>
            <a:pPr lvl="4" algn="just"/>
            <a:r>
              <a:rPr lang="en-US" sz="1800" dirty="0" smtClean="0"/>
              <a:t>dead-code elimination </a:t>
            </a:r>
          </a:p>
          <a:p>
            <a:pPr lvl="4" algn="just"/>
            <a:r>
              <a:rPr lang="en-US" sz="1800" dirty="0" smtClean="0"/>
              <a:t>renaming of temporary variables </a:t>
            </a:r>
          </a:p>
          <a:p>
            <a:pPr lvl="4" algn="just"/>
            <a:r>
              <a:rPr lang="en-US" sz="1800" dirty="0" smtClean="0"/>
              <a:t>interchange of two independent adjacent statements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sources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of code can be local or global:</a:t>
            </a:r>
          </a:p>
          <a:p>
            <a:pPr>
              <a:buNone/>
            </a:pPr>
            <a:r>
              <a:rPr lang="en-US" dirty="0" smtClean="0"/>
              <a:t>		Function preserving Transformations:-</a:t>
            </a:r>
          </a:p>
          <a:p>
            <a:pPr lvl="4" algn="just">
              <a:buFont typeface="Wingdings" pitchFamily="2" charset="2"/>
              <a:buChar char="ü"/>
            </a:pPr>
            <a:r>
              <a:rPr lang="en-US" sz="1800" dirty="0" smtClean="0"/>
              <a:t>Elimination of common sub-expression</a:t>
            </a:r>
          </a:p>
          <a:p>
            <a:pPr lvl="4" algn="just">
              <a:buFont typeface="Wingdings" pitchFamily="2" charset="2"/>
              <a:buChar char="ü"/>
            </a:pPr>
            <a:r>
              <a:rPr lang="en-US" sz="1800" dirty="0" smtClean="0"/>
              <a:t>Copy propagation</a:t>
            </a:r>
          </a:p>
          <a:p>
            <a:pPr lvl="4" algn="just">
              <a:buFont typeface="Wingdings" pitchFamily="2" charset="2"/>
              <a:buChar char="ü"/>
            </a:pPr>
            <a:r>
              <a:rPr lang="en-US" sz="1800" dirty="0" smtClean="0"/>
              <a:t>Elimination of dead code, etc.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075" name="Picture 3" descr="D:\MCA\5th unit\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1881" y="1473958"/>
            <a:ext cx="7997588" cy="49950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08478" y="648268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Fig:3 Three address statements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5th unit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7665" y="1378424"/>
            <a:ext cx="7192371" cy="54795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8173" y="668740"/>
            <a:ext cx="2919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Flow graph of Fig: 3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Elimination of common sub-expression: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100" dirty="0" smtClean="0"/>
              <a:t>Local Elimination:</a:t>
            </a:r>
          </a:p>
          <a:p>
            <a:pPr>
              <a:buNone/>
            </a:pPr>
            <a:r>
              <a:rPr lang="fr-FR" sz="2100" dirty="0" smtClean="0"/>
              <a:t>		</a:t>
            </a:r>
            <a:r>
              <a:rPr lang="fr-FR" sz="2100" u="sng" dirty="0" err="1" smtClean="0"/>
              <a:t>Before</a:t>
            </a:r>
            <a:r>
              <a:rPr lang="fr-FR" sz="2100" u="sng" dirty="0" smtClean="0"/>
              <a:t> Elimination:</a:t>
            </a:r>
            <a:endParaRPr lang="fr-FR" u="sng" dirty="0" smtClean="0"/>
          </a:p>
          <a:p>
            <a:pPr lvl="5">
              <a:lnSpc>
                <a:spcPct val="110000"/>
              </a:lnSpc>
              <a:buNone/>
            </a:pPr>
            <a:r>
              <a:rPr lang="fr-FR" sz="1800" dirty="0" smtClean="0"/>
              <a:t>B5:	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t6=4*i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x=a[t6]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t7=4*i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t8=4*j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t9=a[t8]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a[t7]=t9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t10=4*j		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smtClean="0"/>
              <a:t>a[t10]=x</a:t>
            </a:r>
          </a:p>
          <a:p>
            <a:pPr lvl="6">
              <a:lnSpc>
                <a:spcPct val="110000"/>
              </a:lnSpc>
              <a:buNone/>
            </a:pPr>
            <a:r>
              <a:rPr lang="fr-FR" sz="1800" dirty="0" err="1" smtClean="0"/>
              <a:t>goto</a:t>
            </a:r>
            <a:r>
              <a:rPr lang="fr-FR" sz="1800" dirty="0" smtClean="0"/>
              <a:t> B2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Elimination of common sub-expression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en-US" b="1" u="sng" dirty="0" smtClean="0"/>
              <a:t>After Elimination:</a:t>
            </a:r>
          </a:p>
          <a:p>
            <a:pPr lvl="5">
              <a:buNone/>
            </a:pPr>
            <a:r>
              <a:rPr lang="fr-FR" sz="1800" dirty="0" smtClean="0"/>
              <a:t>B5:</a:t>
            </a:r>
          </a:p>
          <a:p>
            <a:pPr lvl="6">
              <a:buNone/>
            </a:pPr>
            <a:r>
              <a:rPr lang="fr-FR" sz="1800" dirty="0" smtClean="0"/>
              <a:t>t6=4*i</a:t>
            </a:r>
          </a:p>
          <a:p>
            <a:pPr lvl="6">
              <a:buNone/>
            </a:pPr>
            <a:r>
              <a:rPr lang="fr-FR" sz="1800" dirty="0" smtClean="0"/>
              <a:t>x=a[t6]</a:t>
            </a:r>
          </a:p>
          <a:p>
            <a:pPr lvl="6">
              <a:buNone/>
            </a:pPr>
            <a:r>
              <a:rPr lang="fr-FR" sz="1800" dirty="0" smtClean="0"/>
              <a:t>t8=4*j</a:t>
            </a:r>
          </a:p>
          <a:p>
            <a:pPr lvl="6">
              <a:buNone/>
            </a:pPr>
            <a:r>
              <a:rPr lang="fr-FR" sz="1800" dirty="0" smtClean="0"/>
              <a:t>t9=a[t8]</a:t>
            </a:r>
          </a:p>
          <a:p>
            <a:pPr lvl="6">
              <a:buNone/>
            </a:pPr>
            <a:r>
              <a:rPr lang="fr-FR" sz="1800" dirty="0" smtClean="0"/>
              <a:t>a[t6]=t9</a:t>
            </a:r>
          </a:p>
          <a:p>
            <a:pPr lvl="6">
              <a:buNone/>
            </a:pPr>
            <a:r>
              <a:rPr lang="fr-FR" sz="1800" dirty="0" smtClean="0"/>
              <a:t>a[t8]=x</a:t>
            </a:r>
          </a:p>
          <a:p>
            <a:pPr lvl="6">
              <a:buNone/>
            </a:pPr>
            <a:r>
              <a:rPr lang="fr-FR" sz="1800" dirty="0" err="1" smtClean="0"/>
              <a:t>goto</a:t>
            </a:r>
            <a:r>
              <a:rPr lang="fr-FR" sz="1800" dirty="0" smtClean="0"/>
              <a:t> B2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Elimination of common sub-expression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 Elimination:</a:t>
            </a:r>
          </a:p>
          <a:p>
            <a:pPr lvl="1">
              <a:buNone/>
            </a:pPr>
            <a:r>
              <a:rPr lang="fr-FR" sz="1800" dirty="0" smtClean="0"/>
              <a:t>	</a:t>
            </a:r>
          </a:p>
          <a:p>
            <a:pPr lvl="5">
              <a:buNone/>
            </a:pPr>
            <a:r>
              <a:rPr lang="fr-FR" sz="1800" dirty="0" smtClean="0"/>
              <a:t>x=t3</a:t>
            </a:r>
          </a:p>
          <a:p>
            <a:pPr lvl="5">
              <a:buNone/>
            </a:pPr>
            <a:r>
              <a:rPr lang="fr-FR" sz="1800" dirty="0" smtClean="0"/>
              <a:t>a[t6]=t9</a:t>
            </a:r>
          </a:p>
          <a:p>
            <a:pPr lvl="5">
              <a:buNone/>
            </a:pPr>
            <a:r>
              <a:rPr lang="fr-FR" sz="1800" dirty="0" smtClean="0"/>
              <a:t>a[t4]=x</a:t>
            </a:r>
          </a:p>
          <a:p>
            <a:pPr lvl="5">
              <a:buNone/>
            </a:pPr>
            <a:r>
              <a:rPr lang="fr-FR" sz="1800" dirty="0" err="1" smtClean="0"/>
              <a:t>goto</a:t>
            </a:r>
            <a:r>
              <a:rPr lang="fr-FR" sz="1800" dirty="0" smtClean="0"/>
              <a:t> B2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5th unit\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417" b="5343"/>
          <a:stretch>
            <a:fillRect/>
          </a:stretch>
        </p:blipFill>
        <p:spPr bwMode="auto">
          <a:xfrm>
            <a:off x="2947916" y="1405719"/>
            <a:ext cx="5554639" cy="50769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98041" y="6488668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Fig.4: Flow graph of Fig: 3 after Elimination of common Sub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f=g(copy)</a:t>
            </a:r>
          </a:p>
          <a:p>
            <a:pPr>
              <a:buNone/>
            </a:pPr>
            <a:r>
              <a:rPr lang="en-US" dirty="0" smtClean="0"/>
              <a:t>Here, wherever f occurs it can be replaced by g.</a:t>
            </a:r>
          </a:p>
          <a:p>
            <a:pPr lvl="5">
              <a:buNone/>
            </a:pPr>
            <a:r>
              <a:rPr lang="fr-FR" sz="1800" dirty="0" smtClean="0"/>
              <a:t>x=t3</a:t>
            </a:r>
          </a:p>
          <a:p>
            <a:pPr lvl="5">
              <a:buNone/>
            </a:pPr>
            <a:r>
              <a:rPr lang="fr-FR" sz="1800" dirty="0" smtClean="0"/>
              <a:t>a[t6]=t9</a:t>
            </a:r>
          </a:p>
          <a:p>
            <a:pPr lvl="5">
              <a:buNone/>
            </a:pPr>
            <a:r>
              <a:rPr lang="fr-FR" sz="1800" dirty="0" smtClean="0"/>
              <a:t>a[t4]=t3</a:t>
            </a:r>
          </a:p>
          <a:p>
            <a:pPr lvl="5">
              <a:buNone/>
            </a:pPr>
            <a:r>
              <a:rPr lang="fr-FR" sz="1800" dirty="0" err="1" smtClean="0"/>
              <a:t>goto</a:t>
            </a:r>
            <a:r>
              <a:rPr lang="fr-FR" sz="1800" dirty="0" smtClean="0"/>
              <a:t> B2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971806"/>
            <a:ext cx="12501348" cy="168415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    			code  generation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 algn="just">
              <a:buNone/>
            </a:pPr>
            <a:r>
              <a:rPr lang="fr-FR" sz="1800" dirty="0" smtClean="0"/>
              <a:t>a[t6]=t9</a:t>
            </a:r>
          </a:p>
          <a:p>
            <a:pPr lvl="5" algn="just">
              <a:buNone/>
            </a:pPr>
            <a:r>
              <a:rPr lang="fr-FR" sz="1800" dirty="0" smtClean="0"/>
              <a:t>a[t4]=t3</a:t>
            </a:r>
          </a:p>
          <a:p>
            <a:pPr lvl="5" algn="just">
              <a:buNone/>
            </a:pPr>
            <a:r>
              <a:rPr lang="fr-FR" sz="1800" dirty="0" err="1" smtClean="0"/>
              <a:t>goto</a:t>
            </a:r>
            <a:r>
              <a:rPr lang="fr-FR" sz="1800" dirty="0" smtClean="0"/>
              <a:t> B2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Code motion:</a:t>
            </a:r>
          </a:p>
          <a:p>
            <a:pPr lvl="4">
              <a:buNone/>
            </a:pPr>
            <a:r>
              <a:rPr lang="en-US" sz="1800" dirty="0" smtClean="0"/>
              <a:t>Moves code from inner loop to outside the loop</a:t>
            </a:r>
          </a:p>
          <a:p>
            <a:pPr lvl="4">
              <a:buNone/>
            </a:pPr>
            <a:r>
              <a:rPr lang="en-US" sz="1800" dirty="0" smtClean="0"/>
              <a:t>while(</a:t>
            </a:r>
            <a:r>
              <a:rPr lang="en-US" sz="1800" dirty="0" err="1" smtClean="0"/>
              <a:t>i</a:t>
            </a:r>
            <a:r>
              <a:rPr lang="en-US" sz="1800" dirty="0" smtClean="0"/>
              <a:t>&gt;test+8)</a:t>
            </a:r>
          </a:p>
          <a:p>
            <a:pPr lvl="4">
              <a:buNone/>
            </a:pPr>
            <a:r>
              <a:rPr lang="en-US" sz="1800" dirty="0" smtClean="0"/>
              <a:t>if test is constant</a:t>
            </a:r>
          </a:p>
          <a:p>
            <a:pPr lvl="4">
              <a:buNone/>
            </a:pPr>
            <a:r>
              <a:rPr lang="en-US" sz="1800" dirty="0" smtClean="0"/>
              <a:t>then change </a:t>
            </a:r>
            <a:r>
              <a:rPr lang="en-US" sz="1800" dirty="0" err="1" smtClean="0"/>
              <a:t>i</a:t>
            </a:r>
            <a:r>
              <a:rPr lang="en-US" sz="1800" dirty="0" smtClean="0"/>
              <a:t> to</a:t>
            </a:r>
          </a:p>
          <a:p>
            <a:pPr lvl="4">
              <a:buNone/>
            </a:pPr>
            <a:r>
              <a:rPr lang="en-US" sz="1800" dirty="0" smtClean="0"/>
              <a:t>t=test+8</a:t>
            </a:r>
          </a:p>
          <a:p>
            <a:pPr lvl="4">
              <a:buNone/>
            </a:pPr>
            <a:r>
              <a:rPr lang="en-US" sz="1800" dirty="0" smtClean="0"/>
              <a:t>while(</a:t>
            </a:r>
            <a:r>
              <a:rPr lang="en-US" sz="1800" dirty="0" err="1" smtClean="0"/>
              <a:t>i</a:t>
            </a:r>
            <a:r>
              <a:rPr lang="en-US" sz="1800" dirty="0" smtClean="0"/>
              <a:t>&gt;t)</a:t>
            </a:r>
          </a:p>
          <a:p>
            <a:r>
              <a:rPr lang="fr-FR" b="1" u="sng" dirty="0" smtClean="0"/>
              <a:t>Induction-variable Elimination.</a:t>
            </a:r>
          </a:p>
          <a:p>
            <a:pPr lvl="4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</a:t>
            </a:r>
            <a:r>
              <a:rPr lang="en-US" sz="1800" dirty="0" smtClean="0"/>
              <a:t>=i+1</a:t>
            </a:r>
          </a:p>
          <a:p>
            <a:pPr lvl="4">
              <a:buNone/>
            </a:pPr>
            <a:r>
              <a:rPr lang="en-US" sz="1800" dirty="0" smtClean="0"/>
              <a:t>  t2=4*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4">
              <a:buNone/>
            </a:pPr>
            <a:r>
              <a:rPr lang="en-US" sz="1800" dirty="0" smtClean="0"/>
              <a:t>  if </a:t>
            </a:r>
            <a:r>
              <a:rPr lang="en-US" sz="1800" dirty="0" err="1" smtClean="0"/>
              <a:t>i</a:t>
            </a:r>
            <a:r>
              <a:rPr lang="en-US" sz="1800" dirty="0" smtClean="0"/>
              <a:t> increases by 1, t2 increases by 4 </a:t>
            </a:r>
          </a:p>
          <a:p>
            <a:pPr lvl="4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i.e</a:t>
            </a:r>
            <a:r>
              <a:rPr lang="en-US" sz="1800" dirty="0" smtClean="0"/>
              <a:t> t2=t2+4</a:t>
            </a:r>
          </a:p>
          <a:p>
            <a:pPr lvl="4">
              <a:buNone/>
            </a:pPr>
            <a:r>
              <a:rPr lang="en-US" sz="1800" dirty="0" smtClean="0"/>
              <a:t>  where, initial value of t2=i+1</a:t>
            </a:r>
            <a:endParaRPr lang="fr-FR" sz="1800" dirty="0" smtClean="0"/>
          </a:p>
          <a:p>
            <a:r>
              <a:rPr lang="en-US" b="1" u="sng" dirty="0" smtClean="0"/>
              <a:t>Reduction in strength : </a:t>
            </a:r>
            <a:r>
              <a:rPr lang="en-US" dirty="0" smtClean="0"/>
              <a:t>Replace an expensive operation by a cheaper one.</a:t>
            </a: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3">
              <a:buNone/>
            </a:pPr>
            <a:r>
              <a:rPr lang="en-US" sz="1800" dirty="0" smtClean="0"/>
              <a:t>B2:</a:t>
            </a:r>
          </a:p>
          <a:p>
            <a:pPr lvl="4">
              <a:buNone/>
            </a:pPr>
            <a:r>
              <a:rPr lang="en-US" sz="1800" dirty="0" err="1" smtClean="0"/>
              <a:t>i</a:t>
            </a:r>
            <a:r>
              <a:rPr lang="en-US" sz="1800" dirty="0" smtClean="0"/>
              <a:t>=i+1</a:t>
            </a:r>
          </a:p>
          <a:p>
            <a:pPr lvl="4">
              <a:buNone/>
            </a:pPr>
            <a:r>
              <a:rPr lang="en-US" sz="1800" dirty="0" smtClean="0"/>
              <a:t>t2=4*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4">
              <a:buNone/>
            </a:pPr>
            <a:r>
              <a:rPr lang="en-US" sz="1800" dirty="0" smtClean="0"/>
              <a:t>t3=a[t2]</a:t>
            </a:r>
          </a:p>
          <a:p>
            <a:pPr lvl="4">
              <a:buNone/>
            </a:pPr>
            <a:r>
              <a:rPr lang="en-US" sz="1800" dirty="0" smtClean="0"/>
              <a:t>if t3&lt;v g</a:t>
            </a:r>
          </a:p>
          <a:p>
            <a:pPr lvl="3">
              <a:buNone/>
            </a:pPr>
            <a:r>
              <a:rPr lang="en-US" sz="1800" b="1" dirty="0" smtClean="0"/>
              <a:t>Change to:</a:t>
            </a:r>
          </a:p>
          <a:p>
            <a:pPr lvl="3">
              <a:buNone/>
            </a:pPr>
            <a:r>
              <a:rPr lang="en-US" sz="1800" dirty="0" smtClean="0"/>
              <a:t>B2:</a:t>
            </a:r>
          </a:p>
          <a:p>
            <a:pPr lvl="4">
              <a:buNone/>
            </a:pPr>
            <a:r>
              <a:rPr lang="en-US" sz="1800" dirty="0" smtClean="0"/>
              <a:t>t2=t2+4</a:t>
            </a:r>
          </a:p>
          <a:p>
            <a:pPr lvl="4">
              <a:buNone/>
            </a:pPr>
            <a:r>
              <a:rPr lang="en-US" sz="1800" dirty="0" smtClean="0"/>
              <a:t>t3=a[t2]</a:t>
            </a:r>
          </a:p>
          <a:p>
            <a:pPr lvl="4">
              <a:buNone/>
            </a:pPr>
            <a:r>
              <a:rPr lang="en-US" sz="1800" dirty="0" smtClean="0"/>
              <a:t>if t3&lt;v </a:t>
            </a:r>
            <a:r>
              <a:rPr lang="en-US" sz="1800" dirty="0" err="1" smtClean="0"/>
              <a:t>goto</a:t>
            </a:r>
            <a:r>
              <a:rPr lang="en-US" sz="1800" dirty="0" smtClean="0"/>
              <a:t> B2</a:t>
            </a:r>
          </a:p>
          <a:p>
            <a:pPr lvl="3">
              <a:buNone/>
            </a:pPr>
            <a:r>
              <a:rPr lang="en-US" sz="1800" dirty="0" smtClean="0"/>
              <a:t>add t2=4*</a:t>
            </a:r>
            <a:r>
              <a:rPr lang="en-US" sz="1800" dirty="0" err="1" smtClean="0"/>
              <a:t>i</a:t>
            </a:r>
            <a:r>
              <a:rPr lang="en-US" sz="1800" dirty="0" smtClean="0"/>
              <a:t> in B1.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4" indent="-457200">
              <a:buNone/>
            </a:pPr>
            <a:r>
              <a:rPr lang="en-US" sz="1800" dirty="0" smtClean="0"/>
              <a:t>	B3:</a:t>
            </a:r>
          </a:p>
          <a:p>
            <a:pPr marL="3200400" lvl="6" indent="-457200">
              <a:buNone/>
            </a:pPr>
            <a:r>
              <a:rPr lang="en-US" sz="1800" dirty="0" smtClean="0"/>
              <a:t>j=j-1</a:t>
            </a:r>
          </a:p>
          <a:p>
            <a:pPr marL="3200400" lvl="6" indent="-457200">
              <a:buNone/>
            </a:pPr>
            <a:r>
              <a:rPr lang="en-US" sz="1800" dirty="0" smtClean="0"/>
              <a:t>t4=4*j</a:t>
            </a:r>
          </a:p>
          <a:p>
            <a:pPr marL="3200400" lvl="6" indent="-457200">
              <a:buNone/>
            </a:pPr>
            <a:r>
              <a:rPr lang="en-US" sz="1800" dirty="0" smtClean="0"/>
              <a:t>t5=a[t4]</a:t>
            </a:r>
          </a:p>
          <a:p>
            <a:pPr marL="3200400" lvl="6" indent="-457200">
              <a:buNone/>
            </a:pPr>
            <a:r>
              <a:rPr lang="en-US" sz="1800" dirty="0" smtClean="0"/>
              <a:t>if t5&gt;v </a:t>
            </a:r>
            <a:r>
              <a:rPr lang="en-US" sz="1800" dirty="0" err="1" smtClean="0"/>
              <a:t>goto</a:t>
            </a:r>
            <a:r>
              <a:rPr lang="en-US" sz="1800" dirty="0" smtClean="0"/>
              <a:t> B3</a:t>
            </a:r>
          </a:p>
          <a:p>
            <a:pPr marL="2286000" lvl="4" indent="-457200">
              <a:buNone/>
            </a:pPr>
            <a:r>
              <a:rPr lang="fr-FR" sz="1800" b="1" dirty="0" smtClean="0"/>
              <a:t>Change To:</a:t>
            </a:r>
          </a:p>
          <a:p>
            <a:pPr marL="2286000" lvl="4" indent="-457200">
              <a:buNone/>
            </a:pPr>
            <a:r>
              <a:rPr lang="fr-FR" sz="1800" dirty="0" smtClean="0"/>
              <a:t>	B3:</a:t>
            </a:r>
          </a:p>
          <a:p>
            <a:pPr marL="3200400" lvl="6" indent="-457200">
              <a:buNone/>
            </a:pPr>
            <a:r>
              <a:rPr lang="fr-FR" sz="1800" dirty="0" smtClean="0"/>
              <a:t>t4=t4-4</a:t>
            </a:r>
          </a:p>
          <a:p>
            <a:pPr marL="3200400" lvl="6" indent="-457200">
              <a:buNone/>
            </a:pPr>
            <a:r>
              <a:rPr lang="fr-FR" sz="1800" dirty="0" smtClean="0"/>
              <a:t>t5=a[t4]</a:t>
            </a:r>
          </a:p>
          <a:p>
            <a:pPr marL="3200400" lvl="6" indent="-457200">
              <a:buNone/>
            </a:pPr>
            <a:r>
              <a:rPr lang="fr-FR" sz="1800" dirty="0" smtClean="0"/>
              <a:t>if t5&gt;v </a:t>
            </a:r>
            <a:r>
              <a:rPr lang="fr-FR" sz="1800" dirty="0" err="1" smtClean="0"/>
              <a:t>goto</a:t>
            </a:r>
            <a:r>
              <a:rPr lang="fr-FR" sz="1800" dirty="0" smtClean="0"/>
              <a:t> B3</a:t>
            </a:r>
          </a:p>
          <a:p>
            <a:pPr marL="3200400" lvl="6" indent="-457200">
              <a:buNone/>
            </a:pPr>
            <a:r>
              <a:rPr lang="en-US" sz="1800" dirty="0" smtClean="0"/>
              <a:t>add t4=4*j in B1</a:t>
            </a:r>
          </a:p>
          <a:p>
            <a:pPr marL="2286000" lvl="4" indent="-457200">
              <a:buNone/>
            </a:pPr>
            <a:r>
              <a:rPr lang="en-US" sz="1800" b="1" dirty="0" smtClean="0"/>
              <a:t>Change B4 to:</a:t>
            </a:r>
          </a:p>
          <a:p>
            <a:pPr marL="3200400" lvl="6" indent="-457200">
              <a:buNone/>
            </a:pPr>
            <a:r>
              <a:rPr lang="en-US" sz="1800" dirty="0" smtClean="0"/>
              <a:t>if t2&gt;t4 </a:t>
            </a:r>
            <a:r>
              <a:rPr lang="en-US" sz="1800" dirty="0" err="1" smtClean="0"/>
              <a:t>goto</a:t>
            </a:r>
            <a:r>
              <a:rPr lang="en-US" sz="1800" dirty="0" smtClean="0"/>
              <a:t> B6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2971" t="24067" r="34862" b="12313"/>
          <a:stretch>
            <a:fillRect/>
          </a:stretch>
        </p:blipFill>
        <p:spPr bwMode="auto">
          <a:xfrm>
            <a:off x="2988859" y="1296536"/>
            <a:ext cx="5852160" cy="496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7976" y="6509982"/>
            <a:ext cx="2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5. Strength Reduction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Global data-flow analysis.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Input: </a:t>
            </a:r>
          </a:p>
          <a:p>
            <a:pPr algn="just">
              <a:buNone/>
            </a:pPr>
            <a:r>
              <a:rPr lang="en-US" dirty="0" smtClean="0"/>
              <a:t>		Intermediate code(Output of the front end of the compiler) + symbol table entries(postfix notation, three address representations e.g. quadruples, triples, graphical representations e.g., Syntax tree and dag)</a:t>
            </a:r>
          </a:p>
          <a:p>
            <a:pPr algn="just"/>
            <a:r>
              <a:rPr lang="en-US" b="1" u="sng" dirty="0" smtClean="0"/>
              <a:t>Output: </a:t>
            </a:r>
          </a:p>
          <a:p>
            <a:pPr algn="just">
              <a:buNone/>
            </a:pPr>
            <a:r>
              <a:rPr lang="en-US" dirty="0" smtClean="0"/>
              <a:t>		Target program[Machine language(absolute(fixed location in the memory) &amp; </a:t>
            </a:r>
            <a:r>
              <a:rPr lang="en-US" dirty="0" err="1" smtClean="0"/>
              <a:t>relocatable</a:t>
            </a:r>
            <a:r>
              <a:rPr lang="en-US" dirty="0" smtClean="0"/>
              <a:t>(object module or subprograms)] and Assembly language(more flexible as some work can be handled by the assembler)]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9171" t="57530" r="37193" b="16798"/>
          <a:stretch>
            <a:fillRect/>
          </a:stretch>
        </p:blipFill>
        <p:spPr bwMode="auto">
          <a:xfrm>
            <a:off x="1145137" y="1801503"/>
            <a:ext cx="9861287" cy="326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08226" y="5268036"/>
            <a:ext cx="346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Fig1: Code generator’s position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4255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ISSUES IN THE DESIGN OF A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Memory  Management:</a:t>
            </a:r>
          </a:p>
          <a:p>
            <a:pPr lvl="3"/>
            <a:r>
              <a:rPr lang="en-US" dirty="0" smtClean="0"/>
              <a:t>	</a:t>
            </a:r>
            <a:r>
              <a:rPr lang="en-US" sz="1800" dirty="0" smtClean="0"/>
              <a:t>Names mappings during run time is carried out in this stage + front end</a:t>
            </a:r>
          </a:p>
          <a:p>
            <a:pPr lvl="3"/>
            <a:r>
              <a:rPr lang="en-US" sz="1800" dirty="0" smtClean="0"/>
              <a:t>	Use the symbol table(e.g. to locate the names used in three address 	statements).</a:t>
            </a:r>
          </a:p>
          <a:p>
            <a:pPr lvl="3"/>
            <a:r>
              <a:rPr lang="en-US" sz="1800" dirty="0" smtClean="0"/>
              <a:t>	Compute relative addresses of a particular procedure.</a:t>
            </a:r>
            <a:endParaRPr lang="en-US" dirty="0" smtClean="0"/>
          </a:p>
          <a:p>
            <a:r>
              <a:rPr lang="en-US" b="1" u="sng" dirty="0" smtClean="0"/>
              <a:t>Instruction  Selection:</a:t>
            </a:r>
          </a:p>
          <a:p>
            <a:pPr lvl="3"/>
            <a:r>
              <a:rPr lang="en-US" sz="1800" dirty="0" smtClean="0"/>
              <a:t>Proper selection of instruction set( uniformity, completeness, instruction speeds etc)</a:t>
            </a:r>
          </a:p>
          <a:p>
            <a:pPr lvl="3"/>
            <a:r>
              <a:rPr lang="en-US" sz="1800" dirty="0" smtClean="0"/>
              <a:t>Low cost.</a:t>
            </a:r>
          </a:p>
          <a:p>
            <a:pPr lvl="3"/>
            <a:r>
              <a:rPr lang="en-US" sz="1800" dirty="0" smtClean="0"/>
              <a:t>E.g. </a:t>
            </a:r>
          </a:p>
          <a:p>
            <a:pPr lvl="5">
              <a:buNone/>
            </a:pPr>
            <a:r>
              <a:rPr lang="en-US" sz="1800" dirty="0" smtClean="0"/>
              <a:t>MOV a, R0 </a:t>
            </a:r>
          </a:p>
          <a:p>
            <a:pPr lvl="5">
              <a:buNone/>
            </a:pPr>
            <a:r>
              <a:rPr lang="en-US" sz="1800" dirty="0" smtClean="0"/>
              <a:t>ADD #1,R0 </a:t>
            </a:r>
          </a:p>
          <a:p>
            <a:pPr lvl="5">
              <a:buNone/>
            </a:pPr>
            <a:r>
              <a:rPr lang="en-US" sz="1800" dirty="0" smtClean="0"/>
              <a:t>MOV R0, a</a:t>
            </a:r>
          </a:p>
          <a:p>
            <a:pPr lvl="5">
              <a:buNone/>
            </a:pPr>
            <a:r>
              <a:rPr lang="en-US" sz="1800" dirty="0" smtClean="0"/>
              <a:t>Can be replaced by: INC a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THE DESIGN OF A CODE GENERATOR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Register  Allocation:</a:t>
            </a:r>
          </a:p>
          <a:p>
            <a:pPr lvl="3"/>
            <a:r>
              <a:rPr lang="en-US" sz="1800" dirty="0" smtClean="0"/>
              <a:t>Determine what values in a program should reside in registers.</a:t>
            </a:r>
          </a:p>
          <a:p>
            <a:pPr lvl="3"/>
            <a:r>
              <a:rPr lang="en-US" sz="1800" dirty="0" smtClean="0"/>
              <a:t>Efficient use of registers.</a:t>
            </a:r>
          </a:p>
          <a:p>
            <a:endParaRPr lang="en-US" dirty="0" smtClean="0"/>
          </a:p>
          <a:p>
            <a:r>
              <a:rPr lang="en-US" b="1" u="sng" dirty="0" smtClean="0"/>
              <a:t>Choice  of  Evaluation  Order:</a:t>
            </a:r>
            <a:endParaRPr lang="en-US" sz="2800" u="sng" dirty="0" smtClean="0"/>
          </a:p>
          <a:p>
            <a:pPr lvl="3" algn="just"/>
            <a:r>
              <a:rPr lang="en-US" sz="1800" dirty="0" smtClean="0"/>
              <a:t>The order in which computations are performed can affect the efficiency of the target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basic blocks and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2578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1) The first statement is a leader.</a:t>
            </a:r>
          </a:p>
          <a:p>
            <a:pPr algn="just">
              <a:buNone/>
            </a:pPr>
            <a:r>
              <a:rPr lang="en-US" dirty="0" smtClean="0"/>
              <a:t>2) Any statement that is the target of a conditional or unconditional </a:t>
            </a:r>
            <a:r>
              <a:rPr lang="en-US" dirty="0" err="1" smtClean="0"/>
              <a:t>goto</a:t>
            </a:r>
            <a:r>
              <a:rPr lang="en-US" dirty="0" smtClean="0"/>
              <a:t> is a leader.</a:t>
            </a:r>
          </a:p>
          <a:p>
            <a:pPr algn="just">
              <a:buNone/>
            </a:pPr>
            <a:r>
              <a:rPr lang="en-US" dirty="0" smtClean="0"/>
              <a:t>3) Any statement that immediately follows a </a:t>
            </a:r>
            <a:r>
              <a:rPr lang="en-US" dirty="0" err="1" smtClean="0"/>
              <a:t>goto</a:t>
            </a:r>
            <a:r>
              <a:rPr lang="en-US" dirty="0" smtClean="0"/>
              <a:t> or conditional </a:t>
            </a:r>
            <a:r>
              <a:rPr lang="en-US" dirty="0" err="1" smtClean="0"/>
              <a:t>goto</a:t>
            </a:r>
            <a:r>
              <a:rPr lang="en-US" dirty="0" smtClean="0"/>
              <a:t> statement is a leader.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" name="Picture 2" descr="D:\MCA\5th uni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9736" y="3534770"/>
            <a:ext cx="3819989" cy="302980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basic blocks and Flow Graph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1" name="Picture 3" descr="D:\MCA\5th unit\3.png"/>
          <p:cNvPicPr>
            <a:picLocks noChangeAspect="1" noChangeArrowheads="1"/>
          </p:cNvPicPr>
          <p:nvPr/>
        </p:nvPicPr>
        <p:blipFill>
          <a:blip r:embed="rId2"/>
          <a:srcRect r="127" b="7143"/>
          <a:stretch>
            <a:fillRect/>
          </a:stretch>
        </p:blipFill>
        <p:spPr bwMode="auto">
          <a:xfrm>
            <a:off x="3357349" y="1665028"/>
            <a:ext cx="4694830" cy="40806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62818" y="6032310"/>
            <a:ext cx="19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2: Flow graph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representation of 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Leaves are labeled by unique identifiers, either variable names or constants.</a:t>
            </a:r>
          </a:p>
          <a:p>
            <a:r>
              <a:rPr lang="en-US" dirty="0" smtClean="0"/>
              <a:t>Interior nodes are labeled by an operator symbol.</a:t>
            </a:r>
          </a:p>
          <a:p>
            <a:r>
              <a:rPr lang="en-US" dirty="0" smtClean="0"/>
              <a:t>Nodes are also optionally given a sequence of identifiers for labels.</a:t>
            </a:r>
          </a:p>
          <a:p>
            <a:pPr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7170" name="Picture 2" descr="D:\MCA\5th unit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0054" y="3261814"/>
            <a:ext cx="4653886" cy="29342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08533" y="6311247"/>
            <a:ext cx="4162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: Three address code of Block B2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387</Words>
  <Application>Microsoft Office PowerPoint</Application>
  <PresentationFormat>Custom</PresentationFormat>
  <Paragraphs>145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Academic Literature 16x9</vt:lpstr>
      <vt:lpstr> Compiler design(UNIT-5 )</vt:lpstr>
      <vt:lpstr>       code  generation</vt:lpstr>
      <vt:lpstr>Code Generator</vt:lpstr>
      <vt:lpstr>Slide 4</vt:lpstr>
      <vt:lpstr> ISSUES IN THE DESIGN OF A CODE GENERATOR</vt:lpstr>
      <vt:lpstr>ISSUES IN THE DESIGN OF A CODE GENERATOR contd…</vt:lpstr>
      <vt:lpstr>Construction of basic blocks and Flow Graph</vt:lpstr>
      <vt:lpstr>Construction of basic blocks and Flow Graph contd…</vt:lpstr>
      <vt:lpstr>DAG representation of basic blocks</vt:lpstr>
      <vt:lpstr>Slide 10</vt:lpstr>
      <vt:lpstr> TRANSFORMATIONS ON BASIC BLOCKS </vt:lpstr>
      <vt:lpstr>Principle sources of optimization</vt:lpstr>
      <vt:lpstr>Example:</vt:lpstr>
      <vt:lpstr>Slide 14</vt:lpstr>
      <vt:lpstr>Elimination of common sub-expression:</vt:lpstr>
      <vt:lpstr>Elimination of common sub-expression contd…</vt:lpstr>
      <vt:lpstr>Elimination of common sub-expression contd…</vt:lpstr>
      <vt:lpstr>Slide 18</vt:lpstr>
      <vt:lpstr>Copy propagation</vt:lpstr>
      <vt:lpstr>Dead code Elimination</vt:lpstr>
      <vt:lpstr>Loop optimization</vt:lpstr>
      <vt:lpstr>Slide 22</vt:lpstr>
      <vt:lpstr>Slide 23</vt:lpstr>
      <vt:lpstr>Slide 24</vt:lpstr>
      <vt:lpstr>Self study: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win7</cp:lastModifiedBy>
  <cp:revision>214</cp:revision>
  <dcterms:created xsi:type="dcterms:W3CDTF">2014-04-17T22:28:38Z</dcterms:created>
  <dcterms:modified xsi:type="dcterms:W3CDTF">2016-11-26T02:52:05Z</dcterms:modified>
</cp:coreProperties>
</file>