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59" r:id="rId9"/>
    <p:sldId id="261" r:id="rId10"/>
    <p:sldId id="262" r:id="rId11"/>
    <p:sldId id="263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4F2FFC7-E9E2-43C6-9AAF-B3FD4831960A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4006E7E-A8F5-487F-8535-D0E239E84E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FFC7-E9E2-43C6-9AAF-B3FD4831960A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6E7E-A8F5-487F-8535-D0E239E84E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FFC7-E9E2-43C6-9AAF-B3FD4831960A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6E7E-A8F5-487F-8535-D0E239E84E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4F2FFC7-E9E2-43C6-9AAF-B3FD4831960A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4006E7E-A8F5-487F-8535-D0E239E84E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4F2FFC7-E9E2-43C6-9AAF-B3FD4831960A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4006E7E-A8F5-487F-8535-D0E239E84E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FFC7-E9E2-43C6-9AAF-B3FD4831960A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6E7E-A8F5-487F-8535-D0E239E84E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FFC7-E9E2-43C6-9AAF-B3FD4831960A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6E7E-A8F5-487F-8535-D0E239E84E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F2FFC7-E9E2-43C6-9AAF-B3FD4831960A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4006E7E-A8F5-487F-8535-D0E239E84E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FFC7-E9E2-43C6-9AAF-B3FD4831960A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6E7E-A8F5-487F-8535-D0E239E84E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4F2FFC7-E9E2-43C6-9AAF-B3FD4831960A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4006E7E-A8F5-487F-8535-D0E239E84E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F2FFC7-E9E2-43C6-9AAF-B3FD4831960A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4006E7E-A8F5-487F-8535-D0E239E84E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4F2FFC7-E9E2-43C6-9AAF-B3FD4831960A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006E7E-A8F5-487F-8535-D0E239E84E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LEX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Directives(Similar to c keywords)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2000" b="1" dirty="0" smtClean="0"/>
              <a:t>ECHO:- </a:t>
            </a:r>
            <a:r>
              <a:rPr lang="en-US" sz="2000" dirty="0" smtClean="0"/>
              <a:t>This directive copies the value of </a:t>
            </a:r>
            <a:r>
              <a:rPr lang="en-US" sz="2000" dirty="0" err="1" smtClean="0"/>
              <a:t>yytext</a:t>
            </a:r>
            <a:r>
              <a:rPr lang="en-US" sz="2000" dirty="0" smtClean="0"/>
              <a:t> to the scanner’s output. </a:t>
            </a:r>
          </a:p>
          <a:p>
            <a:pPr lvl="0" algn="just"/>
            <a:r>
              <a:rPr lang="en-US" sz="2000" b="1" dirty="0" smtClean="0"/>
              <a:t>BEGIN:- </a:t>
            </a:r>
            <a:r>
              <a:rPr lang="en-US" sz="2000" dirty="0" smtClean="0"/>
              <a:t>This directive followed by the name of the start symbol, places the scanner in the corresponding rules. </a:t>
            </a:r>
            <a:r>
              <a:rPr lang="en-US" sz="2000" dirty="0" err="1" smtClean="0"/>
              <a:t>Lex</a:t>
            </a:r>
            <a:r>
              <a:rPr lang="en-US" sz="2000" dirty="0" smtClean="0"/>
              <a:t> activates the rules using the directive BEGIN and a start condition.</a:t>
            </a:r>
          </a:p>
          <a:p>
            <a:pPr lvl="0" algn="just"/>
            <a:r>
              <a:rPr lang="en-US" sz="2000" b="1" dirty="0" smtClean="0"/>
              <a:t>REJECT:- </a:t>
            </a:r>
            <a:r>
              <a:rPr lang="en-US" sz="2000" dirty="0" smtClean="0"/>
              <a:t>It directs the scanner to proceed on to the "scanned best" rule which matched the input (or a prefix of the input</a:t>
            </a:r>
            <a:r>
              <a:rPr lang="en-US" sz="2000" dirty="0" smtClean="0"/>
              <a:t>).. </a:t>
            </a:r>
            <a:endParaRPr lang="en-US" sz="2000" dirty="0" smtClean="0"/>
          </a:p>
          <a:p>
            <a:pPr algn="just"/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Lex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err="1" smtClean="0"/>
              <a:t>yylex</a:t>
            </a:r>
            <a:r>
              <a:rPr lang="en-US" sz="2000" dirty="0" smtClean="0"/>
              <a:t>(): Entry point for </a:t>
            </a:r>
            <a:r>
              <a:rPr lang="en-US" sz="2000" dirty="0" smtClean="0"/>
              <a:t>the generating </a:t>
            </a:r>
            <a:r>
              <a:rPr lang="en-US" sz="2000" smtClean="0"/>
              <a:t>the scanner.</a:t>
            </a:r>
            <a:endParaRPr lang="en-US" sz="2000" dirty="0" smtClean="0"/>
          </a:p>
          <a:p>
            <a:pPr algn="just"/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yywrap</a:t>
            </a:r>
            <a:r>
              <a:rPr lang="en-US" sz="2000" dirty="0" smtClean="0"/>
              <a:t>(): this function indicates the end of input. It returns 1 if there is no more input. If it returns 0 then </a:t>
            </a:r>
            <a:r>
              <a:rPr lang="en-US" sz="2000" dirty="0" err="1" smtClean="0"/>
              <a:t>yylex</a:t>
            </a:r>
            <a:r>
              <a:rPr lang="en-US" sz="2000" dirty="0" smtClean="0"/>
              <a:t> will assume </a:t>
            </a:r>
            <a:r>
              <a:rPr lang="en-US" sz="2000" dirty="0" smtClean="0"/>
              <a:t>that another </a:t>
            </a:r>
            <a:r>
              <a:rPr lang="en-US" sz="2000" dirty="0" smtClean="0"/>
              <a:t>file is opened for processing and hence continues.</a:t>
            </a:r>
          </a:p>
          <a:p>
            <a:pPr algn="just"/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“</a:t>
            </a:r>
            <a:r>
              <a:rPr lang="en-US" sz="2000" i="1" dirty="0" smtClean="0"/>
              <a:t>LEX &amp; YACC TUTORIAL</a:t>
            </a:r>
            <a:r>
              <a:rPr lang="en-US" sz="2000" dirty="0" smtClean="0"/>
              <a:t>” by Tom </a:t>
            </a:r>
            <a:r>
              <a:rPr lang="en-US" sz="2000" dirty="0" err="1" smtClean="0"/>
              <a:t>Niemann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“</a:t>
            </a:r>
            <a:r>
              <a:rPr lang="en-US" sz="2000" i="1" dirty="0" smtClean="0"/>
              <a:t>Compiler Design</a:t>
            </a:r>
            <a:r>
              <a:rPr lang="en-US" sz="2000" dirty="0" smtClean="0"/>
              <a:t>” by K </a:t>
            </a:r>
            <a:r>
              <a:rPr lang="en-US" sz="2000" dirty="0" err="1" smtClean="0"/>
              <a:t>Muneeswaran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“</a:t>
            </a:r>
            <a:r>
              <a:rPr lang="en-US" sz="2000" i="1" dirty="0" smtClean="0"/>
              <a:t>Compilers: Principles, Techniques and Tools</a:t>
            </a:r>
            <a:r>
              <a:rPr lang="en-US" sz="2000" dirty="0" smtClean="0"/>
              <a:t>” by Alfred V </a:t>
            </a:r>
            <a:r>
              <a:rPr lang="en-US" sz="2000" dirty="0" err="1" smtClean="0"/>
              <a:t>Aho</a:t>
            </a:r>
            <a:r>
              <a:rPr lang="en-US" sz="2000" dirty="0" smtClean="0"/>
              <a:t>, Ravi </a:t>
            </a:r>
            <a:r>
              <a:rPr lang="en-US" sz="2000" dirty="0" err="1" smtClean="0"/>
              <a:t>Sethi</a:t>
            </a:r>
            <a:r>
              <a:rPr lang="en-US" sz="2000" dirty="0" smtClean="0"/>
              <a:t> and Jeffrey D. </a:t>
            </a:r>
            <a:r>
              <a:rPr lang="en-US" sz="2000" dirty="0" err="1" smtClean="0"/>
              <a:t>Ullman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err="1" smtClean="0"/>
              <a:t>Lex</a:t>
            </a:r>
            <a:r>
              <a:rPr lang="en-US" sz="2000" dirty="0" smtClean="0"/>
              <a:t> is a tool for generating a lexical analyzer for a compiler.</a:t>
            </a:r>
          </a:p>
          <a:p>
            <a:pPr algn="just"/>
            <a:r>
              <a:rPr lang="en-US" sz="2000" dirty="0" smtClean="0"/>
              <a:t>In Unix, it is available </a:t>
            </a:r>
            <a:r>
              <a:rPr lang="en-US" sz="2000" dirty="0" smtClean="0"/>
              <a:t>in a </a:t>
            </a:r>
            <a:r>
              <a:rPr lang="en-US" sz="2000" dirty="0" smtClean="0"/>
              <a:t>package called Flex.</a:t>
            </a:r>
          </a:p>
          <a:p>
            <a:pPr algn="just"/>
            <a:r>
              <a:rPr lang="en-US" sz="2000" dirty="0" smtClean="0"/>
              <a:t>It processes regular expressions and produces </a:t>
            </a:r>
            <a:r>
              <a:rPr lang="en-US" sz="2000" dirty="0" smtClean="0"/>
              <a:t>a table-driven lexical analyzer/scanner/</a:t>
            </a:r>
            <a:r>
              <a:rPr lang="en-US" sz="2000" dirty="0" err="1" smtClean="0"/>
              <a:t>lexer</a:t>
            </a:r>
            <a:r>
              <a:rPr lang="en-US" sz="2000" dirty="0" smtClean="0"/>
              <a:t> </a:t>
            </a:r>
            <a:r>
              <a:rPr lang="en-US" sz="2000" dirty="0" smtClean="0"/>
              <a:t>which is saved in </a:t>
            </a:r>
            <a:r>
              <a:rPr lang="en-US" sz="2000" dirty="0" smtClean="0"/>
              <a:t>a file called </a:t>
            </a:r>
            <a:r>
              <a:rPr lang="en-US" sz="2000" dirty="0" err="1" smtClean="0"/>
              <a:t>lex.yy.c</a:t>
            </a:r>
            <a:r>
              <a:rPr lang="en-US" sz="2000" dirty="0" smtClean="0"/>
              <a:t>. The scanner can also be output to </a:t>
            </a:r>
            <a:r>
              <a:rPr lang="en-US" sz="2000" dirty="0" smtClean="0"/>
              <a:t>any </a:t>
            </a:r>
            <a:r>
              <a:rPr lang="en-US" sz="2000" dirty="0" smtClean="0"/>
              <a:t>c file. </a:t>
            </a:r>
          </a:p>
          <a:p>
            <a:pPr algn="just"/>
            <a:r>
              <a:rPr lang="en-US" sz="2000" dirty="0" smtClean="0"/>
              <a:t>The scanner is then used to scan the input and generate the tokens.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81200"/>
            <a:ext cx="7162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</a:t>
            </a:r>
            <a:r>
              <a:rPr lang="en-US" dirty="0" smtClean="0"/>
              <a:t> and </a:t>
            </a:r>
            <a:r>
              <a:rPr lang="en-US" dirty="0" err="1" smtClean="0"/>
              <a:t>dfa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362200"/>
            <a:ext cx="5410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38200" y="1905000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Exampe</a:t>
            </a:r>
            <a:r>
              <a:rPr lang="en-US" dirty="0" smtClean="0"/>
              <a:t>: For identifiers: letter(</a:t>
            </a:r>
            <a:r>
              <a:rPr lang="en-US" dirty="0" err="1" smtClean="0"/>
              <a:t>letter|digit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4419600"/>
            <a:ext cx="5486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914400" y="3810000"/>
            <a:ext cx="3361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Sample code for the above </a:t>
            </a:r>
            <a:r>
              <a:rPr lang="en-US" dirty="0" err="1" smtClean="0"/>
              <a:t>dfa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characters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362200"/>
            <a:ext cx="5943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752600"/>
            <a:ext cx="6324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characters and their uses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8153400" cy="5166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076700"/>
                <a:gridCol w="4076700"/>
              </a:tblGrid>
              <a:tr h="6025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Characters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5404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Used for range of </a:t>
                      </a:r>
                      <a:r>
                        <a:rPr lang="en-US" dirty="0" err="1" smtClean="0"/>
                        <a:t>charcaters</a:t>
                      </a:r>
                      <a:r>
                        <a:rPr lang="en-US" dirty="0" smtClean="0"/>
                        <a:t>.          </a:t>
                      </a:r>
                      <a:r>
                        <a:rPr lang="en-US" dirty="0" err="1" smtClean="0"/>
                        <a:t>Eg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A-</a:t>
                      </a:r>
                      <a:r>
                        <a:rPr lang="en-US" baseline="0" dirty="0" err="1" smtClean="0"/>
                        <a:t>Z,a</a:t>
                      </a:r>
                      <a:r>
                        <a:rPr lang="en-US" baseline="0" dirty="0" smtClean="0"/>
                        <a:t>-z</a:t>
                      </a:r>
                      <a:endParaRPr lang="en-US" dirty="0"/>
                    </a:p>
                  </a:txBody>
                  <a:tcPr/>
                </a:tc>
              </a:tr>
              <a:tr h="6025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</a:t>
                      </a:r>
                      <a:r>
                        <a:rPr lang="en-US" baseline="0" dirty="0" smtClean="0"/>
                        <a:t> 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Matches any character from the class of characters within [ ]</a:t>
                      </a:r>
                      <a:endParaRPr lang="en-US" dirty="0"/>
                    </a:p>
                  </a:txBody>
                  <a:tcPr/>
                </a:tc>
              </a:tr>
              <a:tr h="6025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[^]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Does</a:t>
                      </a:r>
                      <a:r>
                        <a:rPr lang="en-US" baseline="0" dirty="0" smtClean="0"/>
                        <a:t> not match any character from the class of characters within [ ]</a:t>
                      </a:r>
                      <a:endParaRPr lang="en-US" dirty="0"/>
                    </a:p>
                  </a:txBody>
                  <a:tcPr/>
                </a:tc>
              </a:tr>
              <a:tr h="4490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 operation</a:t>
                      </a:r>
                      <a:endParaRPr lang="en-US" dirty="0"/>
                    </a:p>
                  </a:txBody>
                  <a:tcPr/>
                </a:tc>
              </a:tr>
              <a:tr h="6025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Look ahead</a:t>
                      </a:r>
                      <a:r>
                        <a:rPr lang="en-US" baseline="0" dirty="0" smtClean="0"/>
                        <a:t> character. </a:t>
                      </a:r>
                      <a:r>
                        <a:rPr lang="en-US" baseline="0" dirty="0" err="1" smtClean="0"/>
                        <a:t>Eg</a:t>
                      </a:r>
                      <a:r>
                        <a:rPr lang="en-US" baseline="0" dirty="0" smtClean="0"/>
                        <a:t>: exp1/exp2 means pattern exp1 is matched only if it is followed by exp2.</a:t>
                      </a:r>
                      <a:endParaRPr lang="en-US" dirty="0"/>
                    </a:p>
                  </a:txBody>
                  <a:tcPr/>
                </a:tc>
              </a:tr>
              <a:tr h="6025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series of expression to a new expression</a:t>
                      </a:r>
                      <a:endParaRPr lang="en-US" dirty="0"/>
                    </a:p>
                  </a:txBody>
                  <a:tcPr/>
                </a:tc>
              </a:tr>
              <a:tr h="6025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{s}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Matches</a:t>
                      </a:r>
                      <a:r>
                        <a:rPr lang="en-US" baseline="0" dirty="0" smtClean="0"/>
                        <a:t> a string already defined for 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dirty="0" err="1" smtClean="0"/>
              <a:t>lex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%{</a:t>
            </a:r>
          </a:p>
          <a:p>
            <a:pPr lvl="1"/>
            <a:r>
              <a:rPr lang="en-US" sz="2000" dirty="0" smtClean="0"/>
              <a:t>//Header files, variable declarations etc. This section //is optional.</a:t>
            </a:r>
          </a:p>
          <a:p>
            <a:r>
              <a:rPr lang="en-US" sz="2000" dirty="0" smtClean="0"/>
              <a:t>%}</a:t>
            </a:r>
          </a:p>
          <a:p>
            <a:r>
              <a:rPr lang="en-US" sz="2000" dirty="0" smtClean="0"/>
              <a:t>%option </a:t>
            </a:r>
          </a:p>
          <a:p>
            <a:r>
              <a:rPr lang="en-US" sz="2000" dirty="0" smtClean="0"/>
              <a:t>%%</a:t>
            </a:r>
          </a:p>
          <a:p>
            <a:r>
              <a:rPr lang="en-US" sz="2000" dirty="0" smtClean="0"/>
              <a:t>Regular expressions		{action(s)}// </a:t>
            </a:r>
          </a:p>
          <a:p>
            <a:r>
              <a:rPr lang="en-US" sz="2000" dirty="0" smtClean="0"/>
              <a:t>%%</a:t>
            </a:r>
          </a:p>
          <a:p>
            <a:r>
              <a:rPr lang="en-US" sz="2000" dirty="0" smtClean="0"/>
              <a:t>Code by user.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</a:t>
            </a:r>
            <a:r>
              <a:rPr lang="en-US" dirty="0" smtClean="0"/>
              <a:t>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err="1" smtClean="0"/>
              <a:t>yyin</a:t>
            </a:r>
            <a:r>
              <a:rPr lang="en-US" sz="2000" dirty="0" smtClean="0"/>
              <a:t>: It is of type FILE*. This points to the current file being </a:t>
            </a:r>
            <a:r>
              <a:rPr lang="en-US" sz="2000" dirty="0" err="1" smtClean="0"/>
              <a:t>parsed</a:t>
            </a:r>
            <a:r>
              <a:rPr lang="en-US" sz="2000" dirty="0" smtClean="0"/>
              <a:t> by the </a:t>
            </a:r>
            <a:r>
              <a:rPr lang="en-US" sz="2000" dirty="0" err="1" smtClean="0"/>
              <a:t>lexer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err="1" smtClean="0"/>
              <a:t>yyout</a:t>
            </a:r>
            <a:r>
              <a:rPr lang="en-US" sz="2000" dirty="0" smtClean="0"/>
              <a:t>: It is of type FILE*. This points to the location where the output of the </a:t>
            </a:r>
            <a:r>
              <a:rPr lang="en-US" sz="2000" dirty="0" err="1" smtClean="0"/>
              <a:t>lexer</a:t>
            </a:r>
            <a:r>
              <a:rPr lang="en-US" sz="2000" dirty="0" smtClean="0"/>
              <a:t> will be written. By default, both </a:t>
            </a:r>
            <a:r>
              <a:rPr lang="en-US" sz="2000" dirty="0" err="1" smtClean="0"/>
              <a:t>yyin</a:t>
            </a:r>
            <a:r>
              <a:rPr lang="en-US" sz="2000" dirty="0" smtClean="0"/>
              <a:t> and </a:t>
            </a:r>
            <a:r>
              <a:rPr lang="en-US" sz="2000" dirty="0" err="1" smtClean="0"/>
              <a:t>yyout</a:t>
            </a:r>
            <a:r>
              <a:rPr lang="en-US" sz="2000" dirty="0" smtClean="0"/>
              <a:t> point to standard input and output.</a:t>
            </a:r>
          </a:p>
          <a:p>
            <a:pPr algn="just"/>
            <a:r>
              <a:rPr lang="en-US" sz="2000" dirty="0" err="1" smtClean="0"/>
              <a:t>yytext</a:t>
            </a:r>
            <a:r>
              <a:rPr lang="en-US" sz="2000" dirty="0" smtClean="0"/>
              <a:t>: The text of the matched pattern is stored in this variable (char*).</a:t>
            </a:r>
          </a:p>
          <a:p>
            <a:pPr algn="just"/>
            <a:r>
              <a:rPr lang="en-US" sz="2000" dirty="0" err="1" smtClean="0"/>
              <a:t>yyleng</a:t>
            </a:r>
            <a:r>
              <a:rPr lang="en-US" sz="2000" dirty="0" smtClean="0"/>
              <a:t>: gives the length of the matched pattern.</a:t>
            </a:r>
          </a:p>
          <a:p>
            <a:pPr algn="just"/>
            <a:r>
              <a:rPr lang="en-US" sz="2000" dirty="0" err="1" smtClean="0"/>
              <a:t>yylineno</a:t>
            </a:r>
            <a:r>
              <a:rPr lang="en-US" sz="2000" dirty="0" smtClean="0"/>
              <a:t> :It provides current line number information</a:t>
            </a:r>
          </a:p>
          <a:p>
            <a:pPr algn="just"/>
            <a:endParaRPr lang="en-US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639</TotalTime>
  <Words>472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LEX</vt:lpstr>
      <vt:lpstr>Introduction </vt:lpstr>
      <vt:lpstr>Slide 3</vt:lpstr>
      <vt:lpstr>Lex and dfa</vt:lpstr>
      <vt:lpstr>Special characters</vt:lpstr>
      <vt:lpstr>OPERATORS</vt:lpstr>
      <vt:lpstr>More characters and their uses</vt:lpstr>
      <vt:lpstr>Structure of lex program</vt:lpstr>
      <vt:lpstr>Lex Variables</vt:lpstr>
      <vt:lpstr>Directives(Similar to c keywords)</vt:lpstr>
      <vt:lpstr>Some Lex functions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</dc:title>
  <dc:creator>win7</dc:creator>
  <cp:lastModifiedBy>win7</cp:lastModifiedBy>
  <cp:revision>41</cp:revision>
  <dcterms:created xsi:type="dcterms:W3CDTF">2017-08-11T10:35:51Z</dcterms:created>
  <dcterms:modified xsi:type="dcterms:W3CDTF">2017-08-12T16:02:44Z</dcterms:modified>
</cp:coreProperties>
</file>