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6" r:id="rId2"/>
    <p:sldId id="257" r:id="rId3"/>
    <p:sldId id="258" r:id="rId4"/>
    <p:sldId id="273" r:id="rId5"/>
    <p:sldId id="293" r:id="rId6"/>
    <p:sldId id="259" r:id="rId7"/>
    <p:sldId id="260" r:id="rId8"/>
    <p:sldId id="261" r:id="rId9"/>
    <p:sldId id="263" r:id="rId10"/>
    <p:sldId id="264" r:id="rId11"/>
    <p:sldId id="265" r:id="rId12"/>
    <p:sldId id="294" r:id="rId13"/>
    <p:sldId id="295" r:id="rId14"/>
    <p:sldId id="296" r:id="rId15"/>
    <p:sldId id="266" r:id="rId16"/>
    <p:sldId id="267" r:id="rId17"/>
    <p:sldId id="268" r:id="rId18"/>
    <p:sldId id="269" r:id="rId19"/>
    <p:sldId id="270" r:id="rId20"/>
    <p:sldId id="275" r:id="rId21"/>
    <p:sldId id="276" r:id="rId22"/>
    <p:sldId id="277" r:id="rId23"/>
    <p:sldId id="278" r:id="rId24"/>
    <p:sldId id="279" r:id="rId25"/>
    <p:sldId id="291" r:id="rId26"/>
    <p:sldId id="292" r:id="rId27"/>
    <p:sldId id="271" r:id="rId28"/>
    <p:sldId id="272" r:id="rId29"/>
    <p:sldId id="280" r:id="rId30"/>
    <p:sldId id="281" r:id="rId31"/>
    <p:sldId id="282" r:id="rId32"/>
    <p:sldId id="283" r:id="rId33"/>
    <p:sldId id="284" r:id="rId34"/>
    <p:sldId id="285" r:id="rId35"/>
    <p:sldId id="286" r:id="rId36"/>
    <p:sldId id="288" r:id="rId37"/>
    <p:sldId id="289" r:id="rId38"/>
    <p:sldId id="290" r:id="rId39"/>
    <p:sldId id="27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FAAB26-C8EB-42ED-89DD-D739BC5BA708}" type="datetimeFigureOut">
              <a:rPr lang="en-US" smtClean="0"/>
              <a:pPr/>
              <a:t>08/12/2017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D2C16-97FE-48F6-836B-432007E9CB22}" type="slidenum">
              <a:rPr lang="en-US" smtClean="0"/>
              <a:pPr/>
              <a:t>‹#›</a:t>
            </a:fld>
            <a:endParaRPr lang="en-US"/>
          </a:p>
        </p:txBody>
      </p:sp>
    </p:spTree>
    <p:extLst>
      <p:ext uri="{BB962C8B-B14F-4D97-AF65-F5344CB8AC3E}">
        <p14:creationId xmlns:p14="http://schemas.microsoft.com/office/powerpoint/2010/main" val="3878080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D91D8C3-1142-4216-B208-8197ACAD289D}" type="slidenum">
              <a:rPr lang="en-US"/>
              <a:pPr/>
              <a:t>20</a:t>
            </a:fld>
            <a:endParaRPr lang="en-US"/>
          </a:p>
        </p:txBody>
      </p:sp>
    </p:spTree>
    <p:extLst>
      <p:ext uri="{BB962C8B-B14F-4D97-AF65-F5344CB8AC3E}">
        <p14:creationId xmlns:p14="http://schemas.microsoft.com/office/powerpoint/2010/main" val="403180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69B94B7-C949-491D-81E8-BF1B2FD035B6}" type="slidenum">
              <a:rPr lang="en-US"/>
              <a:pPr/>
              <a:t>29</a:t>
            </a:fld>
            <a:endParaRPr lang="en-US"/>
          </a:p>
        </p:txBody>
      </p:sp>
    </p:spTree>
    <p:extLst>
      <p:ext uri="{BB962C8B-B14F-4D97-AF65-F5344CB8AC3E}">
        <p14:creationId xmlns:p14="http://schemas.microsoft.com/office/powerpoint/2010/main" val="221742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281344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126067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292328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240735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367374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94644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408633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259574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294813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27647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E2D99-5FEE-4C4B-9779-64DBD212D7A3}" type="datetimeFigureOut">
              <a:rPr lang="en-US" smtClean="0"/>
              <a:pPr/>
              <a:t>08/12/2017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19497-0ADC-49B0-BC98-201DF27B9076}" type="slidenum">
              <a:rPr lang="en-US" smtClean="0"/>
              <a:pPr/>
              <a:t>‹#›</a:t>
            </a:fld>
            <a:endParaRPr lang="en-US"/>
          </a:p>
        </p:txBody>
      </p:sp>
    </p:spTree>
    <p:extLst>
      <p:ext uri="{BB962C8B-B14F-4D97-AF65-F5344CB8AC3E}">
        <p14:creationId xmlns:p14="http://schemas.microsoft.com/office/powerpoint/2010/main" val="3138294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EE2D99-5FEE-4C4B-9779-64DBD212D7A3}" type="datetimeFigureOut">
              <a:rPr lang="en-US" smtClean="0"/>
              <a:pPr/>
              <a:t>08/12/2017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B19497-0ADC-49B0-BC98-201DF27B9076}" type="slidenum">
              <a:rPr lang="en-US" smtClean="0"/>
              <a:pPr/>
              <a:t>‹#›</a:t>
            </a:fld>
            <a:endParaRPr lang="en-US"/>
          </a:p>
        </p:txBody>
      </p:sp>
    </p:spTree>
    <p:extLst>
      <p:ext uri="{BB962C8B-B14F-4D97-AF65-F5344CB8AC3E}">
        <p14:creationId xmlns:p14="http://schemas.microsoft.com/office/powerpoint/2010/main" val="10929070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a:t>
            </a:r>
            <a:br>
              <a:rPr lang="en-US" dirty="0" smtClean="0"/>
            </a:br>
            <a:r>
              <a:rPr lang="en-US" dirty="0" smtClean="0"/>
              <a:t>Data Mining</a:t>
            </a:r>
            <a:endParaRPr lang="en-US" dirty="0"/>
          </a:p>
        </p:txBody>
      </p:sp>
      <p:sp>
        <p:nvSpPr>
          <p:cNvPr id="3" name="Subtitle 2"/>
          <p:cNvSpPr>
            <a:spLocks noGrp="1"/>
          </p:cNvSpPr>
          <p:nvPr>
            <p:ph type="subTitle" idx="1"/>
          </p:nvPr>
        </p:nvSpPr>
        <p:spPr/>
        <p:txBody>
          <a:bodyPr>
            <a:normAutofit/>
          </a:bodyPr>
          <a:lstStyle/>
          <a:p>
            <a:r>
              <a:rPr lang="en-US" sz="1400" dirty="0" smtClean="0"/>
              <a:t>Prepared By</a:t>
            </a:r>
          </a:p>
          <a:p>
            <a:r>
              <a:rPr lang="en-US" sz="1400" dirty="0" smtClean="0"/>
              <a:t>Mr. </a:t>
            </a:r>
            <a:r>
              <a:rPr lang="en-US" sz="1400" dirty="0" err="1" smtClean="0"/>
              <a:t>Rubul</a:t>
            </a:r>
            <a:r>
              <a:rPr lang="en-US" sz="1400" dirty="0" smtClean="0"/>
              <a:t> Kumar </a:t>
            </a:r>
            <a:r>
              <a:rPr lang="en-US" sz="1400" dirty="0" err="1" smtClean="0"/>
              <a:t>Bania</a:t>
            </a:r>
            <a:endParaRPr lang="en-US" sz="1400" dirty="0" smtClean="0"/>
          </a:p>
          <a:p>
            <a:r>
              <a:rPr lang="en-US" sz="1400" dirty="0" err="1" smtClean="0"/>
              <a:t>Asst.Professor</a:t>
            </a:r>
            <a:endParaRPr lang="en-US" sz="1400" dirty="0" smtClean="0"/>
          </a:p>
          <a:p>
            <a:r>
              <a:rPr lang="en-US" sz="1400" dirty="0" smtClean="0"/>
              <a:t>Dept. computer  Application, NEHU, Tura Campus</a:t>
            </a:r>
            <a:endParaRPr lang="en-US" sz="1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on what kind of Data?</a:t>
            </a:r>
            <a:endParaRPr lang="en-US" dirty="0"/>
          </a:p>
        </p:txBody>
      </p:sp>
      <p:sp>
        <p:nvSpPr>
          <p:cNvPr id="3" name="Content Placeholder 2"/>
          <p:cNvSpPr>
            <a:spLocks noGrp="1"/>
          </p:cNvSpPr>
          <p:nvPr>
            <p:ph idx="1"/>
          </p:nvPr>
        </p:nvSpPr>
        <p:spPr/>
        <p:txBody>
          <a:bodyPr>
            <a:normAutofit/>
          </a:bodyPr>
          <a:lstStyle/>
          <a:p>
            <a:r>
              <a:rPr lang="en-US" dirty="0" smtClean="0"/>
              <a:t>Number of different data repositories on </a:t>
            </a:r>
          </a:p>
          <a:p>
            <a:pPr>
              <a:buNone/>
            </a:pPr>
            <a:r>
              <a:rPr lang="en-US" dirty="0" smtClean="0"/>
              <a:t>    which mining can be performed:</a:t>
            </a:r>
          </a:p>
          <a:p>
            <a:pPr algn="just">
              <a:buNone/>
            </a:pPr>
            <a:r>
              <a:rPr lang="en-US" dirty="0" smtClean="0"/>
              <a:t>      - Flat files, Relational databases, Data warehouses, advanced database systems, data streams and the world wide web.</a:t>
            </a:r>
          </a:p>
          <a:p>
            <a:pPr algn="just">
              <a:buNone/>
            </a:pPr>
            <a:r>
              <a:rPr lang="en-US" dirty="0"/>
              <a:t> </a:t>
            </a:r>
            <a:r>
              <a:rPr lang="en-US" dirty="0" smtClean="0"/>
              <a:t>    -  Advanced database systems: Object-relational databases and specific application-oriented databases, such as spatial databases, time-series databases, multimedia data etc.</a:t>
            </a:r>
          </a:p>
          <a:p>
            <a:pPr>
              <a:buNone/>
            </a:pP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Relational databases</a:t>
            </a:r>
            <a:endParaRPr lang="en-US" dirty="0">
              <a:solidFill>
                <a:schemeClr val="tx1"/>
              </a:solidFill>
            </a:endParaRPr>
          </a:p>
        </p:txBody>
      </p:sp>
      <p:sp>
        <p:nvSpPr>
          <p:cNvPr id="3" name="Content Placeholder 2"/>
          <p:cNvSpPr>
            <a:spLocks noGrp="1"/>
          </p:cNvSpPr>
          <p:nvPr>
            <p:ph idx="1"/>
          </p:nvPr>
        </p:nvSpPr>
        <p:spPr/>
        <p:txBody>
          <a:bodyPr>
            <a:normAutofit/>
          </a:bodyPr>
          <a:lstStyle/>
          <a:p>
            <a:pPr algn="just"/>
            <a:r>
              <a:rPr lang="en-US" dirty="0" smtClean="0"/>
              <a:t>A relational database is a collection tables, each of which assigned a unique name. Each table consists of a set of attributes and usually stores a large set of </a:t>
            </a:r>
            <a:r>
              <a:rPr lang="en-US" dirty="0" err="1" smtClean="0"/>
              <a:t>tuples</a:t>
            </a:r>
            <a:r>
              <a:rPr lang="en-US" dirty="0" smtClean="0"/>
              <a:t>. Each </a:t>
            </a:r>
            <a:r>
              <a:rPr lang="en-US" dirty="0" err="1" smtClean="0"/>
              <a:t>tuples</a:t>
            </a:r>
            <a:r>
              <a:rPr lang="en-US" dirty="0" smtClean="0"/>
              <a:t> represents an object identified by a unique key and described by a set of attribute values.</a:t>
            </a:r>
          </a:p>
          <a:p>
            <a:pPr algn="just"/>
            <a:r>
              <a:rPr lang="en-US" dirty="0" smtClean="0"/>
              <a:t>A relational database for </a:t>
            </a:r>
            <a:r>
              <a:rPr lang="en-US" i="1" dirty="0" err="1" smtClean="0"/>
              <a:t>AllElectronis</a:t>
            </a:r>
            <a:r>
              <a:rPr lang="en-US" i="1" dirty="0" smtClean="0"/>
              <a:t>:</a:t>
            </a:r>
          </a:p>
          <a:p>
            <a:pPr algn="just"/>
            <a:r>
              <a:rPr lang="en-US" i="1" dirty="0" smtClean="0"/>
              <a:t>Say, relation tables are: customer, item, employee and branch.</a:t>
            </a:r>
          </a:p>
          <a:p>
            <a:pPr algn="just"/>
            <a:r>
              <a:rPr lang="en-US" dirty="0" smtClean="0"/>
              <a:t>Relational database can be accessed by database queries.</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tx1"/>
                </a:solidFill>
              </a:rPr>
              <a:t>Data Mining Functionalities (1)</a:t>
            </a:r>
            <a:r>
              <a:rPr lang="en-US" sz="4000" b="1" dirty="0" smtClean="0">
                <a:solidFill>
                  <a:schemeClr val="tx1"/>
                </a:solidFill>
              </a:rPr>
              <a:t/>
            </a:r>
            <a:br>
              <a:rPr lang="en-US" sz="4000" b="1" dirty="0" smtClean="0">
                <a:solidFill>
                  <a:schemeClr val="tx1"/>
                </a:solidFill>
              </a:rPr>
            </a:br>
            <a:endParaRPr lang="en-IN" dirty="0">
              <a:solidFill>
                <a:schemeClr val="tx1"/>
              </a:solidFill>
            </a:endParaRPr>
          </a:p>
        </p:txBody>
      </p:sp>
      <p:sp>
        <p:nvSpPr>
          <p:cNvPr id="3" name="Content Placeholder 2"/>
          <p:cNvSpPr>
            <a:spLocks noGrp="1"/>
          </p:cNvSpPr>
          <p:nvPr>
            <p:ph idx="1"/>
          </p:nvPr>
        </p:nvSpPr>
        <p:spPr/>
        <p:txBody>
          <a:bodyPr>
            <a:normAutofit/>
          </a:bodyPr>
          <a:lstStyle/>
          <a:p>
            <a:pPr lvl="0">
              <a:lnSpc>
                <a:spcPct val="110000"/>
              </a:lnSpc>
              <a:defRPr/>
            </a:pPr>
            <a:r>
              <a:rPr lang="en-US" u="sng" dirty="0" smtClean="0"/>
              <a:t>Concept description: Characterization and discrimination</a:t>
            </a:r>
            <a:endParaRPr lang="en-US" sz="2400" dirty="0" smtClean="0"/>
          </a:p>
          <a:p>
            <a:pPr lvl="1">
              <a:lnSpc>
                <a:spcPct val="110000"/>
              </a:lnSpc>
              <a:defRPr/>
            </a:pPr>
            <a:r>
              <a:rPr lang="en-US" dirty="0" smtClean="0"/>
              <a:t>Generalize, summarize, and contrast data characteristics, e.g., dry vs. wet regions</a:t>
            </a:r>
          </a:p>
          <a:p>
            <a:pPr lvl="0">
              <a:lnSpc>
                <a:spcPct val="110000"/>
              </a:lnSpc>
              <a:defRPr/>
            </a:pPr>
            <a:r>
              <a:rPr lang="en-US" u="sng" dirty="0" smtClean="0"/>
              <a:t>Association</a:t>
            </a:r>
            <a:r>
              <a:rPr lang="en-US" sz="2400" dirty="0" smtClean="0"/>
              <a:t> (</a:t>
            </a:r>
            <a:r>
              <a:rPr lang="en-US" dirty="0" smtClean="0"/>
              <a:t>correlation and causality)</a:t>
            </a:r>
            <a:endParaRPr lang="en-US" sz="2400" dirty="0" smtClean="0"/>
          </a:p>
          <a:p>
            <a:pPr lvl="1">
              <a:lnSpc>
                <a:spcPct val="110000"/>
              </a:lnSpc>
              <a:defRPr/>
            </a:pPr>
            <a:r>
              <a:rPr lang="en-US" dirty="0" smtClean="0"/>
              <a:t>Multi-dimensional vs. single-dimensional association </a:t>
            </a:r>
          </a:p>
          <a:p>
            <a:pPr lvl="1">
              <a:lnSpc>
                <a:spcPct val="110000"/>
              </a:lnSpc>
              <a:defRPr/>
            </a:pPr>
            <a:r>
              <a:rPr lang="en-US" dirty="0" smtClean="0"/>
              <a:t>age(X, “20..29”) ^ income(X, “20..29K”) </a:t>
            </a:r>
            <a:r>
              <a:rPr lang="en-US" dirty="0" smtClean="0">
                <a:latin typeface="Wingdings" pitchFamily="2" charset="2"/>
              </a:rPr>
              <a:t>à</a:t>
            </a:r>
            <a:r>
              <a:rPr lang="en-US" dirty="0" smtClean="0"/>
              <a:t> buys(X, “PC”) [support = 2%, confidence = 60%]</a:t>
            </a:r>
          </a:p>
          <a:p>
            <a:pPr lvl="1">
              <a:lnSpc>
                <a:spcPct val="110000"/>
              </a:lnSpc>
              <a:defRPr/>
            </a:pPr>
            <a:r>
              <a:rPr lang="en-US" dirty="0" smtClean="0"/>
              <a:t>contains(T, “computer”) </a:t>
            </a:r>
            <a:r>
              <a:rPr lang="en-US" dirty="0" smtClean="0">
                <a:latin typeface="Wingdings" pitchFamily="2" charset="2"/>
              </a:rPr>
              <a:t>à</a:t>
            </a:r>
            <a:r>
              <a:rPr lang="en-US" dirty="0" smtClean="0"/>
              <a:t> contains(x, “software”) [1%, 75%]</a:t>
            </a:r>
          </a:p>
          <a:p>
            <a:endParaRPr lang="en-IN" dirty="0"/>
          </a:p>
        </p:txBody>
      </p:sp>
      <p:sp>
        <p:nvSpPr>
          <p:cNvPr id="4" name="Date Placeholder 3"/>
          <p:cNvSpPr>
            <a:spLocks noGrp="1"/>
          </p:cNvSpPr>
          <p:nvPr>
            <p:ph type="dt" sz="half" idx="10"/>
          </p:nvPr>
        </p:nvSpPr>
        <p:spPr>
          <a:xfrm>
            <a:off x="228600" y="6400800"/>
            <a:ext cx="1905000" cy="457200"/>
          </a:xfrm>
          <a:noFill/>
        </p:spPr>
        <p:txBody>
          <a:bodyPr/>
          <a:lstStyle/>
          <a:p>
            <a:fld id="{FEB92EA6-9E60-45D9-8A8C-F228131746F4}" type="datetime4">
              <a:rPr lang="en-US"/>
              <a:pPr/>
              <a:t>December 8, 2017</a:t>
            </a:fld>
            <a:endParaRPr lang="en-US"/>
          </a:p>
        </p:txBody>
      </p:sp>
      <p:sp>
        <p:nvSpPr>
          <p:cNvPr id="5" name="Footer Placeholder 4"/>
          <p:cNvSpPr>
            <a:spLocks noGrp="1"/>
          </p:cNvSpPr>
          <p:nvPr>
            <p:ph type="ftr" sz="quarter" idx="11"/>
          </p:nvPr>
        </p:nvSpPr>
        <p:spPr>
          <a:xfrm>
            <a:off x="3429000" y="6477000"/>
            <a:ext cx="2895600" cy="381000"/>
          </a:xfrm>
          <a:noFill/>
        </p:spPr>
        <p:txBody>
          <a:bodyPr/>
          <a:lstStyle/>
          <a:p>
            <a:r>
              <a:rPr lang="en-US"/>
              <a:t>Data Mining: Concepts and Techniques</a:t>
            </a:r>
          </a:p>
        </p:txBody>
      </p:sp>
      <p:sp>
        <p:nvSpPr>
          <p:cNvPr id="6" name="Slide Number Placeholder 5"/>
          <p:cNvSpPr>
            <a:spLocks noGrp="1"/>
          </p:cNvSpPr>
          <p:nvPr>
            <p:ph type="sldNum" sz="quarter" idx="12"/>
          </p:nvPr>
        </p:nvSpPr>
        <p:spPr>
          <a:xfrm>
            <a:off x="7239000" y="6400800"/>
            <a:ext cx="1905000" cy="457200"/>
          </a:xfrm>
          <a:noFill/>
        </p:spPr>
        <p:txBody>
          <a:bodyPr/>
          <a:lstStyle/>
          <a:p>
            <a:fld id="{73126920-5824-463D-9E45-A2B363DF064D}" type="slidenum">
              <a:rPr lang="en-US"/>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Data Mining Functionalities (1)</a:t>
            </a:r>
            <a:r>
              <a:rPr lang="en-US" sz="4000" b="1" dirty="0" smtClean="0">
                <a:solidFill>
                  <a:schemeClr val="tx1"/>
                </a:solidFill>
              </a:rPr>
              <a:t/>
            </a:r>
            <a:br>
              <a:rPr lang="en-US" sz="4000" b="1" dirty="0" smtClean="0">
                <a:solidFill>
                  <a:schemeClr val="tx1"/>
                </a:solidFill>
              </a:rPr>
            </a:br>
            <a:endParaRPr lang="en-IN" b="1"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a:lnSpc>
                <a:spcPct val="110000"/>
              </a:lnSpc>
            </a:pPr>
            <a:r>
              <a:rPr lang="en-US" sz="2400" u="sng" dirty="0" smtClean="0"/>
              <a:t>Classification and Prediction</a:t>
            </a:r>
            <a:r>
              <a:rPr lang="en-US" sz="2000" dirty="0" smtClean="0"/>
              <a:t>  </a:t>
            </a:r>
          </a:p>
          <a:p>
            <a:pPr lvl="1">
              <a:lnSpc>
                <a:spcPct val="110000"/>
              </a:lnSpc>
            </a:pPr>
            <a:r>
              <a:rPr lang="en-US" sz="2000" dirty="0" smtClean="0"/>
              <a:t>Finding models (functions) that describe and distinguish classes or concepts for future prediction</a:t>
            </a:r>
          </a:p>
          <a:p>
            <a:pPr lvl="1">
              <a:lnSpc>
                <a:spcPct val="110000"/>
              </a:lnSpc>
            </a:pPr>
            <a:r>
              <a:rPr lang="en-US" sz="2000" dirty="0" smtClean="0"/>
              <a:t>E.g., classify countries based on climate, or classify cars based on gas mileage</a:t>
            </a:r>
          </a:p>
          <a:p>
            <a:pPr lvl="1">
              <a:lnSpc>
                <a:spcPct val="110000"/>
              </a:lnSpc>
            </a:pPr>
            <a:r>
              <a:rPr lang="en-US" sz="2000" dirty="0" smtClean="0"/>
              <a:t>Presentation: decision-tree, classification rule, neural network</a:t>
            </a:r>
          </a:p>
          <a:p>
            <a:pPr lvl="1">
              <a:lnSpc>
                <a:spcPct val="110000"/>
              </a:lnSpc>
            </a:pPr>
            <a:r>
              <a:rPr lang="en-US" sz="2000" dirty="0" smtClean="0"/>
              <a:t>Prediction: Predict some unknown or missing numerical values </a:t>
            </a:r>
          </a:p>
          <a:p>
            <a:pPr>
              <a:lnSpc>
                <a:spcPct val="110000"/>
              </a:lnSpc>
            </a:pPr>
            <a:r>
              <a:rPr lang="en-US" sz="2400" u="sng" dirty="0" smtClean="0"/>
              <a:t>Cluster analysis</a:t>
            </a:r>
            <a:endParaRPr lang="en-US" sz="2000" dirty="0" smtClean="0"/>
          </a:p>
          <a:p>
            <a:pPr lvl="1">
              <a:lnSpc>
                <a:spcPct val="110000"/>
              </a:lnSpc>
            </a:pPr>
            <a:r>
              <a:rPr lang="en-US" sz="2000" dirty="0" smtClean="0"/>
              <a:t>Class label is unknown: Group data to form new classes, e.g., cluster houses to find distribution patterns</a:t>
            </a:r>
          </a:p>
          <a:p>
            <a:pPr lvl="1">
              <a:lnSpc>
                <a:spcPct val="110000"/>
              </a:lnSpc>
            </a:pPr>
            <a:r>
              <a:rPr lang="en-US" sz="2000" dirty="0" smtClean="0"/>
              <a:t>Clustering based on the principle: maximizing the intra-class similarity and minimizing the interclass similarity</a:t>
            </a:r>
          </a:p>
          <a:p>
            <a:endParaRPr lang="en-IN"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Data Mining Functionalities (1)</a:t>
            </a:r>
            <a:r>
              <a:rPr lang="en-US" sz="4000" b="1" dirty="0" smtClean="0">
                <a:solidFill>
                  <a:schemeClr val="tx1"/>
                </a:solidFill>
              </a:rPr>
              <a:t/>
            </a:r>
            <a:br>
              <a:rPr lang="en-US" sz="4000" b="1" dirty="0" smtClean="0">
                <a:solidFill>
                  <a:schemeClr val="tx1"/>
                </a:solidFill>
              </a:rPr>
            </a:br>
            <a:endParaRPr lang="en-IN" b="1" dirty="0">
              <a:solidFill>
                <a:schemeClr val="tx1"/>
              </a:solidFill>
            </a:endParaRPr>
          </a:p>
        </p:txBody>
      </p:sp>
      <p:sp>
        <p:nvSpPr>
          <p:cNvPr id="3" name="Content Placeholder 2"/>
          <p:cNvSpPr>
            <a:spLocks noGrp="1"/>
          </p:cNvSpPr>
          <p:nvPr>
            <p:ph idx="1"/>
          </p:nvPr>
        </p:nvSpPr>
        <p:spPr/>
        <p:txBody>
          <a:bodyPr>
            <a:normAutofit lnSpcReduction="10000"/>
          </a:bodyPr>
          <a:lstStyle/>
          <a:p>
            <a:pPr>
              <a:lnSpc>
                <a:spcPct val="130000"/>
              </a:lnSpc>
            </a:pPr>
            <a:r>
              <a:rPr lang="en-US" sz="2400" u="sng" dirty="0" smtClean="0"/>
              <a:t>Outlier analysis</a:t>
            </a:r>
          </a:p>
          <a:p>
            <a:pPr lvl="1">
              <a:lnSpc>
                <a:spcPct val="130000"/>
              </a:lnSpc>
            </a:pPr>
            <a:r>
              <a:rPr lang="en-US" sz="1800" dirty="0" smtClean="0"/>
              <a:t>Outlier: a data object that does not comply with the general behavior of the data</a:t>
            </a:r>
          </a:p>
          <a:p>
            <a:pPr lvl="1">
              <a:lnSpc>
                <a:spcPct val="130000"/>
              </a:lnSpc>
            </a:pPr>
            <a:r>
              <a:rPr lang="en-US" sz="1800" dirty="0" smtClean="0"/>
              <a:t>It can be considered as noise or exception but is quite useful in fraud detection, rare events analysis</a:t>
            </a:r>
          </a:p>
          <a:p>
            <a:pPr>
              <a:lnSpc>
                <a:spcPct val="130000"/>
              </a:lnSpc>
            </a:pPr>
            <a:r>
              <a:rPr lang="en-US" sz="2400" u="sng" dirty="0" smtClean="0"/>
              <a:t>Trend and evolution analysis</a:t>
            </a:r>
          </a:p>
          <a:p>
            <a:pPr lvl="1">
              <a:lnSpc>
                <a:spcPct val="130000"/>
              </a:lnSpc>
            </a:pPr>
            <a:r>
              <a:rPr lang="en-US" sz="2000" dirty="0" smtClean="0"/>
              <a:t>Trend and deviation:  regression analysis</a:t>
            </a:r>
          </a:p>
          <a:p>
            <a:pPr lvl="1">
              <a:lnSpc>
                <a:spcPct val="130000"/>
              </a:lnSpc>
            </a:pPr>
            <a:r>
              <a:rPr lang="en-US" sz="2000" dirty="0" smtClean="0"/>
              <a:t>Sequential pattern mining, periodicity analysis</a:t>
            </a:r>
          </a:p>
          <a:p>
            <a:pPr lvl="1">
              <a:lnSpc>
                <a:spcPct val="130000"/>
              </a:lnSpc>
            </a:pPr>
            <a:r>
              <a:rPr lang="en-US" sz="2000" dirty="0" smtClean="0"/>
              <a:t>Similarity-based analysis</a:t>
            </a:r>
          </a:p>
          <a:p>
            <a:pPr>
              <a:lnSpc>
                <a:spcPct val="130000"/>
              </a:lnSpc>
            </a:pPr>
            <a:r>
              <a:rPr lang="en-US" sz="2400" u="sng" dirty="0" smtClean="0"/>
              <a:t>Other pattern-directed or statistical analyses</a:t>
            </a:r>
          </a:p>
          <a:p>
            <a:endParaRPr lang="en-I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Transactional database</a:t>
            </a:r>
            <a:endParaRPr lang="en-US" b="1" dirty="0">
              <a:solidFill>
                <a:schemeClr val="tx1"/>
              </a:solidFill>
            </a:endParaRPr>
          </a:p>
        </p:txBody>
      </p:sp>
      <p:sp>
        <p:nvSpPr>
          <p:cNvPr id="3" name="Content Placeholder 2"/>
          <p:cNvSpPr>
            <a:spLocks noGrp="1"/>
          </p:cNvSpPr>
          <p:nvPr>
            <p:ph idx="1"/>
          </p:nvPr>
        </p:nvSpPr>
        <p:spPr/>
        <p:txBody>
          <a:bodyPr>
            <a:normAutofit/>
          </a:bodyPr>
          <a:lstStyle/>
          <a:p>
            <a:r>
              <a:rPr lang="en-US" dirty="0" smtClean="0"/>
              <a:t>Transactional database consists of a file where record represents a transaction. Transaction typically includes unique transaction ID with a list of items purchased.</a:t>
            </a:r>
          </a:p>
          <a:p>
            <a:r>
              <a:rPr lang="en-US" dirty="0" smtClean="0"/>
              <a:t>It may have additional tables associated with it, which contain other information regarding the sale, such as the date of the transaction, the customer ID, the ID of sales Person, branch etc.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Database</a:t>
            </a:r>
            <a:endParaRPr lang="en-US" dirty="0"/>
          </a:p>
        </p:txBody>
      </p:sp>
      <p:sp>
        <p:nvSpPr>
          <p:cNvPr id="3" name="Content Placeholder 2"/>
          <p:cNvSpPr>
            <a:spLocks noGrp="1"/>
          </p:cNvSpPr>
          <p:nvPr>
            <p:ph idx="1"/>
          </p:nvPr>
        </p:nvSpPr>
        <p:spPr/>
        <p:txBody>
          <a:bodyPr/>
          <a:lstStyle/>
          <a:p>
            <a:r>
              <a:rPr lang="en-US" dirty="0" smtClean="0"/>
              <a:t>As an analyst of the </a:t>
            </a:r>
            <a:r>
              <a:rPr lang="en-US" i="1" dirty="0" err="1" smtClean="0"/>
              <a:t>AllElectonics</a:t>
            </a:r>
            <a:r>
              <a:rPr lang="en-US" dirty="0" smtClean="0"/>
              <a:t> database:</a:t>
            </a:r>
          </a:p>
          <a:p>
            <a:pPr lvl="1">
              <a:buNone/>
            </a:pPr>
            <a:r>
              <a:rPr lang="en-US" dirty="0" smtClean="0"/>
              <a:t>Put a query</a:t>
            </a:r>
          </a:p>
          <a:p>
            <a:pPr lvl="1"/>
            <a:r>
              <a:rPr lang="en-US" dirty="0" smtClean="0"/>
              <a:t>“Show me all the items purchased by Sandy”</a:t>
            </a:r>
          </a:p>
          <a:p>
            <a:pPr lvl="2"/>
            <a:r>
              <a:rPr lang="en-US" dirty="0" smtClean="0"/>
              <a:t>Answering such query may require a scan of the entire database.</a:t>
            </a:r>
          </a:p>
          <a:p>
            <a:pPr lvl="2">
              <a:buNone/>
            </a:pPr>
            <a:endParaRPr lang="en-US" dirty="0"/>
          </a:p>
          <a:p>
            <a:pPr lvl="2">
              <a:buNone/>
            </a:pPr>
            <a:r>
              <a:rPr lang="en-US" dirty="0" smtClean="0"/>
              <a:t>Now, “Which items sold well together?”</a:t>
            </a:r>
          </a:p>
          <a:p>
            <a:pPr lvl="2">
              <a:buNone/>
            </a:pPr>
            <a:r>
              <a:rPr lang="en-US" dirty="0" smtClean="0"/>
              <a:t>- Market basket analysis needed.</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US" dirty="0"/>
          </a:p>
        </p:txBody>
      </p:sp>
      <p:sp>
        <p:nvSpPr>
          <p:cNvPr id="3" name="Content Placeholder 2"/>
          <p:cNvSpPr>
            <a:spLocks noGrp="1"/>
          </p:cNvSpPr>
          <p:nvPr>
            <p:ph idx="1"/>
          </p:nvPr>
        </p:nvSpPr>
        <p:spPr/>
        <p:txBody>
          <a:bodyPr/>
          <a:lstStyle/>
          <a:p>
            <a:pPr algn="just"/>
            <a:r>
              <a:rPr lang="en-US" dirty="0" smtClean="0"/>
              <a:t>Suppose that </a:t>
            </a:r>
            <a:r>
              <a:rPr lang="en-US" dirty="0" err="1" smtClean="0"/>
              <a:t>AllElectronis</a:t>
            </a:r>
            <a:r>
              <a:rPr lang="en-US" dirty="0" smtClean="0"/>
              <a:t> is a successful international company, with branches around the globe. Each branch has its own set of databases.</a:t>
            </a:r>
          </a:p>
          <a:p>
            <a:pPr algn="just"/>
            <a:r>
              <a:rPr lang="en-US" dirty="0" smtClean="0"/>
              <a:t>If the CEO, asked the analyst “to provide an analysis of the company’s sale per item per branch for the third quarter of the year.”</a:t>
            </a:r>
          </a:p>
          <a:p>
            <a:pPr lvl="1" algn="just">
              <a:buNone/>
            </a:pPr>
            <a:r>
              <a:rPr lang="en-US" dirty="0" smtClean="0"/>
              <a:t>                             </a:t>
            </a:r>
            <a:r>
              <a:rPr lang="en-US" sz="3600" dirty="0" smtClean="0"/>
              <a:t>Difficult Task?</a:t>
            </a:r>
            <a:endParaRPr 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Data warehouse</a:t>
            </a:r>
            <a:endParaRPr lang="en-US" b="1" dirty="0">
              <a:solidFill>
                <a:schemeClr val="tx1"/>
              </a:solidFill>
            </a:endParaRPr>
          </a:p>
        </p:txBody>
      </p:sp>
      <p:sp>
        <p:nvSpPr>
          <p:cNvPr id="3" name="Content Placeholder 2"/>
          <p:cNvSpPr>
            <a:spLocks noGrp="1"/>
          </p:cNvSpPr>
          <p:nvPr>
            <p:ph idx="1"/>
          </p:nvPr>
        </p:nvSpPr>
        <p:spPr/>
        <p:txBody>
          <a:bodyPr/>
          <a:lstStyle/>
          <a:p>
            <a:r>
              <a:rPr lang="en-US" dirty="0" smtClean="0"/>
              <a:t>If </a:t>
            </a:r>
            <a:r>
              <a:rPr lang="en-US" i="1" dirty="0" smtClean="0"/>
              <a:t>All Electronics </a:t>
            </a:r>
            <a:r>
              <a:rPr lang="en-US" dirty="0" smtClean="0"/>
              <a:t>had a data warehouse this task would be easy.</a:t>
            </a:r>
          </a:p>
          <a:p>
            <a:pPr lvl="1">
              <a:buNone/>
            </a:pPr>
            <a:r>
              <a:rPr lang="en-US" u="sng" dirty="0" smtClean="0">
                <a:solidFill>
                  <a:srgbClr val="C00000"/>
                </a:solidFill>
              </a:rPr>
              <a:t>What is Data-Warehouse?</a:t>
            </a:r>
          </a:p>
          <a:p>
            <a:pPr lvl="1"/>
            <a:r>
              <a:rPr lang="en-US" dirty="0" smtClean="0">
                <a:solidFill>
                  <a:srgbClr val="FF0000"/>
                </a:solidFill>
              </a:rPr>
              <a:t>It is a repository of information collected from multiple sources , stored under a unified schema and that usually resides in single site.</a:t>
            </a:r>
          </a:p>
          <a:p>
            <a:pPr lvl="1"/>
            <a:r>
              <a:rPr lang="en-US" dirty="0" smtClean="0">
                <a:solidFill>
                  <a:srgbClr val="FF0000"/>
                </a:solidFill>
              </a:rPr>
              <a:t>Data warehouses are constructed via a process of data cleaning, integrating, transforming, loading and periodic  data refreshing.</a:t>
            </a:r>
            <a:endParaRPr 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US" dirty="0"/>
          </a:p>
        </p:txBody>
      </p:sp>
      <p:pic>
        <p:nvPicPr>
          <p:cNvPr id="1026" name="Picture 2"/>
          <p:cNvPicPr>
            <a:picLocks noChangeAspect="1" noChangeArrowheads="1"/>
          </p:cNvPicPr>
          <p:nvPr/>
        </p:nvPicPr>
        <p:blipFill>
          <a:blip r:embed="rId2"/>
          <a:srcRect/>
          <a:stretch>
            <a:fillRect/>
          </a:stretch>
        </p:blipFill>
        <p:spPr bwMode="auto">
          <a:xfrm>
            <a:off x="762000" y="2209800"/>
            <a:ext cx="7492189" cy="3176587"/>
          </a:xfrm>
          <a:prstGeom prst="rect">
            <a:avLst/>
          </a:prstGeom>
          <a:noFill/>
          <a:ln w="9525">
            <a:noFill/>
            <a:miter lim="800000"/>
            <a:headEnd/>
            <a:tailEnd/>
          </a:ln>
          <a:effectLst/>
        </p:spPr>
      </p:pic>
      <p:sp>
        <p:nvSpPr>
          <p:cNvPr id="5" name="Rectangle 4"/>
          <p:cNvSpPr/>
          <p:nvPr/>
        </p:nvSpPr>
        <p:spPr>
          <a:xfrm>
            <a:off x="2362200" y="5562600"/>
            <a:ext cx="4572000" cy="646331"/>
          </a:xfrm>
          <a:prstGeom prst="rect">
            <a:avLst/>
          </a:prstGeom>
        </p:spPr>
        <p:txBody>
          <a:bodyPr>
            <a:spAutoFit/>
          </a:bodyPr>
          <a:lstStyle/>
          <a:p>
            <a:r>
              <a:rPr lang="en-US" dirty="0" smtClean="0"/>
              <a:t>Fig: Typical framework of a data warehouse for </a:t>
            </a:r>
            <a:r>
              <a:rPr lang="en-US" dirty="0" err="1" smtClean="0"/>
              <a:t>AllElectronics</a:t>
            </a:r>
            <a:r>
              <a:rPr lang="en-US" dirty="0" smtClean="0"/>
              <a:t>.</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Mining?</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Data mining (knowledge discovery in databases):             </a:t>
            </a:r>
          </a:p>
          <a:p>
            <a:pPr lvl="1">
              <a:lnSpc>
                <a:spcPct val="90000"/>
              </a:lnSpc>
            </a:pPr>
            <a:r>
              <a:rPr lang="en-US" sz="2000" dirty="0" smtClean="0"/>
              <a:t>Extraction of interesting </a:t>
            </a:r>
            <a:r>
              <a:rPr lang="en-US" sz="1600" dirty="0" smtClean="0"/>
              <a:t>(</a:t>
            </a:r>
            <a:r>
              <a:rPr lang="en-GB" sz="2000" u="sng" dirty="0" smtClean="0"/>
              <a:t>non-trivial,</a:t>
            </a:r>
            <a:r>
              <a:rPr lang="en-GB" sz="2000" dirty="0" smtClean="0"/>
              <a:t> </a:t>
            </a:r>
            <a:r>
              <a:rPr lang="en-GB" sz="2000" u="sng" dirty="0" smtClean="0"/>
              <a:t>implicit</a:t>
            </a:r>
            <a:r>
              <a:rPr lang="en-GB" sz="2000" dirty="0" smtClean="0"/>
              <a:t>, </a:t>
            </a:r>
            <a:r>
              <a:rPr lang="en-GB" sz="2000" u="sng" dirty="0" smtClean="0"/>
              <a:t>previously unknown</a:t>
            </a:r>
            <a:r>
              <a:rPr lang="en-GB" sz="2000" dirty="0" smtClean="0"/>
              <a:t> and </a:t>
            </a:r>
            <a:r>
              <a:rPr lang="en-GB" sz="2000" u="sng" dirty="0" smtClean="0"/>
              <a:t>potentially useful)</a:t>
            </a:r>
            <a:r>
              <a:rPr lang="en-GB" dirty="0" smtClean="0"/>
              <a:t> </a:t>
            </a:r>
            <a:r>
              <a:rPr lang="en-GB" sz="2000" dirty="0" smtClean="0"/>
              <a:t>information or patterns from data in </a:t>
            </a:r>
            <a:r>
              <a:rPr lang="en-GB" sz="2000" u="sng" dirty="0" smtClean="0"/>
              <a:t>large databases</a:t>
            </a:r>
            <a:endParaRPr lang="en-GB" sz="1600" dirty="0" smtClean="0"/>
          </a:p>
          <a:p>
            <a:pPr>
              <a:lnSpc>
                <a:spcPct val="90000"/>
              </a:lnSpc>
            </a:pPr>
            <a:r>
              <a:rPr lang="en-US" sz="2400" dirty="0" smtClean="0"/>
              <a:t>Alternative names and their “inside stories”: </a:t>
            </a:r>
          </a:p>
          <a:p>
            <a:pPr lvl="1">
              <a:lnSpc>
                <a:spcPct val="90000"/>
              </a:lnSpc>
            </a:pPr>
            <a:r>
              <a:rPr lang="en-US" sz="2000" dirty="0" smtClean="0"/>
              <a:t>Data mining: a misnomer?</a:t>
            </a:r>
          </a:p>
          <a:p>
            <a:pPr lvl="1">
              <a:lnSpc>
                <a:spcPct val="90000"/>
              </a:lnSpc>
            </a:pPr>
            <a:r>
              <a:rPr lang="en-US" sz="2000" dirty="0" smtClean="0"/>
              <a:t>Knowledge discovery(mining) in databases (KDD), knowledge extraction, data/pattern analysis, data archeology, data dredging, information harvesting, business intelligence, etc.</a:t>
            </a:r>
          </a:p>
          <a:p>
            <a:pPr>
              <a:lnSpc>
                <a:spcPct val="90000"/>
              </a:lnSpc>
            </a:pPr>
            <a:r>
              <a:rPr lang="en-US" sz="2400" dirty="0" smtClean="0"/>
              <a:t>What is not data mining?</a:t>
            </a:r>
          </a:p>
          <a:p>
            <a:pPr lvl="1">
              <a:lnSpc>
                <a:spcPct val="90000"/>
              </a:lnSpc>
            </a:pPr>
            <a:r>
              <a:rPr lang="en-US" sz="2000" dirty="0" smtClean="0"/>
              <a:t>(Deductive) query processing.   </a:t>
            </a:r>
          </a:p>
          <a:p>
            <a:pPr lvl="1">
              <a:lnSpc>
                <a:spcPct val="90000"/>
              </a:lnSpc>
            </a:pPr>
            <a:r>
              <a:rPr lang="en-US" sz="2000" dirty="0" smtClean="0"/>
              <a:t> Expert systems or small ML/statistical programs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1295400" y="304800"/>
            <a:ext cx="7010400" cy="838200"/>
          </a:xfrm>
          <a:noFill/>
          <a:ln/>
        </p:spPr>
        <p:txBody>
          <a:bodyPr lIns="92075" tIns="46038" rIns="92075" bIns="46038"/>
          <a:lstStyle/>
          <a:p>
            <a:r>
              <a:rPr lang="en-US"/>
              <a:t>What is Data Warehouse?</a:t>
            </a:r>
            <a:endParaRPr lang="en-US" sz="4000"/>
          </a:p>
        </p:txBody>
      </p:sp>
      <p:sp>
        <p:nvSpPr>
          <p:cNvPr id="296963" name="Rectangle 3"/>
          <p:cNvSpPr>
            <a:spLocks noGrp="1" noChangeArrowheads="1"/>
          </p:cNvSpPr>
          <p:nvPr>
            <p:ph idx="1"/>
          </p:nvPr>
        </p:nvSpPr>
        <p:spPr>
          <a:xfrm>
            <a:off x="381000" y="1600200"/>
            <a:ext cx="8305800" cy="4724400"/>
          </a:xfrm>
          <a:noFill/>
          <a:ln/>
        </p:spPr>
        <p:txBody>
          <a:bodyPr lIns="92075" tIns="46038" rIns="92075" bIns="46038"/>
          <a:lstStyle/>
          <a:p>
            <a:pPr>
              <a:lnSpc>
                <a:spcPct val="140000"/>
              </a:lnSpc>
            </a:pPr>
            <a:r>
              <a:rPr lang="en-US" sz="2000" dirty="0"/>
              <a:t>Defined in many different ways, but not rigorously.</a:t>
            </a:r>
          </a:p>
          <a:p>
            <a:pPr lvl="1">
              <a:lnSpc>
                <a:spcPct val="140000"/>
              </a:lnSpc>
            </a:pPr>
            <a:r>
              <a:rPr lang="en-US" sz="1800" dirty="0"/>
              <a:t>A decision support database that is maintained </a:t>
            </a:r>
            <a:r>
              <a:rPr lang="en-US" sz="1800" dirty="0">
                <a:solidFill>
                  <a:schemeClr val="hlink"/>
                </a:solidFill>
              </a:rPr>
              <a:t>separately </a:t>
            </a:r>
            <a:r>
              <a:rPr lang="en-US" sz="1800" dirty="0"/>
              <a:t>from the organization’s operational database</a:t>
            </a:r>
          </a:p>
          <a:p>
            <a:pPr lvl="1">
              <a:lnSpc>
                <a:spcPct val="140000"/>
              </a:lnSpc>
            </a:pPr>
            <a:r>
              <a:rPr lang="en-US" sz="1800" dirty="0"/>
              <a:t>Support </a:t>
            </a:r>
            <a:r>
              <a:rPr lang="en-US" sz="1800" dirty="0">
                <a:solidFill>
                  <a:schemeClr val="hlink"/>
                </a:solidFill>
              </a:rPr>
              <a:t>information processing</a:t>
            </a:r>
            <a:r>
              <a:rPr lang="en-US" sz="1800" dirty="0"/>
              <a:t> by providing a solid platform of consolidated, historical data for analysis.</a:t>
            </a:r>
          </a:p>
          <a:p>
            <a:pPr>
              <a:lnSpc>
                <a:spcPct val="140000"/>
              </a:lnSpc>
            </a:pPr>
            <a:r>
              <a:rPr lang="en-US" sz="2000" dirty="0">
                <a:solidFill>
                  <a:srgbClr val="157573"/>
                </a:solidFill>
              </a:rPr>
              <a:t>“A data warehouse is a</a:t>
            </a:r>
            <a:r>
              <a:rPr lang="en-US" sz="2000" dirty="0"/>
              <a:t> </a:t>
            </a:r>
            <a:r>
              <a:rPr lang="en-US" sz="2000" u="sng" dirty="0">
                <a:solidFill>
                  <a:schemeClr val="hlink"/>
                </a:solidFill>
              </a:rPr>
              <a:t>subject-oriented</a:t>
            </a:r>
            <a:r>
              <a:rPr lang="en-US" sz="2000" dirty="0"/>
              <a:t>,</a:t>
            </a:r>
            <a:r>
              <a:rPr lang="en-US" sz="2000" u="sng" dirty="0">
                <a:solidFill>
                  <a:schemeClr val="hlink"/>
                </a:solidFill>
              </a:rPr>
              <a:t> integrated</a:t>
            </a:r>
            <a:r>
              <a:rPr lang="en-US" sz="2000" dirty="0"/>
              <a:t>, </a:t>
            </a:r>
            <a:r>
              <a:rPr lang="en-US" sz="2000" u="sng" dirty="0">
                <a:solidFill>
                  <a:schemeClr val="hlink"/>
                </a:solidFill>
              </a:rPr>
              <a:t>time-variant</a:t>
            </a:r>
            <a:r>
              <a:rPr lang="en-US" sz="2000" dirty="0"/>
              <a:t>, </a:t>
            </a:r>
            <a:r>
              <a:rPr lang="en-US" sz="2000" dirty="0">
                <a:solidFill>
                  <a:srgbClr val="157573"/>
                </a:solidFill>
              </a:rPr>
              <a:t>and </a:t>
            </a:r>
            <a:r>
              <a:rPr lang="en-US" sz="2000" u="sng" dirty="0">
                <a:solidFill>
                  <a:schemeClr val="hlink"/>
                </a:solidFill>
              </a:rPr>
              <a:t>nonvolatile</a:t>
            </a:r>
            <a:r>
              <a:rPr lang="en-US" sz="2000" dirty="0"/>
              <a:t> </a:t>
            </a:r>
            <a:r>
              <a:rPr lang="en-US" sz="2000" dirty="0">
                <a:solidFill>
                  <a:srgbClr val="157573"/>
                </a:solidFill>
              </a:rPr>
              <a:t>collection of data in support of management’s decision-making process.”—W. H. </a:t>
            </a:r>
            <a:r>
              <a:rPr lang="en-US" sz="2000" dirty="0" err="1">
                <a:solidFill>
                  <a:srgbClr val="157573"/>
                </a:solidFill>
              </a:rPr>
              <a:t>Inmon</a:t>
            </a:r>
            <a:endParaRPr lang="en-US" sz="2000" dirty="0">
              <a:solidFill>
                <a:srgbClr val="157573"/>
              </a:solidFill>
            </a:endParaRPr>
          </a:p>
          <a:p>
            <a:pPr>
              <a:lnSpc>
                <a:spcPct val="140000"/>
              </a:lnSpc>
            </a:pPr>
            <a:r>
              <a:rPr lang="en-US" sz="2000" dirty="0"/>
              <a:t>Data warehousing:</a:t>
            </a:r>
          </a:p>
          <a:p>
            <a:pPr lvl="1">
              <a:lnSpc>
                <a:spcPct val="140000"/>
              </a:lnSpc>
            </a:pPr>
            <a:r>
              <a:rPr lang="en-US" sz="1800" dirty="0"/>
              <a:t>The process of constructing and using data warehouses</a:t>
            </a:r>
          </a:p>
        </p:txBody>
      </p:sp>
    </p:spTree>
  </p:cSld>
  <p:clrMapOvr>
    <a:masterClrMapping/>
  </p:clrMapOvr>
  <p:transition advClick="0">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63">
                                            <p:txEl>
                                              <p:pRg st="3" end="3"/>
                                            </p:txEl>
                                          </p:spTgt>
                                        </p:tgtEl>
                                        <p:attrNameLst>
                                          <p:attrName>style.visibility</p:attrName>
                                        </p:attrNameLst>
                                      </p:cBhvr>
                                      <p:to>
                                        <p:strVal val="visible"/>
                                      </p:to>
                                    </p:set>
                                    <p:animEffect transition="in" filter="blinds(horizontal)">
                                      <p:cBhvr>
                                        <p:cTn id="7" dur="500"/>
                                        <p:tgtEl>
                                          <p:spTgt spid="29696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6963">
                                            <p:txEl>
                                              <p:pRg st="4" end="4"/>
                                            </p:txEl>
                                          </p:spTgt>
                                        </p:tgtEl>
                                        <p:attrNameLst>
                                          <p:attrName>style.visibility</p:attrName>
                                        </p:attrNameLst>
                                      </p:cBhvr>
                                      <p:to>
                                        <p:strVal val="visible"/>
                                      </p:to>
                                    </p:set>
                                    <p:animEffect transition="in" filter="blinds(horizontal)">
                                      <p:cBhvr>
                                        <p:cTn id="10" dur="500"/>
                                        <p:tgtEl>
                                          <p:spTgt spid="29696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6963">
                                            <p:txEl>
                                              <p:pRg st="5" end="5"/>
                                            </p:txEl>
                                          </p:spTgt>
                                        </p:tgtEl>
                                        <p:attrNameLst>
                                          <p:attrName>style.visibility</p:attrName>
                                        </p:attrNameLst>
                                      </p:cBhvr>
                                      <p:to>
                                        <p:strVal val="visible"/>
                                      </p:to>
                                    </p:set>
                                    <p:animEffect transition="in" filter="blinds(horizontal)">
                                      <p:cBhvr>
                                        <p:cTn id="13" dur="500"/>
                                        <p:tgtEl>
                                          <p:spTgt spid="296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762000" y="1295400"/>
            <a:ext cx="7772400" cy="457200"/>
          </a:xfrm>
          <a:noFill/>
          <a:ln/>
        </p:spPr>
        <p:txBody>
          <a:bodyPr lIns="92075" tIns="46038" rIns="92075" bIns="46038" anchor="b">
            <a:normAutofit fontScale="90000"/>
          </a:bodyPr>
          <a:lstStyle/>
          <a:p>
            <a:r>
              <a:rPr lang="en-US" sz="4000" dirty="0"/>
              <a:t>Data Warehouse—Subject-Oriented</a:t>
            </a:r>
            <a:endParaRPr lang="en-US" sz="3600" dirty="0"/>
          </a:p>
        </p:txBody>
      </p:sp>
      <p:sp>
        <p:nvSpPr>
          <p:cNvPr id="297987" name="Rectangle 3"/>
          <p:cNvSpPr>
            <a:spLocks noGrp="1" noChangeArrowheads="1"/>
          </p:cNvSpPr>
          <p:nvPr>
            <p:ph idx="1"/>
          </p:nvPr>
        </p:nvSpPr>
        <p:spPr>
          <a:xfrm>
            <a:off x="381000" y="1524000"/>
            <a:ext cx="8574088" cy="4608513"/>
          </a:xfrm>
          <a:noFill/>
          <a:ln/>
        </p:spPr>
        <p:txBody>
          <a:bodyPr lIns="92075" tIns="46038" rIns="92075" bIns="46038"/>
          <a:lstStyle/>
          <a:p>
            <a:pPr>
              <a:lnSpc>
                <a:spcPct val="130000"/>
              </a:lnSpc>
            </a:pPr>
            <a:endParaRPr lang="en-US" sz="2400" dirty="0" smtClean="0"/>
          </a:p>
          <a:p>
            <a:pPr>
              <a:lnSpc>
                <a:spcPct val="130000"/>
              </a:lnSpc>
            </a:pPr>
            <a:r>
              <a:rPr lang="en-US" sz="2400" dirty="0" smtClean="0"/>
              <a:t>Organized </a:t>
            </a:r>
            <a:r>
              <a:rPr lang="en-US" sz="2400" dirty="0"/>
              <a:t>around major subjects, such as </a:t>
            </a:r>
            <a:r>
              <a:rPr lang="en-US" sz="2400" dirty="0">
                <a:solidFill>
                  <a:schemeClr val="hlink"/>
                </a:solidFill>
              </a:rPr>
              <a:t>customer, product, sales</a:t>
            </a:r>
            <a:r>
              <a:rPr lang="en-US" sz="2400" dirty="0"/>
              <a:t>.</a:t>
            </a:r>
          </a:p>
          <a:p>
            <a:pPr>
              <a:lnSpc>
                <a:spcPct val="130000"/>
              </a:lnSpc>
            </a:pPr>
            <a:r>
              <a:rPr lang="en-US" sz="2400" dirty="0"/>
              <a:t>Focusing on the modeling and analysis of data for decision makers, not on daily operations or transaction processing.</a:t>
            </a:r>
          </a:p>
          <a:p>
            <a:pPr>
              <a:lnSpc>
                <a:spcPct val="130000"/>
              </a:lnSpc>
            </a:pPr>
            <a:r>
              <a:rPr lang="en-US" sz="2400" dirty="0"/>
              <a:t>Provide </a:t>
            </a:r>
            <a:r>
              <a:rPr lang="en-US" sz="2400" dirty="0">
                <a:solidFill>
                  <a:schemeClr val="hlink"/>
                </a:solidFill>
              </a:rPr>
              <a:t>a simple and concise</a:t>
            </a:r>
            <a:r>
              <a:rPr lang="en-US" sz="2400" dirty="0"/>
              <a:t> view around particular subject issues by </a:t>
            </a:r>
            <a:r>
              <a:rPr lang="en-US" sz="2400" dirty="0">
                <a:solidFill>
                  <a:schemeClr val="hlink"/>
                </a:solidFill>
              </a:rPr>
              <a:t>excluding data that are not useful in the decision support process</a:t>
            </a:r>
            <a:r>
              <a:rPr lang="en-US" sz="2400" dirty="0"/>
              <a:t>.</a:t>
            </a: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noFill/>
          <a:ln/>
        </p:spPr>
        <p:txBody>
          <a:bodyPr lIns="92075" tIns="46038" rIns="92075" bIns="46038" anchor="b"/>
          <a:lstStyle/>
          <a:p>
            <a:r>
              <a:rPr lang="en-US" sz="4000"/>
              <a:t>Data Warehouse—Integrated</a:t>
            </a:r>
          </a:p>
        </p:txBody>
      </p:sp>
      <p:sp>
        <p:nvSpPr>
          <p:cNvPr id="299011" name="Rectangle 3"/>
          <p:cNvSpPr>
            <a:spLocks noGrp="1" noChangeArrowheads="1"/>
          </p:cNvSpPr>
          <p:nvPr>
            <p:ph idx="1"/>
          </p:nvPr>
        </p:nvSpPr>
        <p:spPr>
          <a:xfrm>
            <a:off x="531813" y="1600200"/>
            <a:ext cx="8080375" cy="4457700"/>
          </a:xfrm>
          <a:noFill/>
          <a:ln/>
        </p:spPr>
        <p:txBody>
          <a:bodyPr lIns="92075" tIns="46038" rIns="92075" bIns="46038"/>
          <a:lstStyle/>
          <a:p>
            <a:pPr>
              <a:lnSpc>
                <a:spcPct val="80000"/>
              </a:lnSpc>
            </a:pPr>
            <a:endParaRPr lang="en-US" sz="2800" dirty="0" smtClean="0"/>
          </a:p>
          <a:p>
            <a:pPr>
              <a:lnSpc>
                <a:spcPct val="80000"/>
              </a:lnSpc>
            </a:pPr>
            <a:endParaRPr lang="en-US" sz="2800" dirty="0" smtClean="0"/>
          </a:p>
          <a:p>
            <a:pPr>
              <a:lnSpc>
                <a:spcPct val="80000"/>
              </a:lnSpc>
            </a:pPr>
            <a:r>
              <a:rPr lang="en-US" sz="2800" dirty="0" smtClean="0"/>
              <a:t>Constructed </a:t>
            </a:r>
            <a:r>
              <a:rPr lang="en-US" sz="2800" dirty="0"/>
              <a:t>by integrating multiple, heterogeneous data </a:t>
            </a:r>
            <a:r>
              <a:rPr lang="en-US" sz="2800" dirty="0" smtClean="0"/>
              <a:t>sources</a:t>
            </a:r>
          </a:p>
          <a:p>
            <a:pPr>
              <a:lnSpc>
                <a:spcPct val="80000"/>
              </a:lnSpc>
            </a:pPr>
            <a:endParaRPr lang="en-US" sz="2800" dirty="0"/>
          </a:p>
          <a:p>
            <a:pPr lvl="1">
              <a:lnSpc>
                <a:spcPct val="80000"/>
              </a:lnSpc>
            </a:pPr>
            <a:r>
              <a:rPr lang="en-US" sz="2400" dirty="0"/>
              <a:t>relational databases, flat files, on-line transaction </a:t>
            </a:r>
            <a:r>
              <a:rPr lang="en-US" sz="2400" dirty="0" smtClean="0"/>
              <a:t>records</a:t>
            </a:r>
          </a:p>
          <a:p>
            <a:pPr lvl="1">
              <a:lnSpc>
                <a:spcPct val="80000"/>
              </a:lnSpc>
            </a:pPr>
            <a:endParaRPr lang="en-US" sz="2400" dirty="0"/>
          </a:p>
          <a:p>
            <a:pPr>
              <a:lnSpc>
                <a:spcPct val="80000"/>
              </a:lnSpc>
            </a:pPr>
            <a:r>
              <a:rPr lang="en-US" sz="2800" dirty="0"/>
              <a:t>Data cleaning and data integration techniques are applied</a:t>
            </a:r>
            <a:r>
              <a:rPr lang="en-US" sz="2800" dirty="0" smtClean="0"/>
              <a:t>.</a:t>
            </a:r>
            <a:endParaRPr lang="en-US" sz="2800" dirty="0"/>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noFill/>
          <a:ln/>
        </p:spPr>
        <p:txBody>
          <a:bodyPr lIns="92075" tIns="46038" rIns="92075" bIns="46038" anchor="b"/>
          <a:lstStyle/>
          <a:p>
            <a:r>
              <a:rPr lang="en-US" sz="4000"/>
              <a:t>Data Warehouse—Time Variant</a:t>
            </a:r>
          </a:p>
        </p:txBody>
      </p:sp>
      <p:sp>
        <p:nvSpPr>
          <p:cNvPr id="300035" name="Rectangle 3"/>
          <p:cNvSpPr>
            <a:spLocks noGrp="1" noChangeArrowheads="1"/>
          </p:cNvSpPr>
          <p:nvPr>
            <p:ph idx="1"/>
          </p:nvPr>
        </p:nvSpPr>
        <p:spPr>
          <a:xfrm>
            <a:off x="304800" y="2590800"/>
            <a:ext cx="8534400" cy="3962400"/>
          </a:xfrm>
          <a:noFill/>
          <a:ln/>
        </p:spPr>
        <p:txBody>
          <a:bodyPr lIns="92075" tIns="46038" rIns="92075" bIns="46038"/>
          <a:lstStyle/>
          <a:p>
            <a:pPr>
              <a:lnSpc>
                <a:spcPct val="120000"/>
              </a:lnSpc>
            </a:pPr>
            <a:r>
              <a:rPr lang="en-US" sz="2400" dirty="0"/>
              <a:t>The time horizon for the data warehouse is significantly longer than that of operational systems.</a:t>
            </a:r>
          </a:p>
          <a:p>
            <a:pPr lvl="1">
              <a:lnSpc>
                <a:spcPct val="120000"/>
              </a:lnSpc>
            </a:pPr>
            <a:r>
              <a:rPr lang="en-US" sz="2000" dirty="0"/>
              <a:t>Operational database: current value data.</a:t>
            </a:r>
          </a:p>
          <a:p>
            <a:pPr lvl="1">
              <a:lnSpc>
                <a:spcPct val="120000"/>
              </a:lnSpc>
            </a:pPr>
            <a:r>
              <a:rPr lang="en-US" sz="2000" dirty="0"/>
              <a:t>Data warehouse data: provide information from a historical perspective (e.g., past 5-10 years)</a:t>
            </a:r>
          </a:p>
          <a:p>
            <a:pPr lvl="1">
              <a:lnSpc>
                <a:spcPct val="110000"/>
              </a:lnSpc>
              <a:buNone/>
            </a:pPr>
            <a:endParaRPr lang="en-US" sz="2000" dirty="0"/>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noFill/>
          <a:ln/>
        </p:spPr>
        <p:txBody>
          <a:bodyPr lIns="92075" tIns="46038" rIns="92075" bIns="46038" anchor="b"/>
          <a:lstStyle/>
          <a:p>
            <a:r>
              <a:rPr lang="en-US" sz="4000"/>
              <a:t>Data Warehouse—Non-Volatile</a:t>
            </a:r>
          </a:p>
        </p:txBody>
      </p:sp>
      <p:sp>
        <p:nvSpPr>
          <p:cNvPr id="301059" name="Rectangle 3"/>
          <p:cNvSpPr>
            <a:spLocks noGrp="1" noChangeArrowheads="1"/>
          </p:cNvSpPr>
          <p:nvPr>
            <p:ph idx="1"/>
          </p:nvPr>
        </p:nvSpPr>
        <p:spPr>
          <a:xfrm>
            <a:off x="381000" y="1371600"/>
            <a:ext cx="8305800" cy="4876800"/>
          </a:xfrm>
          <a:noFill/>
          <a:ln/>
        </p:spPr>
        <p:txBody>
          <a:bodyPr lIns="92075" tIns="46038" rIns="92075" bIns="46038"/>
          <a:lstStyle/>
          <a:p>
            <a:pPr>
              <a:lnSpc>
                <a:spcPct val="130000"/>
              </a:lnSpc>
            </a:pPr>
            <a:r>
              <a:rPr lang="en-US" sz="2800"/>
              <a:t>A </a:t>
            </a:r>
            <a:r>
              <a:rPr lang="en-US" sz="2800">
                <a:solidFill>
                  <a:schemeClr val="hlink"/>
                </a:solidFill>
              </a:rPr>
              <a:t>physically separate store</a:t>
            </a:r>
            <a:r>
              <a:rPr lang="en-US" sz="2800"/>
              <a:t> of data transformed from the operational environment.</a:t>
            </a:r>
          </a:p>
          <a:p>
            <a:pPr>
              <a:lnSpc>
                <a:spcPct val="130000"/>
              </a:lnSpc>
            </a:pPr>
            <a:r>
              <a:rPr lang="en-US" sz="2800"/>
              <a:t>Operational </a:t>
            </a:r>
            <a:r>
              <a:rPr lang="en-US" sz="2800">
                <a:solidFill>
                  <a:schemeClr val="hlink"/>
                </a:solidFill>
              </a:rPr>
              <a:t>update of data does not occur</a:t>
            </a:r>
            <a:r>
              <a:rPr lang="en-US" sz="2800"/>
              <a:t> in the data warehouse environment.</a:t>
            </a:r>
          </a:p>
          <a:p>
            <a:pPr lvl="1">
              <a:lnSpc>
                <a:spcPct val="130000"/>
              </a:lnSpc>
            </a:pPr>
            <a:r>
              <a:rPr lang="en-US" sz="2400"/>
              <a:t>Does not require transaction processing, recovery, and concurrency control mechanisms</a:t>
            </a:r>
          </a:p>
          <a:p>
            <a:pPr lvl="1">
              <a:lnSpc>
                <a:spcPct val="130000"/>
              </a:lnSpc>
            </a:pPr>
            <a:r>
              <a:rPr lang="en-US" sz="2400"/>
              <a:t>Requires only two operations in data accessing: </a:t>
            </a:r>
          </a:p>
          <a:p>
            <a:pPr lvl="2">
              <a:lnSpc>
                <a:spcPct val="130000"/>
              </a:lnSpc>
            </a:pPr>
            <a:r>
              <a:rPr lang="en-US" i="1">
                <a:solidFill>
                  <a:schemeClr val="hlink"/>
                </a:solidFill>
              </a:rPr>
              <a:t>initial loading of data</a:t>
            </a:r>
            <a:r>
              <a:rPr lang="en-US"/>
              <a:t> and </a:t>
            </a:r>
            <a:r>
              <a:rPr lang="en-US" i="1">
                <a:solidFill>
                  <a:schemeClr val="hlink"/>
                </a:solidFill>
              </a:rPr>
              <a:t>access of data</a:t>
            </a:r>
            <a:r>
              <a:rPr lang="en-US"/>
              <a:t>.</a:t>
            </a:r>
          </a:p>
        </p:txBody>
      </p:sp>
      <p:sp>
        <p:nvSpPr>
          <p:cNvPr id="6" name="Date Placeholder 5"/>
          <p:cNvSpPr>
            <a:spLocks noGrp="1"/>
          </p:cNvSpPr>
          <p:nvPr>
            <p:ph type="dt" sz="half" idx="10"/>
          </p:nvPr>
        </p:nvSpPr>
        <p:spPr/>
        <p:txBody>
          <a:bodyPr/>
          <a:lstStyle/>
          <a:p>
            <a:fld id="{2BA692A3-2A0F-42C1-867A-EEEEDB5430D1}" type="datetime1">
              <a:rPr lang="en-US" smtClean="0"/>
              <a:pPr/>
              <a:t>08/12/2017</a:t>
            </a:fld>
            <a:endParaRPr lang="en-US"/>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687" cy="1143000"/>
          </a:xfrm>
        </p:spPr>
        <p:txBody>
          <a:bodyPr>
            <a:noAutofit/>
          </a:bodyPr>
          <a:lstStyle/>
          <a:p>
            <a:r>
              <a:rPr lang="en-US" sz="2000" b="1" u="sng" dirty="0" smtClean="0"/>
              <a:t>Differences between Operational Database Systems</a:t>
            </a:r>
            <a:br>
              <a:rPr lang="en-US" sz="2000" b="1" u="sng" dirty="0" smtClean="0"/>
            </a:br>
            <a:r>
              <a:rPr lang="en-US" sz="2000" b="1" u="sng" dirty="0" smtClean="0"/>
              <a:t>and Data Warehouses</a:t>
            </a:r>
            <a:endParaRPr lang="en-US" sz="2000" u="sng" dirty="0"/>
          </a:p>
        </p:txBody>
      </p:sp>
      <p:sp>
        <p:nvSpPr>
          <p:cNvPr id="3" name="Content Placeholder 2"/>
          <p:cNvSpPr>
            <a:spLocks noGrp="1"/>
          </p:cNvSpPr>
          <p:nvPr>
            <p:ph idx="1"/>
          </p:nvPr>
        </p:nvSpPr>
        <p:spPr>
          <a:xfrm>
            <a:off x="457200" y="1951037"/>
            <a:ext cx="8229600" cy="4525963"/>
          </a:xfrm>
        </p:spPr>
        <p:txBody>
          <a:bodyPr>
            <a:normAutofit/>
          </a:bodyPr>
          <a:lstStyle/>
          <a:p>
            <a:pPr algn="just">
              <a:buNone/>
            </a:pPr>
            <a:r>
              <a:rPr lang="en-US" dirty="0" smtClean="0"/>
              <a:t>          The major task of online operational database systems is to perform online transaction and query processing. These systems are called online transaction processing (OLTP) systems. They cover most of the day-to-day operations of an organization such as purchasing, inventory, manufacturing, banking, payroll, registration, and accounting.</a:t>
            </a:r>
          </a:p>
          <a:p>
            <a:pPr algn="just">
              <a:buNone/>
            </a:pPr>
            <a:r>
              <a:rPr lang="en-US" dirty="0" smtClean="0"/>
              <a:t>          Data warehouse systems, on the other hand, serve users or knowledge workers in the role of data analysis and decision making. Such systems can organize and present data in various formats in order to accommodate the diverse needs of different users. These systems are known as online analytical processing (OLAP) systems.</a:t>
            </a: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OLTP </a:t>
            </a:r>
            <a:r>
              <a:rPr lang="en-US" b="1" dirty="0" err="1" smtClean="0"/>
              <a:t>vs</a:t>
            </a:r>
            <a:r>
              <a:rPr lang="en-US" b="1" dirty="0" smtClean="0"/>
              <a:t> OLAP</a:t>
            </a:r>
            <a:endParaRPr lang="en-US" dirty="0"/>
          </a:p>
        </p:txBody>
      </p:sp>
      <p:sp>
        <p:nvSpPr>
          <p:cNvPr id="3" name="Content Placeholder 2"/>
          <p:cNvSpPr>
            <a:spLocks noGrp="1"/>
          </p:cNvSpPr>
          <p:nvPr>
            <p:ph idx="1"/>
          </p:nvPr>
        </p:nvSpPr>
        <p:spPr>
          <a:xfrm>
            <a:off x="457200" y="2179637"/>
            <a:ext cx="8229600" cy="4525963"/>
          </a:xfrm>
        </p:spPr>
        <p:txBody>
          <a:bodyPr/>
          <a:lstStyle/>
          <a:p>
            <a:pPr lvl="1"/>
            <a:r>
              <a:rPr lang="en-US" dirty="0" smtClean="0"/>
              <a:t>Users and system orientation</a:t>
            </a:r>
          </a:p>
          <a:p>
            <a:pPr lvl="1"/>
            <a:r>
              <a:rPr lang="en-US" dirty="0" smtClean="0"/>
              <a:t>Data contents</a:t>
            </a:r>
          </a:p>
          <a:p>
            <a:pPr lvl="1"/>
            <a:r>
              <a:rPr lang="en-US" dirty="0" smtClean="0"/>
              <a:t>Database design</a:t>
            </a:r>
          </a:p>
          <a:p>
            <a:pPr lvl="1"/>
            <a:r>
              <a:rPr lang="en-US" dirty="0" smtClean="0"/>
              <a:t>Access patterns</a:t>
            </a: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Model-data cube</a:t>
            </a:r>
            <a:endParaRPr lang="en-US" dirty="0"/>
          </a:p>
        </p:txBody>
      </p:sp>
      <p:sp>
        <p:nvSpPr>
          <p:cNvPr id="3" name="Content Placeholder 2"/>
          <p:cNvSpPr>
            <a:spLocks noGrp="1"/>
          </p:cNvSpPr>
          <p:nvPr>
            <p:ph idx="1"/>
          </p:nvPr>
        </p:nvSpPr>
        <p:spPr/>
        <p:txBody>
          <a:bodyPr>
            <a:normAutofit/>
          </a:bodyPr>
          <a:lstStyle/>
          <a:p>
            <a:pPr algn="just"/>
            <a:r>
              <a:rPr lang="en-US" dirty="0" smtClean="0">
                <a:solidFill>
                  <a:srgbClr val="FFC000"/>
                </a:solidFill>
              </a:rPr>
              <a:t>A data warehouse is usually modeled by a multidimensional data structure, called a </a:t>
            </a:r>
            <a:r>
              <a:rPr lang="en-US" b="1" dirty="0" smtClean="0">
                <a:solidFill>
                  <a:srgbClr val="FFC000"/>
                </a:solidFill>
              </a:rPr>
              <a:t>data cube, </a:t>
            </a:r>
            <a:r>
              <a:rPr lang="en-US" dirty="0" smtClean="0">
                <a:solidFill>
                  <a:srgbClr val="FFC000"/>
                </a:solidFill>
              </a:rPr>
              <a:t>in which each dimension corresponds to an attribute or a set of attributes in the schema, and each cell stores the value of some aggregate measure such as </a:t>
            </a:r>
            <a:r>
              <a:rPr lang="en-US" i="1" dirty="0" smtClean="0">
                <a:solidFill>
                  <a:srgbClr val="FFC000"/>
                </a:solidFill>
              </a:rPr>
              <a:t>count </a:t>
            </a:r>
            <a:r>
              <a:rPr lang="en-US" dirty="0" smtClean="0">
                <a:solidFill>
                  <a:srgbClr val="FFC000"/>
                </a:solidFill>
              </a:rPr>
              <a:t>or </a:t>
            </a:r>
            <a:r>
              <a:rPr lang="en-US" i="1" dirty="0" smtClean="0">
                <a:solidFill>
                  <a:srgbClr val="FFC000"/>
                </a:solidFill>
              </a:rPr>
              <a:t>sum( </a:t>
            </a:r>
            <a:r>
              <a:rPr lang="en-US" i="1" dirty="0" err="1" smtClean="0">
                <a:solidFill>
                  <a:srgbClr val="FFC000"/>
                </a:solidFill>
              </a:rPr>
              <a:t>sales_amount</a:t>
            </a:r>
            <a:r>
              <a:rPr lang="en-US" i="1" dirty="0" smtClean="0">
                <a:solidFill>
                  <a:srgbClr val="FFC000"/>
                </a:solidFill>
              </a:rPr>
              <a:t>). </a:t>
            </a:r>
          </a:p>
          <a:p>
            <a:pPr algn="just"/>
            <a:r>
              <a:rPr lang="en-US" dirty="0" smtClean="0">
                <a:solidFill>
                  <a:srgbClr val="FFC000"/>
                </a:solidFill>
              </a:rPr>
              <a:t>A data cube provides a </a:t>
            </a:r>
            <a:r>
              <a:rPr lang="en-US" i="1" dirty="0" smtClean="0">
                <a:solidFill>
                  <a:srgbClr val="FFC000"/>
                </a:solidFill>
              </a:rPr>
              <a:t>multidimensional view </a:t>
            </a:r>
            <a:r>
              <a:rPr lang="en-US" dirty="0" smtClean="0">
                <a:solidFill>
                  <a:srgbClr val="FFC000"/>
                </a:solidFill>
              </a:rPr>
              <a:t>of data and allows the pre-computation and fast access of summarized data.</a:t>
            </a:r>
            <a:endParaRPr lang="en-US" dirty="0">
              <a:solidFill>
                <a:srgbClr val="FFC0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data cube for </a:t>
            </a:r>
            <a:r>
              <a:rPr lang="en-US" b="1" i="1" dirty="0" err="1" smtClean="0"/>
              <a:t>AllElectronics</a:t>
            </a:r>
            <a:endParaRPr lang="en-US" dirty="0"/>
          </a:p>
        </p:txBody>
      </p:sp>
      <p:pic>
        <p:nvPicPr>
          <p:cNvPr id="3074" name="Picture 2"/>
          <p:cNvPicPr>
            <a:picLocks noChangeAspect="1" noChangeArrowheads="1"/>
          </p:cNvPicPr>
          <p:nvPr/>
        </p:nvPicPr>
        <p:blipFill>
          <a:blip r:embed="rId2"/>
          <a:srcRect/>
          <a:stretch>
            <a:fillRect/>
          </a:stretch>
        </p:blipFill>
        <p:spPr bwMode="auto">
          <a:xfrm>
            <a:off x="3733339" y="2057400"/>
            <a:ext cx="5182061" cy="3609975"/>
          </a:xfrm>
          <a:prstGeom prst="rect">
            <a:avLst/>
          </a:prstGeom>
          <a:noFill/>
          <a:ln w="9525">
            <a:noFill/>
            <a:miter lim="800000"/>
            <a:headEnd/>
            <a:tailEnd/>
          </a:ln>
          <a:effectLst/>
        </p:spPr>
      </p:pic>
      <p:sp>
        <p:nvSpPr>
          <p:cNvPr id="5" name="Rectangle 4"/>
          <p:cNvSpPr/>
          <p:nvPr/>
        </p:nvSpPr>
        <p:spPr>
          <a:xfrm>
            <a:off x="228600" y="1905000"/>
            <a:ext cx="4191000" cy="3139321"/>
          </a:xfrm>
          <a:prstGeom prst="rect">
            <a:avLst/>
          </a:prstGeom>
        </p:spPr>
        <p:txBody>
          <a:bodyPr wrap="square">
            <a:spAutoFit/>
          </a:bodyPr>
          <a:lstStyle/>
          <a:p>
            <a:r>
              <a:rPr lang="en-US" dirty="0" smtClean="0">
                <a:solidFill>
                  <a:srgbClr val="FFC000"/>
                </a:solidFill>
              </a:rPr>
              <a:t>A data cube for summarized sales data of </a:t>
            </a:r>
            <a:r>
              <a:rPr lang="en-US" i="1" dirty="0" err="1" smtClean="0">
                <a:solidFill>
                  <a:srgbClr val="FFC000"/>
                </a:solidFill>
              </a:rPr>
              <a:t>AllElectronics</a:t>
            </a:r>
            <a:r>
              <a:rPr lang="en-US" i="1" dirty="0" smtClean="0">
                <a:solidFill>
                  <a:srgbClr val="FFC000"/>
                </a:solidFill>
              </a:rPr>
              <a:t> </a:t>
            </a:r>
            <a:r>
              <a:rPr lang="en-US" dirty="0" smtClean="0">
                <a:solidFill>
                  <a:srgbClr val="FFC000"/>
                </a:solidFill>
              </a:rPr>
              <a:t>is presented in Figure .</a:t>
            </a:r>
          </a:p>
          <a:p>
            <a:r>
              <a:rPr lang="en-US" dirty="0" smtClean="0">
                <a:solidFill>
                  <a:srgbClr val="FFC000"/>
                </a:solidFill>
              </a:rPr>
              <a:t> The cube has three dimensions: </a:t>
            </a:r>
            <a:r>
              <a:rPr lang="en-US" b="1" i="1" dirty="0" smtClean="0">
                <a:solidFill>
                  <a:srgbClr val="FFC000"/>
                </a:solidFill>
              </a:rPr>
              <a:t>address </a:t>
            </a:r>
            <a:r>
              <a:rPr lang="en-US" i="1" dirty="0" smtClean="0">
                <a:solidFill>
                  <a:srgbClr val="FFC000"/>
                </a:solidFill>
              </a:rPr>
              <a:t>(with city values</a:t>
            </a:r>
          </a:p>
          <a:p>
            <a:r>
              <a:rPr lang="en-US" i="1" dirty="0" smtClean="0">
                <a:solidFill>
                  <a:srgbClr val="FFC000"/>
                </a:solidFill>
              </a:rPr>
              <a:t>Chicago, New York, Toronto, Vancouver), </a:t>
            </a:r>
            <a:r>
              <a:rPr lang="en-US" b="1" i="1" dirty="0" smtClean="0">
                <a:solidFill>
                  <a:srgbClr val="FFC000"/>
                </a:solidFill>
              </a:rPr>
              <a:t>time</a:t>
            </a:r>
            <a:r>
              <a:rPr lang="en-US" i="1" dirty="0" smtClean="0">
                <a:solidFill>
                  <a:srgbClr val="FFC000"/>
                </a:solidFill>
              </a:rPr>
              <a:t> (with quarter values Q1, Q2, Q3, Q4), and</a:t>
            </a:r>
          </a:p>
          <a:p>
            <a:r>
              <a:rPr lang="en-US" b="1" i="1" dirty="0" smtClean="0">
                <a:solidFill>
                  <a:srgbClr val="FFC000"/>
                </a:solidFill>
              </a:rPr>
              <a:t>item</a:t>
            </a:r>
            <a:r>
              <a:rPr lang="en-US" i="1" dirty="0" smtClean="0">
                <a:solidFill>
                  <a:srgbClr val="FFC000"/>
                </a:solidFill>
              </a:rPr>
              <a:t>(with </a:t>
            </a:r>
            <a:r>
              <a:rPr lang="en-US" i="1" dirty="0" err="1" smtClean="0">
                <a:solidFill>
                  <a:srgbClr val="FFC000"/>
                </a:solidFill>
              </a:rPr>
              <a:t>itemtype</a:t>
            </a:r>
            <a:r>
              <a:rPr lang="en-US" i="1" dirty="0" smtClean="0">
                <a:solidFill>
                  <a:srgbClr val="FFC000"/>
                </a:solidFill>
              </a:rPr>
              <a:t> values home entertainment, computer, phone, security).</a:t>
            </a:r>
          </a:p>
          <a:p>
            <a:r>
              <a:rPr lang="en-US" i="1" dirty="0" smtClean="0">
                <a:solidFill>
                  <a:srgbClr val="FFC000"/>
                </a:solidFill>
              </a:rPr>
              <a:t>The aggregate </a:t>
            </a:r>
            <a:r>
              <a:rPr lang="en-US" dirty="0" smtClean="0">
                <a:solidFill>
                  <a:srgbClr val="FFC000"/>
                </a:solidFill>
              </a:rPr>
              <a:t>value stored in each cell of the cube is </a:t>
            </a:r>
            <a:r>
              <a:rPr lang="en-US" i="1" dirty="0" err="1" smtClean="0">
                <a:solidFill>
                  <a:srgbClr val="FFC000"/>
                </a:solidFill>
              </a:rPr>
              <a:t>sales_amount</a:t>
            </a:r>
            <a:r>
              <a:rPr lang="en-US" i="1" dirty="0" smtClean="0">
                <a:solidFill>
                  <a:srgbClr val="FFC000"/>
                </a:solidFill>
              </a:rPr>
              <a:t>.</a:t>
            </a:r>
            <a:endParaRPr lang="en-US" dirty="0">
              <a:solidFill>
                <a:srgbClr val="FFC0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0" y="0"/>
            <a:ext cx="9144000" cy="838200"/>
          </a:xfrm>
          <a:noFill/>
          <a:ln/>
        </p:spPr>
        <p:txBody>
          <a:bodyPr lIns="92075" tIns="46038" rIns="92075" bIns="46038"/>
          <a:lstStyle/>
          <a:p>
            <a:r>
              <a:rPr lang="en-US" sz="3200" b="1"/>
              <a:t>Conceptual Modeling of Data Warehouses</a:t>
            </a:r>
          </a:p>
        </p:txBody>
      </p:sp>
      <p:sp>
        <p:nvSpPr>
          <p:cNvPr id="310275" name="Rectangle 3"/>
          <p:cNvSpPr>
            <a:spLocks noGrp="1" noChangeArrowheads="1"/>
          </p:cNvSpPr>
          <p:nvPr>
            <p:ph idx="1"/>
          </p:nvPr>
        </p:nvSpPr>
        <p:spPr>
          <a:xfrm>
            <a:off x="304800" y="838200"/>
            <a:ext cx="8610600" cy="5562600"/>
          </a:xfrm>
          <a:noFill/>
          <a:ln/>
        </p:spPr>
        <p:txBody>
          <a:bodyPr lIns="92075" tIns="46038" rIns="92075" bIns="46038"/>
          <a:lstStyle/>
          <a:p>
            <a:pPr>
              <a:lnSpc>
                <a:spcPct val="130000"/>
              </a:lnSpc>
            </a:pPr>
            <a:r>
              <a:rPr lang="en-US" sz="2400" dirty="0"/>
              <a:t>Modeling data warehouses: dimensions &amp; measures</a:t>
            </a:r>
          </a:p>
          <a:p>
            <a:pPr lvl="1">
              <a:lnSpc>
                <a:spcPct val="130000"/>
              </a:lnSpc>
              <a:spcBef>
                <a:spcPct val="10000"/>
              </a:spcBef>
            </a:pPr>
            <a:r>
              <a:rPr lang="en-US" sz="2000" b="1" u="sng" dirty="0">
                <a:solidFill>
                  <a:schemeClr val="hlink"/>
                </a:solidFill>
              </a:rPr>
              <a:t>Star schema</a:t>
            </a:r>
            <a:r>
              <a:rPr lang="en-US" sz="2000" dirty="0"/>
              <a:t>: </a:t>
            </a:r>
            <a:r>
              <a:rPr lang="en-US" sz="2000" dirty="0">
                <a:solidFill>
                  <a:srgbClr val="FF0000"/>
                </a:solidFill>
              </a:rPr>
              <a:t>A fact table in the middle connected to a set of dimension tables. </a:t>
            </a:r>
          </a:p>
          <a:p>
            <a:pPr lvl="2">
              <a:lnSpc>
                <a:spcPct val="130000"/>
              </a:lnSpc>
              <a:spcBef>
                <a:spcPct val="10000"/>
              </a:spcBef>
            </a:pPr>
            <a:r>
              <a:rPr lang="en-US" sz="2000" dirty="0">
                <a:solidFill>
                  <a:srgbClr val="FF0000"/>
                </a:solidFill>
              </a:rPr>
              <a:t>Fact table contains detailed summary data. </a:t>
            </a:r>
          </a:p>
          <a:p>
            <a:pPr lvl="2">
              <a:lnSpc>
                <a:spcPct val="130000"/>
              </a:lnSpc>
              <a:spcBef>
                <a:spcPct val="10000"/>
              </a:spcBef>
            </a:pPr>
            <a:r>
              <a:rPr lang="en-US" sz="2000" dirty="0" smtClean="0">
                <a:solidFill>
                  <a:srgbClr val="FF0000"/>
                </a:solidFill>
              </a:rPr>
              <a:t>Each </a:t>
            </a:r>
            <a:r>
              <a:rPr lang="en-US" sz="2000" dirty="0">
                <a:solidFill>
                  <a:srgbClr val="FF0000"/>
                </a:solidFill>
              </a:rPr>
              <a:t>dimension is a single highly </a:t>
            </a:r>
            <a:r>
              <a:rPr lang="en-US" sz="2000" dirty="0" smtClean="0">
                <a:solidFill>
                  <a:srgbClr val="FF0000"/>
                </a:solidFill>
              </a:rPr>
              <a:t>normalized </a:t>
            </a:r>
            <a:r>
              <a:rPr lang="en-US" sz="2000" dirty="0">
                <a:solidFill>
                  <a:srgbClr val="FF0000"/>
                </a:solidFill>
              </a:rPr>
              <a:t>table. </a:t>
            </a:r>
          </a:p>
          <a:p>
            <a:pPr lvl="2">
              <a:lnSpc>
                <a:spcPct val="130000"/>
              </a:lnSpc>
              <a:spcBef>
                <a:spcPct val="10000"/>
              </a:spcBef>
            </a:pPr>
            <a:r>
              <a:rPr lang="en-US" sz="2000" dirty="0">
                <a:solidFill>
                  <a:srgbClr val="FF0000"/>
                </a:solidFill>
              </a:rPr>
              <a:t>Every </a:t>
            </a:r>
            <a:r>
              <a:rPr lang="en-US" sz="2000" dirty="0" err="1">
                <a:solidFill>
                  <a:srgbClr val="FF0000"/>
                </a:solidFill>
              </a:rPr>
              <a:t>tuple</a:t>
            </a:r>
            <a:r>
              <a:rPr lang="en-US" sz="2000" dirty="0">
                <a:solidFill>
                  <a:srgbClr val="FF0000"/>
                </a:solidFill>
              </a:rPr>
              <a:t> in the fact table consists of the fact or subject of interest, and the dimensions that provide that fact. </a:t>
            </a:r>
          </a:p>
          <a:p>
            <a:pPr lvl="2">
              <a:lnSpc>
                <a:spcPct val="130000"/>
              </a:lnSpc>
              <a:spcBef>
                <a:spcPct val="10000"/>
              </a:spcBef>
            </a:pPr>
            <a:r>
              <a:rPr lang="en-US" sz="2000" dirty="0" smtClean="0">
                <a:solidFill>
                  <a:srgbClr val="FF0000"/>
                </a:solidFill>
              </a:rPr>
              <a:t>Advantage </a:t>
            </a:r>
            <a:r>
              <a:rPr lang="en-US" sz="2000" dirty="0">
                <a:solidFill>
                  <a:srgbClr val="FF0000"/>
                </a:solidFill>
              </a:rPr>
              <a:t>of star schema is that it is easy to understand, easy to define </a:t>
            </a:r>
            <a:r>
              <a:rPr lang="en-US" sz="2000" dirty="0" smtClean="0">
                <a:solidFill>
                  <a:srgbClr val="FF0000"/>
                </a:solidFill>
              </a:rPr>
              <a:t>hierarchies, </a:t>
            </a:r>
            <a:r>
              <a:rPr lang="en-US" sz="2000" dirty="0">
                <a:solidFill>
                  <a:srgbClr val="FF0000"/>
                </a:solidFill>
              </a:rPr>
              <a:t>requires low maintenance and very simple metadata.</a:t>
            </a:r>
          </a:p>
          <a:p>
            <a:pPr lvl="1">
              <a:lnSpc>
                <a:spcPct val="130000"/>
              </a:lnSpc>
              <a:spcBef>
                <a:spcPct val="10000"/>
              </a:spcBef>
            </a:pPr>
            <a:endParaRPr lang="en-US" sz="2000" dirty="0"/>
          </a:p>
        </p:txBody>
      </p:sp>
      <p:sp>
        <p:nvSpPr>
          <p:cNvPr id="6" name="Date Placeholder 5"/>
          <p:cNvSpPr>
            <a:spLocks noGrp="1"/>
          </p:cNvSpPr>
          <p:nvPr>
            <p:ph type="dt" sz="half" idx="10"/>
          </p:nvPr>
        </p:nvSpPr>
        <p:spPr/>
        <p:txBody>
          <a:bodyPr/>
          <a:lstStyle/>
          <a:p>
            <a:fld id="{C54CBF7A-6652-46C3-8A5D-A1E441E00CC9}" type="datetime1">
              <a:rPr lang="en-US" smtClean="0"/>
              <a:pPr/>
              <a:t>08/12/2017</a:t>
            </a:fld>
            <a:endParaRPr lang="en-US"/>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Mining?</a:t>
            </a:r>
            <a:endParaRPr lang="en-US" dirty="0"/>
          </a:p>
        </p:txBody>
      </p:sp>
      <p:sp>
        <p:nvSpPr>
          <p:cNvPr id="3" name="Content Placeholder 2"/>
          <p:cNvSpPr>
            <a:spLocks noGrp="1"/>
          </p:cNvSpPr>
          <p:nvPr>
            <p:ph idx="1"/>
          </p:nvPr>
        </p:nvSpPr>
        <p:spPr/>
        <p:txBody>
          <a:bodyPr>
            <a:normAutofit/>
          </a:bodyPr>
          <a:lstStyle/>
          <a:p>
            <a:pPr algn="just"/>
            <a:r>
              <a:rPr lang="en-US" dirty="0" smtClean="0"/>
              <a:t>Alternatively, others view Data mining as simply essential step in the process of knowledge discovery.</a:t>
            </a:r>
          </a:p>
          <a:p>
            <a:pPr algn="just"/>
            <a:r>
              <a:rPr lang="en-US" dirty="0" smtClean="0"/>
              <a:t>Knowledge discovery as a process is depicted in Figure-1 and consists of an iterative sequences of the following steps:</a:t>
            </a:r>
          </a:p>
          <a:p>
            <a:pPr lvl="1"/>
            <a:r>
              <a:rPr lang="en-US" dirty="0" smtClean="0"/>
              <a:t>1. Data cleaning</a:t>
            </a:r>
          </a:p>
          <a:p>
            <a:pPr lvl="1"/>
            <a:r>
              <a:rPr lang="en-US" dirty="0" smtClean="0"/>
              <a:t>2. Data integration</a:t>
            </a:r>
          </a:p>
          <a:p>
            <a:pPr lvl="1"/>
            <a:r>
              <a:rPr lang="en-US" dirty="0" smtClean="0"/>
              <a:t>3. Data selection</a:t>
            </a:r>
          </a:p>
          <a:p>
            <a:pPr lvl="1"/>
            <a:r>
              <a:rPr lang="en-US" dirty="0" smtClean="0"/>
              <a:t>4. Data Transformation</a:t>
            </a:r>
          </a:p>
          <a:p>
            <a:pPr lvl="1"/>
            <a:r>
              <a:rPr lang="en-US" dirty="0" smtClean="0"/>
              <a:t>5. Data Mining</a:t>
            </a:r>
          </a:p>
          <a:p>
            <a:pPr lvl="1"/>
            <a:r>
              <a:rPr lang="en-US" dirty="0" smtClean="0"/>
              <a:t>6. Pattern evaluation</a:t>
            </a:r>
          </a:p>
          <a:p>
            <a:pPr lvl="1"/>
            <a:r>
              <a:rPr lang="en-US" dirty="0" smtClean="0"/>
              <a:t>7. Knowledge Representation.</a:t>
            </a:r>
            <a:endParaRPr lang="en-US" dirty="0"/>
          </a:p>
        </p:txBody>
      </p:sp>
      <p:sp>
        <p:nvSpPr>
          <p:cNvPr id="4" name="Right Brace 3"/>
          <p:cNvSpPr/>
          <p:nvPr/>
        </p:nvSpPr>
        <p:spPr>
          <a:xfrm>
            <a:off x="4267200" y="3505200"/>
            <a:ext cx="5334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876800" y="3962400"/>
            <a:ext cx="2667000" cy="369332"/>
          </a:xfrm>
          <a:prstGeom prst="rect">
            <a:avLst/>
          </a:prstGeom>
          <a:noFill/>
        </p:spPr>
        <p:txBody>
          <a:bodyPr wrap="square" rtlCol="0">
            <a:spAutoFit/>
          </a:bodyPr>
          <a:lstStyle/>
          <a:p>
            <a:r>
              <a:rPr lang="en-US" b="1" dirty="0" smtClean="0"/>
              <a:t>Data Preprocessing</a:t>
            </a:r>
            <a:endParaRPr lang="en-US" b="1"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dirty="0"/>
              <a:t>Example of Star Schema</a:t>
            </a:r>
          </a:p>
        </p:txBody>
      </p:sp>
      <p:sp>
        <p:nvSpPr>
          <p:cNvPr id="41" name="Date Placeholder 40"/>
          <p:cNvSpPr>
            <a:spLocks noGrp="1"/>
          </p:cNvSpPr>
          <p:nvPr>
            <p:ph type="dt" sz="half" idx="10"/>
          </p:nvPr>
        </p:nvSpPr>
        <p:spPr/>
        <p:txBody>
          <a:bodyPr/>
          <a:lstStyle/>
          <a:p>
            <a:fld id="{1F89115B-E694-4130-A244-10C231FEFEB2}" type="datetime1">
              <a:rPr lang="en-US" smtClean="0">
                <a:solidFill>
                  <a:schemeClr val="bg2"/>
                </a:solidFill>
              </a:rPr>
              <a:pPr/>
              <a:t>08/12/2017</a:t>
            </a:fld>
            <a:endParaRPr lang="en-US">
              <a:solidFill>
                <a:schemeClr val="bg2"/>
              </a:solidFill>
            </a:endParaRPr>
          </a:p>
        </p:txBody>
      </p:sp>
      <p:sp>
        <p:nvSpPr>
          <p:cNvPr id="311299" name="Rectangle 3"/>
          <p:cNvSpPr>
            <a:spLocks noGrp="1" noChangeArrowheads="1"/>
          </p:cNvSpPr>
          <p:nvPr>
            <p:ph type="body" idx="4294967295"/>
          </p:nvPr>
        </p:nvSpPr>
        <p:spPr>
          <a:xfrm>
            <a:off x="6648450" y="1981200"/>
            <a:ext cx="2495550" cy="4305300"/>
          </a:xfrm>
        </p:spPr>
        <p:txBody>
          <a:bodyPr/>
          <a:lstStyle/>
          <a:p>
            <a:pPr>
              <a:buFontTx/>
              <a:buNone/>
            </a:pPr>
            <a:r>
              <a:rPr lang="en-US" sz="2400"/>
              <a:t>   </a:t>
            </a:r>
          </a:p>
        </p:txBody>
      </p:sp>
      <p:sp>
        <p:nvSpPr>
          <p:cNvPr id="311300" name="Rectangle 4"/>
          <p:cNvSpPr>
            <a:spLocks noChangeArrowheads="1"/>
          </p:cNvSpPr>
          <p:nvPr/>
        </p:nvSpPr>
        <p:spPr bwMode="auto">
          <a:xfrm>
            <a:off x="3548063" y="3467100"/>
            <a:ext cx="2065337" cy="452438"/>
          </a:xfrm>
          <a:prstGeom prst="rect">
            <a:avLst/>
          </a:prstGeom>
          <a:noFill/>
          <a:ln w="12700">
            <a:solidFill>
              <a:schemeClr val="tx1"/>
            </a:solidFill>
            <a:miter lim="800000"/>
            <a:headEnd/>
            <a:tailEnd/>
          </a:ln>
          <a:effectLst/>
        </p:spPr>
        <p:txBody>
          <a:bodyPr wrap="none" anchor="ctr"/>
          <a:lstStyle/>
          <a:p>
            <a:endParaRPr lang="en-US"/>
          </a:p>
        </p:txBody>
      </p:sp>
      <p:grpSp>
        <p:nvGrpSpPr>
          <p:cNvPr id="2" name="Group 5"/>
          <p:cNvGrpSpPr>
            <a:grpSpLocks/>
          </p:cNvGrpSpPr>
          <p:nvPr/>
        </p:nvGrpSpPr>
        <p:grpSpPr bwMode="auto">
          <a:xfrm>
            <a:off x="304800" y="1600200"/>
            <a:ext cx="1819275" cy="2163763"/>
            <a:chOff x="277" y="1164"/>
            <a:chExt cx="1133" cy="1341"/>
          </a:xfrm>
        </p:grpSpPr>
        <p:sp>
          <p:nvSpPr>
            <p:cNvPr id="311302"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dirty="0" err="1">
                  <a:latin typeface="Times New Roman" pitchFamily="18" charset="0"/>
                </a:rPr>
                <a:t>time_key</a:t>
              </a:r>
              <a:endParaRPr lang="en-US" dirty="0">
                <a:latin typeface="Times New Roman" pitchFamily="18" charset="0"/>
              </a:endParaRPr>
            </a:p>
            <a:p>
              <a:pPr eaLnBrk="0" hangingPunct="0"/>
              <a:r>
                <a:rPr lang="en-US" dirty="0">
                  <a:latin typeface="Times New Roman" pitchFamily="18" charset="0"/>
                </a:rPr>
                <a:t>day</a:t>
              </a:r>
            </a:p>
            <a:p>
              <a:pPr eaLnBrk="0" hangingPunct="0"/>
              <a:r>
                <a:rPr lang="en-US" dirty="0" err="1">
                  <a:latin typeface="Times New Roman" pitchFamily="18" charset="0"/>
                </a:rPr>
                <a:t>day_of_the_week</a:t>
              </a:r>
              <a:endParaRPr lang="en-US" dirty="0">
                <a:latin typeface="Times New Roman" pitchFamily="18" charset="0"/>
              </a:endParaRPr>
            </a:p>
            <a:p>
              <a:pPr eaLnBrk="0" hangingPunct="0"/>
              <a:r>
                <a:rPr lang="en-US" dirty="0">
                  <a:latin typeface="Times New Roman" pitchFamily="18" charset="0"/>
                </a:rPr>
                <a:t>month</a:t>
              </a:r>
            </a:p>
            <a:p>
              <a:pPr eaLnBrk="0" hangingPunct="0"/>
              <a:r>
                <a:rPr lang="en-US" dirty="0">
                  <a:latin typeface="Times New Roman" pitchFamily="18" charset="0"/>
                </a:rPr>
                <a:t>quarter</a:t>
              </a:r>
            </a:p>
            <a:p>
              <a:pPr eaLnBrk="0" hangingPunct="0"/>
              <a:r>
                <a:rPr lang="en-US" dirty="0">
                  <a:latin typeface="Times New Roman" pitchFamily="18" charset="0"/>
                </a:rPr>
                <a:t>year</a:t>
              </a:r>
            </a:p>
          </p:txBody>
        </p:sp>
        <p:sp>
          <p:nvSpPr>
            <p:cNvPr id="311303"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sz="2000" dirty="0">
                  <a:latin typeface="Times New Roman" pitchFamily="18" charset="0"/>
                </a:rPr>
                <a:t>time</a:t>
              </a:r>
            </a:p>
          </p:txBody>
        </p:sp>
      </p:grpSp>
      <p:grpSp>
        <p:nvGrpSpPr>
          <p:cNvPr id="3" name="Group 8"/>
          <p:cNvGrpSpPr>
            <a:grpSpLocks/>
          </p:cNvGrpSpPr>
          <p:nvPr/>
        </p:nvGrpSpPr>
        <p:grpSpPr bwMode="auto">
          <a:xfrm>
            <a:off x="6604000" y="4171950"/>
            <a:ext cx="1831975" cy="1884363"/>
            <a:chOff x="684" y="2196"/>
            <a:chExt cx="1140" cy="1168"/>
          </a:xfrm>
        </p:grpSpPr>
        <p:sp>
          <p:nvSpPr>
            <p:cNvPr id="311305" name="Rectangle 9"/>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location_key</a:t>
              </a:r>
            </a:p>
            <a:p>
              <a:pPr eaLnBrk="0" hangingPunct="0"/>
              <a:r>
                <a:rPr lang="en-US">
                  <a:latin typeface="Times New Roman" pitchFamily="18" charset="0"/>
                </a:rPr>
                <a:t>street</a:t>
              </a:r>
            </a:p>
            <a:p>
              <a:pPr eaLnBrk="0" hangingPunct="0"/>
              <a:r>
                <a:rPr lang="en-US">
                  <a:latin typeface="Times New Roman" pitchFamily="18" charset="0"/>
                </a:rPr>
                <a:t>city</a:t>
              </a:r>
            </a:p>
            <a:p>
              <a:pPr eaLnBrk="0" hangingPunct="0"/>
              <a:r>
                <a:rPr lang="en-US">
                  <a:latin typeface="Times New Roman" pitchFamily="18" charset="0"/>
                </a:rPr>
                <a:t>state_or_province</a:t>
              </a:r>
            </a:p>
            <a:p>
              <a:pPr eaLnBrk="0" hangingPunct="0"/>
              <a:r>
                <a:rPr lang="en-US">
                  <a:latin typeface="Times New Roman" pitchFamily="18" charset="0"/>
                </a:rPr>
                <a:t>country</a:t>
              </a:r>
            </a:p>
          </p:txBody>
        </p:sp>
        <p:sp>
          <p:nvSpPr>
            <p:cNvPr id="311306" name="Rectangle 10"/>
            <p:cNvSpPr>
              <a:spLocks noChangeArrowheads="1"/>
            </p:cNvSpPr>
            <p:nvPr/>
          </p:nvSpPr>
          <p:spPr bwMode="auto">
            <a:xfrm>
              <a:off x="684" y="2196"/>
              <a:ext cx="628" cy="252"/>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location</a:t>
              </a:r>
            </a:p>
          </p:txBody>
        </p:sp>
      </p:grpSp>
      <p:sp>
        <p:nvSpPr>
          <p:cNvPr id="311307" name="Rectangle 11"/>
          <p:cNvSpPr>
            <a:spLocks noChangeArrowheads="1"/>
          </p:cNvSpPr>
          <p:nvPr/>
        </p:nvSpPr>
        <p:spPr bwMode="auto">
          <a:xfrm>
            <a:off x="3451225" y="2584450"/>
            <a:ext cx="1856214" cy="400752"/>
          </a:xfrm>
          <a:prstGeom prst="rect">
            <a:avLst/>
          </a:prstGeom>
          <a:noFill/>
          <a:ln w="9525">
            <a:noFill/>
            <a:miter lim="800000"/>
            <a:headEnd/>
            <a:tailEnd/>
          </a:ln>
          <a:effectLst/>
        </p:spPr>
        <p:txBody>
          <a:bodyPr wrap="none" lIns="92075" tIns="46038" rIns="92075" bIns="46038">
            <a:spAutoFit/>
          </a:bodyPr>
          <a:lstStyle/>
          <a:p>
            <a:pPr eaLnBrk="0" hangingPunct="0"/>
            <a:r>
              <a:rPr lang="en-US" sz="2000" dirty="0">
                <a:latin typeface="Times New Roman" pitchFamily="18" charset="0"/>
              </a:rPr>
              <a:t>Sales Fact Table</a:t>
            </a:r>
          </a:p>
        </p:txBody>
      </p:sp>
      <p:sp>
        <p:nvSpPr>
          <p:cNvPr id="311308" name="Rectangle 12"/>
          <p:cNvSpPr>
            <a:spLocks noChangeArrowheads="1"/>
          </p:cNvSpPr>
          <p:nvPr/>
        </p:nvSpPr>
        <p:spPr bwMode="auto">
          <a:xfrm>
            <a:off x="3548063" y="3001963"/>
            <a:ext cx="2065337" cy="452437"/>
          </a:xfrm>
          <a:prstGeom prst="rect">
            <a:avLst/>
          </a:prstGeom>
          <a:noFill/>
          <a:ln w="12700">
            <a:solidFill>
              <a:schemeClr val="tx1"/>
            </a:solidFill>
            <a:miter lim="800000"/>
            <a:headEnd/>
            <a:tailEnd/>
          </a:ln>
          <a:effectLst/>
        </p:spPr>
        <p:txBody>
          <a:bodyPr wrap="none" anchor="ctr"/>
          <a:lstStyle/>
          <a:p>
            <a:endParaRPr lang="en-US"/>
          </a:p>
        </p:txBody>
      </p:sp>
      <p:sp>
        <p:nvSpPr>
          <p:cNvPr id="311309" name="Rectangle 13"/>
          <p:cNvSpPr>
            <a:spLocks noChangeArrowheads="1"/>
          </p:cNvSpPr>
          <p:nvPr/>
        </p:nvSpPr>
        <p:spPr bwMode="auto">
          <a:xfrm>
            <a:off x="3581400" y="3048000"/>
            <a:ext cx="2057400" cy="400752"/>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sz="2000" dirty="0">
                <a:latin typeface="Times New Roman" pitchFamily="18" charset="0"/>
              </a:rPr>
              <a:t>           </a:t>
            </a:r>
            <a:r>
              <a:rPr lang="en-US" sz="2000" dirty="0" err="1">
                <a:latin typeface="Times New Roman" pitchFamily="18" charset="0"/>
              </a:rPr>
              <a:t>time_key</a:t>
            </a:r>
            <a:endParaRPr lang="en-US" sz="2000" dirty="0">
              <a:latin typeface="Times New Roman" pitchFamily="18" charset="0"/>
            </a:endParaRPr>
          </a:p>
        </p:txBody>
      </p:sp>
      <p:sp>
        <p:nvSpPr>
          <p:cNvPr id="311310" name="Rectangle 14"/>
          <p:cNvSpPr>
            <a:spLocks noChangeArrowheads="1"/>
          </p:cNvSpPr>
          <p:nvPr/>
        </p:nvSpPr>
        <p:spPr bwMode="auto">
          <a:xfrm>
            <a:off x="3582988" y="3497263"/>
            <a:ext cx="2035814" cy="400752"/>
          </a:xfrm>
          <a:prstGeom prst="rect">
            <a:avLst/>
          </a:prstGeom>
          <a:solidFill>
            <a:srgbClr val="FFCC99"/>
          </a:solidFill>
          <a:ln w="9525">
            <a:noFill/>
            <a:miter lim="800000"/>
            <a:headEnd/>
            <a:tailEnd/>
          </a:ln>
          <a:effectLst/>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item_key</a:t>
            </a:r>
            <a:endParaRPr lang="en-US" sz="2000" dirty="0">
              <a:latin typeface="Times New Roman" pitchFamily="18" charset="0"/>
            </a:endParaRPr>
          </a:p>
        </p:txBody>
      </p:sp>
      <p:sp>
        <p:nvSpPr>
          <p:cNvPr id="311311" name="Rectangle 15"/>
          <p:cNvSpPr>
            <a:spLocks noChangeArrowheads="1"/>
          </p:cNvSpPr>
          <p:nvPr/>
        </p:nvSpPr>
        <p:spPr bwMode="auto">
          <a:xfrm>
            <a:off x="3548063" y="3932238"/>
            <a:ext cx="2065337" cy="450850"/>
          </a:xfrm>
          <a:prstGeom prst="rect">
            <a:avLst/>
          </a:prstGeom>
          <a:noFill/>
          <a:ln w="12700">
            <a:solidFill>
              <a:schemeClr val="tx1"/>
            </a:solidFill>
            <a:miter lim="800000"/>
            <a:headEnd/>
            <a:tailEnd/>
          </a:ln>
          <a:effectLst/>
        </p:spPr>
        <p:txBody>
          <a:bodyPr wrap="none" anchor="ctr"/>
          <a:lstStyle/>
          <a:p>
            <a:endParaRPr lang="en-US"/>
          </a:p>
        </p:txBody>
      </p:sp>
      <p:sp>
        <p:nvSpPr>
          <p:cNvPr id="311312" name="Rectangle 16"/>
          <p:cNvSpPr>
            <a:spLocks noChangeArrowheads="1"/>
          </p:cNvSpPr>
          <p:nvPr/>
        </p:nvSpPr>
        <p:spPr bwMode="auto">
          <a:xfrm>
            <a:off x="3582988" y="3943350"/>
            <a:ext cx="2087110" cy="400752"/>
          </a:xfrm>
          <a:prstGeom prst="rect">
            <a:avLst/>
          </a:prstGeom>
          <a:solidFill>
            <a:srgbClr val="CCECFF"/>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branch_key</a:t>
            </a:r>
          </a:p>
        </p:txBody>
      </p:sp>
      <p:sp>
        <p:nvSpPr>
          <p:cNvPr id="311313" name="Rectangle 17"/>
          <p:cNvSpPr>
            <a:spLocks noChangeArrowheads="1"/>
          </p:cNvSpPr>
          <p:nvPr/>
        </p:nvSpPr>
        <p:spPr bwMode="auto">
          <a:xfrm>
            <a:off x="3548063" y="4395788"/>
            <a:ext cx="2065337" cy="452437"/>
          </a:xfrm>
          <a:prstGeom prst="rect">
            <a:avLst/>
          </a:prstGeom>
          <a:noFill/>
          <a:ln w="12700">
            <a:solidFill>
              <a:schemeClr val="tx1"/>
            </a:solidFill>
            <a:miter lim="800000"/>
            <a:headEnd/>
            <a:tailEnd/>
          </a:ln>
          <a:effectLst/>
        </p:spPr>
        <p:txBody>
          <a:bodyPr wrap="none" anchor="ctr"/>
          <a:lstStyle/>
          <a:p>
            <a:endParaRPr lang="en-US"/>
          </a:p>
        </p:txBody>
      </p:sp>
      <p:sp>
        <p:nvSpPr>
          <p:cNvPr id="311314" name="Rectangle 18"/>
          <p:cNvSpPr>
            <a:spLocks noChangeArrowheads="1"/>
          </p:cNvSpPr>
          <p:nvPr/>
        </p:nvSpPr>
        <p:spPr bwMode="auto">
          <a:xfrm>
            <a:off x="3581400" y="4419600"/>
            <a:ext cx="2085507" cy="400752"/>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location_key</a:t>
            </a:r>
          </a:p>
        </p:txBody>
      </p:sp>
      <p:sp>
        <p:nvSpPr>
          <p:cNvPr id="311315" name="Rectangle 19"/>
          <p:cNvSpPr>
            <a:spLocks noChangeArrowheads="1"/>
          </p:cNvSpPr>
          <p:nvPr/>
        </p:nvSpPr>
        <p:spPr bwMode="auto">
          <a:xfrm>
            <a:off x="3548063" y="4860925"/>
            <a:ext cx="2065337" cy="452438"/>
          </a:xfrm>
          <a:prstGeom prst="rect">
            <a:avLst/>
          </a:prstGeom>
          <a:noFill/>
          <a:ln w="12700">
            <a:solidFill>
              <a:schemeClr val="tx1"/>
            </a:solidFill>
            <a:miter lim="800000"/>
            <a:headEnd/>
            <a:tailEnd/>
          </a:ln>
          <a:effectLst/>
        </p:spPr>
        <p:txBody>
          <a:bodyPr wrap="none" anchor="ctr"/>
          <a:lstStyle/>
          <a:p>
            <a:endParaRPr lang="en-US"/>
          </a:p>
        </p:txBody>
      </p:sp>
      <p:sp>
        <p:nvSpPr>
          <p:cNvPr id="311316" name="Rectangle 20"/>
          <p:cNvSpPr>
            <a:spLocks noChangeArrowheads="1"/>
          </p:cNvSpPr>
          <p:nvPr/>
        </p:nvSpPr>
        <p:spPr bwMode="auto">
          <a:xfrm>
            <a:off x="3582988" y="4911725"/>
            <a:ext cx="2006960"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units_sold</a:t>
            </a:r>
          </a:p>
        </p:txBody>
      </p:sp>
      <p:sp>
        <p:nvSpPr>
          <p:cNvPr id="311317" name="Rectangle 21"/>
          <p:cNvSpPr>
            <a:spLocks noChangeArrowheads="1"/>
          </p:cNvSpPr>
          <p:nvPr/>
        </p:nvSpPr>
        <p:spPr bwMode="auto">
          <a:xfrm>
            <a:off x="3548063" y="5326063"/>
            <a:ext cx="2065337" cy="450850"/>
          </a:xfrm>
          <a:prstGeom prst="rect">
            <a:avLst/>
          </a:prstGeom>
          <a:noFill/>
          <a:ln w="12700">
            <a:solidFill>
              <a:schemeClr val="tx1"/>
            </a:solidFill>
            <a:miter lim="800000"/>
            <a:headEnd/>
            <a:tailEnd/>
          </a:ln>
          <a:effectLst/>
        </p:spPr>
        <p:txBody>
          <a:bodyPr wrap="none" anchor="ctr"/>
          <a:lstStyle/>
          <a:p>
            <a:endParaRPr lang="en-US"/>
          </a:p>
        </p:txBody>
      </p:sp>
      <p:sp>
        <p:nvSpPr>
          <p:cNvPr id="311318" name="Rectangle 22"/>
          <p:cNvSpPr>
            <a:spLocks noChangeArrowheads="1"/>
          </p:cNvSpPr>
          <p:nvPr/>
        </p:nvSpPr>
        <p:spPr bwMode="auto">
          <a:xfrm>
            <a:off x="3582988" y="5356225"/>
            <a:ext cx="2013372"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dollars_sold</a:t>
            </a:r>
          </a:p>
        </p:txBody>
      </p:sp>
      <p:sp>
        <p:nvSpPr>
          <p:cNvPr id="311319" name="Rectangle 23"/>
          <p:cNvSpPr>
            <a:spLocks noChangeArrowheads="1"/>
          </p:cNvSpPr>
          <p:nvPr/>
        </p:nvSpPr>
        <p:spPr bwMode="auto">
          <a:xfrm>
            <a:off x="3548063" y="5791200"/>
            <a:ext cx="2065337" cy="450850"/>
          </a:xfrm>
          <a:prstGeom prst="rect">
            <a:avLst/>
          </a:prstGeom>
          <a:noFill/>
          <a:ln w="12700">
            <a:solidFill>
              <a:schemeClr val="tx1"/>
            </a:solidFill>
            <a:miter lim="800000"/>
            <a:headEnd/>
            <a:tailEnd/>
          </a:ln>
          <a:effectLst/>
        </p:spPr>
        <p:txBody>
          <a:bodyPr wrap="none" anchor="ctr"/>
          <a:lstStyle/>
          <a:p>
            <a:endParaRPr lang="en-US"/>
          </a:p>
        </p:txBody>
      </p:sp>
      <p:sp>
        <p:nvSpPr>
          <p:cNvPr id="311320" name="Rectangle 24"/>
          <p:cNvSpPr>
            <a:spLocks noChangeArrowheads="1"/>
          </p:cNvSpPr>
          <p:nvPr/>
        </p:nvSpPr>
        <p:spPr bwMode="auto">
          <a:xfrm>
            <a:off x="3563938" y="5802313"/>
            <a:ext cx="2014975"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avg_sales</a:t>
            </a:r>
          </a:p>
        </p:txBody>
      </p:sp>
      <p:sp>
        <p:nvSpPr>
          <p:cNvPr id="311321" name="Rectangle 25"/>
          <p:cNvSpPr>
            <a:spLocks noChangeArrowheads="1"/>
          </p:cNvSpPr>
          <p:nvPr/>
        </p:nvSpPr>
        <p:spPr bwMode="auto">
          <a:xfrm>
            <a:off x="2057400" y="6210300"/>
            <a:ext cx="1219200" cy="406400"/>
          </a:xfrm>
          <a:prstGeom prst="rect">
            <a:avLst/>
          </a:prstGeom>
          <a:solidFill>
            <a:srgbClr val="FF99CC"/>
          </a:solid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311322" name="Line 26"/>
          <p:cNvSpPr>
            <a:spLocks noChangeShapeType="1"/>
          </p:cNvSpPr>
          <p:nvPr/>
        </p:nvSpPr>
        <p:spPr bwMode="auto">
          <a:xfrm flipV="1">
            <a:off x="2771775" y="5086350"/>
            <a:ext cx="769938" cy="1143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1323" name="Line 27"/>
          <p:cNvSpPr>
            <a:spLocks noChangeShapeType="1"/>
          </p:cNvSpPr>
          <p:nvPr/>
        </p:nvSpPr>
        <p:spPr bwMode="auto">
          <a:xfrm flipV="1">
            <a:off x="2752725" y="5629275"/>
            <a:ext cx="788988" cy="5619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1324" name="Line 28"/>
          <p:cNvSpPr>
            <a:spLocks noChangeShapeType="1"/>
          </p:cNvSpPr>
          <p:nvPr/>
        </p:nvSpPr>
        <p:spPr bwMode="auto">
          <a:xfrm flipV="1">
            <a:off x="2752725" y="5997575"/>
            <a:ext cx="904875" cy="1936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1325" name="Line 29"/>
          <p:cNvSpPr>
            <a:spLocks noChangeShapeType="1"/>
          </p:cNvSpPr>
          <p:nvPr/>
        </p:nvSpPr>
        <p:spPr bwMode="auto">
          <a:xfrm flipH="1">
            <a:off x="2328863" y="4254500"/>
            <a:ext cx="1193800" cy="735013"/>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311326" name="Line 30"/>
          <p:cNvSpPr>
            <a:spLocks noChangeShapeType="1"/>
          </p:cNvSpPr>
          <p:nvPr/>
        </p:nvSpPr>
        <p:spPr bwMode="auto">
          <a:xfrm flipH="1" flipV="1">
            <a:off x="2133600" y="2819400"/>
            <a:ext cx="1446213" cy="485775"/>
          </a:xfrm>
          <a:prstGeom prst="line">
            <a:avLst/>
          </a:prstGeom>
          <a:noFill/>
          <a:ln w="50800">
            <a:solidFill>
              <a:schemeClr val="tx1"/>
            </a:solidFill>
            <a:prstDash val="sysDot"/>
            <a:round/>
            <a:headEnd type="none" w="sm" len="sm"/>
            <a:tailEnd type="triangle" w="sm" len="sm"/>
          </a:ln>
          <a:effectLst/>
        </p:spPr>
        <p:txBody>
          <a:bodyPr wrap="none" anchor="ctr"/>
          <a:lstStyle/>
          <a:p>
            <a:endParaRPr lang="en-US"/>
          </a:p>
        </p:txBody>
      </p:sp>
      <p:sp>
        <p:nvSpPr>
          <p:cNvPr id="311327" name="Line 31"/>
          <p:cNvSpPr>
            <a:spLocks noChangeShapeType="1"/>
          </p:cNvSpPr>
          <p:nvPr/>
        </p:nvSpPr>
        <p:spPr bwMode="auto">
          <a:xfrm>
            <a:off x="5580063" y="4660900"/>
            <a:ext cx="1039812" cy="38735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311328" name="Line 32"/>
          <p:cNvSpPr>
            <a:spLocks noChangeShapeType="1"/>
          </p:cNvSpPr>
          <p:nvPr/>
        </p:nvSpPr>
        <p:spPr bwMode="auto">
          <a:xfrm flipV="1">
            <a:off x="5580063" y="3014663"/>
            <a:ext cx="1077912" cy="677862"/>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4" name="Group 33"/>
          <p:cNvGrpSpPr>
            <a:grpSpLocks/>
          </p:cNvGrpSpPr>
          <p:nvPr/>
        </p:nvGrpSpPr>
        <p:grpSpPr bwMode="auto">
          <a:xfrm>
            <a:off x="6610350" y="1905000"/>
            <a:ext cx="1438275" cy="1925638"/>
            <a:chOff x="3796" y="983"/>
            <a:chExt cx="896" cy="1194"/>
          </a:xfrm>
        </p:grpSpPr>
        <p:sp>
          <p:nvSpPr>
            <p:cNvPr id="311330" name="Rectangle 34"/>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item_key</a:t>
              </a:r>
            </a:p>
            <a:p>
              <a:pPr eaLnBrk="0" hangingPunct="0"/>
              <a:r>
                <a:rPr lang="en-US">
                  <a:latin typeface="Times New Roman" pitchFamily="18" charset="0"/>
                </a:rPr>
                <a:t>item_name</a:t>
              </a:r>
            </a:p>
            <a:p>
              <a:pPr eaLnBrk="0" hangingPunct="0"/>
              <a:r>
                <a:rPr lang="en-US">
                  <a:latin typeface="Times New Roman" pitchFamily="18" charset="0"/>
                </a:rPr>
                <a:t>brand</a:t>
              </a:r>
            </a:p>
            <a:p>
              <a:pPr eaLnBrk="0" hangingPunct="0"/>
              <a:r>
                <a:rPr lang="en-US">
                  <a:latin typeface="Times New Roman" pitchFamily="18" charset="0"/>
                </a:rPr>
                <a:t>type</a:t>
              </a:r>
            </a:p>
            <a:p>
              <a:pPr eaLnBrk="0" hangingPunct="0"/>
              <a:r>
                <a:rPr lang="en-US">
                  <a:latin typeface="Times New Roman" pitchFamily="18" charset="0"/>
                </a:rPr>
                <a:t>supplier_type</a:t>
              </a:r>
            </a:p>
          </p:txBody>
        </p:sp>
        <p:sp>
          <p:nvSpPr>
            <p:cNvPr id="311331" name="Text Box 35"/>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400">
                  <a:latin typeface="Times New Roman" pitchFamily="18" charset="0"/>
                </a:rPr>
                <a:t>item</a:t>
              </a:r>
            </a:p>
          </p:txBody>
        </p:sp>
      </p:grpSp>
      <p:grpSp>
        <p:nvGrpSpPr>
          <p:cNvPr id="5" name="Group 36"/>
          <p:cNvGrpSpPr>
            <a:grpSpLocks/>
          </p:cNvGrpSpPr>
          <p:nvPr/>
        </p:nvGrpSpPr>
        <p:grpSpPr bwMode="auto">
          <a:xfrm>
            <a:off x="838200" y="4191000"/>
            <a:ext cx="1509713" cy="1393825"/>
            <a:chOff x="3844" y="2426"/>
            <a:chExt cx="939" cy="864"/>
          </a:xfrm>
        </p:grpSpPr>
        <p:sp>
          <p:nvSpPr>
            <p:cNvPr id="311333"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branch_key</a:t>
              </a:r>
            </a:p>
            <a:p>
              <a:pPr eaLnBrk="0" hangingPunct="0"/>
              <a:r>
                <a:rPr lang="en-US">
                  <a:latin typeface="Times New Roman" pitchFamily="18" charset="0"/>
                </a:rPr>
                <a:t>branch_name</a:t>
              </a:r>
            </a:p>
            <a:p>
              <a:pPr eaLnBrk="0" hangingPunct="0"/>
              <a:r>
                <a:rPr lang="en-US">
                  <a:latin typeface="Times New Roman" pitchFamily="18" charset="0"/>
                </a:rPr>
                <a:t>branch_type</a:t>
              </a:r>
            </a:p>
          </p:txBody>
        </p:sp>
        <p:sp>
          <p:nvSpPr>
            <p:cNvPr id="311334" name="Text Box 38"/>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sz="2400">
                  <a:latin typeface="Times New Roman" pitchFamily="18" charset="0"/>
                </a:rPr>
                <a:t>branch</a:t>
              </a:r>
            </a:p>
          </p:txBody>
        </p:sp>
      </p:gr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a:xfrm>
            <a:off x="457200" y="381000"/>
            <a:ext cx="8229600" cy="5638800"/>
          </a:xfrm>
        </p:spPr>
        <p:txBody>
          <a:bodyPr/>
          <a:lstStyle/>
          <a:p>
            <a:pPr lvl="1" algn="ctr">
              <a:lnSpc>
                <a:spcPct val="130000"/>
              </a:lnSpc>
              <a:spcBef>
                <a:spcPct val="10000"/>
              </a:spcBef>
            </a:pPr>
            <a:r>
              <a:rPr lang="en-US" i="1" u="sng" dirty="0" smtClean="0">
                <a:solidFill>
                  <a:schemeClr val="tx2"/>
                </a:solidFill>
              </a:rPr>
              <a:t>SNOWFLAKE</a:t>
            </a:r>
          </a:p>
          <a:p>
            <a:pPr lvl="1">
              <a:lnSpc>
                <a:spcPct val="130000"/>
              </a:lnSpc>
              <a:spcBef>
                <a:spcPct val="10000"/>
              </a:spcBef>
            </a:pPr>
            <a:r>
              <a:rPr lang="en-US" u="sng" dirty="0" smtClean="0"/>
              <a:t>Snowflake </a:t>
            </a:r>
            <a:r>
              <a:rPr lang="en-US" u="sng" dirty="0"/>
              <a:t>schema</a:t>
            </a:r>
            <a:r>
              <a:rPr lang="en-US" dirty="0"/>
              <a:t>:  A refinement of star schema where some dimensional hierarchy is normalized into a set of smaller dimension tables, forming a shape similar to snowflake</a:t>
            </a:r>
          </a:p>
          <a:p>
            <a:pPr lvl="1">
              <a:lnSpc>
                <a:spcPct val="130000"/>
              </a:lnSpc>
              <a:spcBef>
                <a:spcPct val="10000"/>
              </a:spcBef>
            </a:pPr>
            <a:r>
              <a:rPr lang="en-US" dirty="0"/>
              <a:t>Advantage easier to maintain because  of normalization, saves storage, no redundant information</a:t>
            </a:r>
          </a:p>
          <a:p>
            <a:pPr lvl="1">
              <a:lnSpc>
                <a:spcPct val="130000"/>
              </a:lnSpc>
              <a:spcBef>
                <a:spcPct val="10000"/>
              </a:spcBef>
            </a:pPr>
            <a:endParaRPr lang="en-US" dirty="0">
              <a:solidFill>
                <a:srgbClr val="FFC000"/>
              </a:solidFill>
            </a:endParaRPr>
          </a:p>
        </p:txBody>
      </p:sp>
      <p:sp>
        <p:nvSpPr>
          <p:cNvPr id="5" name="Date Placeholder 4"/>
          <p:cNvSpPr>
            <a:spLocks noGrp="1"/>
          </p:cNvSpPr>
          <p:nvPr>
            <p:ph type="dt" sz="half" idx="10"/>
          </p:nvPr>
        </p:nvSpPr>
        <p:spPr/>
        <p:txBody>
          <a:bodyPr/>
          <a:lstStyle/>
          <a:p>
            <a:fld id="{7F58E80F-EDC7-41AF-B74A-73192699EDC2}" type="datetime1">
              <a:rPr lang="en-US" smtClean="0"/>
              <a:pPr/>
              <a:t>08/12/2017</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dirty="0"/>
              <a:t>Example of Snowflake Schema</a:t>
            </a:r>
          </a:p>
        </p:txBody>
      </p:sp>
      <p:sp>
        <p:nvSpPr>
          <p:cNvPr id="48" name="Date Placeholder 47"/>
          <p:cNvSpPr>
            <a:spLocks noGrp="1"/>
          </p:cNvSpPr>
          <p:nvPr>
            <p:ph type="dt" sz="half" idx="10"/>
          </p:nvPr>
        </p:nvSpPr>
        <p:spPr/>
        <p:txBody>
          <a:bodyPr/>
          <a:lstStyle/>
          <a:p>
            <a:fld id="{AAFCFA20-DC76-44D3-8ACB-11DB5267216C}" type="datetime1">
              <a:rPr lang="en-US" smtClean="0">
                <a:solidFill>
                  <a:schemeClr val="tx1"/>
                </a:solidFill>
              </a:rPr>
              <a:pPr/>
              <a:t>08/12/2017</a:t>
            </a:fld>
            <a:endParaRPr lang="en-US">
              <a:solidFill>
                <a:schemeClr val="tx1"/>
              </a:solidFill>
            </a:endParaRPr>
          </a:p>
        </p:txBody>
      </p:sp>
      <p:sp>
        <p:nvSpPr>
          <p:cNvPr id="312323" name="Rectangle 3"/>
          <p:cNvSpPr>
            <a:spLocks noChangeArrowheads="1"/>
          </p:cNvSpPr>
          <p:nvPr/>
        </p:nvSpPr>
        <p:spPr bwMode="auto">
          <a:xfrm>
            <a:off x="3241675" y="3438525"/>
            <a:ext cx="2065338" cy="452438"/>
          </a:xfrm>
          <a:prstGeom prst="rect">
            <a:avLst/>
          </a:prstGeom>
          <a:noFill/>
          <a:ln w="12700">
            <a:solidFill>
              <a:schemeClr val="tx1"/>
            </a:solidFill>
            <a:miter lim="800000"/>
            <a:headEnd/>
            <a:tailEnd/>
          </a:ln>
          <a:effectLst/>
        </p:spPr>
        <p:txBody>
          <a:bodyPr wrap="none" anchor="ctr"/>
          <a:lstStyle/>
          <a:p>
            <a:endParaRPr lang="en-US"/>
          </a:p>
        </p:txBody>
      </p:sp>
      <p:grpSp>
        <p:nvGrpSpPr>
          <p:cNvPr id="2" name="Group 4"/>
          <p:cNvGrpSpPr>
            <a:grpSpLocks/>
          </p:cNvGrpSpPr>
          <p:nvPr/>
        </p:nvGrpSpPr>
        <p:grpSpPr bwMode="auto">
          <a:xfrm>
            <a:off x="228600" y="1628775"/>
            <a:ext cx="1819275" cy="2163763"/>
            <a:chOff x="277" y="1164"/>
            <a:chExt cx="1133" cy="1341"/>
          </a:xfrm>
        </p:grpSpPr>
        <p:sp>
          <p:nvSpPr>
            <p:cNvPr id="312325" name="Rectangle 5"/>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time_key</a:t>
              </a:r>
            </a:p>
            <a:p>
              <a:pPr eaLnBrk="0" hangingPunct="0"/>
              <a:r>
                <a:rPr lang="en-US">
                  <a:latin typeface="Times New Roman" pitchFamily="18" charset="0"/>
                </a:rPr>
                <a:t>day</a:t>
              </a:r>
            </a:p>
            <a:p>
              <a:pPr eaLnBrk="0" hangingPunct="0"/>
              <a:r>
                <a:rPr lang="en-US">
                  <a:latin typeface="Times New Roman" pitchFamily="18" charset="0"/>
                </a:rPr>
                <a:t>day_of_the_week</a:t>
              </a:r>
            </a:p>
            <a:p>
              <a:pPr eaLnBrk="0" hangingPunct="0"/>
              <a:r>
                <a:rPr lang="en-US">
                  <a:latin typeface="Times New Roman" pitchFamily="18" charset="0"/>
                </a:rPr>
                <a:t>month</a:t>
              </a:r>
            </a:p>
            <a:p>
              <a:pPr eaLnBrk="0" hangingPunct="0"/>
              <a:r>
                <a:rPr lang="en-US">
                  <a:latin typeface="Times New Roman" pitchFamily="18" charset="0"/>
                </a:rPr>
                <a:t>quarter</a:t>
              </a:r>
            </a:p>
            <a:p>
              <a:pPr eaLnBrk="0" hangingPunct="0"/>
              <a:r>
                <a:rPr lang="en-US">
                  <a:latin typeface="Times New Roman" pitchFamily="18" charset="0"/>
                </a:rPr>
                <a:t>year</a:t>
              </a:r>
            </a:p>
          </p:txBody>
        </p:sp>
        <p:sp>
          <p:nvSpPr>
            <p:cNvPr id="312326" name="Rectangle 6"/>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time</a:t>
              </a:r>
            </a:p>
          </p:txBody>
        </p:sp>
      </p:grpSp>
      <p:grpSp>
        <p:nvGrpSpPr>
          <p:cNvPr id="3" name="Group 7"/>
          <p:cNvGrpSpPr>
            <a:grpSpLocks/>
          </p:cNvGrpSpPr>
          <p:nvPr/>
        </p:nvGrpSpPr>
        <p:grpSpPr bwMode="auto">
          <a:xfrm>
            <a:off x="5867400" y="4143375"/>
            <a:ext cx="1374775" cy="1331913"/>
            <a:chOff x="684" y="2196"/>
            <a:chExt cx="1298" cy="834"/>
          </a:xfrm>
        </p:grpSpPr>
        <p:sp>
          <p:nvSpPr>
            <p:cNvPr id="312328" name="Rectangle 8"/>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location_key</a:t>
              </a:r>
            </a:p>
            <a:p>
              <a:pPr eaLnBrk="0" hangingPunct="0"/>
              <a:r>
                <a:rPr lang="en-US">
                  <a:latin typeface="Times New Roman" pitchFamily="18" charset="0"/>
                </a:rPr>
                <a:t>street</a:t>
              </a:r>
            </a:p>
            <a:p>
              <a:pPr eaLnBrk="0" hangingPunct="0"/>
              <a:r>
                <a:rPr lang="en-US">
                  <a:latin typeface="Times New Roman" pitchFamily="18" charset="0"/>
                </a:rPr>
                <a:t>city_key</a:t>
              </a:r>
            </a:p>
          </p:txBody>
        </p:sp>
        <p:sp>
          <p:nvSpPr>
            <p:cNvPr id="312329" name="Rectangle 9"/>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location</a:t>
              </a:r>
            </a:p>
          </p:txBody>
        </p:sp>
      </p:grpSp>
      <p:sp>
        <p:nvSpPr>
          <p:cNvPr id="312330" name="Rectangle 10"/>
          <p:cNvSpPr>
            <a:spLocks noChangeArrowheads="1"/>
          </p:cNvSpPr>
          <p:nvPr/>
        </p:nvSpPr>
        <p:spPr bwMode="auto">
          <a:xfrm>
            <a:off x="3198813" y="2486025"/>
            <a:ext cx="1856214" cy="400752"/>
          </a:xfrm>
          <a:prstGeom prst="rect">
            <a:avLst/>
          </a:prstGeom>
          <a:noFill/>
          <a:ln w="9525">
            <a:noFill/>
            <a:miter lim="800000"/>
            <a:headEnd/>
            <a:tailEnd/>
          </a:ln>
          <a:effectLst/>
        </p:spPr>
        <p:txBody>
          <a:bodyPr wrap="none" lIns="92075" tIns="46038" rIns="92075" bIns="46038">
            <a:spAutoFit/>
          </a:bodyPr>
          <a:lstStyle/>
          <a:p>
            <a:pPr eaLnBrk="0" hangingPunct="0"/>
            <a:r>
              <a:rPr lang="en-US" sz="2000" dirty="0">
                <a:latin typeface="Times New Roman" pitchFamily="18" charset="0"/>
              </a:rPr>
              <a:t>Sales Fact Table</a:t>
            </a:r>
          </a:p>
        </p:txBody>
      </p:sp>
      <p:sp>
        <p:nvSpPr>
          <p:cNvPr id="312331" name="Rectangle 11"/>
          <p:cNvSpPr>
            <a:spLocks noChangeArrowheads="1"/>
          </p:cNvSpPr>
          <p:nvPr/>
        </p:nvSpPr>
        <p:spPr bwMode="auto">
          <a:xfrm>
            <a:off x="3241675" y="2973388"/>
            <a:ext cx="2065338" cy="452437"/>
          </a:xfrm>
          <a:prstGeom prst="rect">
            <a:avLst/>
          </a:prstGeom>
          <a:noFill/>
          <a:ln w="12700">
            <a:solidFill>
              <a:schemeClr val="tx1"/>
            </a:solidFill>
            <a:miter lim="800000"/>
            <a:headEnd/>
            <a:tailEnd/>
          </a:ln>
          <a:effectLst/>
        </p:spPr>
        <p:txBody>
          <a:bodyPr wrap="none" anchor="ctr"/>
          <a:lstStyle/>
          <a:p>
            <a:endParaRPr lang="en-US"/>
          </a:p>
        </p:txBody>
      </p:sp>
      <p:sp>
        <p:nvSpPr>
          <p:cNvPr id="312332" name="Rectangle 12"/>
          <p:cNvSpPr>
            <a:spLocks noChangeArrowheads="1"/>
          </p:cNvSpPr>
          <p:nvPr/>
        </p:nvSpPr>
        <p:spPr bwMode="auto">
          <a:xfrm>
            <a:off x="3275013" y="3019425"/>
            <a:ext cx="2057400" cy="400752"/>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sz="2000">
                <a:latin typeface="Times New Roman" pitchFamily="18" charset="0"/>
              </a:rPr>
              <a:t>           time_key</a:t>
            </a:r>
          </a:p>
        </p:txBody>
      </p:sp>
      <p:sp>
        <p:nvSpPr>
          <p:cNvPr id="312333" name="Rectangle 13"/>
          <p:cNvSpPr>
            <a:spLocks noChangeArrowheads="1"/>
          </p:cNvSpPr>
          <p:nvPr/>
        </p:nvSpPr>
        <p:spPr bwMode="auto">
          <a:xfrm>
            <a:off x="3276600" y="3468688"/>
            <a:ext cx="2035814" cy="400752"/>
          </a:xfrm>
          <a:prstGeom prst="rect">
            <a:avLst/>
          </a:prstGeom>
          <a:solidFill>
            <a:srgbClr val="FFCC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item_key</a:t>
            </a:r>
          </a:p>
        </p:txBody>
      </p:sp>
      <p:sp>
        <p:nvSpPr>
          <p:cNvPr id="312334" name="Rectangle 14"/>
          <p:cNvSpPr>
            <a:spLocks noChangeArrowheads="1"/>
          </p:cNvSpPr>
          <p:nvPr/>
        </p:nvSpPr>
        <p:spPr bwMode="auto">
          <a:xfrm>
            <a:off x="3241675" y="3903663"/>
            <a:ext cx="2065338" cy="450850"/>
          </a:xfrm>
          <a:prstGeom prst="rect">
            <a:avLst/>
          </a:prstGeom>
          <a:noFill/>
          <a:ln w="12700">
            <a:solidFill>
              <a:schemeClr val="tx1"/>
            </a:solidFill>
            <a:miter lim="800000"/>
            <a:headEnd/>
            <a:tailEnd/>
          </a:ln>
          <a:effectLst/>
        </p:spPr>
        <p:txBody>
          <a:bodyPr wrap="none" anchor="ctr"/>
          <a:lstStyle/>
          <a:p>
            <a:endParaRPr lang="en-US"/>
          </a:p>
        </p:txBody>
      </p:sp>
      <p:sp>
        <p:nvSpPr>
          <p:cNvPr id="312335" name="Rectangle 15"/>
          <p:cNvSpPr>
            <a:spLocks noChangeArrowheads="1"/>
          </p:cNvSpPr>
          <p:nvPr/>
        </p:nvSpPr>
        <p:spPr bwMode="auto">
          <a:xfrm>
            <a:off x="3276600" y="3914775"/>
            <a:ext cx="2087110" cy="400752"/>
          </a:xfrm>
          <a:prstGeom prst="rect">
            <a:avLst/>
          </a:prstGeom>
          <a:solidFill>
            <a:srgbClr val="CCECFF"/>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branch_key</a:t>
            </a:r>
          </a:p>
        </p:txBody>
      </p:sp>
      <p:sp>
        <p:nvSpPr>
          <p:cNvPr id="312336" name="Rectangle 16"/>
          <p:cNvSpPr>
            <a:spLocks noChangeArrowheads="1"/>
          </p:cNvSpPr>
          <p:nvPr/>
        </p:nvSpPr>
        <p:spPr bwMode="auto">
          <a:xfrm>
            <a:off x="3241675" y="4367213"/>
            <a:ext cx="2065338" cy="452437"/>
          </a:xfrm>
          <a:prstGeom prst="rect">
            <a:avLst/>
          </a:prstGeom>
          <a:noFill/>
          <a:ln w="12700">
            <a:solidFill>
              <a:schemeClr val="tx1"/>
            </a:solidFill>
            <a:miter lim="800000"/>
            <a:headEnd/>
            <a:tailEnd/>
          </a:ln>
          <a:effectLst/>
        </p:spPr>
        <p:txBody>
          <a:bodyPr wrap="none" anchor="ctr"/>
          <a:lstStyle/>
          <a:p>
            <a:endParaRPr lang="en-US"/>
          </a:p>
        </p:txBody>
      </p:sp>
      <p:sp>
        <p:nvSpPr>
          <p:cNvPr id="312337" name="Rectangle 17"/>
          <p:cNvSpPr>
            <a:spLocks noChangeArrowheads="1"/>
          </p:cNvSpPr>
          <p:nvPr/>
        </p:nvSpPr>
        <p:spPr bwMode="auto">
          <a:xfrm>
            <a:off x="3275013" y="4391025"/>
            <a:ext cx="2085507" cy="400752"/>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location_key</a:t>
            </a:r>
          </a:p>
        </p:txBody>
      </p:sp>
      <p:sp>
        <p:nvSpPr>
          <p:cNvPr id="312338" name="Rectangle 18"/>
          <p:cNvSpPr>
            <a:spLocks noChangeArrowheads="1"/>
          </p:cNvSpPr>
          <p:nvPr/>
        </p:nvSpPr>
        <p:spPr bwMode="auto">
          <a:xfrm>
            <a:off x="3241675" y="4832350"/>
            <a:ext cx="2065338" cy="452438"/>
          </a:xfrm>
          <a:prstGeom prst="rect">
            <a:avLst/>
          </a:prstGeom>
          <a:noFill/>
          <a:ln w="12700">
            <a:solidFill>
              <a:schemeClr val="tx1"/>
            </a:solidFill>
            <a:miter lim="800000"/>
            <a:headEnd/>
            <a:tailEnd/>
          </a:ln>
          <a:effectLst/>
        </p:spPr>
        <p:txBody>
          <a:bodyPr wrap="none" anchor="ctr"/>
          <a:lstStyle/>
          <a:p>
            <a:endParaRPr lang="en-US"/>
          </a:p>
        </p:txBody>
      </p:sp>
      <p:sp>
        <p:nvSpPr>
          <p:cNvPr id="312339" name="Rectangle 19"/>
          <p:cNvSpPr>
            <a:spLocks noChangeArrowheads="1"/>
          </p:cNvSpPr>
          <p:nvPr/>
        </p:nvSpPr>
        <p:spPr bwMode="auto">
          <a:xfrm>
            <a:off x="3276600" y="4883150"/>
            <a:ext cx="2006960"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units_sold</a:t>
            </a:r>
          </a:p>
        </p:txBody>
      </p:sp>
      <p:sp>
        <p:nvSpPr>
          <p:cNvPr id="312340" name="Rectangle 20"/>
          <p:cNvSpPr>
            <a:spLocks noChangeArrowheads="1"/>
          </p:cNvSpPr>
          <p:nvPr/>
        </p:nvSpPr>
        <p:spPr bwMode="auto">
          <a:xfrm>
            <a:off x="3241675" y="5297488"/>
            <a:ext cx="2065338" cy="450850"/>
          </a:xfrm>
          <a:prstGeom prst="rect">
            <a:avLst/>
          </a:prstGeom>
          <a:noFill/>
          <a:ln w="12700">
            <a:solidFill>
              <a:schemeClr val="tx1"/>
            </a:solidFill>
            <a:miter lim="800000"/>
            <a:headEnd/>
            <a:tailEnd/>
          </a:ln>
          <a:effectLst/>
        </p:spPr>
        <p:txBody>
          <a:bodyPr wrap="none" anchor="ctr"/>
          <a:lstStyle/>
          <a:p>
            <a:endParaRPr lang="en-US"/>
          </a:p>
        </p:txBody>
      </p:sp>
      <p:sp>
        <p:nvSpPr>
          <p:cNvPr id="312341" name="Rectangle 21"/>
          <p:cNvSpPr>
            <a:spLocks noChangeArrowheads="1"/>
          </p:cNvSpPr>
          <p:nvPr/>
        </p:nvSpPr>
        <p:spPr bwMode="auto">
          <a:xfrm>
            <a:off x="3276600" y="5327650"/>
            <a:ext cx="2013372"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dollars_sold</a:t>
            </a:r>
          </a:p>
        </p:txBody>
      </p:sp>
      <p:sp>
        <p:nvSpPr>
          <p:cNvPr id="312342" name="Rectangle 22"/>
          <p:cNvSpPr>
            <a:spLocks noChangeArrowheads="1"/>
          </p:cNvSpPr>
          <p:nvPr/>
        </p:nvSpPr>
        <p:spPr bwMode="auto">
          <a:xfrm>
            <a:off x="3241675" y="5762625"/>
            <a:ext cx="2065338" cy="450850"/>
          </a:xfrm>
          <a:prstGeom prst="rect">
            <a:avLst/>
          </a:prstGeom>
          <a:noFill/>
          <a:ln w="12700">
            <a:solidFill>
              <a:schemeClr val="tx1"/>
            </a:solidFill>
            <a:miter lim="800000"/>
            <a:headEnd/>
            <a:tailEnd/>
          </a:ln>
          <a:effectLst/>
        </p:spPr>
        <p:txBody>
          <a:bodyPr wrap="none" anchor="ctr"/>
          <a:lstStyle/>
          <a:p>
            <a:endParaRPr lang="en-US"/>
          </a:p>
        </p:txBody>
      </p:sp>
      <p:sp>
        <p:nvSpPr>
          <p:cNvPr id="312343" name="Rectangle 23"/>
          <p:cNvSpPr>
            <a:spLocks noChangeArrowheads="1"/>
          </p:cNvSpPr>
          <p:nvPr/>
        </p:nvSpPr>
        <p:spPr bwMode="auto">
          <a:xfrm>
            <a:off x="3257550" y="5773738"/>
            <a:ext cx="2014975"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avg_sales</a:t>
            </a:r>
          </a:p>
        </p:txBody>
      </p:sp>
      <p:sp>
        <p:nvSpPr>
          <p:cNvPr id="312344" name="Rectangle 24"/>
          <p:cNvSpPr>
            <a:spLocks noChangeArrowheads="1"/>
          </p:cNvSpPr>
          <p:nvPr/>
        </p:nvSpPr>
        <p:spPr bwMode="auto">
          <a:xfrm>
            <a:off x="1600200" y="6200775"/>
            <a:ext cx="1219200" cy="406400"/>
          </a:xfrm>
          <a:prstGeom prst="rect">
            <a:avLst/>
          </a:prstGeom>
          <a:solidFill>
            <a:srgbClr val="FF99CC"/>
          </a:solid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312345" name="Line 25"/>
          <p:cNvSpPr>
            <a:spLocks noChangeShapeType="1"/>
          </p:cNvSpPr>
          <p:nvPr/>
        </p:nvSpPr>
        <p:spPr bwMode="auto">
          <a:xfrm flipV="1">
            <a:off x="2514600" y="5057775"/>
            <a:ext cx="769938" cy="1143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2346" name="Line 26"/>
          <p:cNvSpPr>
            <a:spLocks noChangeShapeType="1"/>
          </p:cNvSpPr>
          <p:nvPr/>
        </p:nvSpPr>
        <p:spPr bwMode="auto">
          <a:xfrm flipV="1">
            <a:off x="2495550" y="5600700"/>
            <a:ext cx="788988" cy="5619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2347" name="Line 27"/>
          <p:cNvSpPr>
            <a:spLocks noChangeShapeType="1"/>
          </p:cNvSpPr>
          <p:nvPr/>
        </p:nvSpPr>
        <p:spPr bwMode="auto">
          <a:xfrm flipV="1">
            <a:off x="2495550" y="5969000"/>
            <a:ext cx="904875" cy="1936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2348" name="Line 28"/>
          <p:cNvSpPr>
            <a:spLocks noChangeShapeType="1"/>
          </p:cNvSpPr>
          <p:nvPr/>
        </p:nvSpPr>
        <p:spPr bwMode="auto">
          <a:xfrm flipH="1">
            <a:off x="1905000" y="4219575"/>
            <a:ext cx="1346200" cy="6858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312349" name="Line 29"/>
          <p:cNvSpPr>
            <a:spLocks noChangeShapeType="1"/>
          </p:cNvSpPr>
          <p:nvPr/>
        </p:nvSpPr>
        <p:spPr bwMode="auto">
          <a:xfrm flipH="1" flipV="1">
            <a:off x="1905000" y="2314575"/>
            <a:ext cx="1522413" cy="866775"/>
          </a:xfrm>
          <a:prstGeom prst="line">
            <a:avLst/>
          </a:prstGeom>
          <a:noFill/>
          <a:ln w="50800">
            <a:solidFill>
              <a:schemeClr val="tx1"/>
            </a:solidFill>
            <a:prstDash val="sysDot"/>
            <a:round/>
            <a:headEnd type="none" w="sm" len="sm"/>
            <a:tailEnd type="triangle" w="sm" len="sm"/>
          </a:ln>
          <a:effectLst/>
        </p:spPr>
        <p:txBody>
          <a:bodyPr wrap="none" anchor="ctr"/>
          <a:lstStyle/>
          <a:p>
            <a:endParaRPr lang="en-US"/>
          </a:p>
        </p:txBody>
      </p:sp>
      <p:sp>
        <p:nvSpPr>
          <p:cNvPr id="312350" name="Line 30"/>
          <p:cNvSpPr>
            <a:spLocks noChangeShapeType="1"/>
          </p:cNvSpPr>
          <p:nvPr/>
        </p:nvSpPr>
        <p:spPr bwMode="auto">
          <a:xfrm>
            <a:off x="5257800" y="4600575"/>
            <a:ext cx="609600" cy="1524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312351" name="Line 31"/>
          <p:cNvSpPr>
            <a:spLocks noChangeShapeType="1"/>
          </p:cNvSpPr>
          <p:nvPr/>
        </p:nvSpPr>
        <p:spPr bwMode="auto">
          <a:xfrm flipV="1">
            <a:off x="5257800" y="2619375"/>
            <a:ext cx="609600" cy="8382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4" name="Group 32"/>
          <p:cNvGrpSpPr>
            <a:grpSpLocks/>
          </p:cNvGrpSpPr>
          <p:nvPr/>
        </p:nvGrpSpPr>
        <p:grpSpPr bwMode="auto">
          <a:xfrm>
            <a:off x="5867400" y="1857375"/>
            <a:ext cx="1374775" cy="1924050"/>
            <a:chOff x="3796" y="983"/>
            <a:chExt cx="857" cy="1193"/>
          </a:xfrm>
        </p:grpSpPr>
        <p:sp>
          <p:nvSpPr>
            <p:cNvPr id="312353" name="Rectangle 33"/>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item_key</a:t>
              </a:r>
            </a:p>
            <a:p>
              <a:pPr eaLnBrk="0" hangingPunct="0"/>
              <a:r>
                <a:rPr lang="en-US">
                  <a:latin typeface="Times New Roman" pitchFamily="18" charset="0"/>
                </a:rPr>
                <a:t>item_name</a:t>
              </a:r>
            </a:p>
            <a:p>
              <a:pPr eaLnBrk="0" hangingPunct="0"/>
              <a:r>
                <a:rPr lang="en-US">
                  <a:latin typeface="Times New Roman" pitchFamily="18" charset="0"/>
                </a:rPr>
                <a:t>brand</a:t>
              </a:r>
            </a:p>
            <a:p>
              <a:pPr eaLnBrk="0" hangingPunct="0"/>
              <a:r>
                <a:rPr lang="en-US">
                  <a:latin typeface="Times New Roman" pitchFamily="18" charset="0"/>
                </a:rPr>
                <a:t>type</a:t>
              </a:r>
            </a:p>
            <a:p>
              <a:pPr eaLnBrk="0" hangingPunct="0"/>
              <a:r>
                <a:rPr lang="en-US">
                  <a:latin typeface="Times New Roman" pitchFamily="18" charset="0"/>
                </a:rPr>
                <a:t>supplier_key</a:t>
              </a:r>
            </a:p>
          </p:txBody>
        </p:sp>
        <p:sp>
          <p:nvSpPr>
            <p:cNvPr id="312354" name="Text Box 34"/>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400">
                  <a:latin typeface="Times New Roman" pitchFamily="18" charset="0"/>
                </a:rPr>
                <a:t>item</a:t>
              </a:r>
            </a:p>
          </p:txBody>
        </p:sp>
      </p:grpSp>
      <p:grpSp>
        <p:nvGrpSpPr>
          <p:cNvPr id="5" name="Group 35"/>
          <p:cNvGrpSpPr>
            <a:grpSpLocks/>
          </p:cNvGrpSpPr>
          <p:nvPr/>
        </p:nvGrpSpPr>
        <p:grpSpPr bwMode="auto">
          <a:xfrm>
            <a:off x="533400" y="4219575"/>
            <a:ext cx="1509713" cy="1393825"/>
            <a:chOff x="3844" y="2426"/>
            <a:chExt cx="939" cy="864"/>
          </a:xfrm>
        </p:grpSpPr>
        <p:sp>
          <p:nvSpPr>
            <p:cNvPr id="312356" name="Rectangle 36"/>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branch_key</a:t>
              </a:r>
            </a:p>
            <a:p>
              <a:pPr eaLnBrk="0" hangingPunct="0"/>
              <a:r>
                <a:rPr lang="en-US">
                  <a:latin typeface="Times New Roman" pitchFamily="18" charset="0"/>
                </a:rPr>
                <a:t>branch_name</a:t>
              </a:r>
            </a:p>
            <a:p>
              <a:pPr eaLnBrk="0" hangingPunct="0"/>
              <a:r>
                <a:rPr lang="en-US">
                  <a:latin typeface="Times New Roman" pitchFamily="18" charset="0"/>
                </a:rPr>
                <a:t>branch_type</a:t>
              </a:r>
            </a:p>
          </p:txBody>
        </p:sp>
        <p:sp>
          <p:nvSpPr>
            <p:cNvPr id="312357" name="Text Box 37"/>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sz="2400">
                  <a:latin typeface="Times New Roman" pitchFamily="18" charset="0"/>
                </a:rPr>
                <a:t>branch</a:t>
              </a:r>
            </a:p>
          </p:txBody>
        </p:sp>
      </p:grpSp>
      <p:grpSp>
        <p:nvGrpSpPr>
          <p:cNvPr id="6" name="Group 38"/>
          <p:cNvGrpSpPr>
            <a:grpSpLocks/>
          </p:cNvGrpSpPr>
          <p:nvPr/>
        </p:nvGrpSpPr>
        <p:grpSpPr bwMode="auto">
          <a:xfrm>
            <a:off x="7618413" y="2314575"/>
            <a:ext cx="1449387" cy="998538"/>
            <a:chOff x="3789" y="855"/>
            <a:chExt cx="903" cy="1172"/>
          </a:xfrm>
        </p:grpSpPr>
        <p:sp>
          <p:nvSpPr>
            <p:cNvPr id="312359" name="Rectangle 39"/>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supplier_key</a:t>
              </a:r>
            </a:p>
            <a:p>
              <a:pPr eaLnBrk="0" hangingPunct="0"/>
              <a:r>
                <a:rPr lang="en-US">
                  <a:latin typeface="Times New Roman" pitchFamily="18" charset="0"/>
                </a:rPr>
                <a:t>supplier_type</a:t>
              </a:r>
            </a:p>
          </p:txBody>
        </p:sp>
        <p:sp>
          <p:nvSpPr>
            <p:cNvPr id="312360" name="Text Box 40"/>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400">
                  <a:latin typeface="Times New Roman" pitchFamily="18" charset="0"/>
                </a:rPr>
                <a:t>supplier</a:t>
              </a:r>
            </a:p>
          </p:txBody>
        </p:sp>
      </p:grpSp>
      <p:sp>
        <p:nvSpPr>
          <p:cNvPr id="312361" name="Line 41"/>
          <p:cNvSpPr>
            <a:spLocks noChangeShapeType="1"/>
          </p:cNvSpPr>
          <p:nvPr/>
        </p:nvSpPr>
        <p:spPr bwMode="auto">
          <a:xfrm flipV="1">
            <a:off x="7086600" y="3000375"/>
            <a:ext cx="533400" cy="5334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7" name="Group 42"/>
          <p:cNvGrpSpPr>
            <a:grpSpLocks/>
          </p:cNvGrpSpPr>
          <p:nvPr/>
        </p:nvGrpSpPr>
        <p:grpSpPr bwMode="auto">
          <a:xfrm>
            <a:off x="7413625" y="5210175"/>
            <a:ext cx="1654175" cy="1495425"/>
            <a:chOff x="684" y="2196"/>
            <a:chExt cx="1565" cy="913"/>
          </a:xfrm>
        </p:grpSpPr>
        <p:sp>
          <p:nvSpPr>
            <p:cNvPr id="312363" name="Rectangle 43"/>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a:effectLst/>
          </p:spPr>
          <p:txBody>
            <a:bodyPr lIns="92075" tIns="46038" rIns="92075" bIns="46038">
              <a:spAutoFit/>
            </a:bodyPr>
            <a:lstStyle/>
            <a:p>
              <a:pPr eaLnBrk="0" hangingPunct="0"/>
              <a:r>
                <a:rPr lang="en-US" sz="1600">
                  <a:latin typeface="Times New Roman" pitchFamily="18" charset="0"/>
                </a:rPr>
                <a:t>city_key</a:t>
              </a:r>
            </a:p>
            <a:p>
              <a:pPr eaLnBrk="0" hangingPunct="0"/>
              <a:r>
                <a:rPr lang="en-US" sz="1600">
                  <a:latin typeface="Times New Roman" pitchFamily="18" charset="0"/>
                </a:rPr>
                <a:t>city</a:t>
              </a:r>
            </a:p>
            <a:p>
              <a:pPr eaLnBrk="0" hangingPunct="0"/>
              <a:r>
                <a:rPr lang="en-US" sz="1600">
                  <a:latin typeface="Times New Roman" pitchFamily="18" charset="0"/>
                </a:rPr>
                <a:t>state_or_province</a:t>
              </a:r>
            </a:p>
            <a:p>
              <a:pPr eaLnBrk="0" hangingPunct="0"/>
              <a:r>
                <a:rPr lang="en-US" sz="1600">
                  <a:latin typeface="Times New Roman" pitchFamily="18" charset="0"/>
                </a:rPr>
                <a:t>country</a:t>
              </a:r>
            </a:p>
          </p:txBody>
        </p:sp>
        <p:sp>
          <p:nvSpPr>
            <p:cNvPr id="312364" name="Rectangle 44"/>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city</a:t>
              </a:r>
            </a:p>
          </p:txBody>
        </p:sp>
      </p:grpSp>
      <p:sp>
        <p:nvSpPr>
          <p:cNvPr id="312365" name="Line 45"/>
          <p:cNvSpPr>
            <a:spLocks noChangeShapeType="1"/>
          </p:cNvSpPr>
          <p:nvPr/>
        </p:nvSpPr>
        <p:spPr bwMode="auto">
          <a:xfrm>
            <a:off x="6781800" y="5362575"/>
            <a:ext cx="685800" cy="4572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endParaRPr lang="en-US"/>
          </a:p>
        </p:txBody>
      </p:sp>
      <p:sp>
        <p:nvSpPr>
          <p:cNvPr id="548867" name="Rectangle 3"/>
          <p:cNvSpPr>
            <a:spLocks noGrp="1" noChangeArrowheads="1"/>
          </p:cNvSpPr>
          <p:nvPr>
            <p:ph idx="1"/>
          </p:nvPr>
        </p:nvSpPr>
        <p:spPr/>
        <p:txBody>
          <a:bodyPr/>
          <a:lstStyle/>
          <a:p>
            <a:pPr lvl="1">
              <a:lnSpc>
                <a:spcPct val="130000"/>
              </a:lnSpc>
              <a:spcBef>
                <a:spcPct val="10000"/>
              </a:spcBef>
            </a:pPr>
            <a:r>
              <a:rPr lang="en-US" u="sng">
                <a:solidFill>
                  <a:schemeClr val="hlink"/>
                </a:solidFill>
              </a:rPr>
              <a:t>Fact constellations</a:t>
            </a:r>
            <a:r>
              <a:rPr lang="en-US"/>
              <a:t>:  </a:t>
            </a:r>
            <a:r>
              <a:rPr lang="en-US">
                <a:solidFill>
                  <a:srgbClr val="006666"/>
                </a:solidFill>
              </a:rPr>
              <a:t>Multiple fact tables share dimension tables</a:t>
            </a:r>
            <a:r>
              <a:rPr lang="en-US"/>
              <a:t>, viewed as a collection of stars, therefore called </a:t>
            </a:r>
            <a:r>
              <a:rPr lang="en-US">
                <a:solidFill>
                  <a:schemeClr val="folHlink"/>
                </a:solidFill>
              </a:rPr>
              <a:t>galaxy schema</a:t>
            </a:r>
            <a:r>
              <a:rPr lang="en-US"/>
              <a:t> or fact constellation</a:t>
            </a:r>
          </a:p>
          <a:p>
            <a:pPr lvl="1">
              <a:lnSpc>
                <a:spcPct val="130000"/>
              </a:lnSpc>
              <a:spcBef>
                <a:spcPct val="10000"/>
              </a:spcBef>
            </a:pPr>
            <a:endParaRPr lang="en-US"/>
          </a:p>
          <a:p>
            <a:endParaRPr lang="en-US"/>
          </a:p>
        </p:txBody>
      </p:sp>
      <p:sp>
        <p:nvSpPr>
          <p:cNvPr id="6" name="Date Placeholder 5"/>
          <p:cNvSpPr>
            <a:spLocks noGrp="1"/>
          </p:cNvSpPr>
          <p:nvPr>
            <p:ph type="dt" sz="half" idx="10"/>
          </p:nvPr>
        </p:nvSpPr>
        <p:spPr/>
        <p:txBody>
          <a:bodyPr/>
          <a:lstStyle/>
          <a:p>
            <a:fld id="{173A546D-20F7-4718-A682-24EE5802CFFA}" type="datetime1">
              <a:rPr lang="en-US" smtClean="0"/>
              <a:pPr/>
              <a:t>08/12/2017</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Example of Fact Constellation</a:t>
            </a:r>
          </a:p>
        </p:txBody>
      </p:sp>
      <p:sp>
        <p:nvSpPr>
          <p:cNvPr id="68" name="Date Placeholder 67"/>
          <p:cNvSpPr>
            <a:spLocks noGrp="1"/>
          </p:cNvSpPr>
          <p:nvPr>
            <p:ph type="dt" sz="half" idx="10"/>
          </p:nvPr>
        </p:nvSpPr>
        <p:spPr/>
        <p:txBody>
          <a:bodyPr/>
          <a:lstStyle/>
          <a:p>
            <a:fld id="{6C718102-D03F-4289-8A3B-091160865719}" type="datetime1">
              <a:rPr lang="en-US" smtClean="0"/>
              <a:pPr/>
              <a:t>08/12/2017</a:t>
            </a:fld>
            <a:endParaRPr lang="en-US"/>
          </a:p>
        </p:txBody>
      </p:sp>
      <p:sp>
        <p:nvSpPr>
          <p:cNvPr id="313347" name="Rectangle 3"/>
          <p:cNvSpPr>
            <a:spLocks noChangeArrowheads="1"/>
          </p:cNvSpPr>
          <p:nvPr/>
        </p:nvSpPr>
        <p:spPr bwMode="auto">
          <a:xfrm>
            <a:off x="2895600" y="2971800"/>
            <a:ext cx="1608138" cy="457200"/>
          </a:xfrm>
          <a:prstGeom prst="rect">
            <a:avLst/>
          </a:prstGeom>
          <a:noFill/>
          <a:ln w="12700">
            <a:solidFill>
              <a:schemeClr val="tx1"/>
            </a:solidFill>
            <a:miter lim="800000"/>
            <a:headEnd/>
            <a:tailEnd/>
          </a:ln>
          <a:effectLst/>
        </p:spPr>
        <p:txBody>
          <a:bodyPr wrap="none" anchor="ctr"/>
          <a:lstStyle/>
          <a:p>
            <a:endParaRPr lang="en-US"/>
          </a:p>
        </p:txBody>
      </p:sp>
      <p:grpSp>
        <p:nvGrpSpPr>
          <p:cNvPr id="2" name="Group 4"/>
          <p:cNvGrpSpPr>
            <a:grpSpLocks/>
          </p:cNvGrpSpPr>
          <p:nvPr/>
        </p:nvGrpSpPr>
        <p:grpSpPr bwMode="auto">
          <a:xfrm>
            <a:off x="228600" y="1143000"/>
            <a:ext cx="1639888" cy="1982788"/>
            <a:chOff x="277" y="1164"/>
            <a:chExt cx="1021" cy="1229"/>
          </a:xfrm>
        </p:grpSpPr>
        <p:sp>
          <p:nvSpPr>
            <p:cNvPr id="313349" name="Rectangle 5"/>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time_key</a:t>
              </a:r>
            </a:p>
            <a:p>
              <a:pPr eaLnBrk="0" hangingPunct="0"/>
              <a:r>
                <a:rPr lang="en-US" sz="1600">
                  <a:latin typeface="Times New Roman" pitchFamily="18" charset="0"/>
                </a:rPr>
                <a:t>day</a:t>
              </a:r>
            </a:p>
            <a:p>
              <a:pPr eaLnBrk="0" hangingPunct="0"/>
              <a:r>
                <a:rPr lang="en-US" sz="1600">
                  <a:latin typeface="Times New Roman" pitchFamily="18" charset="0"/>
                </a:rPr>
                <a:t>day_of_the_week</a:t>
              </a:r>
            </a:p>
            <a:p>
              <a:pPr eaLnBrk="0" hangingPunct="0"/>
              <a:r>
                <a:rPr lang="en-US" sz="1600">
                  <a:latin typeface="Times New Roman" pitchFamily="18" charset="0"/>
                </a:rPr>
                <a:t>month</a:t>
              </a:r>
            </a:p>
            <a:p>
              <a:pPr eaLnBrk="0" hangingPunct="0"/>
              <a:r>
                <a:rPr lang="en-US" sz="1600">
                  <a:latin typeface="Times New Roman" pitchFamily="18" charset="0"/>
                </a:rPr>
                <a:t>quarter</a:t>
              </a:r>
            </a:p>
            <a:p>
              <a:pPr eaLnBrk="0" hangingPunct="0"/>
              <a:r>
                <a:rPr lang="en-US" sz="1600">
                  <a:latin typeface="Times New Roman" pitchFamily="18" charset="0"/>
                </a:rPr>
                <a:t>year</a:t>
              </a:r>
            </a:p>
          </p:txBody>
        </p:sp>
        <p:sp>
          <p:nvSpPr>
            <p:cNvPr id="313350" name="Rectangle 6"/>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time</a:t>
              </a:r>
            </a:p>
          </p:txBody>
        </p:sp>
      </p:grpSp>
      <p:grpSp>
        <p:nvGrpSpPr>
          <p:cNvPr id="3" name="Group 7"/>
          <p:cNvGrpSpPr>
            <a:grpSpLocks/>
          </p:cNvGrpSpPr>
          <p:nvPr/>
        </p:nvGrpSpPr>
        <p:grpSpPr bwMode="auto">
          <a:xfrm>
            <a:off x="5105400" y="3962400"/>
            <a:ext cx="1654175" cy="1733550"/>
            <a:chOff x="684" y="2196"/>
            <a:chExt cx="1030" cy="1075"/>
          </a:xfrm>
        </p:grpSpPr>
        <p:sp>
          <p:nvSpPr>
            <p:cNvPr id="313352" name="Rectangle 8"/>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location_key</a:t>
              </a:r>
            </a:p>
            <a:p>
              <a:pPr eaLnBrk="0" hangingPunct="0"/>
              <a:r>
                <a:rPr lang="en-US" sz="1600">
                  <a:latin typeface="Times New Roman" pitchFamily="18" charset="0"/>
                </a:rPr>
                <a:t>street</a:t>
              </a:r>
            </a:p>
            <a:p>
              <a:pPr eaLnBrk="0" hangingPunct="0"/>
              <a:r>
                <a:rPr lang="en-US" sz="1600">
                  <a:latin typeface="Times New Roman" pitchFamily="18" charset="0"/>
                </a:rPr>
                <a:t>city</a:t>
              </a:r>
            </a:p>
            <a:p>
              <a:pPr eaLnBrk="0" hangingPunct="0"/>
              <a:r>
                <a:rPr lang="en-US" sz="1600">
                  <a:latin typeface="Times New Roman" pitchFamily="18" charset="0"/>
                </a:rPr>
                <a:t>province_or_state</a:t>
              </a:r>
            </a:p>
            <a:p>
              <a:pPr eaLnBrk="0" hangingPunct="0"/>
              <a:r>
                <a:rPr lang="en-US" sz="1600">
                  <a:latin typeface="Times New Roman" pitchFamily="18" charset="0"/>
                </a:rPr>
                <a:t>country</a:t>
              </a:r>
            </a:p>
          </p:txBody>
        </p:sp>
        <p:sp>
          <p:nvSpPr>
            <p:cNvPr id="313353" name="Rectangle 9"/>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location</a:t>
              </a:r>
            </a:p>
          </p:txBody>
        </p:sp>
      </p:grpSp>
      <p:sp>
        <p:nvSpPr>
          <p:cNvPr id="313354" name="Rectangle 10"/>
          <p:cNvSpPr>
            <a:spLocks noChangeArrowheads="1"/>
          </p:cNvSpPr>
          <p:nvPr/>
        </p:nvSpPr>
        <p:spPr bwMode="auto">
          <a:xfrm>
            <a:off x="2743200" y="2057400"/>
            <a:ext cx="1695450" cy="366713"/>
          </a:xfrm>
          <a:prstGeom prst="rect">
            <a:avLst/>
          </a:prstGeom>
          <a:no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Sales Fact Table</a:t>
            </a:r>
          </a:p>
        </p:txBody>
      </p:sp>
      <p:sp>
        <p:nvSpPr>
          <p:cNvPr id="313355" name="Rectangle 11"/>
          <p:cNvSpPr>
            <a:spLocks noChangeArrowheads="1"/>
          </p:cNvSpPr>
          <p:nvPr/>
        </p:nvSpPr>
        <p:spPr bwMode="auto">
          <a:xfrm>
            <a:off x="2895600" y="251460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313356" name="Rectangle 12"/>
          <p:cNvSpPr>
            <a:spLocks noChangeArrowheads="1"/>
          </p:cNvSpPr>
          <p:nvPr/>
        </p:nvSpPr>
        <p:spPr bwMode="auto">
          <a:xfrm>
            <a:off x="2895600" y="2590800"/>
            <a:ext cx="1601788" cy="366713"/>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a:latin typeface="Times New Roman" pitchFamily="18" charset="0"/>
              </a:rPr>
              <a:t>time_key</a:t>
            </a:r>
          </a:p>
        </p:txBody>
      </p:sp>
      <p:sp>
        <p:nvSpPr>
          <p:cNvPr id="313357" name="Rectangle 13"/>
          <p:cNvSpPr>
            <a:spLocks noChangeArrowheads="1"/>
          </p:cNvSpPr>
          <p:nvPr/>
        </p:nvSpPr>
        <p:spPr bwMode="auto">
          <a:xfrm>
            <a:off x="2895600" y="3048000"/>
            <a:ext cx="1600200" cy="366713"/>
          </a:xfrm>
          <a:prstGeom prst="rect">
            <a:avLst/>
          </a:prstGeom>
          <a:solidFill>
            <a:srgbClr val="FFCC99"/>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item_key</a:t>
            </a:r>
          </a:p>
        </p:txBody>
      </p:sp>
      <p:sp>
        <p:nvSpPr>
          <p:cNvPr id="313358" name="Rectangle 14"/>
          <p:cNvSpPr>
            <a:spLocks noChangeArrowheads="1"/>
          </p:cNvSpPr>
          <p:nvPr/>
        </p:nvSpPr>
        <p:spPr bwMode="auto">
          <a:xfrm>
            <a:off x="2895600" y="3429000"/>
            <a:ext cx="1600200" cy="450850"/>
          </a:xfrm>
          <a:prstGeom prst="rect">
            <a:avLst/>
          </a:prstGeom>
          <a:noFill/>
          <a:ln w="12700">
            <a:solidFill>
              <a:schemeClr val="tx1"/>
            </a:solidFill>
            <a:miter lim="800000"/>
            <a:headEnd/>
            <a:tailEnd/>
          </a:ln>
          <a:effectLst/>
        </p:spPr>
        <p:txBody>
          <a:bodyPr wrap="none" anchor="ctr"/>
          <a:lstStyle/>
          <a:p>
            <a:endParaRPr lang="en-US"/>
          </a:p>
        </p:txBody>
      </p:sp>
      <p:sp>
        <p:nvSpPr>
          <p:cNvPr id="313359" name="Rectangle 15"/>
          <p:cNvSpPr>
            <a:spLocks noChangeArrowheads="1"/>
          </p:cNvSpPr>
          <p:nvPr/>
        </p:nvSpPr>
        <p:spPr bwMode="auto">
          <a:xfrm>
            <a:off x="2895600" y="3429000"/>
            <a:ext cx="1600200" cy="366713"/>
          </a:xfrm>
          <a:prstGeom prst="rect">
            <a:avLst/>
          </a:prstGeom>
          <a:solidFill>
            <a:srgbClr val="CCECFF"/>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branch_key</a:t>
            </a:r>
          </a:p>
        </p:txBody>
      </p:sp>
      <p:sp>
        <p:nvSpPr>
          <p:cNvPr id="313360" name="Rectangle 16"/>
          <p:cNvSpPr>
            <a:spLocks noChangeArrowheads="1"/>
          </p:cNvSpPr>
          <p:nvPr/>
        </p:nvSpPr>
        <p:spPr bwMode="auto">
          <a:xfrm>
            <a:off x="2895600" y="388620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313361" name="Rectangle 17"/>
          <p:cNvSpPr>
            <a:spLocks noChangeArrowheads="1"/>
          </p:cNvSpPr>
          <p:nvPr/>
        </p:nvSpPr>
        <p:spPr bwMode="auto">
          <a:xfrm>
            <a:off x="2894013" y="3905250"/>
            <a:ext cx="1593850" cy="366713"/>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location_key</a:t>
            </a:r>
          </a:p>
        </p:txBody>
      </p:sp>
      <p:sp>
        <p:nvSpPr>
          <p:cNvPr id="313362" name="Rectangle 18"/>
          <p:cNvSpPr>
            <a:spLocks noChangeArrowheads="1"/>
          </p:cNvSpPr>
          <p:nvPr/>
        </p:nvSpPr>
        <p:spPr bwMode="auto">
          <a:xfrm>
            <a:off x="2860675" y="4343400"/>
            <a:ext cx="1635125" cy="455613"/>
          </a:xfrm>
          <a:prstGeom prst="rect">
            <a:avLst/>
          </a:prstGeom>
          <a:noFill/>
          <a:ln w="12700">
            <a:solidFill>
              <a:schemeClr val="tx1"/>
            </a:solidFill>
            <a:miter lim="800000"/>
            <a:headEnd/>
            <a:tailEnd/>
          </a:ln>
          <a:effectLst/>
        </p:spPr>
        <p:txBody>
          <a:bodyPr wrap="none" anchor="ctr"/>
          <a:lstStyle/>
          <a:p>
            <a:endParaRPr lang="en-US"/>
          </a:p>
        </p:txBody>
      </p:sp>
      <p:sp>
        <p:nvSpPr>
          <p:cNvPr id="313363" name="Rectangle 19"/>
          <p:cNvSpPr>
            <a:spLocks noChangeArrowheads="1"/>
          </p:cNvSpPr>
          <p:nvPr/>
        </p:nvSpPr>
        <p:spPr bwMode="auto">
          <a:xfrm>
            <a:off x="2895600" y="4397375"/>
            <a:ext cx="1581150" cy="366713"/>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units_sold</a:t>
            </a:r>
          </a:p>
        </p:txBody>
      </p:sp>
      <p:sp>
        <p:nvSpPr>
          <p:cNvPr id="313364" name="Rectangle 20"/>
          <p:cNvSpPr>
            <a:spLocks noChangeArrowheads="1"/>
          </p:cNvSpPr>
          <p:nvPr/>
        </p:nvSpPr>
        <p:spPr bwMode="auto">
          <a:xfrm>
            <a:off x="2860675" y="4800600"/>
            <a:ext cx="1635125" cy="461963"/>
          </a:xfrm>
          <a:prstGeom prst="rect">
            <a:avLst/>
          </a:prstGeom>
          <a:noFill/>
          <a:ln w="12700">
            <a:solidFill>
              <a:schemeClr val="tx1"/>
            </a:solidFill>
            <a:miter lim="800000"/>
            <a:headEnd/>
            <a:tailEnd/>
          </a:ln>
          <a:effectLst/>
        </p:spPr>
        <p:txBody>
          <a:bodyPr wrap="none" anchor="ctr"/>
          <a:lstStyle/>
          <a:p>
            <a:endParaRPr lang="en-US"/>
          </a:p>
        </p:txBody>
      </p:sp>
      <p:sp>
        <p:nvSpPr>
          <p:cNvPr id="313365" name="Rectangle 21"/>
          <p:cNvSpPr>
            <a:spLocks noChangeArrowheads="1"/>
          </p:cNvSpPr>
          <p:nvPr/>
        </p:nvSpPr>
        <p:spPr bwMode="auto">
          <a:xfrm>
            <a:off x="2895600" y="4841875"/>
            <a:ext cx="1587500" cy="366713"/>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dollars_sold</a:t>
            </a:r>
          </a:p>
        </p:txBody>
      </p:sp>
      <p:sp>
        <p:nvSpPr>
          <p:cNvPr id="313366" name="Rectangle 22"/>
          <p:cNvSpPr>
            <a:spLocks noChangeArrowheads="1"/>
          </p:cNvSpPr>
          <p:nvPr/>
        </p:nvSpPr>
        <p:spPr bwMode="auto">
          <a:xfrm>
            <a:off x="2860675" y="5257800"/>
            <a:ext cx="1635125" cy="469900"/>
          </a:xfrm>
          <a:prstGeom prst="rect">
            <a:avLst/>
          </a:prstGeom>
          <a:noFill/>
          <a:ln w="12700">
            <a:solidFill>
              <a:schemeClr val="tx1"/>
            </a:solidFill>
            <a:miter lim="800000"/>
            <a:headEnd/>
            <a:tailEnd/>
          </a:ln>
          <a:effectLst/>
        </p:spPr>
        <p:txBody>
          <a:bodyPr wrap="none" anchor="ctr"/>
          <a:lstStyle/>
          <a:p>
            <a:endParaRPr lang="en-US"/>
          </a:p>
        </p:txBody>
      </p:sp>
      <p:sp>
        <p:nvSpPr>
          <p:cNvPr id="313367" name="Rectangle 23"/>
          <p:cNvSpPr>
            <a:spLocks noChangeArrowheads="1"/>
          </p:cNvSpPr>
          <p:nvPr/>
        </p:nvSpPr>
        <p:spPr bwMode="auto">
          <a:xfrm>
            <a:off x="2876550" y="5287963"/>
            <a:ext cx="1587500" cy="36671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avg_sales</a:t>
            </a:r>
          </a:p>
        </p:txBody>
      </p:sp>
      <p:sp>
        <p:nvSpPr>
          <p:cNvPr id="313368" name="Rectangle 24"/>
          <p:cNvSpPr>
            <a:spLocks noChangeArrowheads="1"/>
          </p:cNvSpPr>
          <p:nvPr/>
        </p:nvSpPr>
        <p:spPr bwMode="auto">
          <a:xfrm>
            <a:off x="1295400" y="5638800"/>
            <a:ext cx="1219200" cy="376238"/>
          </a:xfrm>
          <a:prstGeom prst="rect">
            <a:avLst/>
          </a:prstGeom>
          <a:solidFill>
            <a:srgbClr val="FF99CC"/>
          </a:solid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a:latin typeface="Times New Roman" pitchFamily="18" charset="0"/>
              </a:rPr>
              <a:t>Measures</a:t>
            </a:r>
          </a:p>
        </p:txBody>
      </p:sp>
      <p:sp>
        <p:nvSpPr>
          <p:cNvPr id="313369" name="Line 25"/>
          <p:cNvSpPr>
            <a:spLocks noChangeShapeType="1"/>
          </p:cNvSpPr>
          <p:nvPr/>
        </p:nvSpPr>
        <p:spPr bwMode="auto">
          <a:xfrm flipV="1">
            <a:off x="2084388" y="4572000"/>
            <a:ext cx="769937" cy="1143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3370" name="Line 26"/>
          <p:cNvSpPr>
            <a:spLocks noChangeShapeType="1"/>
          </p:cNvSpPr>
          <p:nvPr/>
        </p:nvSpPr>
        <p:spPr bwMode="auto">
          <a:xfrm flipV="1">
            <a:off x="2065338" y="5114925"/>
            <a:ext cx="788987" cy="5619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3371" name="Line 27"/>
          <p:cNvSpPr>
            <a:spLocks noChangeShapeType="1"/>
          </p:cNvSpPr>
          <p:nvPr/>
        </p:nvSpPr>
        <p:spPr bwMode="auto">
          <a:xfrm flipV="1">
            <a:off x="2065338" y="5483225"/>
            <a:ext cx="904875" cy="1936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3372" name="Line 28"/>
          <p:cNvSpPr>
            <a:spLocks noChangeShapeType="1"/>
          </p:cNvSpPr>
          <p:nvPr/>
        </p:nvSpPr>
        <p:spPr bwMode="auto">
          <a:xfrm flipH="1">
            <a:off x="1641475" y="3740150"/>
            <a:ext cx="1193800" cy="735013"/>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313373" name="Line 29"/>
          <p:cNvSpPr>
            <a:spLocks noChangeShapeType="1"/>
          </p:cNvSpPr>
          <p:nvPr/>
        </p:nvSpPr>
        <p:spPr bwMode="auto">
          <a:xfrm flipH="1" flipV="1">
            <a:off x="1905000" y="2286000"/>
            <a:ext cx="914400" cy="381000"/>
          </a:xfrm>
          <a:prstGeom prst="line">
            <a:avLst/>
          </a:prstGeom>
          <a:noFill/>
          <a:ln w="50800">
            <a:solidFill>
              <a:schemeClr val="tx1"/>
            </a:solidFill>
            <a:prstDash val="sysDot"/>
            <a:round/>
            <a:headEnd type="none" w="sm" len="sm"/>
            <a:tailEnd type="triangle" w="sm" len="sm"/>
          </a:ln>
          <a:effectLst/>
        </p:spPr>
        <p:txBody>
          <a:bodyPr wrap="none" anchor="ctr"/>
          <a:lstStyle/>
          <a:p>
            <a:endParaRPr lang="en-US"/>
          </a:p>
        </p:txBody>
      </p:sp>
      <p:sp>
        <p:nvSpPr>
          <p:cNvPr id="313374" name="Line 30"/>
          <p:cNvSpPr>
            <a:spLocks noChangeShapeType="1"/>
          </p:cNvSpPr>
          <p:nvPr/>
        </p:nvSpPr>
        <p:spPr bwMode="auto">
          <a:xfrm>
            <a:off x="4572000" y="4191000"/>
            <a:ext cx="533400" cy="3810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313375" name="Line 31"/>
          <p:cNvSpPr>
            <a:spLocks noChangeShapeType="1"/>
          </p:cNvSpPr>
          <p:nvPr/>
        </p:nvSpPr>
        <p:spPr bwMode="auto">
          <a:xfrm flipV="1">
            <a:off x="4495800" y="2667000"/>
            <a:ext cx="762000" cy="525463"/>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4" name="Group 32"/>
          <p:cNvGrpSpPr>
            <a:grpSpLocks/>
          </p:cNvGrpSpPr>
          <p:nvPr/>
        </p:nvGrpSpPr>
        <p:grpSpPr bwMode="auto">
          <a:xfrm>
            <a:off x="5181600" y="1447800"/>
            <a:ext cx="1303338" cy="1744663"/>
            <a:chOff x="3796" y="1002"/>
            <a:chExt cx="812" cy="1081"/>
          </a:xfrm>
        </p:grpSpPr>
        <p:sp>
          <p:nvSpPr>
            <p:cNvPr id="313377" name="Rectangle 33"/>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item_key</a:t>
              </a:r>
            </a:p>
            <a:p>
              <a:pPr eaLnBrk="0" hangingPunct="0"/>
              <a:r>
                <a:rPr lang="en-US" sz="1600">
                  <a:latin typeface="Times New Roman" pitchFamily="18" charset="0"/>
                </a:rPr>
                <a:t>item_name</a:t>
              </a:r>
            </a:p>
            <a:p>
              <a:pPr eaLnBrk="0" hangingPunct="0"/>
              <a:r>
                <a:rPr lang="en-US" sz="1600">
                  <a:latin typeface="Times New Roman" pitchFamily="18" charset="0"/>
                </a:rPr>
                <a:t>brand</a:t>
              </a:r>
            </a:p>
            <a:p>
              <a:pPr eaLnBrk="0" hangingPunct="0"/>
              <a:r>
                <a:rPr lang="en-US" sz="1600">
                  <a:latin typeface="Times New Roman" pitchFamily="18" charset="0"/>
                </a:rPr>
                <a:t>type</a:t>
              </a:r>
            </a:p>
            <a:p>
              <a:pPr eaLnBrk="0" hangingPunct="0"/>
              <a:r>
                <a:rPr lang="en-US" sz="1600">
                  <a:latin typeface="Times New Roman" pitchFamily="18" charset="0"/>
                </a:rPr>
                <a:t>supplier_type</a:t>
              </a:r>
            </a:p>
          </p:txBody>
        </p:sp>
        <p:sp>
          <p:nvSpPr>
            <p:cNvPr id="313378" name="Text Box 34"/>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000">
                  <a:latin typeface="Times New Roman" pitchFamily="18" charset="0"/>
                </a:rPr>
                <a:t>item</a:t>
              </a:r>
            </a:p>
          </p:txBody>
        </p:sp>
      </p:grpSp>
      <p:grpSp>
        <p:nvGrpSpPr>
          <p:cNvPr id="5" name="Group 35"/>
          <p:cNvGrpSpPr>
            <a:grpSpLocks/>
          </p:cNvGrpSpPr>
          <p:nvPr/>
        </p:nvGrpSpPr>
        <p:grpSpPr bwMode="auto">
          <a:xfrm>
            <a:off x="304800" y="3886200"/>
            <a:ext cx="1290638" cy="1230313"/>
            <a:chOff x="3896" y="2472"/>
            <a:chExt cx="803" cy="762"/>
          </a:xfrm>
        </p:grpSpPr>
        <p:sp>
          <p:nvSpPr>
            <p:cNvPr id="313380" name="Rectangle 36"/>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branch_key</a:t>
              </a:r>
            </a:p>
            <a:p>
              <a:pPr eaLnBrk="0" hangingPunct="0"/>
              <a:r>
                <a:rPr lang="en-US" sz="1600">
                  <a:latin typeface="Times New Roman" pitchFamily="18" charset="0"/>
                </a:rPr>
                <a:t>branch_name</a:t>
              </a:r>
            </a:p>
            <a:p>
              <a:pPr eaLnBrk="0" hangingPunct="0"/>
              <a:r>
                <a:rPr lang="en-US" sz="1600">
                  <a:latin typeface="Times New Roman" pitchFamily="18" charset="0"/>
                </a:rPr>
                <a:t>branch_type</a:t>
              </a:r>
            </a:p>
          </p:txBody>
        </p:sp>
        <p:sp>
          <p:nvSpPr>
            <p:cNvPr id="313381" name="Text Box 37"/>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a:latin typeface="Times New Roman" pitchFamily="18" charset="0"/>
                </a:rPr>
                <a:t>branch</a:t>
              </a:r>
            </a:p>
          </p:txBody>
        </p:sp>
      </p:grpSp>
      <p:sp>
        <p:nvSpPr>
          <p:cNvPr id="313382" name="Rectangle 38"/>
          <p:cNvSpPr>
            <a:spLocks noChangeArrowheads="1"/>
          </p:cNvSpPr>
          <p:nvPr/>
        </p:nvSpPr>
        <p:spPr bwMode="auto">
          <a:xfrm>
            <a:off x="7011988" y="2419350"/>
            <a:ext cx="1608137" cy="457200"/>
          </a:xfrm>
          <a:prstGeom prst="rect">
            <a:avLst/>
          </a:prstGeom>
          <a:noFill/>
          <a:ln w="12700">
            <a:solidFill>
              <a:schemeClr val="tx1"/>
            </a:solidFill>
            <a:miter lim="800000"/>
            <a:headEnd/>
            <a:tailEnd/>
          </a:ln>
          <a:effectLst/>
        </p:spPr>
        <p:txBody>
          <a:bodyPr wrap="none" anchor="ctr"/>
          <a:lstStyle/>
          <a:p>
            <a:endParaRPr lang="en-US"/>
          </a:p>
        </p:txBody>
      </p:sp>
      <p:sp>
        <p:nvSpPr>
          <p:cNvPr id="313383" name="Rectangle 39"/>
          <p:cNvSpPr>
            <a:spLocks noChangeArrowheads="1"/>
          </p:cNvSpPr>
          <p:nvPr/>
        </p:nvSpPr>
        <p:spPr bwMode="auto">
          <a:xfrm>
            <a:off x="6859588" y="1504950"/>
            <a:ext cx="2038350" cy="366713"/>
          </a:xfrm>
          <a:prstGeom prst="rect">
            <a:avLst/>
          </a:prstGeom>
          <a:no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Shipping Fact Table</a:t>
            </a:r>
          </a:p>
        </p:txBody>
      </p:sp>
      <p:sp>
        <p:nvSpPr>
          <p:cNvPr id="313384" name="Rectangle 40"/>
          <p:cNvSpPr>
            <a:spLocks noChangeArrowheads="1"/>
          </p:cNvSpPr>
          <p:nvPr/>
        </p:nvSpPr>
        <p:spPr bwMode="auto">
          <a:xfrm>
            <a:off x="7011988" y="196215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313385" name="Rectangle 41"/>
          <p:cNvSpPr>
            <a:spLocks noChangeArrowheads="1"/>
          </p:cNvSpPr>
          <p:nvPr/>
        </p:nvSpPr>
        <p:spPr bwMode="auto">
          <a:xfrm>
            <a:off x="7011988" y="2038350"/>
            <a:ext cx="1601787" cy="366713"/>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a:latin typeface="Times New Roman" pitchFamily="18" charset="0"/>
              </a:rPr>
              <a:t>time_key</a:t>
            </a:r>
          </a:p>
        </p:txBody>
      </p:sp>
      <p:sp>
        <p:nvSpPr>
          <p:cNvPr id="313386" name="Rectangle 42"/>
          <p:cNvSpPr>
            <a:spLocks noChangeArrowheads="1"/>
          </p:cNvSpPr>
          <p:nvPr/>
        </p:nvSpPr>
        <p:spPr bwMode="auto">
          <a:xfrm>
            <a:off x="7011988" y="2495550"/>
            <a:ext cx="1600200" cy="366713"/>
          </a:xfrm>
          <a:prstGeom prst="rect">
            <a:avLst/>
          </a:prstGeom>
          <a:solidFill>
            <a:srgbClr val="FFCC99"/>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item_key</a:t>
            </a:r>
          </a:p>
        </p:txBody>
      </p:sp>
      <p:sp>
        <p:nvSpPr>
          <p:cNvPr id="313387" name="Rectangle 43"/>
          <p:cNvSpPr>
            <a:spLocks noChangeArrowheads="1"/>
          </p:cNvSpPr>
          <p:nvPr/>
        </p:nvSpPr>
        <p:spPr bwMode="auto">
          <a:xfrm>
            <a:off x="7011988" y="2876550"/>
            <a:ext cx="1600200" cy="450850"/>
          </a:xfrm>
          <a:prstGeom prst="rect">
            <a:avLst/>
          </a:prstGeom>
          <a:noFill/>
          <a:ln w="12700">
            <a:solidFill>
              <a:schemeClr val="tx1"/>
            </a:solidFill>
            <a:miter lim="800000"/>
            <a:headEnd/>
            <a:tailEnd/>
          </a:ln>
          <a:effectLst/>
        </p:spPr>
        <p:txBody>
          <a:bodyPr wrap="none" anchor="ctr"/>
          <a:lstStyle/>
          <a:p>
            <a:endParaRPr lang="en-US"/>
          </a:p>
        </p:txBody>
      </p:sp>
      <p:sp>
        <p:nvSpPr>
          <p:cNvPr id="313388" name="Rectangle 44"/>
          <p:cNvSpPr>
            <a:spLocks noChangeArrowheads="1"/>
          </p:cNvSpPr>
          <p:nvPr/>
        </p:nvSpPr>
        <p:spPr bwMode="auto">
          <a:xfrm>
            <a:off x="7011988" y="2876550"/>
            <a:ext cx="1600200" cy="366713"/>
          </a:xfrm>
          <a:prstGeom prst="rect">
            <a:avLst/>
          </a:prstGeom>
          <a:solidFill>
            <a:srgbClr val="CCECFF"/>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shipper_key</a:t>
            </a:r>
          </a:p>
        </p:txBody>
      </p:sp>
      <p:sp>
        <p:nvSpPr>
          <p:cNvPr id="313389" name="Rectangle 45"/>
          <p:cNvSpPr>
            <a:spLocks noChangeArrowheads="1"/>
          </p:cNvSpPr>
          <p:nvPr/>
        </p:nvSpPr>
        <p:spPr bwMode="auto">
          <a:xfrm>
            <a:off x="7011988" y="333375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313390" name="Rectangle 46"/>
          <p:cNvSpPr>
            <a:spLocks noChangeArrowheads="1"/>
          </p:cNvSpPr>
          <p:nvPr/>
        </p:nvSpPr>
        <p:spPr bwMode="auto">
          <a:xfrm>
            <a:off x="7010400" y="3352800"/>
            <a:ext cx="1593850" cy="366713"/>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from_location</a:t>
            </a:r>
          </a:p>
        </p:txBody>
      </p:sp>
      <p:sp>
        <p:nvSpPr>
          <p:cNvPr id="313391" name="Rectangle 47"/>
          <p:cNvSpPr>
            <a:spLocks noChangeArrowheads="1"/>
          </p:cNvSpPr>
          <p:nvPr/>
        </p:nvSpPr>
        <p:spPr bwMode="auto">
          <a:xfrm>
            <a:off x="6977063" y="3790950"/>
            <a:ext cx="1635125" cy="455613"/>
          </a:xfrm>
          <a:prstGeom prst="rect">
            <a:avLst/>
          </a:prstGeom>
          <a:noFill/>
          <a:ln w="12700">
            <a:solidFill>
              <a:schemeClr val="tx1"/>
            </a:solidFill>
            <a:miter lim="800000"/>
            <a:headEnd/>
            <a:tailEnd/>
          </a:ln>
          <a:effectLst/>
        </p:spPr>
        <p:txBody>
          <a:bodyPr wrap="none" anchor="ctr"/>
          <a:lstStyle/>
          <a:p>
            <a:endParaRPr lang="en-US"/>
          </a:p>
        </p:txBody>
      </p:sp>
      <p:sp>
        <p:nvSpPr>
          <p:cNvPr id="313392" name="Rectangle 48"/>
          <p:cNvSpPr>
            <a:spLocks noChangeArrowheads="1"/>
          </p:cNvSpPr>
          <p:nvPr/>
        </p:nvSpPr>
        <p:spPr bwMode="auto">
          <a:xfrm>
            <a:off x="7011988" y="3867150"/>
            <a:ext cx="1555750" cy="366713"/>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to_location</a:t>
            </a:r>
          </a:p>
        </p:txBody>
      </p:sp>
      <p:sp>
        <p:nvSpPr>
          <p:cNvPr id="313393" name="Rectangle 49"/>
          <p:cNvSpPr>
            <a:spLocks noChangeArrowheads="1"/>
          </p:cNvSpPr>
          <p:nvPr/>
        </p:nvSpPr>
        <p:spPr bwMode="auto">
          <a:xfrm>
            <a:off x="6977063" y="4248150"/>
            <a:ext cx="1635125" cy="461963"/>
          </a:xfrm>
          <a:prstGeom prst="rect">
            <a:avLst/>
          </a:prstGeom>
          <a:noFill/>
          <a:ln w="12700">
            <a:solidFill>
              <a:schemeClr val="tx1"/>
            </a:solidFill>
            <a:miter lim="800000"/>
            <a:headEnd/>
            <a:tailEnd/>
          </a:ln>
          <a:effectLst/>
        </p:spPr>
        <p:txBody>
          <a:bodyPr wrap="none" anchor="ctr"/>
          <a:lstStyle/>
          <a:p>
            <a:endParaRPr lang="en-US"/>
          </a:p>
        </p:txBody>
      </p:sp>
      <p:sp>
        <p:nvSpPr>
          <p:cNvPr id="313394" name="Rectangle 50"/>
          <p:cNvSpPr>
            <a:spLocks noChangeArrowheads="1"/>
          </p:cNvSpPr>
          <p:nvPr/>
        </p:nvSpPr>
        <p:spPr bwMode="auto">
          <a:xfrm>
            <a:off x="7011988" y="4289425"/>
            <a:ext cx="1574800" cy="366713"/>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dollars_cost</a:t>
            </a:r>
          </a:p>
        </p:txBody>
      </p:sp>
      <p:sp>
        <p:nvSpPr>
          <p:cNvPr id="313395" name="Rectangle 51"/>
          <p:cNvSpPr>
            <a:spLocks noChangeArrowheads="1"/>
          </p:cNvSpPr>
          <p:nvPr/>
        </p:nvSpPr>
        <p:spPr bwMode="auto">
          <a:xfrm>
            <a:off x="6977063" y="4705350"/>
            <a:ext cx="1635125" cy="469900"/>
          </a:xfrm>
          <a:prstGeom prst="rect">
            <a:avLst/>
          </a:prstGeom>
          <a:noFill/>
          <a:ln w="12700">
            <a:solidFill>
              <a:schemeClr val="tx1"/>
            </a:solidFill>
            <a:miter lim="800000"/>
            <a:headEnd/>
            <a:tailEnd/>
          </a:ln>
          <a:effectLst/>
        </p:spPr>
        <p:txBody>
          <a:bodyPr wrap="none" anchor="ctr"/>
          <a:lstStyle/>
          <a:p>
            <a:endParaRPr lang="en-US"/>
          </a:p>
        </p:txBody>
      </p:sp>
      <p:sp>
        <p:nvSpPr>
          <p:cNvPr id="313396" name="Rectangle 52"/>
          <p:cNvSpPr>
            <a:spLocks noChangeArrowheads="1"/>
          </p:cNvSpPr>
          <p:nvPr/>
        </p:nvSpPr>
        <p:spPr bwMode="auto">
          <a:xfrm>
            <a:off x="6992938" y="4735513"/>
            <a:ext cx="1625600" cy="36671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units_shipped</a:t>
            </a:r>
          </a:p>
        </p:txBody>
      </p:sp>
      <p:sp>
        <p:nvSpPr>
          <p:cNvPr id="313397" name="Line 53"/>
          <p:cNvSpPr>
            <a:spLocks noChangeShapeType="1"/>
          </p:cNvSpPr>
          <p:nvPr/>
        </p:nvSpPr>
        <p:spPr bwMode="auto">
          <a:xfrm flipH="1" flipV="1">
            <a:off x="6629400" y="1447800"/>
            <a:ext cx="381000" cy="685800"/>
          </a:xfrm>
          <a:prstGeom prst="line">
            <a:avLst/>
          </a:prstGeom>
          <a:noFill/>
          <a:ln w="28575">
            <a:solidFill>
              <a:schemeClr val="tx1"/>
            </a:solidFill>
            <a:prstDash val="sysDot"/>
            <a:miter lim="800000"/>
            <a:headEnd/>
            <a:tailEnd/>
          </a:ln>
          <a:effectLst/>
        </p:spPr>
        <p:txBody>
          <a:bodyPr wrap="none"/>
          <a:lstStyle/>
          <a:p>
            <a:endParaRPr lang="en-US"/>
          </a:p>
        </p:txBody>
      </p:sp>
      <p:sp>
        <p:nvSpPr>
          <p:cNvPr id="313398" name="Line 54"/>
          <p:cNvSpPr>
            <a:spLocks noChangeShapeType="1"/>
          </p:cNvSpPr>
          <p:nvPr/>
        </p:nvSpPr>
        <p:spPr bwMode="auto">
          <a:xfrm flipH="1">
            <a:off x="2743200" y="1447800"/>
            <a:ext cx="3886200" cy="0"/>
          </a:xfrm>
          <a:prstGeom prst="line">
            <a:avLst/>
          </a:prstGeom>
          <a:noFill/>
          <a:ln w="28575">
            <a:solidFill>
              <a:schemeClr val="tx1"/>
            </a:solidFill>
            <a:prstDash val="sysDot"/>
            <a:miter lim="800000"/>
            <a:headEnd/>
            <a:tailEnd/>
          </a:ln>
          <a:effectLst/>
        </p:spPr>
        <p:txBody>
          <a:bodyPr wrap="none"/>
          <a:lstStyle/>
          <a:p>
            <a:endParaRPr lang="en-US"/>
          </a:p>
        </p:txBody>
      </p:sp>
      <p:sp>
        <p:nvSpPr>
          <p:cNvPr id="313399" name="Line 55"/>
          <p:cNvSpPr>
            <a:spLocks noChangeShapeType="1"/>
          </p:cNvSpPr>
          <p:nvPr/>
        </p:nvSpPr>
        <p:spPr bwMode="auto">
          <a:xfrm flipH="1">
            <a:off x="1905000" y="1447800"/>
            <a:ext cx="914400" cy="4572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313400" name="Line 56"/>
          <p:cNvSpPr>
            <a:spLocks noChangeShapeType="1"/>
          </p:cNvSpPr>
          <p:nvPr/>
        </p:nvSpPr>
        <p:spPr bwMode="auto">
          <a:xfrm flipH="1" flipV="1">
            <a:off x="6477000" y="2209800"/>
            <a:ext cx="533400" cy="4572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313401" name="Line 57"/>
          <p:cNvSpPr>
            <a:spLocks noChangeShapeType="1"/>
          </p:cNvSpPr>
          <p:nvPr/>
        </p:nvSpPr>
        <p:spPr bwMode="auto">
          <a:xfrm flipH="1">
            <a:off x="6248400" y="3581400"/>
            <a:ext cx="685800" cy="7620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313402" name="Line 58"/>
          <p:cNvSpPr>
            <a:spLocks noChangeShapeType="1"/>
          </p:cNvSpPr>
          <p:nvPr/>
        </p:nvSpPr>
        <p:spPr bwMode="auto">
          <a:xfrm flipH="1">
            <a:off x="6477000" y="4114800"/>
            <a:ext cx="457200" cy="2286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313403" name="Line 59"/>
          <p:cNvSpPr>
            <a:spLocks noChangeShapeType="1"/>
          </p:cNvSpPr>
          <p:nvPr/>
        </p:nvSpPr>
        <p:spPr bwMode="auto">
          <a:xfrm>
            <a:off x="8991600" y="3124200"/>
            <a:ext cx="0" cy="1676400"/>
          </a:xfrm>
          <a:prstGeom prst="line">
            <a:avLst/>
          </a:prstGeom>
          <a:noFill/>
          <a:ln w="28575">
            <a:solidFill>
              <a:schemeClr val="tx1"/>
            </a:solidFill>
            <a:prstDash val="sysDot"/>
            <a:miter lim="800000"/>
            <a:headEnd/>
            <a:tailEnd/>
          </a:ln>
          <a:effectLst/>
        </p:spPr>
        <p:txBody>
          <a:bodyPr wrap="none"/>
          <a:lstStyle/>
          <a:p>
            <a:endParaRPr lang="en-US"/>
          </a:p>
        </p:txBody>
      </p:sp>
      <p:grpSp>
        <p:nvGrpSpPr>
          <p:cNvPr id="6" name="Group 60"/>
          <p:cNvGrpSpPr>
            <a:grpSpLocks/>
          </p:cNvGrpSpPr>
          <p:nvPr/>
        </p:nvGrpSpPr>
        <p:grpSpPr bwMode="auto">
          <a:xfrm>
            <a:off x="7612063" y="5334000"/>
            <a:ext cx="1344612" cy="1473200"/>
            <a:chOff x="3891" y="2472"/>
            <a:chExt cx="836" cy="911"/>
          </a:xfrm>
        </p:grpSpPr>
        <p:sp>
          <p:nvSpPr>
            <p:cNvPr id="313405" name="Rectangle 61"/>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shipper_key</a:t>
              </a:r>
            </a:p>
            <a:p>
              <a:pPr eaLnBrk="0" hangingPunct="0"/>
              <a:r>
                <a:rPr lang="en-US" sz="1600">
                  <a:latin typeface="Times New Roman" pitchFamily="18" charset="0"/>
                </a:rPr>
                <a:t>shipper_name</a:t>
              </a:r>
            </a:p>
            <a:p>
              <a:pPr eaLnBrk="0" hangingPunct="0"/>
              <a:r>
                <a:rPr lang="en-US" sz="1600">
                  <a:latin typeface="Times New Roman" pitchFamily="18" charset="0"/>
                </a:rPr>
                <a:t>location_key</a:t>
              </a:r>
            </a:p>
            <a:p>
              <a:pPr eaLnBrk="0" hangingPunct="0"/>
              <a:r>
                <a:rPr lang="en-US" sz="1600">
                  <a:latin typeface="Times New Roman" pitchFamily="18" charset="0"/>
                </a:rPr>
                <a:t>shipper_type</a:t>
              </a:r>
            </a:p>
          </p:txBody>
        </p:sp>
        <p:sp>
          <p:nvSpPr>
            <p:cNvPr id="313406" name="Text Box 62"/>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a:latin typeface="Times New Roman" pitchFamily="18" charset="0"/>
                </a:rPr>
                <a:t>shipper</a:t>
              </a:r>
            </a:p>
          </p:txBody>
        </p:sp>
      </p:grpSp>
      <p:sp>
        <p:nvSpPr>
          <p:cNvPr id="313407" name="Line 63"/>
          <p:cNvSpPr>
            <a:spLocks noChangeShapeType="1"/>
          </p:cNvSpPr>
          <p:nvPr/>
        </p:nvSpPr>
        <p:spPr bwMode="auto">
          <a:xfrm flipH="1">
            <a:off x="8610600" y="4724400"/>
            <a:ext cx="381000" cy="10668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313408" name="Line 64"/>
          <p:cNvSpPr>
            <a:spLocks noChangeShapeType="1"/>
          </p:cNvSpPr>
          <p:nvPr/>
        </p:nvSpPr>
        <p:spPr bwMode="auto">
          <a:xfrm>
            <a:off x="8610600" y="3124200"/>
            <a:ext cx="381000" cy="0"/>
          </a:xfrm>
          <a:prstGeom prst="line">
            <a:avLst/>
          </a:prstGeom>
          <a:noFill/>
          <a:ln w="28575">
            <a:solidFill>
              <a:schemeClr val="tx1"/>
            </a:solidFill>
            <a:prstDash val="sysDot"/>
            <a:miter lim="800000"/>
            <a:headEnd/>
            <a:tailEnd/>
          </a:ln>
          <a:effectLst/>
        </p:spPr>
        <p:txBody>
          <a:bodyPr wrap="none"/>
          <a:lstStyle/>
          <a:p>
            <a:endParaRPr lang="en-US"/>
          </a:p>
        </p:txBody>
      </p:sp>
      <p:sp>
        <p:nvSpPr>
          <p:cNvPr id="313409" name="Line 65"/>
          <p:cNvSpPr>
            <a:spLocks noChangeShapeType="1"/>
          </p:cNvSpPr>
          <p:nvPr/>
        </p:nvSpPr>
        <p:spPr bwMode="auto">
          <a:xfrm flipH="1" flipV="1">
            <a:off x="5867400" y="5715000"/>
            <a:ext cx="1752600" cy="6858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457200" y="0"/>
            <a:ext cx="8229600" cy="1143000"/>
          </a:xfrm>
        </p:spPr>
        <p:txBody>
          <a:bodyPr/>
          <a:lstStyle/>
          <a:p>
            <a:r>
              <a:rPr lang="en-US" dirty="0"/>
              <a:t>OLAP operations</a:t>
            </a:r>
          </a:p>
        </p:txBody>
      </p:sp>
      <p:sp>
        <p:nvSpPr>
          <p:cNvPr id="544771" name="Rectangle 3"/>
          <p:cNvSpPr>
            <a:spLocks noGrp="1" noChangeArrowheads="1"/>
          </p:cNvSpPr>
          <p:nvPr>
            <p:ph idx="1"/>
          </p:nvPr>
        </p:nvSpPr>
        <p:spPr>
          <a:xfrm>
            <a:off x="533400" y="1219200"/>
            <a:ext cx="8229600" cy="4525963"/>
          </a:xfrm>
        </p:spPr>
        <p:txBody>
          <a:bodyPr/>
          <a:lstStyle/>
          <a:p>
            <a:r>
              <a:rPr lang="en-US" sz="2000" b="1" dirty="0">
                <a:latin typeface="Times New Roman" pitchFamily="18" charset="0"/>
                <a:cs typeface="Times New Roman" pitchFamily="18" charset="0"/>
              </a:rPr>
              <a:t>Slicing: used for reducing the data cube by one or more dimensions. It performs a selection on one dimension (</a:t>
            </a:r>
            <a:r>
              <a:rPr lang="en-US" sz="2000" b="1" dirty="0" err="1">
                <a:latin typeface="Times New Roman" pitchFamily="18" charset="0"/>
                <a:cs typeface="Times New Roman" pitchFamily="18" charset="0"/>
              </a:rPr>
              <a:t>eg</a:t>
            </a:r>
            <a:r>
              <a:rPr lang="en-US" sz="2000" b="1" dirty="0">
                <a:latin typeface="Times New Roman" pitchFamily="18" charset="0"/>
                <a:cs typeface="Times New Roman" pitchFamily="18" charset="0"/>
              </a:rPr>
              <a:t>. Q1) of the given cube, resulting in a </a:t>
            </a:r>
            <a:r>
              <a:rPr lang="en-US" sz="2000" b="1" dirty="0" err="1">
                <a:latin typeface="Times New Roman" pitchFamily="18" charset="0"/>
                <a:cs typeface="Times New Roman" pitchFamily="18" charset="0"/>
              </a:rPr>
              <a:t>subcube</a:t>
            </a:r>
            <a:r>
              <a:rPr lang="en-US" sz="2000" b="1" dirty="0">
                <a:latin typeface="Times New Roman" pitchFamily="18" charset="0"/>
                <a:cs typeface="Times New Roman" pitchFamily="18" charset="0"/>
              </a:rPr>
              <a:t>.</a:t>
            </a:r>
          </a:p>
        </p:txBody>
      </p:sp>
      <p:sp>
        <p:nvSpPr>
          <p:cNvPr id="7" name="Date Placeholder 6"/>
          <p:cNvSpPr>
            <a:spLocks noGrp="1"/>
          </p:cNvSpPr>
          <p:nvPr>
            <p:ph type="dt" sz="half" idx="10"/>
          </p:nvPr>
        </p:nvSpPr>
        <p:spPr/>
        <p:txBody>
          <a:bodyPr/>
          <a:lstStyle/>
          <a:p>
            <a:fld id="{0D18A9DB-A9FE-419D-A994-41E8A1C7A55A}" type="datetime1">
              <a:rPr lang="en-US" smtClean="0"/>
              <a:pPr/>
              <a:t>08/12/2017</a:t>
            </a:fld>
            <a:endParaRPr lang="en-US"/>
          </a:p>
        </p:txBody>
      </p:sp>
      <p:pic>
        <p:nvPicPr>
          <p:cNvPr id="544772" name="Picture 4"/>
          <p:cNvPicPr>
            <a:picLocks noChangeAspect="1" noChangeArrowheads="1"/>
          </p:cNvPicPr>
          <p:nvPr/>
        </p:nvPicPr>
        <p:blipFill>
          <a:blip r:embed="rId2"/>
          <a:srcRect/>
          <a:stretch>
            <a:fillRect/>
          </a:stretch>
        </p:blipFill>
        <p:spPr bwMode="auto">
          <a:xfrm>
            <a:off x="533400" y="2332038"/>
            <a:ext cx="8229600" cy="45259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OLAP operations</a:t>
            </a:r>
            <a:endParaRPr lang="en-US" dirty="0"/>
          </a:p>
        </p:txBody>
      </p:sp>
      <p:sp>
        <p:nvSpPr>
          <p:cNvPr id="546819" name="Rectangle 3"/>
          <p:cNvSpPr>
            <a:spLocks noGrp="1" noChangeArrowheads="1"/>
          </p:cNvSpPr>
          <p:nvPr>
            <p:ph idx="1"/>
          </p:nvPr>
        </p:nvSpPr>
        <p:spPr/>
        <p:txBody>
          <a:bodyPr/>
          <a:lstStyle/>
          <a:p>
            <a:pPr algn="just">
              <a:lnSpc>
                <a:spcPct val="80000"/>
              </a:lnSpc>
            </a:pPr>
            <a:r>
              <a:rPr lang="en-US" sz="2400" b="1" dirty="0">
                <a:latin typeface="Times New Roman" pitchFamily="18" charset="0"/>
                <a:cs typeface="Times New Roman" pitchFamily="18" charset="0"/>
              </a:rPr>
              <a:t>Dicing</a:t>
            </a:r>
            <a:r>
              <a:rPr lang="en-US" sz="2400" dirty="0">
                <a:latin typeface="Times New Roman" pitchFamily="18" charset="0"/>
                <a:cs typeface="Times New Roman" pitchFamily="18" charset="0"/>
              </a:rPr>
              <a:t>: used for reducing the data cube by one or more dimensions. It selects a smaller data cube and analyzed it from different perspectives. It defines a </a:t>
            </a:r>
            <a:r>
              <a:rPr lang="en-US" sz="2400" dirty="0" err="1">
                <a:latin typeface="Times New Roman" pitchFamily="18" charset="0"/>
                <a:cs typeface="Times New Roman" pitchFamily="18" charset="0"/>
              </a:rPr>
              <a:t>subcube</a:t>
            </a:r>
            <a:r>
              <a:rPr lang="en-US" sz="2400" dirty="0">
                <a:latin typeface="Times New Roman" pitchFamily="18" charset="0"/>
                <a:cs typeface="Times New Roman" pitchFamily="18" charset="0"/>
              </a:rPr>
              <a:t> by performing a selection on 2 or more dimensions. </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 dice operation on the central cube on the following selection criteria, involving 3 dimensions: (location = New York or Toronto) and (time = Q1 or Q2).</a:t>
            </a:r>
          </a:p>
          <a:p>
            <a:pPr algn="just">
              <a:lnSpc>
                <a:spcPct val="80000"/>
              </a:lnSpc>
            </a:pPr>
            <a:r>
              <a:rPr lang="en-US" sz="2400" b="1" dirty="0">
                <a:latin typeface="Times New Roman" pitchFamily="18" charset="0"/>
                <a:cs typeface="Times New Roman" pitchFamily="18" charset="0"/>
              </a:rPr>
              <a:t>Drilling</a:t>
            </a:r>
            <a:r>
              <a:rPr lang="en-US" sz="2400" dirty="0">
                <a:latin typeface="Times New Roman" pitchFamily="18" charset="0"/>
                <a:cs typeface="Times New Roman" pitchFamily="18" charset="0"/>
              </a:rPr>
              <a:t>: this operation is meant for moving up &amp; down along classification hierarchies. The different instances of drilling operations may be distinguished as follows:</a:t>
            </a:r>
          </a:p>
          <a:p>
            <a:pPr lvl="1" algn="just">
              <a:lnSpc>
                <a:spcPct val="80000"/>
              </a:lnSpc>
            </a:pPr>
            <a:r>
              <a:rPr lang="en-US" sz="2400" b="1" dirty="0">
                <a:latin typeface="Times New Roman" pitchFamily="18" charset="0"/>
                <a:cs typeface="Times New Roman" pitchFamily="18" charset="0"/>
              </a:rPr>
              <a:t>Drill-up</a:t>
            </a:r>
            <a:r>
              <a:rPr lang="en-US" sz="2400" dirty="0">
                <a:latin typeface="Times New Roman" pitchFamily="18" charset="0"/>
                <a:cs typeface="Times New Roman" pitchFamily="18" charset="0"/>
              </a:rPr>
              <a:t>: switches from a detailed to an aggregated level within the same classification hierarchy. Also called roll-up operation, performs aggregation by either climbing up a dimension hierarchy or by dimension reduction.</a:t>
            </a:r>
          </a:p>
          <a:p>
            <a:pPr>
              <a:lnSpc>
                <a:spcPct val="80000"/>
              </a:lnSpc>
            </a:pPr>
            <a:endParaRPr lang="en-US" sz="2800" dirty="0"/>
          </a:p>
        </p:txBody>
      </p:sp>
      <p:sp>
        <p:nvSpPr>
          <p:cNvPr id="6" name="Date Placeholder 5"/>
          <p:cNvSpPr>
            <a:spLocks noGrp="1"/>
          </p:cNvSpPr>
          <p:nvPr>
            <p:ph type="dt" sz="half" idx="10"/>
          </p:nvPr>
        </p:nvSpPr>
        <p:spPr/>
        <p:txBody>
          <a:bodyPr/>
          <a:lstStyle/>
          <a:p>
            <a:fld id="{52207A7C-1EBF-4DF2-B7B1-6FDEFFB35322}" type="datetime1">
              <a:rPr lang="en-US" smtClean="0"/>
              <a:pPr/>
              <a:t>08/12/2017</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lgn="just">
              <a:lnSpc>
                <a:spcPct val="80000"/>
              </a:lnSpc>
            </a:pPr>
            <a:r>
              <a:rPr lang="en-US" b="1" dirty="0" smtClean="0">
                <a:latin typeface="Times New Roman" pitchFamily="18" charset="0"/>
                <a:cs typeface="Times New Roman" pitchFamily="18" charset="0"/>
              </a:rPr>
              <a:t>Drill-down</a:t>
            </a:r>
            <a:r>
              <a:rPr lang="en-US" dirty="0" smtClean="0">
                <a:latin typeface="Times New Roman" pitchFamily="18" charset="0"/>
                <a:cs typeface="Times New Roman" pitchFamily="18" charset="0"/>
              </a:rPr>
              <a:t>: switches from an aggregated to a more detailed level within the same classification hierarchy. It performs by either stepping down a dimension hierarchy or by introducing additional dimensions.</a:t>
            </a:r>
          </a:p>
          <a:p>
            <a:pPr lvl="1" algn="just">
              <a:lnSpc>
                <a:spcPct val="80000"/>
              </a:lnSpc>
            </a:pPr>
            <a:r>
              <a:rPr lang="en-US" b="1" dirty="0" smtClean="0">
                <a:latin typeface="Times New Roman" pitchFamily="18" charset="0"/>
                <a:cs typeface="Times New Roman" pitchFamily="18" charset="0"/>
              </a:rPr>
              <a:t>Drill-within</a:t>
            </a:r>
            <a:r>
              <a:rPr lang="en-US" dirty="0" smtClean="0">
                <a:latin typeface="Times New Roman" pitchFamily="18" charset="0"/>
                <a:cs typeface="Times New Roman" pitchFamily="18" charset="0"/>
              </a:rPr>
              <a:t>: switches from one classification to a different one within the same dimension;</a:t>
            </a:r>
          </a:p>
          <a:p>
            <a:pPr lvl="1" algn="just">
              <a:lnSpc>
                <a:spcPct val="80000"/>
              </a:lnSpc>
            </a:pPr>
            <a:r>
              <a:rPr lang="en-US" b="1" dirty="0" smtClean="0">
                <a:latin typeface="Times New Roman" pitchFamily="18" charset="0"/>
                <a:cs typeface="Times New Roman" pitchFamily="18" charset="0"/>
              </a:rPr>
              <a:t>Drill-across</a:t>
            </a:r>
            <a:r>
              <a:rPr lang="en-US" dirty="0" smtClean="0">
                <a:latin typeface="Times New Roman" pitchFamily="18" charset="0"/>
                <a:cs typeface="Times New Roman" pitchFamily="18" charset="0"/>
              </a:rPr>
              <a:t>: switches from a classification in one dimension to a different classification in a different dimension</a:t>
            </a:r>
          </a:p>
          <a:p>
            <a:pPr lvl="1" algn="just">
              <a:lnSpc>
                <a:spcPct val="80000"/>
              </a:lnSpc>
            </a:pPr>
            <a:r>
              <a:rPr lang="en-US" b="1" dirty="0" smtClean="0">
                <a:latin typeface="Times New Roman" pitchFamily="18" charset="0"/>
                <a:cs typeface="Times New Roman" pitchFamily="18" charset="0"/>
              </a:rPr>
              <a:t>Pivot (rotate</a:t>
            </a:r>
            <a:r>
              <a:rPr lang="en-US" dirty="0" smtClean="0">
                <a:latin typeface="Times New Roman" pitchFamily="18" charset="0"/>
                <a:cs typeface="Times New Roman" pitchFamily="18" charset="0"/>
              </a:rPr>
              <a:t>): is a visualization operation which rotates the data axes in order to provide an alternative presentation of the same data.</a:t>
            </a:r>
          </a:p>
          <a:p>
            <a:endParaRPr lang="en-US" dirty="0"/>
          </a:p>
        </p:txBody>
      </p:sp>
      <p:sp>
        <p:nvSpPr>
          <p:cNvPr id="4" name="Date Placeholder 3"/>
          <p:cNvSpPr>
            <a:spLocks noGrp="1"/>
          </p:cNvSpPr>
          <p:nvPr>
            <p:ph type="dt" sz="half" idx="10"/>
          </p:nvPr>
        </p:nvSpPr>
        <p:spPr/>
        <p:txBody>
          <a:bodyPr/>
          <a:lstStyle/>
          <a:p>
            <a:fld id="{6E53E074-DB36-4F58-B431-D6EA112BB833}" type="datetime1">
              <a:rPr lang="en-US" smtClean="0"/>
              <a:pPr/>
              <a:t>08/12/2017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219200" y="228600"/>
            <a:ext cx="7239000" cy="838200"/>
          </a:xfrm>
          <a:noFill/>
          <a:ln/>
        </p:spPr>
        <p:txBody>
          <a:bodyPr lIns="92075" tIns="46038" rIns="92075" bIns="46038" anchor="b"/>
          <a:lstStyle/>
          <a:p>
            <a:r>
              <a:rPr lang="en-US"/>
              <a:t>Typical OLAP Operations</a:t>
            </a:r>
          </a:p>
        </p:txBody>
      </p:sp>
      <p:sp>
        <p:nvSpPr>
          <p:cNvPr id="325635" name="Rectangle 3"/>
          <p:cNvSpPr>
            <a:spLocks noGrp="1" noChangeArrowheads="1"/>
          </p:cNvSpPr>
          <p:nvPr>
            <p:ph idx="1"/>
          </p:nvPr>
        </p:nvSpPr>
        <p:spPr>
          <a:xfrm>
            <a:off x="304800" y="1600200"/>
            <a:ext cx="8382000" cy="4648200"/>
          </a:xfrm>
          <a:noFill/>
          <a:ln/>
        </p:spPr>
        <p:txBody>
          <a:bodyPr lIns="92075" tIns="46038" rIns="92075" bIns="46038">
            <a:normAutofit lnSpcReduction="10000"/>
          </a:bodyPr>
          <a:lstStyle/>
          <a:p>
            <a:pPr>
              <a:lnSpc>
                <a:spcPct val="110000"/>
              </a:lnSpc>
            </a:pPr>
            <a:r>
              <a:rPr lang="en-US" sz="1800">
                <a:solidFill>
                  <a:schemeClr val="hlink"/>
                </a:solidFill>
              </a:rPr>
              <a:t>Roll up (drill-up):</a:t>
            </a:r>
            <a:r>
              <a:rPr lang="en-US" sz="1800"/>
              <a:t> summarize data</a:t>
            </a:r>
          </a:p>
          <a:p>
            <a:pPr lvl="1">
              <a:lnSpc>
                <a:spcPct val="110000"/>
              </a:lnSpc>
            </a:pPr>
            <a:r>
              <a:rPr lang="en-US" sz="1800" i="1"/>
              <a:t>by climbing up hierarchy or by dimension reduction</a:t>
            </a:r>
            <a:endParaRPr lang="en-US" sz="1800"/>
          </a:p>
          <a:p>
            <a:pPr>
              <a:lnSpc>
                <a:spcPct val="110000"/>
              </a:lnSpc>
            </a:pPr>
            <a:r>
              <a:rPr lang="en-US" sz="1800">
                <a:solidFill>
                  <a:schemeClr val="hlink"/>
                </a:solidFill>
              </a:rPr>
              <a:t>Drill down (roll down):</a:t>
            </a:r>
            <a:r>
              <a:rPr lang="en-US" sz="1800"/>
              <a:t> reverse of roll-up</a:t>
            </a:r>
          </a:p>
          <a:p>
            <a:pPr lvl="1">
              <a:lnSpc>
                <a:spcPct val="110000"/>
              </a:lnSpc>
            </a:pPr>
            <a:r>
              <a:rPr lang="en-US" sz="1800" i="1"/>
              <a:t>from higher level summary to lower level summary or detailed data, or introducing new dimensions</a:t>
            </a:r>
          </a:p>
          <a:p>
            <a:pPr>
              <a:lnSpc>
                <a:spcPct val="110000"/>
              </a:lnSpc>
            </a:pPr>
            <a:r>
              <a:rPr lang="en-US" sz="1800">
                <a:solidFill>
                  <a:schemeClr val="hlink"/>
                </a:solidFill>
              </a:rPr>
              <a:t>Slice and dice:</a:t>
            </a:r>
            <a:r>
              <a:rPr lang="en-US" sz="1800"/>
              <a:t> </a:t>
            </a:r>
          </a:p>
          <a:p>
            <a:pPr lvl="1">
              <a:lnSpc>
                <a:spcPct val="110000"/>
              </a:lnSpc>
            </a:pPr>
            <a:r>
              <a:rPr lang="en-US" sz="1800" i="1"/>
              <a:t>project and select</a:t>
            </a:r>
            <a:r>
              <a:rPr lang="en-US" sz="1800"/>
              <a:t> </a:t>
            </a:r>
          </a:p>
          <a:p>
            <a:pPr>
              <a:lnSpc>
                <a:spcPct val="110000"/>
              </a:lnSpc>
            </a:pPr>
            <a:r>
              <a:rPr lang="en-US" sz="1800">
                <a:solidFill>
                  <a:schemeClr val="hlink"/>
                </a:solidFill>
              </a:rPr>
              <a:t>Pivot (rotate):</a:t>
            </a:r>
            <a:r>
              <a:rPr lang="en-US" sz="1800"/>
              <a:t> </a:t>
            </a:r>
          </a:p>
          <a:p>
            <a:pPr lvl="1">
              <a:lnSpc>
                <a:spcPct val="110000"/>
              </a:lnSpc>
            </a:pPr>
            <a:r>
              <a:rPr lang="en-US" sz="1800" i="1"/>
              <a:t>reorient the cube, visualization, 3D to series of 2D planes.</a:t>
            </a:r>
          </a:p>
          <a:p>
            <a:pPr>
              <a:lnSpc>
                <a:spcPct val="110000"/>
              </a:lnSpc>
            </a:pPr>
            <a:r>
              <a:rPr lang="en-US" sz="1800"/>
              <a:t>Other operations</a:t>
            </a:r>
          </a:p>
          <a:p>
            <a:pPr lvl="1">
              <a:lnSpc>
                <a:spcPct val="110000"/>
              </a:lnSpc>
            </a:pPr>
            <a:r>
              <a:rPr lang="en-US" sz="1800" i="1">
                <a:solidFill>
                  <a:schemeClr val="hlink"/>
                </a:solidFill>
              </a:rPr>
              <a:t>drill across:</a:t>
            </a:r>
            <a:r>
              <a:rPr lang="en-US" sz="1800" i="1"/>
              <a:t> involving (across) more than one fact table</a:t>
            </a:r>
            <a:endParaRPr lang="en-US" sz="1800"/>
          </a:p>
          <a:p>
            <a:pPr lvl="1">
              <a:lnSpc>
                <a:spcPct val="110000"/>
              </a:lnSpc>
            </a:pPr>
            <a:r>
              <a:rPr lang="en-US" sz="1800" i="1">
                <a:solidFill>
                  <a:schemeClr val="hlink"/>
                </a:solidFill>
              </a:rPr>
              <a:t>drill through:</a:t>
            </a:r>
            <a:r>
              <a:rPr lang="en-US" sz="1800" i="1"/>
              <a:t> through the bottom level of the cube to its back-end relational tables (using SQL)</a:t>
            </a:r>
            <a:endParaRPr lang="en-US" sz="1600"/>
          </a:p>
        </p:txBody>
      </p:sp>
      <p:sp>
        <p:nvSpPr>
          <p:cNvPr id="6" name="Date Placeholder 5"/>
          <p:cNvSpPr>
            <a:spLocks noGrp="1"/>
          </p:cNvSpPr>
          <p:nvPr>
            <p:ph type="dt" sz="half" idx="10"/>
          </p:nvPr>
        </p:nvSpPr>
        <p:spPr/>
        <p:txBody>
          <a:bodyPr/>
          <a:lstStyle/>
          <a:p>
            <a:fld id="{3439F7D2-997C-4A6C-A530-00A98712AA6C}" type="datetime1">
              <a:rPr lang="en-US" smtClean="0"/>
              <a:pPr/>
              <a:t>08/12/2017</a:t>
            </a:fld>
            <a:endParaRPr lang="en-US"/>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pic>
        <p:nvPicPr>
          <p:cNvPr id="4098" name="Picture 2"/>
          <p:cNvPicPr>
            <a:picLocks noChangeAspect="1" noChangeArrowheads="1"/>
          </p:cNvPicPr>
          <p:nvPr/>
        </p:nvPicPr>
        <p:blipFill>
          <a:blip r:embed="rId2"/>
          <a:srcRect/>
          <a:stretch>
            <a:fillRect/>
          </a:stretch>
        </p:blipFill>
        <p:spPr bwMode="auto">
          <a:xfrm>
            <a:off x="646031" y="1785938"/>
            <a:ext cx="7964569" cy="4233862"/>
          </a:xfrm>
          <a:prstGeom prst="rect">
            <a:avLst/>
          </a:prstGeom>
          <a:noFill/>
          <a:ln w="9525">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47800" y="152003"/>
            <a:ext cx="6400800" cy="6096397"/>
          </a:xfrm>
          <a:prstGeom prst="rect">
            <a:avLst/>
          </a:prstGeom>
          <a:noFill/>
          <a:ln w="9525">
            <a:noFill/>
            <a:miter lim="800000"/>
            <a:headEnd/>
            <a:tailEnd/>
          </a:ln>
          <a:effectLst/>
        </p:spPr>
      </p:pic>
      <p:sp>
        <p:nvSpPr>
          <p:cNvPr id="3" name="TextBox 2"/>
          <p:cNvSpPr txBox="1"/>
          <p:nvPr/>
        </p:nvSpPr>
        <p:spPr>
          <a:xfrm>
            <a:off x="3124200" y="6324600"/>
            <a:ext cx="2667000" cy="369332"/>
          </a:xfrm>
          <a:prstGeom prst="rect">
            <a:avLst/>
          </a:prstGeom>
          <a:noFill/>
        </p:spPr>
        <p:txBody>
          <a:bodyPr wrap="square" rtlCol="0">
            <a:spAutoFit/>
          </a:bodyPr>
          <a:lstStyle/>
          <a:p>
            <a:r>
              <a:rPr lang="en-US" dirty="0" smtClean="0"/>
              <a:t>Figure 1: KDD process</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pic>
        <p:nvPicPr>
          <p:cNvPr id="1026" name="Picture 2"/>
          <p:cNvPicPr>
            <a:picLocks noChangeAspect="1" noChangeArrowheads="1"/>
          </p:cNvPicPr>
          <p:nvPr/>
        </p:nvPicPr>
        <p:blipFill>
          <a:blip r:embed="rId2"/>
          <a:srcRect/>
          <a:stretch>
            <a:fillRect/>
          </a:stretch>
        </p:blipFill>
        <p:spPr bwMode="auto">
          <a:xfrm>
            <a:off x="1752600" y="1295400"/>
            <a:ext cx="5715000" cy="502095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a:bodyPr>
          <a:lstStyle/>
          <a:p>
            <a:r>
              <a:rPr lang="en-US" dirty="0" smtClean="0"/>
              <a:t>Data Cleaning:</a:t>
            </a:r>
          </a:p>
          <a:p>
            <a:pPr lvl="2"/>
            <a:r>
              <a:rPr lang="en-US" dirty="0" smtClean="0"/>
              <a:t>Missing value</a:t>
            </a:r>
          </a:p>
          <a:p>
            <a:pPr lvl="3"/>
            <a:r>
              <a:rPr lang="en-US" dirty="0" smtClean="0"/>
              <a:t>(Ignore the </a:t>
            </a:r>
            <a:r>
              <a:rPr lang="en-US" dirty="0" err="1" smtClean="0"/>
              <a:t>tuples</a:t>
            </a:r>
            <a:r>
              <a:rPr lang="en-US" dirty="0" smtClean="0"/>
              <a:t>, Fill in the missing value manually, Use a global constant fill the missing value etc).</a:t>
            </a:r>
          </a:p>
          <a:p>
            <a:pPr lvl="2"/>
            <a:r>
              <a:rPr lang="en-US" dirty="0" smtClean="0"/>
              <a:t>Noisy Data</a:t>
            </a:r>
          </a:p>
          <a:p>
            <a:pPr lvl="3"/>
            <a:r>
              <a:rPr lang="en-US" dirty="0" smtClean="0"/>
              <a:t>(Binning, Regression, Clustering)</a:t>
            </a:r>
          </a:p>
          <a:p>
            <a:pPr lvl="2"/>
            <a:r>
              <a:rPr lang="en-US" dirty="0" smtClean="0"/>
              <a:t>Inconsistency</a:t>
            </a:r>
            <a:endParaRPr lang="en-US" dirty="0"/>
          </a:p>
          <a:p>
            <a:r>
              <a:rPr lang="en-US" dirty="0" smtClean="0"/>
              <a:t>Data Integration:</a:t>
            </a:r>
          </a:p>
          <a:p>
            <a:pPr lvl="2"/>
            <a:r>
              <a:rPr lang="en-US" dirty="0" smtClean="0"/>
              <a:t>Entity identification problem</a:t>
            </a:r>
          </a:p>
          <a:p>
            <a:pPr lvl="2">
              <a:buNone/>
            </a:pP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r>
              <a:rPr lang="en-US" dirty="0" smtClean="0"/>
              <a:t>Data transformation:</a:t>
            </a:r>
          </a:p>
          <a:p>
            <a:pPr algn="just">
              <a:buNone/>
            </a:pPr>
            <a:r>
              <a:rPr lang="en-US" dirty="0" smtClean="0"/>
              <a:t>    </a:t>
            </a:r>
            <a:r>
              <a:rPr lang="en-US" sz="2000" dirty="0" smtClean="0"/>
              <a:t>In data transformation, the data are transformed or consolidated into forms  appropriate for mining.</a:t>
            </a:r>
          </a:p>
          <a:p>
            <a:pPr lvl="2" algn="just"/>
            <a:r>
              <a:rPr lang="en-US" dirty="0" smtClean="0"/>
              <a:t>Smoothing</a:t>
            </a:r>
          </a:p>
          <a:p>
            <a:pPr lvl="2" algn="just"/>
            <a:r>
              <a:rPr lang="en-US" dirty="0" smtClean="0"/>
              <a:t>Aggregation</a:t>
            </a:r>
          </a:p>
          <a:p>
            <a:pPr lvl="2" algn="just"/>
            <a:r>
              <a:rPr lang="en-US" dirty="0" smtClean="0"/>
              <a:t>Normalization</a:t>
            </a:r>
          </a:p>
          <a:p>
            <a:pPr lvl="2" algn="just"/>
            <a:r>
              <a:rPr lang="en-US" dirty="0" smtClean="0"/>
              <a:t>Attribute construction</a:t>
            </a:r>
          </a:p>
          <a:p>
            <a:pPr lvl="2" algn="just">
              <a:buNone/>
            </a:pPr>
            <a:endParaRPr lang="en-US" dirty="0" smtClean="0"/>
          </a:p>
          <a:p>
            <a:pPr lvl="2" algn="just">
              <a:buNone/>
            </a:pPr>
            <a:endParaRPr lang="en-US" dirty="0" smtClean="0"/>
          </a:p>
          <a:p>
            <a:pPr lvl="2" algn="just">
              <a:buNone/>
            </a:pP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r>
              <a:rPr lang="en-US" dirty="0" smtClean="0"/>
              <a:t>Data Reduction</a:t>
            </a:r>
          </a:p>
          <a:p>
            <a:pPr lvl="1"/>
            <a:r>
              <a:rPr lang="en-US" dirty="0" smtClean="0"/>
              <a:t>Data reduction techniques can be applied to obtain a reduced representation of the data set that is much smaller in volume, yet closely maintain the integrity of the original data.</a:t>
            </a:r>
          </a:p>
          <a:p>
            <a:pPr lvl="2"/>
            <a:r>
              <a:rPr lang="en-US" dirty="0" smtClean="0"/>
              <a:t>Attribute(feature) subset selection</a:t>
            </a:r>
          </a:p>
          <a:p>
            <a:pPr lvl="2"/>
            <a:r>
              <a:rPr lang="en-US" dirty="0" smtClean="0"/>
              <a:t>Data cube aggregation</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Data mining:</a:t>
            </a:r>
          </a:p>
          <a:p>
            <a:pPr lvl="1"/>
            <a:r>
              <a:rPr lang="en-US" dirty="0" smtClean="0"/>
              <a:t>An essential process where intelligent methods are applied in order to extract data patterns.</a:t>
            </a:r>
          </a:p>
          <a:p>
            <a:r>
              <a:rPr lang="en-US" dirty="0" smtClean="0"/>
              <a:t>Pattern evaluation</a:t>
            </a:r>
          </a:p>
          <a:p>
            <a:pPr lvl="1"/>
            <a:r>
              <a:rPr lang="en-US" dirty="0" smtClean="0"/>
              <a:t>To identify the truly interesting patterns repressing knowledge based on some interestingness measures. </a:t>
            </a:r>
          </a:p>
          <a:p>
            <a:r>
              <a:rPr lang="en-US" dirty="0" smtClean="0"/>
              <a:t>Knowledge presentation</a:t>
            </a:r>
          </a:p>
          <a:p>
            <a:pPr lvl="1"/>
            <a:r>
              <a:rPr lang="en-US" dirty="0" smtClean="0"/>
              <a:t>Where visualization and knowledge representations techniques are used to present the minded knowledge to the user.</a:t>
            </a:r>
          </a:p>
          <a:p>
            <a:pPr lvl="1"/>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1477</TotalTime>
  <Words>2276</Words>
  <Application>Microsoft Office PowerPoint</Application>
  <PresentationFormat>On-screen Show (4:3)</PresentationFormat>
  <Paragraphs>328</Paragraphs>
  <Slides>39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UNIT-I Data Mining</vt:lpstr>
      <vt:lpstr>What is Data Mining?</vt:lpstr>
      <vt:lpstr>What is Data Mining?</vt:lpstr>
      <vt:lpstr>PowerPoint Presentation</vt:lpstr>
      <vt:lpstr>Data Preprocessing</vt:lpstr>
      <vt:lpstr>Data Preprocessing</vt:lpstr>
      <vt:lpstr>Data Preprocessing</vt:lpstr>
      <vt:lpstr>Data Preprocessing</vt:lpstr>
      <vt:lpstr>PowerPoint Presentation</vt:lpstr>
      <vt:lpstr>Data mining- on what kind of Data?</vt:lpstr>
      <vt:lpstr>Relational databases</vt:lpstr>
      <vt:lpstr>Data Mining Functionalities (1) </vt:lpstr>
      <vt:lpstr>Data Mining Functionalities (1) </vt:lpstr>
      <vt:lpstr>Data Mining Functionalities (1) </vt:lpstr>
      <vt:lpstr>Transactional database</vt:lpstr>
      <vt:lpstr>Transactional Database</vt:lpstr>
      <vt:lpstr>Data warehouse</vt:lpstr>
      <vt:lpstr>Data warehouse</vt:lpstr>
      <vt:lpstr>Data warehouse</vt:lpstr>
      <vt:lpstr>What is Data Warehouse?</vt:lpstr>
      <vt:lpstr>Data Warehouse—Subject-Oriented</vt:lpstr>
      <vt:lpstr>Data Warehouse—Integrated</vt:lpstr>
      <vt:lpstr>Data Warehouse—Time Variant</vt:lpstr>
      <vt:lpstr>Data Warehouse—Non-Volatile</vt:lpstr>
      <vt:lpstr>Differences between Operational Database Systems and Data Warehouses</vt:lpstr>
      <vt:lpstr>OLTP vs OLAP</vt:lpstr>
      <vt:lpstr>Model-data cube</vt:lpstr>
      <vt:lpstr>A data cube for AllElectronics</vt:lpstr>
      <vt:lpstr>Conceptual Modeling of Data Warehouses</vt:lpstr>
      <vt:lpstr>Example of Star Schema</vt:lpstr>
      <vt:lpstr>PowerPoint Presentation</vt:lpstr>
      <vt:lpstr>Example of Snowflake Schema</vt:lpstr>
      <vt:lpstr>PowerPoint Presentation</vt:lpstr>
      <vt:lpstr>Example of Fact Constellation</vt:lpstr>
      <vt:lpstr>OLAP operations</vt:lpstr>
      <vt:lpstr>OLAP operations</vt:lpstr>
      <vt:lpstr>PowerPoint Presentation</vt:lpstr>
      <vt:lpstr>Typical OLAP Operations</vt:lpstr>
      <vt:lpstr>Operations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RKB</dc:creator>
  <cp:lastModifiedBy>Peace</cp:lastModifiedBy>
  <cp:revision>86</cp:revision>
  <dcterms:created xsi:type="dcterms:W3CDTF">2017-11-19T03:41:43Z</dcterms:created>
  <dcterms:modified xsi:type="dcterms:W3CDTF">2017-12-08T19:19:23Z</dcterms:modified>
</cp:coreProperties>
</file>