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1" r:id="rId15"/>
    <p:sldId id="267" r:id="rId16"/>
    <p:sldId id="272" r:id="rId17"/>
    <p:sldId id="273" r:id="rId18"/>
    <p:sldId id="274" r:id="rId19"/>
    <p:sldId id="276" r:id="rId20"/>
    <p:sldId id="277" r:id="rId21"/>
    <p:sldId id="282" r:id="rId22"/>
    <p:sldId id="278" r:id="rId23"/>
    <p:sldId id="283" r:id="rId24"/>
    <p:sldId id="279" r:id="rId25"/>
    <p:sldId id="284" r:id="rId26"/>
    <p:sldId id="285" r:id="rId27"/>
    <p:sldId id="286" r:id="rId28"/>
    <p:sldId id="292" r:id="rId29"/>
    <p:sldId id="293" r:id="rId30"/>
    <p:sldId id="281" r:id="rId31"/>
    <p:sldId id="289" r:id="rId32"/>
    <p:sldId id="290" r:id="rId33"/>
    <p:sldId id="291" r:id="rId34"/>
    <p:sldId id="347" r:id="rId35"/>
    <p:sldId id="345" r:id="rId36"/>
    <p:sldId id="350" r:id="rId37"/>
    <p:sldId id="349" r:id="rId38"/>
    <p:sldId id="294" r:id="rId39"/>
    <p:sldId id="295" r:id="rId40"/>
    <p:sldId id="296" r:id="rId41"/>
    <p:sldId id="297" r:id="rId42"/>
    <p:sldId id="298" r:id="rId43"/>
    <p:sldId id="299" r:id="rId44"/>
    <p:sldId id="300" r:id="rId45"/>
    <p:sldId id="301" r:id="rId46"/>
    <p:sldId id="324" r:id="rId47"/>
    <p:sldId id="325" r:id="rId48"/>
    <p:sldId id="326" r:id="rId49"/>
    <p:sldId id="327" r:id="rId50"/>
    <p:sldId id="328" r:id="rId51"/>
    <p:sldId id="303" r:id="rId52"/>
    <p:sldId id="304" r:id="rId53"/>
    <p:sldId id="305" r:id="rId54"/>
    <p:sldId id="306" r:id="rId55"/>
    <p:sldId id="307" r:id="rId56"/>
    <p:sldId id="308" r:id="rId57"/>
    <p:sldId id="309" r:id="rId58"/>
    <p:sldId id="310" r:id="rId59"/>
    <p:sldId id="311" r:id="rId60"/>
    <p:sldId id="352" r:id="rId61"/>
    <p:sldId id="337" r:id="rId62"/>
    <p:sldId id="339" r:id="rId63"/>
    <p:sldId id="340" r:id="rId64"/>
    <p:sldId id="341" r:id="rId65"/>
    <p:sldId id="342" r:id="rId66"/>
    <p:sldId id="343" r:id="rId67"/>
    <p:sldId id="344" r:id="rId68"/>
    <p:sldId id="313" r:id="rId69"/>
    <p:sldId id="314" r:id="rId70"/>
    <p:sldId id="315" r:id="rId71"/>
    <p:sldId id="316" r:id="rId72"/>
    <p:sldId id="317" r:id="rId73"/>
    <p:sldId id="318" r:id="rId74"/>
    <p:sldId id="319" r:id="rId75"/>
    <p:sldId id="321" r:id="rId76"/>
    <p:sldId id="322" r:id="rId77"/>
    <p:sldId id="346" r:id="rId78"/>
    <p:sldId id="335" r:id="rId79"/>
    <p:sldId id="336" r:id="rId80"/>
    <p:sldId id="351" r:id="rId81"/>
    <p:sldId id="323" r:id="rId82"/>
    <p:sldId id="333" r:id="rId83"/>
    <p:sldId id="353" r:id="rId84"/>
    <p:sldId id="354" r:id="rId85"/>
    <p:sldId id="329" r:id="rId86"/>
    <p:sldId id="334" r:id="rId87"/>
    <p:sldId id="355" r:id="rId88"/>
    <p:sldId id="356" r:id="rId89"/>
    <p:sldId id="357" r:id="rId90"/>
    <p:sldId id="358" r:id="rId91"/>
    <p:sldId id="361" r:id="rId92"/>
    <p:sldId id="359" r:id="rId93"/>
    <p:sldId id="362" r:id="rId94"/>
    <p:sldId id="363" r:id="rId95"/>
    <p:sldId id="364" r:id="rId96"/>
    <p:sldId id="332"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4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2DB267-0B59-44CF-85DE-982253EFDE27}" type="datetimeFigureOut">
              <a:rPr lang="en-US" smtClean="0"/>
              <a:pPr/>
              <a:t>8/17/2016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3CA445-45A4-4C35-B4D6-9275A3192E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uses UNICODE system not ASCII</a:t>
            </a:r>
            <a:r>
              <a:rPr lang="en-US" baseline="0" dirty="0" smtClean="0"/>
              <a:t> code</a:t>
            </a:r>
            <a:endParaRPr lang="en-US" dirty="0"/>
          </a:p>
        </p:txBody>
      </p:sp>
      <p:sp>
        <p:nvSpPr>
          <p:cNvPr id="4" name="Slide Number Placeholder 3"/>
          <p:cNvSpPr>
            <a:spLocks noGrp="1"/>
          </p:cNvSpPr>
          <p:nvPr>
            <p:ph type="sldNum" sz="quarter" idx="10"/>
          </p:nvPr>
        </p:nvSpPr>
        <p:spPr/>
        <p:txBody>
          <a:bodyPr/>
          <a:lstStyle/>
          <a:p>
            <a:fld id="{6A3CA445-45A4-4C35-B4D6-9275A3192ECE}"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6591B3-2E27-4F86-A0B0-9BA32934362C}" type="datetimeFigureOut">
              <a:rPr lang="en-US" smtClean="0"/>
              <a:pPr/>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F43E6-72DE-40CD-AB37-23C79BDF09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6591B3-2E27-4F86-A0B0-9BA32934362C}" type="datetimeFigureOut">
              <a:rPr lang="en-US" smtClean="0"/>
              <a:pPr/>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F43E6-72DE-40CD-AB37-23C79BDF09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6591B3-2E27-4F86-A0B0-9BA32934362C}" type="datetimeFigureOut">
              <a:rPr lang="en-US" smtClean="0"/>
              <a:pPr/>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F43E6-72DE-40CD-AB37-23C79BDF09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6591B3-2E27-4F86-A0B0-9BA32934362C}" type="datetimeFigureOut">
              <a:rPr lang="en-US" smtClean="0"/>
              <a:pPr/>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F43E6-72DE-40CD-AB37-23C79BDF09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6591B3-2E27-4F86-A0B0-9BA32934362C}" type="datetimeFigureOut">
              <a:rPr lang="en-US" smtClean="0"/>
              <a:pPr/>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F43E6-72DE-40CD-AB37-23C79BDF09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6591B3-2E27-4F86-A0B0-9BA32934362C}" type="datetimeFigureOut">
              <a:rPr lang="en-US" smtClean="0"/>
              <a:pPr/>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F43E6-72DE-40CD-AB37-23C79BDF09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6591B3-2E27-4F86-A0B0-9BA32934362C}" type="datetimeFigureOut">
              <a:rPr lang="en-US" smtClean="0"/>
              <a:pPr/>
              <a:t>8/17/2016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BF43E6-72DE-40CD-AB37-23C79BDF09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6591B3-2E27-4F86-A0B0-9BA32934362C}" type="datetimeFigureOut">
              <a:rPr lang="en-US" smtClean="0"/>
              <a:pPr/>
              <a:t>8/17/2016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F43E6-72DE-40CD-AB37-23C79BDF09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591B3-2E27-4F86-A0B0-9BA32934362C}" type="datetimeFigureOut">
              <a:rPr lang="en-US" smtClean="0"/>
              <a:pPr/>
              <a:t>8/17/2016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BF43E6-72DE-40CD-AB37-23C79BDF09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6591B3-2E27-4F86-A0B0-9BA32934362C}" type="datetimeFigureOut">
              <a:rPr lang="en-US" smtClean="0"/>
              <a:pPr/>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F43E6-72DE-40CD-AB37-23C79BDF09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6591B3-2E27-4F86-A0B0-9BA32934362C}" type="datetimeFigureOut">
              <a:rPr lang="en-US" smtClean="0"/>
              <a:pPr/>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F43E6-72DE-40CD-AB37-23C79BDF09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591B3-2E27-4F86-A0B0-9BA32934362C}" type="datetimeFigureOut">
              <a:rPr lang="en-US" smtClean="0"/>
              <a:pPr/>
              <a:t>8/17/2016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BF43E6-72DE-40CD-AB37-23C79BDF09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Programming </a:t>
            </a:r>
            <a:r>
              <a:rPr lang="en-US" b="1" dirty="0"/>
              <a:t>Through </a:t>
            </a:r>
            <a:r>
              <a:rPr lang="en-US" b="1" dirty="0" smtClean="0"/>
              <a:t>Java</a:t>
            </a:r>
            <a:br>
              <a:rPr lang="en-US" b="1" dirty="0" smtClean="0"/>
            </a:br>
            <a:r>
              <a:rPr lang="en-US" b="1" dirty="0" smtClean="0"/>
              <a:t>Code: 502 </a:t>
            </a:r>
            <a:endParaRPr lang="en-US" dirty="0"/>
          </a:p>
        </p:txBody>
      </p:sp>
      <p:sp>
        <p:nvSpPr>
          <p:cNvPr id="3" name="Subtitle 2"/>
          <p:cNvSpPr>
            <a:spLocks noGrp="1"/>
          </p:cNvSpPr>
          <p:nvPr>
            <p:ph type="subTitle" idx="1"/>
          </p:nvPr>
        </p:nvSpPr>
        <p:spPr/>
        <p:txBody>
          <a:bodyPr/>
          <a:lstStyle/>
          <a:p>
            <a:r>
              <a:rPr lang="en-US" dirty="0" smtClean="0"/>
              <a:t>UNIT-I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Portable &amp; Distributed</a:t>
            </a:r>
            <a:br>
              <a:rPr lang="en-US" b="1" dirty="0" smtClean="0"/>
            </a:b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We may carry the java </a:t>
            </a:r>
            <a:r>
              <a:rPr lang="en-US" i="1" dirty="0" err="1" smtClean="0"/>
              <a:t>bytecode</a:t>
            </a:r>
            <a:r>
              <a:rPr lang="en-US" dirty="0" smtClean="0"/>
              <a:t> to any platform. </a:t>
            </a:r>
          </a:p>
          <a:p>
            <a:pPr algn="just"/>
            <a:r>
              <a:rPr lang="en-US" sz="2800" dirty="0" smtClean="0"/>
              <a:t>We can create distributed applications in java. RMI(</a:t>
            </a:r>
            <a:r>
              <a:rPr lang="en-US" sz="2800" b="1" dirty="0" smtClean="0"/>
              <a:t>Remote Method Invocation)</a:t>
            </a:r>
            <a:r>
              <a:rPr lang="en-US" sz="2800" dirty="0" smtClean="0"/>
              <a:t>and </a:t>
            </a:r>
            <a:r>
              <a:rPr lang="en-US" sz="2800" b="1" dirty="0" smtClean="0"/>
              <a:t>EJB(Enterprise JavaBeans</a:t>
            </a:r>
            <a:r>
              <a:rPr lang="en-US" sz="2800" dirty="0" smtClean="0"/>
              <a:t>) are used for creating distributed applications. We may access files by calling the methods from any machine on the internet. </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Multi-threaded</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A thread is like a separate program, executing concurrently. We can write Java programs that deal with many tasks at once by defining multiple threads. </a:t>
            </a:r>
          </a:p>
          <a:p>
            <a:pPr algn="just"/>
            <a:r>
              <a:rPr lang="en-US" dirty="0" smtClean="0"/>
              <a:t>The main advantage of multi-threading is that it shares the same memory. Threads are important for multi-media, Web applications etc.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t>
            </a:r>
            <a:r>
              <a:rPr lang="en-US" dirty="0" smtClean="0"/>
              <a:t>ompilation and execution of a Java program</a:t>
            </a:r>
            <a:endParaRPr lang="en-US" dirty="0"/>
          </a:p>
        </p:txBody>
      </p:sp>
      <p:sp>
        <p:nvSpPr>
          <p:cNvPr id="3" name="Content Placeholder 2"/>
          <p:cNvSpPr>
            <a:spLocks noGrp="1"/>
          </p:cNvSpPr>
          <p:nvPr>
            <p:ph idx="1"/>
          </p:nvPr>
        </p:nvSpPr>
        <p:spPr/>
        <p:txBody>
          <a:bodyPr>
            <a:normAutofit lnSpcReduction="10000"/>
          </a:bodyPr>
          <a:lstStyle/>
          <a:p>
            <a:r>
              <a:rPr lang="en-US" i="1" dirty="0"/>
              <a:t>/* HelloWorld.java </a:t>
            </a:r>
            <a:r>
              <a:rPr lang="en-US" i="1" dirty="0" smtClean="0"/>
              <a:t>*/</a:t>
            </a:r>
          </a:p>
          <a:p>
            <a:pPr>
              <a:buNone/>
            </a:pPr>
            <a:r>
              <a:rPr lang="en-US" i="1" dirty="0"/>
              <a:t> </a:t>
            </a:r>
            <a:r>
              <a:rPr lang="en-US" i="1" dirty="0" smtClean="0"/>
              <a:t>  </a:t>
            </a:r>
            <a:r>
              <a:rPr lang="en-US" dirty="0" smtClean="0"/>
              <a:t> </a:t>
            </a:r>
            <a:r>
              <a:rPr lang="en-US" b="1" dirty="0"/>
              <a:t>class</a:t>
            </a:r>
            <a:r>
              <a:rPr lang="en-US" dirty="0" smtClean="0"/>
              <a:t> </a:t>
            </a:r>
            <a:r>
              <a:rPr lang="en-US" dirty="0" err="1" smtClean="0"/>
              <a:t>HelloWorld</a:t>
            </a:r>
            <a:endParaRPr lang="en-US" dirty="0" smtClean="0"/>
          </a:p>
          <a:p>
            <a:pPr>
              <a:buNone/>
            </a:pPr>
            <a:r>
              <a:rPr lang="en-US" dirty="0"/>
              <a:t> </a:t>
            </a:r>
            <a:r>
              <a:rPr lang="en-US" dirty="0" smtClean="0"/>
              <a:t>    {</a:t>
            </a:r>
          </a:p>
          <a:p>
            <a:pPr>
              <a:buNone/>
            </a:pPr>
            <a:r>
              <a:rPr lang="en-US" dirty="0"/>
              <a:t> </a:t>
            </a:r>
            <a:r>
              <a:rPr lang="en-US" dirty="0" smtClean="0"/>
              <a:t>    </a:t>
            </a:r>
            <a:r>
              <a:rPr lang="en-US" b="1" dirty="0"/>
              <a:t>public</a:t>
            </a:r>
            <a:r>
              <a:rPr lang="en-US" dirty="0" smtClean="0"/>
              <a:t> </a:t>
            </a:r>
            <a:r>
              <a:rPr lang="en-US" b="1" dirty="0"/>
              <a:t>static</a:t>
            </a:r>
            <a:r>
              <a:rPr lang="en-US" dirty="0" smtClean="0"/>
              <a:t> </a:t>
            </a:r>
            <a:r>
              <a:rPr lang="en-US" b="1" dirty="0"/>
              <a:t>void</a:t>
            </a:r>
            <a:r>
              <a:rPr lang="en-US" dirty="0" smtClean="0"/>
              <a:t> main</a:t>
            </a:r>
            <a:r>
              <a:rPr lang="en-US" dirty="0"/>
              <a:t>(String[]</a:t>
            </a:r>
            <a:r>
              <a:rPr lang="en-US" dirty="0" smtClean="0"/>
              <a:t> </a:t>
            </a:r>
            <a:r>
              <a:rPr lang="en-US" dirty="0" err="1" smtClean="0"/>
              <a:t>args</a:t>
            </a:r>
            <a:r>
              <a:rPr lang="en-US" dirty="0"/>
              <a:t>)</a:t>
            </a:r>
            <a:r>
              <a:rPr lang="en-US" dirty="0" smtClean="0"/>
              <a:t> </a:t>
            </a:r>
          </a:p>
          <a:p>
            <a:pPr>
              <a:buNone/>
            </a:pPr>
            <a:r>
              <a:rPr lang="en-US" dirty="0"/>
              <a:t> </a:t>
            </a:r>
            <a:r>
              <a:rPr lang="en-US" dirty="0" smtClean="0"/>
              <a:t>     {</a:t>
            </a:r>
          </a:p>
          <a:p>
            <a:pPr>
              <a:buNone/>
            </a:pPr>
            <a:r>
              <a:rPr lang="en-US" dirty="0"/>
              <a:t> </a:t>
            </a:r>
            <a:r>
              <a:rPr lang="en-US" dirty="0" smtClean="0"/>
              <a:t>    	</a:t>
            </a:r>
            <a:r>
              <a:rPr lang="en-US" dirty="0" err="1" smtClean="0"/>
              <a:t>System.out.println</a:t>
            </a:r>
            <a:r>
              <a:rPr lang="en-US" dirty="0"/>
              <a:t>("Hello World!");</a:t>
            </a:r>
            <a:r>
              <a:rPr lang="en-US" dirty="0" smtClean="0"/>
              <a:t> </a:t>
            </a:r>
          </a:p>
          <a:p>
            <a:pPr>
              <a:buNone/>
            </a:pPr>
            <a:r>
              <a:rPr lang="en-US" dirty="0"/>
              <a:t> </a:t>
            </a:r>
            <a:r>
              <a:rPr lang="en-US" dirty="0" smtClean="0"/>
              <a:t>      }</a:t>
            </a:r>
          </a:p>
          <a:p>
            <a:pPr>
              <a:buNone/>
            </a:pPr>
            <a:r>
              <a:rPr lang="en-US" dirty="0"/>
              <a:t> </a:t>
            </a:r>
            <a:r>
              <a:rPr lang="en-US" dirty="0" smtClean="0"/>
              <a:t>  </a:t>
            </a:r>
            <a:r>
              <a:rPr lang="en-US" dirty="0"/>
              <a:t>}</a:t>
            </a: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Compilation and execution of a Java program</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dirty="0" smtClean="0"/>
              <a:t>During compilation phase Java compiler compiles the source code and generates </a:t>
            </a:r>
            <a:r>
              <a:rPr lang="en-US" i="1" dirty="0" err="1" smtClean="0"/>
              <a:t>bytecode</a:t>
            </a:r>
            <a:r>
              <a:rPr lang="en-US" dirty="0" smtClean="0"/>
              <a:t>. This intermediate </a:t>
            </a:r>
            <a:r>
              <a:rPr lang="en-US" i="1" dirty="0" err="1" smtClean="0"/>
              <a:t>bytecode</a:t>
            </a:r>
            <a:r>
              <a:rPr lang="en-US" dirty="0" smtClean="0"/>
              <a:t> is saved in form of a .class file. </a:t>
            </a:r>
          </a:p>
          <a:p>
            <a:pPr algn="just"/>
            <a:r>
              <a:rPr lang="en-US" dirty="0" smtClean="0"/>
              <a:t>In second phase, Java virtual machine (JVM) also called Java interpreter takes the </a:t>
            </a:r>
            <a:r>
              <a:rPr lang="en-US" i="1" dirty="0" smtClean="0"/>
              <a:t>.class </a:t>
            </a:r>
            <a:r>
              <a:rPr lang="en-US" dirty="0" smtClean="0"/>
              <a:t>as input and generates output by executing the </a:t>
            </a:r>
            <a:r>
              <a:rPr lang="en-US" i="1" dirty="0" err="1" smtClean="0"/>
              <a:t>bytecode</a:t>
            </a:r>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JVM, JRE and JDK</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Java Virtual Machine is a program that runs pre compiled Java programs, which mean JVM executes .class files (byte-code) and produces output. </a:t>
            </a:r>
          </a:p>
          <a:p>
            <a:r>
              <a:rPr lang="en-US" dirty="0" smtClean="0"/>
              <a:t>The JVM performs following main tasks:</a:t>
            </a:r>
          </a:p>
          <a:p>
            <a:pPr lvl="1"/>
            <a:r>
              <a:rPr lang="en-US" dirty="0" smtClean="0"/>
              <a:t> Loads code</a:t>
            </a:r>
          </a:p>
          <a:p>
            <a:pPr lvl="1"/>
            <a:r>
              <a:rPr lang="en-US" dirty="0" smtClean="0"/>
              <a:t>Verifies code</a:t>
            </a:r>
          </a:p>
          <a:p>
            <a:pPr lvl="1"/>
            <a:r>
              <a:rPr lang="en-US" dirty="0" smtClean="0"/>
              <a:t>Executes code</a:t>
            </a:r>
          </a:p>
          <a:p>
            <a:pPr lvl="1"/>
            <a:r>
              <a:rPr lang="en-US" dirty="0" smtClean="0"/>
              <a:t>Provides runtime environment</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Runtime Environment(JRE)</a:t>
            </a:r>
            <a:endParaRPr lang="en-US" dirty="0"/>
          </a:p>
        </p:txBody>
      </p:sp>
      <p:sp>
        <p:nvSpPr>
          <p:cNvPr id="3" name="Content Placeholder 2"/>
          <p:cNvSpPr>
            <a:spLocks noGrp="1"/>
          </p:cNvSpPr>
          <p:nvPr>
            <p:ph idx="1"/>
          </p:nvPr>
        </p:nvSpPr>
        <p:spPr>
          <a:xfrm>
            <a:off x="152400" y="1600200"/>
            <a:ext cx="8686800" cy="4525963"/>
          </a:xfrm>
        </p:spPr>
        <p:txBody>
          <a:bodyPr>
            <a:normAutofit/>
          </a:bodyPr>
          <a:lstStyle/>
          <a:p>
            <a:pPr algn="just"/>
            <a:r>
              <a:rPr lang="en-US" sz="2800" dirty="0" smtClean="0"/>
              <a:t>JRE is an acronym for Java Runtime Environment. It is used to provide runtime environment.</a:t>
            </a:r>
          </a:p>
          <a:p>
            <a:pPr algn="just"/>
            <a:r>
              <a:rPr lang="en-US" sz="2800" dirty="0" smtClean="0"/>
              <a:t>It is the implementation of JVM. It physically exists.</a:t>
            </a:r>
          </a:p>
          <a:p>
            <a:pPr algn="just"/>
            <a:r>
              <a:rPr lang="en-US" sz="2800" dirty="0" smtClean="0"/>
              <a:t>It contains set of libraries + other files that JVM uses at runtime. </a:t>
            </a:r>
            <a:endParaRPr lang="en-US" sz="2800" dirty="0"/>
          </a:p>
        </p:txBody>
      </p:sp>
      <p:pic>
        <p:nvPicPr>
          <p:cNvPr id="6146" name="Picture 2" descr="jre"/>
          <p:cNvPicPr>
            <a:picLocks noChangeAspect="1" noChangeArrowheads="1"/>
          </p:cNvPicPr>
          <p:nvPr/>
        </p:nvPicPr>
        <p:blipFill>
          <a:blip r:embed="rId2"/>
          <a:srcRect/>
          <a:stretch>
            <a:fillRect/>
          </a:stretch>
        </p:blipFill>
        <p:spPr bwMode="auto">
          <a:xfrm>
            <a:off x="3048000" y="3801139"/>
            <a:ext cx="2895600" cy="282826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a:t>
            </a:r>
            <a:endParaRPr lang="en-US" dirty="0"/>
          </a:p>
        </p:txBody>
      </p:sp>
      <p:sp>
        <p:nvSpPr>
          <p:cNvPr id="3" name="Content Placeholder 2"/>
          <p:cNvSpPr>
            <a:spLocks noGrp="1"/>
          </p:cNvSpPr>
          <p:nvPr>
            <p:ph idx="1"/>
          </p:nvPr>
        </p:nvSpPr>
        <p:spPr>
          <a:xfrm>
            <a:off x="457200" y="1600200"/>
            <a:ext cx="8382000" cy="4525963"/>
          </a:xfrm>
        </p:spPr>
        <p:txBody>
          <a:bodyPr/>
          <a:lstStyle/>
          <a:p>
            <a:pPr algn="just"/>
            <a:r>
              <a:rPr lang="en-US" dirty="0" smtClean="0"/>
              <a:t>Java Development Kit is needed for developing Java applications. It is a bundle of software that is used to develop Java based applications. It includes the JRE, set of API classes, Java compiler, </a:t>
            </a:r>
            <a:r>
              <a:rPr lang="en-US" dirty="0" err="1" smtClean="0"/>
              <a:t>Webstart</a:t>
            </a:r>
            <a:r>
              <a:rPr lang="en-US" dirty="0" smtClean="0"/>
              <a:t> and additional files needed to write Java applets and applications.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a:t>
            </a:r>
            <a:endParaRPr lang="en-US" dirty="0"/>
          </a:p>
        </p:txBody>
      </p:sp>
      <p:pic>
        <p:nvPicPr>
          <p:cNvPr id="29698" name="Picture 2" descr="jdk"/>
          <p:cNvPicPr>
            <a:picLocks noChangeAspect="1" noChangeArrowheads="1"/>
          </p:cNvPicPr>
          <p:nvPr/>
        </p:nvPicPr>
        <p:blipFill>
          <a:blip r:embed="rId2"/>
          <a:srcRect/>
          <a:stretch>
            <a:fillRect/>
          </a:stretch>
        </p:blipFill>
        <p:spPr bwMode="auto">
          <a:xfrm>
            <a:off x="1809750" y="1676400"/>
            <a:ext cx="5581650" cy="4705351"/>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&amp; Internet </a:t>
            </a:r>
          </a:p>
        </p:txBody>
      </p:sp>
      <p:sp>
        <p:nvSpPr>
          <p:cNvPr id="3" name="Content Placeholder 2"/>
          <p:cNvSpPr>
            <a:spLocks noGrp="1"/>
          </p:cNvSpPr>
          <p:nvPr>
            <p:ph idx="1"/>
          </p:nvPr>
        </p:nvSpPr>
        <p:spPr/>
        <p:txBody>
          <a:bodyPr>
            <a:normAutofit fontScale="92500" lnSpcReduction="10000"/>
          </a:bodyPr>
          <a:lstStyle/>
          <a:p>
            <a:r>
              <a:rPr lang="en-US" dirty="0" smtClean="0"/>
              <a:t>An applet is a Java program that runs in a Web browser.</a:t>
            </a:r>
          </a:p>
          <a:p>
            <a:r>
              <a:rPr lang="en-US" dirty="0" smtClean="0"/>
              <a:t>Applets are designed to be embedded within an HTML page.</a:t>
            </a:r>
          </a:p>
          <a:p>
            <a:r>
              <a:rPr lang="en-US" dirty="0" smtClean="0"/>
              <a:t>When a user views an HTML page that contains an applet, the code for the applet is downloaded to the user's machine.</a:t>
            </a:r>
          </a:p>
          <a:p>
            <a:r>
              <a:rPr lang="en-US" dirty="0" smtClean="0"/>
              <a:t>A JVM is required to view an applet. The JVM can be either a plug-in of the Web browser or a separate runtime environment.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&amp; Internet </a:t>
            </a:r>
            <a:endParaRPr lang="en-US" dirty="0"/>
          </a:p>
        </p:txBody>
      </p:sp>
      <p:sp>
        <p:nvSpPr>
          <p:cNvPr id="3" name="Content Placeholder 2"/>
          <p:cNvSpPr>
            <a:spLocks noGrp="1"/>
          </p:cNvSpPr>
          <p:nvPr>
            <p:ph idx="1"/>
          </p:nvPr>
        </p:nvSpPr>
        <p:spPr/>
        <p:txBody>
          <a:bodyPr/>
          <a:lstStyle/>
          <a:p>
            <a:pPr algn="just"/>
            <a:r>
              <a:rPr lang="en-US" b="1" dirty="0" smtClean="0"/>
              <a:t>Portability</a:t>
            </a:r>
            <a:r>
              <a:rPr lang="en-US" dirty="0" smtClean="0"/>
              <a:t> - Since Internet is comprised of many different types of computers and operating systems, it is important for the programs to run on all these systems. Either we have to have a separate program for every operating system or write a portable (or platform independent) program like </a:t>
            </a:r>
            <a:r>
              <a:rPr lang="en-US" b="1" dirty="0" smtClean="0"/>
              <a:t>Java Applet</a:t>
            </a:r>
            <a:r>
              <a:rPr lang="en-US" dirty="0" smtClean="0"/>
              <a:t> which runs everywhere. This portability is achieved by using Byte code.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Contents</a:t>
            </a:r>
            <a:endParaRPr lang="en-US" dirty="0"/>
          </a:p>
        </p:txBody>
      </p:sp>
      <p:pic>
        <p:nvPicPr>
          <p:cNvPr id="1026" name="Picture 2"/>
          <p:cNvPicPr>
            <a:picLocks noChangeAspect="1" noChangeArrowheads="1"/>
          </p:cNvPicPr>
          <p:nvPr/>
        </p:nvPicPr>
        <p:blipFill>
          <a:blip r:embed="rId2"/>
          <a:srcRect/>
          <a:stretch>
            <a:fillRect/>
          </a:stretch>
        </p:blipFill>
        <p:spPr bwMode="auto">
          <a:xfrm>
            <a:off x="152400" y="1838325"/>
            <a:ext cx="8915400" cy="3181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a:p>
          <a:p>
            <a:pPr lvl="1">
              <a:buNone/>
            </a:pPr>
            <a:r>
              <a:rPr lang="en-US" sz="3600" b="1" dirty="0" smtClean="0"/>
              <a:t>        Java </a:t>
            </a:r>
            <a:r>
              <a:rPr lang="en-US" sz="3600" b="1" dirty="0"/>
              <a:t>language fundamentals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In java, there are two types of data types -	</a:t>
            </a:r>
          </a:p>
          <a:p>
            <a:pPr lvl="1"/>
            <a:r>
              <a:rPr lang="en-US" dirty="0" smtClean="0"/>
              <a:t>primitive data types</a:t>
            </a:r>
          </a:p>
          <a:p>
            <a:pPr lvl="1"/>
            <a:r>
              <a:rPr lang="en-US" dirty="0" smtClean="0"/>
              <a:t>non-primitive data types</a:t>
            </a:r>
          </a:p>
          <a:p>
            <a:endParaRPr lang="en-US" dirty="0"/>
          </a:p>
        </p:txBody>
      </p:sp>
      <p:pic>
        <p:nvPicPr>
          <p:cNvPr id="4" name="Picture 2" descr="C:\Users\user\Desktop\BigData\1.png"/>
          <p:cNvPicPr>
            <a:picLocks noChangeAspect="1" noChangeArrowheads="1"/>
          </p:cNvPicPr>
          <p:nvPr/>
        </p:nvPicPr>
        <p:blipFill>
          <a:blip r:embed="rId3"/>
          <a:srcRect/>
          <a:stretch>
            <a:fillRect/>
          </a:stretch>
        </p:blipFill>
        <p:spPr bwMode="auto">
          <a:xfrm>
            <a:off x="2209800" y="3276600"/>
            <a:ext cx="4267200" cy="3279268"/>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and lifetime of variable </a:t>
            </a:r>
          </a:p>
        </p:txBody>
      </p:sp>
      <p:sp>
        <p:nvSpPr>
          <p:cNvPr id="3" name="Content Placeholder 2"/>
          <p:cNvSpPr>
            <a:spLocks noGrp="1"/>
          </p:cNvSpPr>
          <p:nvPr>
            <p:ph idx="1"/>
          </p:nvPr>
        </p:nvSpPr>
        <p:spPr>
          <a:xfrm>
            <a:off x="228600" y="1600200"/>
            <a:ext cx="8610600" cy="4525963"/>
          </a:xfrm>
        </p:spPr>
        <p:txBody>
          <a:bodyPr>
            <a:normAutofit/>
          </a:bodyPr>
          <a:lstStyle/>
          <a:p>
            <a:r>
              <a:rPr lang="en-US" sz="2400" dirty="0" smtClean="0"/>
              <a:t>A scope determines what objects are visible to other parts of your program. It also determines the </a:t>
            </a:r>
            <a:r>
              <a:rPr lang="en-US" sz="2400" b="1" dirty="0" smtClean="0"/>
              <a:t>lifetime of those objects</a:t>
            </a:r>
            <a:r>
              <a:rPr lang="en-US" sz="2400" dirty="0" smtClean="0"/>
              <a:t>.</a:t>
            </a:r>
          </a:p>
          <a:p>
            <a:r>
              <a:rPr lang="en-US" sz="2400" dirty="0" smtClean="0"/>
              <a:t>We can declare variables </a:t>
            </a:r>
            <a:r>
              <a:rPr lang="en-US" sz="2400" b="1" dirty="0" smtClean="0"/>
              <a:t>within any block</a:t>
            </a:r>
            <a:r>
              <a:rPr lang="en-US" sz="2400" dirty="0" smtClean="0"/>
              <a:t>.</a:t>
            </a:r>
          </a:p>
          <a:p>
            <a:r>
              <a:rPr lang="en-US" sz="2400" dirty="0" smtClean="0"/>
              <a:t>Block is begun with an </a:t>
            </a:r>
            <a:r>
              <a:rPr lang="en-US" sz="2400" b="1" dirty="0" smtClean="0"/>
              <a:t>opening curly brace and ended by a closing curly brace</a:t>
            </a:r>
            <a:r>
              <a:rPr lang="en-US" sz="2400" dirty="0" smtClean="0"/>
              <a:t>.</a:t>
            </a:r>
          </a:p>
          <a:p>
            <a:r>
              <a:rPr lang="en-US" sz="2400" dirty="0" smtClean="0"/>
              <a:t>1 block equal to 1 new scope in Java thus each time you start a new block, you are </a:t>
            </a:r>
            <a:r>
              <a:rPr lang="en-US" sz="2400" b="1" dirty="0" smtClean="0"/>
              <a:t>creating a new scope</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52400" y="1600200"/>
            <a:ext cx="8763000" cy="4525963"/>
          </a:xfrm>
        </p:spPr>
        <p:txBody>
          <a:bodyPr>
            <a:normAutofit fontScale="70000" lnSpcReduction="20000"/>
          </a:bodyPr>
          <a:lstStyle/>
          <a:p>
            <a:pPr>
              <a:buNone/>
            </a:pPr>
            <a:r>
              <a:rPr lang="en-US" b="1" dirty="0" smtClean="0"/>
              <a:t>public</a:t>
            </a:r>
            <a:r>
              <a:rPr lang="en-US" dirty="0" smtClean="0"/>
              <a:t> </a:t>
            </a:r>
            <a:r>
              <a:rPr lang="en-US" b="1" dirty="0" smtClean="0"/>
              <a:t>class</a:t>
            </a:r>
            <a:r>
              <a:rPr lang="en-US" dirty="0" smtClean="0"/>
              <a:t> Main {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 </a:t>
            </a:r>
          </a:p>
          <a:p>
            <a:pPr>
              <a:buNone/>
            </a:pPr>
            <a:r>
              <a:rPr lang="en-US" b="1" dirty="0" smtClean="0"/>
              <a:t>     </a:t>
            </a:r>
            <a:r>
              <a:rPr lang="en-US" b="1" dirty="0" err="1" smtClean="0"/>
              <a:t>int</a:t>
            </a:r>
            <a:r>
              <a:rPr lang="en-US" dirty="0" smtClean="0"/>
              <a:t> x;               // known within main </a:t>
            </a:r>
          </a:p>
          <a:p>
            <a:pPr>
              <a:buNone/>
            </a:pPr>
            <a:r>
              <a:rPr lang="en-US" dirty="0" smtClean="0"/>
              <a:t>     x = 10; </a:t>
            </a:r>
          </a:p>
          <a:p>
            <a:pPr>
              <a:buNone/>
            </a:pPr>
            <a:r>
              <a:rPr lang="en-US" b="1" dirty="0" smtClean="0"/>
              <a:t>     if</a:t>
            </a:r>
            <a:r>
              <a:rPr lang="en-US" dirty="0" smtClean="0"/>
              <a:t> (x == 10) {                   // start new scope</a:t>
            </a:r>
          </a:p>
          <a:p>
            <a:pPr>
              <a:buNone/>
            </a:pPr>
            <a:r>
              <a:rPr lang="en-US" dirty="0" smtClean="0"/>
              <a:t>     </a:t>
            </a:r>
            <a:r>
              <a:rPr lang="en-US" b="1" dirty="0" err="1" smtClean="0"/>
              <a:t>int</a:t>
            </a:r>
            <a:r>
              <a:rPr lang="en-US" dirty="0" smtClean="0"/>
              <a:t> y = 20;    // y is known only to this block // x and y both known here. </a:t>
            </a:r>
          </a:p>
          <a:p>
            <a:pPr>
              <a:buNone/>
            </a:pPr>
            <a:r>
              <a:rPr lang="en-US" dirty="0" smtClean="0"/>
              <a:t>     </a:t>
            </a:r>
            <a:r>
              <a:rPr lang="en-US" dirty="0" err="1" smtClean="0"/>
              <a:t>System.out.println</a:t>
            </a:r>
            <a:r>
              <a:rPr lang="en-US" dirty="0" smtClean="0"/>
              <a:t>("x and y: " + x + " " + y);</a:t>
            </a:r>
          </a:p>
          <a:p>
            <a:pPr>
              <a:buNone/>
            </a:pPr>
            <a:r>
              <a:rPr lang="en-US" dirty="0" smtClean="0"/>
              <a:t>     x = y + 2; </a:t>
            </a:r>
          </a:p>
          <a:p>
            <a:pPr>
              <a:buNone/>
            </a:pPr>
            <a:r>
              <a:rPr lang="en-US" dirty="0" smtClean="0"/>
              <a:t>    } </a:t>
            </a:r>
          </a:p>
          <a:p>
            <a:pPr>
              <a:buNone/>
            </a:pPr>
            <a:r>
              <a:rPr lang="en-US" dirty="0" smtClean="0"/>
              <a:t>   </a:t>
            </a:r>
            <a:r>
              <a:rPr lang="en-US" dirty="0" err="1" smtClean="0"/>
              <a:t>System.out.println</a:t>
            </a:r>
            <a:r>
              <a:rPr lang="en-US" dirty="0" smtClean="0"/>
              <a:t>("x is " + x);</a:t>
            </a:r>
          </a:p>
          <a:p>
            <a:pPr>
              <a:buNone/>
            </a:pP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 and casting </a:t>
            </a:r>
          </a:p>
        </p:txBody>
      </p:sp>
      <p:sp>
        <p:nvSpPr>
          <p:cNvPr id="3" name="Content Placeholder 2"/>
          <p:cNvSpPr>
            <a:spLocks noGrp="1"/>
          </p:cNvSpPr>
          <p:nvPr>
            <p:ph idx="1"/>
          </p:nvPr>
        </p:nvSpPr>
        <p:spPr/>
        <p:txBody>
          <a:bodyPr/>
          <a:lstStyle/>
          <a:p>
            <a:r>
              <a:rPr lang="en-US" dirty="0" smtClean="0"/>
              <a:t>If the two types are compatible, then Java will perform the conversion automatically. </a:t>
            </a:r>
          </a:p>
          <a:p>
            <a:r>
              <a:rPr lang="en-US" dirty="0" smtClean="0"/>
              <a:t>For example, assign an </a:t>
            </a:r>
            <a:r>
              <a:rPr lang="en-US" i="1" dirty="0" err="1" smtClean="0"/>
              <a:t>int</a:t>
            </a:r>
            <a:r>
              <a:rPr lang="en-US" dirty="0" smtClean="0"/>
              <a:t> value to a </a:t>
            </a:r>
            <a:r>
              <a:rPr lang="en-US" i="1" dirty="0" smtClean="0"/>
              <a:t>long </a:t>
            </a:r>
            <a:r>
              <a:rPr lang="en-US" dirty="0" smtClean="0"/>
              <a:t>variable.</a:t>
            </a:r>
          </a:p>
          <a:p>
            <a:r>
              <a:rPr lang="en-US" dirty="0" smtClean="0"/>
              <a:t>For incompatible types we must use a cast. </a:t>
            </a:r>
          </a:p>
          <a:p>
            <a:r>
              <a:rPr lang="en-US" dirty="0" smtClean="0"/>
              <a:t>Casting is an explicit conversion between incompatible types.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Java's Automatic Conversions</a:t>
            </a:r>
            <a:br>
              <a:rPr lang="en-US" b="1" dirty="0" smtClean="0"/>
            </a:br>
            <a:endParaRPr lang="en-US" dirty="0"/>
          </a:p>
        </p:txBody>
      </p:sp>
      <p:sp>
        <p:nvSpPr>
          <p:cNvPr id="3" name="Content Placeholder 2"/>
          <p:cNvSpPr>
            <a:spLocks noGrp="1"/>
          </p:cNvSpPr>
          <p:nvPr>
            <p:ph idx="1"/>
          </p:nvPr>
        </p:nvSpPr>
        <p:spPr/>
        <p:txBody>
          <a:bodyPr/>
          <a:lstStyle/>
          <a:p>
            <a:r>
              <a:rPr lang="en-US" dirty="0" smtClean="0"/>
              <a:t>An automatic type conversion will be used if the following two conditions are met:</a:t>
            </a:r>
          </a:p>
          <a:p>
            <a:pPr lvl="1"/>
            <a:r>
              <a:rPr lang="en-US" dirty="0" smtClean="0"/>
              <a:t>The two types are compatible. </a:t>
            </a:r>
          </a:p>
          <a:p>
            <a:pPr lvl="1"/>
            <a:r>
              <a:rPr lang="en-US" dirty="0" smtClean="0"/>
              <a:t>The destination type is larger than the source type.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i="1" dirty="0" err="1" smtClean="0"/>
              <a:t>int</a:t>
            </a:r>
            <a:r>
              <a:rPr lang="en-US" dirty="0" smtClean="0"/>
              <a:t> type is always large enough to hold all valid byte values, so an automatic type conversion takes place.</a:t>
            </a:r>
          </a:p>
          <a:p>
            <a:endParaRPr lang="en-US" dirty="0" smtClean="0"/>
          </a:p>
          <a:p>
            <a:pPr>
              <a:buNone/>
            </a:pPr>
            <a:r>
              <a:rPr lang="en-US" sz="2400" dirty="0" smtClean="0"/>
              <a:t> </a:t>
            </a:r>
            <a:r>
              <a:rPr lang="en-US" sz="2400" b="1" dirty="0" smtClean="0"/>
              <a:t>public</a:t>
            </a:r>
            <a:r>
              <a:rPr lang="en-US" sz="2400" dirty="0" smtClean="0"/>
              <a:t> </a:t>
            </a:r>
            <a:r>
              <a:rPr lang="en-US" sz="2400" b="1" dirty="0" smtClean="0"/>
              <a:t>class</a:t>
            </a:r>
            <a:r>
              <a:rPr lang="en-US" sz="2400" dirty="0" smtClean="0"/>
              <a:t> Main { </a:t>
            </a:r>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argv</a:t>
            </a:r>
            <a:r>
              <a:rPr lang="en-US" sz="2400" dirty="0" smtClean="0"/>
              <a:t>) </a:t>
            </a:r>
          </a:p>
          <a:p>
            <a:pPr>
              <a:buNone/>
            </a:pPr>
            <a:r>
              <a:rPr lang="en-US" sz="2400" dirty="0" smtClean="0"/>
              <a:t>   { </a:t>
            </a:r>
          </a:p>
          <a:p>
            <a:pPr>
              <a:buNone/>
            </a:pPr>
            <a:r>
              <a:rPr lang="en-US" sz="2400" b="1" dirty="0" smtClean="0"/>
              <a:t>      byte</a:t>
            </a:r>
            <a:r>
              <a:rPr lang="en-US" sz="2400" dirty="0" smtClean="0"/>
              <a:t> b = 10; </a:t>
            </a:r>
            <a:r>
              <a:rPr lang="en-US" sz="2400" b="1" dirty="0" err="1" smtClean="0"/>
              <a:t>int</a:t>
            </a:r>
            <a:r>
              <a:rPr lang="en-US" sz="2400" dirty="0" smtClean="0"/>
              <a:t> </a:t>
            </a:r>
            <a:r>
              <a:rPr lang="en-US" sz="2400" dirty="0" err="1" smtClean="0"/>
              <a:t>i</a:t>
            </a:r>
            <a:r>
              <a:rPr lang="en-US" sz="2400" dirty="0" smtClean="0"/>
              <a:t> = 0;</a:t>
            </a:r>
          </a:p>
          <a:p>
            <a:pPr>
              <a:buNone/>
            </a:pPr>
            <a:r>
              <a:rPr lang="en-US" sz="2400" dirty="0" smtClean="0"/>
              <a:t>        </a:t>
            </a:r>
            <a:r>
              <a:rPr lang="en-US" sz="2400" dirty="0" err="1" smtClean="0"/>
              <a:t>i</a:t>
            </a:r>
            <a:r>
              <a:rPr lang="en-US" sz="2400" dirty="0" smtClean="0"/>
              <a:t> = b; </a:t>
            </a:r>
          </a:p>
          <a:p>
            <a:pPr>
              <a:buNone/>
            </a:pPr>
            <a:r>
              <a:rPr lang="en-US" sz="2400" dirty="0" smtClean="0"/>
              <a:t>          </a:t>
            </a:r>
            <a:r>
              <a:rPr lang="en-US" sz="2400" dirty="0" err="1" smtClean="0"/>
              <a:t>System.out.println</a:t>
            </a:r>
            <a:r>
              <a:rPr lang="en-US" sz="2400" dirty="0" smtClean="0"/>
              <a:t>("b is " + b); </a:t>
            </a:r>
          </a:p>
          <a:p>
            <a:pPr>
              <a:buNone/>
            </a:pPr>
            <a:r>
              <a:rPr lang="en-US" sz="2400" dirty="0" smtClean="0"/>
              <a:t>             </a:t>
            </a:r>
            <a:r>
              <a:rPr lang="en-US" sz="2400" dirty="0" err="1" smtClean="0"/>
              <a:t>System.out.println</a:t>
            </a:r>
            <a:r>
              <a:rPr lang="en-US" sz="2400" dirty="0" smtClean="0"/>
              <a:t>("</a:t>
            </a:r>
            <a:r>
              <a:rPr lang="en-US" sz="2400" dirty="0" err="1" smtClean="0"/>
              <a:t>i</a:t>
            </a:r>
            <a:r>
              <a:rPr lang="en-US" sz="2400" dirty="0" smtClean="0"/>
              <a:t> is " + </a:t>
            </a:r>
            <a:r>
              <a:rPr lang="en-US" sz="2400" dirty="0" err="1" smtClean="0"/>
              <a:t>i</a:t>
            </a:r>
            <a:r>
              <a:rPr lang="en-US" sz="2400" dirty="0" smtClean="0"/>
              <a:t>); </a:t>
            </a:r>
          </a:p>
          <a:p>
            <a:pPr>
              <a:buNone/>
            </a:pPr>
            <a:r>
              <a:rPr lang="en-US" sz="2400" dirty="0" smtClean="0"/>
              <a:t>     }</a:t>
            </a:r>
          </a:p>
          <a:p>
            <a:pPr>
              <a:buNone/>
            </a:pPr>
            <a:r>
              <a:rPr lang="en-US" sz="2400" dirty="0" smtClean="0"/>
              <a:t> }   output:      b is 10       </a:t>
            </a:r>
            <a:r>
              <a:rPr lang="en-US" sz="2400" dirty="0" err="1" smtClean="0"/>
              <a:t>i</a:t>
            </a:r>
            <a:r>
              <a:rPr lang="en-US" sz="2400" dirty="0" smtClean="0"/>
              <a:t> is 10</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sz="2400" dirty="0" smtClean="0"/>
              <a:t>A cast is an explicit type conversion. It has this general form: </a:t>
            </a:r>
          </a:p>
          <a:p>
            <a:pPr lvl="2">
              <a:buNone/>
            </a:pPr>
            <a:r>
              <a:rPr lang="en-US" dirty="0" smtClean="0"/>
              <a:t>                   (</a:t>
            </a:r>
            <a:r>
              <a:rPr lang="en-US" i="1" dirty="0" smtClean="0"/>
              <a:t>target-type</a:t>
            </a:r>
            <a:r>
              <a:rPr lang="en-US" dirty="0" smtClean="0"/>
              <a:t>) value </a:t>
            </a:r>
          </a:p>
          <a:p>
            <a:r>
              <a:rPr lang="en-US" sz="2400" i="1" dirty="0" smtClean="0"/>
              <a:t>target-type</a:t>
            </a:r>
            <a:r>
              <a:rPr lang="en-US" sz="2400" dirty="0" smtClean="0"/>
              <a:t> specifies the desired type. </a:t>
            </a:r>
          </a:p>
          <a:p>
            <a:r>
              <a:rPr lang="en-US" sz="2400" dirty="0" smtClean="0"/>
              <a:t>The following code casts </a:t>
            </a:r>
            <a:r>
              <a:rPr lang="en-US" sz="2400" i="1" dirty="0" err="1" smtClean="0"/>
              <a:t>int</a:t>
            </a:r>
            <a:r>
              <a:rPr lang="en-US" sz="2400" i="1" dirty="0" smtClean="0"/>
              <a:t> type</a:t>
            </a:r>
            <a:r>
              <a:rPr lang="en-US" sz="2400" dirty="0" smtClean="0"/>
              <a:t> value to </a:t>
            </a:r>
            <a:r>
              <a:rPr lang="en-US" sz="2400" i="1" dirty="0" smtClean="0"/>
              <a:t>byte type</a:t>
            </a:r>
            <a:r>
              <a:rPr lang="en-US" sz="2400" dirty="0" smtClean="0"/>
              <a:t> value.</a:t>
            </a:r>
          </a:p>
          <a:p>
            <a:pPr>
              <a:buNone/>
            </a:pPr>
            <a:r>
              <a:rPr lang="en-US" sz="2400" b="1" dirty="0" smtClean="0"/>
              <a:t>       public</a:t>
            </a:r>
            <a:r>
              <a:rPr lang="en-US" sz="2400" dirty="0" smtClean="0"/>
              <a:t> </a:t>
            </a:r>
            <a:r>
              <a:rPr lang="en-US" sz="2400" b="1" dirty="0" smtClean="0"/>
              <a:t>class</a:t>
            </a:r>
            <a:r>
              <a:rPr lang="en-US" sz="2400" dirty="0" smtClean="0"/>
              <a:t> Main { </a:t>
            </a:r>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argv</a:t>
            </a:r>
            <a:r>
              <a:rPr lang="en-US" sz="2400" dirty="0" smtClean="0"/>
              <a:t>) </a:t>
            </a:r>
          </a:p>
          <a:p>
            <a:pPr>
              <a:buNone/>
            </a:pPr>
            <a:r>
              <a:rPr lang="en-US" sz="2400" dirty="0" smtClean="0"/>
              <a:t>         { </a:t>
            </a:r>
          </a:p>
          <a:p>
            <a:pPr>
              <a:buNone/>
            </a:pPr>
            <a:r>
              <a:rPr lang="en-US" sz="2400" b="1" dirty="0" smtClean="0"/>
              <a:t>          </a:t>
            </a:r>
            <a:r>
              <a:rPr lang="en-US" sz="2400" b="1" dirty="0" err="1" smtClean="0"/>
              <a:t>int</a:t>
            </a:r>
            <a:r>
              <a:rPr lang="en-US" sz="2400" dirty="0" smtClean="0"/>
              <a:t> a = 1234; </a:t>
            </a:r>
            <a:r>
              <a:rPr lang="en-US" sz="2400" b="1" dirty="0" smtClean="0"/>
              <a:t>byte</a:t>
            </a:r>
            <a:r>
              <a:rPr lang="en-US" sz="2400" dirty="0" smtClean="0"/>
              <a:t> b; </a:t>
            </a:r>
          </a:p>
          <a:p>
            <a:pPr>
              <a:buNone/>
            </a:pPr>
            <a:r>
              <a:rPr lang="en-US" sz="2400" dirty="0" smtClean="0"/>
              <a:t>          b = (</a:t>
            </a:r>
            <a:r>
              <a:rPr lang="en-US" sz="2400" b="1" dirty="0" smtClean="0"/>
              <a:t>byte</a:t>
            </a:r>
            <a:r>
              <a:rPr lang="en-US" sz="2400" dirty="0" smtClean="0"/>
              <a:t>) a; </a:t>
            </a:r>
          </a:p>
          <a:p>
            <a:pPr>
              <a:buNone/>
            </a:pPr>
            <a:r>
              <a:rPr lang="en-US" sz="2400" dirty="0" smtClean="0"/>
              <a:t>         </a:t>
            </a:r>
            <a:r>
              <a:rPr lang="en-US" sz="2400" dirty="0" err="1" smtClean="0"/>
              <a:t>System.out.println</a:t>
            </a:r>
            <a:r>
              <a:rPr lang="en-US" sz="2400" dirty="0" smtClean="0"/>
              <a:t>("a is " + a); </a:t>
            </a:r>
          </a:p>
          <a:p>
            <a:pPr>
              <a:buNone/>
            </a:pPr>
            <a:r>
              <a:rPr lang="en-US" sz="2400" dirty="0" smtClean="0"/>
              <a:t>        </a:t>
            </a:r>
            <a:r>
              <a:rPr lang="en-US" sz="2400" dirty="0" err="1" smtClean="0"/>
              <a:t>System.out.println</a:t>
            </a:r>
            <a:r>
              <a:rPr lang="en-US" sz="2400" dirty="0" smtClean="0"/>
              <a:t>("b is " + b); </a:t>
            </a:r>
          </a:p>
          <a:p>
            <a:pPr>
              <a:buNone/>
            </a:pPr>
            <a:r>
              <a:rPr lang="en-US" sz="2400" dirty="0" smtClean="0"/>
              <a:t>        }</a:t>
            </a:r>
          </a:p>
          <a:p>
            <a:pPr>
              <a:buNone/>
            </a:pPr>
            <a:r>
              <a:rPr lang="en-US" sz="2400" dirty="0" smtClean="0"/>
              <a:t>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smtClean="0"/>
              <a:t> Java has very flexible three looping  mechanisms.</a:t>
            </a:r>
          </a:p>
          <a:p>
            <a:pPr lvl="1"/>
            <a:r>
              <a:rPr lang="en-US" dirty="0" smtClean="0"/>
              <a:t>while Loop</a:t>
            </a:r>
          </a:p>
          <a:p>
            <a:pPr lvl="1"/>
            <a:r>
              <a:rPr lang="en-US" dirty="0" smtClean="0"/>
              <a:t>do...while Loop</a:t>
            </a:r>
          </a:p>
          <a:p>
            <a:pPr lvl="1"/>
            <a:r>
              <a:rPr lang="en-US" dirty="0" smtClean="0"/>
              <a:t>for Loop</a:t>
            </a:r>
          </a:p>
          <a:p>
            <a:pPr lvl="1">
              <a:buNone/>
            </a:pPr>
            <a:r>
              <a:rPr lang="en-US" b="1" dirty="0" smtClean="0"/>
              <a:t>Enhanced for loop in Java (</a:t>
            </a:r>
            <a:r>
              <a:rPr lang="en-US" b="1" dirty="0" err="1" smtClean="0"/>
              <a:t>foreach</a:t>
            </a:r>
            <a:r>
              <a:rPr lang="en-US" b="1" dirty="0" smtClean="0"/>
              <a:t>):</a:t>
            </a:r>
          </a:p>
          <a:p>
            <a:pPr lvl="1">
              <a:buNone/>
            </a:pPr>
            <a:r>
              <a:rPr lang="en-US" dirty="0" smtClean="0"/>
              <a:t>for(declaration : expression) </a:t>
            </a:r>
          </a:p>
          <a:p>
            <a:pPr lvl="1">
              <a:buNone/>
            </a:pPr>
            <a:r>
              <a:rPr lang="en-US" dirty="0" smtClean="0"/>
              <a:t>{ </a:t>
            </a:r>
          </a:p>
          <a:p>
            <a:pPr lvl="1">
              <a:buNone/>
            </a:pPr>
            <a:r>
              <a:rPr lang="en-US" dirty="0" smtClean="0"/>
              <a:t>    //Statements </a:t>
            </a:r>
          </a:p>
          <a:p>
            <a:pPr lvl="1">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Example</a:t>
            </a:r>
            <a:endParaRPr lang="en-US" dirty="0"/>
          </a:p>
        </p:txBody>
      </p:sp>
      <p:sp>
        <p:nvSpPr>
          <p:cNvPr id="3" name="Content Placeholder 2"/>
          <p:cNvSpPr>
            <a:spLocks noGrp="1"/>
          </p:cNvSpPr>
          <p:nvPr>
            <p:ph idx="1"/>
          </p:nvPr>
        </p:nvSpPr>
        <p:spPr>
          <a:xfrm>
            <a:off x="457200" y="1066800"/>
            <a:ext cx="8229600" cy="5562600"/>
          </a:xfrm>
        </p:spPr>
        <p:txBody>
          <a:bodyPr>
            <a:normAutofit fontScale="55000" lnSpcReduction="20000"/>
          </a:bodyPr>
          <a:lstStyle/>
          <a:p>
            <a:pPr>
              <a:buNone/>
            </a:pPr>
            <a:r>
              <a:rPr lang="en-US" dirty="0" smtClean="0"/>
              <a:t>public class Test</a:t>
            </a:r>
          </a:p>
          <a:p>
            <a:pPr>
              <a:buNone/>
            </a:pP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a:t>
            </a:r>
          </a:p>
          <a:p>
            <a:pPr>
              <a:buNone/>
            </a:pPr>
            <a:r>
              <a:rPr lang="en-US" dirty="0" smtClean="0"/>
              <a:t>     </a:t>
            </a:r>
            <a:r>
              <a:rPr lang="en-US" dirty="0" err="1" smtClean="0"/>
              <a:t>int</a:t>
            </a:r>
            <a:r>
              <a:rPr lang="en-US" dirty="0" smtClean="0"/>
              <a:t> [ ] numbers = {10, 20, 30, 40, 50};</a:t>
            </a:r>
          </a:p>
          <a:p>
            <a:pPr>
              <a:buNone/>
            </a:pPr>
            <a:r>
              <a:rPr lang="en-US" dirty="0" smtClean="0"/>
              <a:t>       for(</a:t>
            </a:r>
            <a:r>
              <a:rPr lang="en-US" dirty="0" err="1" smtClean="0"/>
              <a:t>int</a:t>
            </a:r>
            <a:r>
              <a:rPr lang="en-US" dirty="0" smtClean="0"/>
              <a:t> x : numbers )</a:t>
            </a:r>
          </a:p>
          <a:p>
            <a:pPr>
              <a:buNone/>
            </a:pPr>
            <a:r>
              <a:rPr lang="en-US" dirty="0" smtClean="0"/>
              <a:t>      {</a:t>
            </a:r>
          </a:p>
          <a:p>
            <a:pPr>
              <a:buNone/>
            </a:pPr>
            <a:r>
              <a:rPr lang="en-US" dirty="0" smtClean="0"/>
              <a:t>        </a:t>
            </a:r>
            <a:r>
              <a:rPr lang="en-US" dirty="0" err="1" smtClean="0"/>
              <a:t>System.out.print</a:t>
            </a:r>
            <a:r>
              <a:rPr lang="en-US" dirty="0" smtClean="0"/>
              <a:t>( x ); </a:t>
            </a:r>
          </a:p>
          <a:p>
            <a:pPr>
              <a:buNone/>
            </a:pPr>
            <a:r>
              <a:rPr lang="en-US" dirty="0" smtClean="0"/>
              <a:t>        </a:t>
            </a:r>
            <a:r>
              <a:rPr lang="en-US" dirty="0" err="1" smtClean="0"/>
              <a:t>System.out.print</a:t>
            </a:r>
            <a:r>
              <a:rPr lang="en-US" dirty="0" smtClean="0"/>
              <a:t>(","); </a:t>
            </a:r>
          </a:p>
          <a:p>
            <a:pPr>
              <a:buNone/>
            </a:pPr>
            <a:r>
              <a:rPr lang="en-US" dirty="0" smtClean="0"/>
              <a:t>      }</a:t>
            </a:r>
          </a:p>
          <a:p>
            <a:pPr>
              <a:buNone/>
            </a:pPr>
            <a:r>
              <a:rPr lang="en-US" dirty="0" smtClean="0"/>
              <a:t>      </a:t>
            </a:r>
            <a:r>
              <a:rPr lang="en-US" dirty="0" err="1" smtClean="0"/>
              <a:t>System.out.print</a:t>
            </a:r>
            <a:r>
              <a:rPr lang="en-US" dirty="0" smtClean="0"/>
              <a:t>("\n"); </a:t>
            </a:r>
          </a:p>
          <a:p>
            <a:pPr>
              <a:buNone/>
            </a:pPr>
            <a:r>
              <a:rPr lang="en-US" dirty="0" smtClean="0"/>
              <a:t>       String [] names ={"James", "Larry", "Tom", "Lacy"};     </a:t>
            </a:r>
          </a:p>
          <a:p>
            <a:pPr>
              <a:buNone/>
            </a:pPr>
            <a:r>
              <a:rPr lang="en-US" dirty="0" smtClean="0"/>
              <a:t>   	for( String name : names ) </a:t>
            </a:r>
          </a:p>
          <a:p>
            <a:pPr>
              <a:buNone/>
            </a:pPr>
            <a:r>
              <a:rPr lang="en-US" dirty="0" smtClean="0"/>
              <a:t>      { </a:t>
            </a:r>
          </a:p>
          <a:p>
            <a:pPr>
              <a:buNone/>
            </a:pPr>
            <a:r>
              <a:rPr lang="en-US" dirty="0" smtClean="0"/>
              <a:t>       </a:t>
            </a:r>
            <a:r>
              <a:rPr lang="en-US" dirty="0" err="1" smtClean="0"/>
              <a:t>System.out.print</a:t>
            </a:r>
            <a:r>
              <a:rPr lang="en-US" dirty="0" smtClean="0"/>
              <a:t>( name ); </a:t>
            </a:r>
          </a:p>
          <a:p>
            <a:pPr>
              <a:buNone/>
            </a:pPr>
            <a:r>
              <a:rPr lang="en-US" dirty="0" smtClean="0"/>
              <a:t>       </a:t>
            </a:r>
            <a:r>
              <a:rPr lang="en-US" dirty="0" err="1" smtClean="0"/>
              <a:t>System.out.print</a:t>
            </a:r>
            <a:r>
              <a:rPr lang="en-US" dirty="0" smtClean="0"/>
              <a:t>(","); </a:t>
            </a:r>
          </a:p>
          <a:p>
            <a:pPr>
              <a:buNone/>
            </a:pPr>
            <a:r>
              <a:rPr lang="en-US" dirty="0" smtClean="0"/>
              <a:t>      }</a:t>
            </a:r>
          </a:p>
          <a:p>
            <a:pPr>
              <a:buNone/>
            </a:pPr>
            <a:r>
              <a:rPr lang="en-US" dirty="0" smtClean="0"/>
              <a:t>    }</a:t>
            </a:r>
          </a:p>
          <a:p>
            <a:pPr>
              <a:buNone/>
            </a:pPr>
            <a:r>
              <a:rPr lang="en-US" dirty="0" smtClean="0"/>
              <a:t> }          This would produce the following result: 10,20,30,40,50, </a:t>
            </a:r>
            <a:r>
              <a:rPr lang="en-US" dirty="0" err="1" smtClean="0"/>
              <a:t>James,Larry,Tom,Lacy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8" end="18"/>
                                            </p:txEl>
                                          </p:spTgt>
                                        </p:tgtEl>
                                        <p:attrNameLst>
                                          <p:attrName>style.visibility</p:attrName>
                                        </p:attrNameLst>
                                      </p:cBhvr>
                                      <p:to>
                                        <p:strVal val="visible"/>
                                      </p:to>
                                    </p:set>
                                    <p:animEffect transition="in" filter="blinds(horizontal)">
                                      <p:cBhvr>
                                        <p:cTn id="7"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Overview </a:t>
            </a: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algn="just"/>
            <a:r>
              <a:rPr lang="en-US" b="1" dirty="0" smtClean="0"/>
              <a:t>James Gosling</a:t>
            </a:r>
            <a:r>
              <a:rPr lang="en-US" dirty="0" smtClean="0"/>
              <a:t>, </a:t>
            </a:r>
            <a:r>
              <a:rPr lang="en-US" b="1" dirty="0" smtClean="0"/>
              <a:t>Mike Sheridan</a:t>
            </a:r>
            <a:r>
              <a:rPr lang="en-US" dirty="0" smtClean="0"/>
              <a:t>, and </a:t>
            </a:r>
            <a:r>
              <a:rPr lang="en-US" b="1" dirty="0" smtClean="0"/>
              <a:t>Patrick </a:t>
            </a:r>
            <a:r>
              <a:rPr lang="en-US" b="1" dirty="0" err="1" smtClean="0"/>
              <a:t>Naughton</a:t>
            </a:r>
            <a:r>
              <a:rPr lang="en-US" dirty="0" smtClean="0"/>
              <a:t> initiated the Java language project in June 1991. The small team of sun engineers called </a:t>
            </a:r>
            <a:r>
              <a:rPr lang="en-US" b="1" dirty="0" smtClean="0"/>
              <a:t>Green Team.</a:t>
            </a:r>
          </a:p>
          <a:p>
            <a:pPr algn="just"/>
            <a:r>
              <a:rPr lang="en-US" dirty="0" smtClean="0"/>
              <a:t>Originally designed for small, embedded systems in electronic appliances like set-top boxes.</a:t>
            </a:r>
          </a:p>
          <a:p>
            <a:pPr algn="just"/>
            <a:r>
              <a:rPr lang="en-US" dirty="0" smtClean="0"/>
              <a:t>Firstly, it was called </a:t>
            </a:r>
            <a:r>
              <a:rPr lang="en-US" b="1" dirty="0" smtClean="0"/>
              <a:t>"</a:t>
            </a:r>
            <a:r>
              <a:rPr lang="en-US" b="1" dirty="0" err="1" smtClean="0"/>
              <a:t>Greentalk</a:t>
            </a:r>
            <a:r>
              <a:rPr lang="en-US" b="1" dirty="0" smtClean="0"/>
              <a:t> then Oak.</a:t>
            </a:r>
            <a:endParaRPr lang="en-US" dirty="0" smtClean="0"/>
          </a:p>
          <a:p>
            <a:pPr algn="just"/>
            <a:r>
              <a:rPr lang="en-US" dirty="0" smtClean="0"/>
              <a:t>In 1995, Oak was renamed as </a:t>
            </a:r>
            <a:r>
              <a:rPr lang="en-US" b="1" dirty="0" smtClean="0"/>
              <a:t>"Java"</a:t>
            </a:r>
            <a:r>
              <a:rPr lang="en-US" dirty="0" smtClean="0"/>
              <a:t> because it was already a trademark by Oak Technologies.</a:t>
            </a:r>
          </a:p>
          <a:p>
            <a:pPr algn="just"/>
            <a:r>
              <a:rPr lang="en-US" dirty="0" smtClean="0"/>
              <a:t>James Gosling  released in 1995 as core component of Sun Microsystems' Java platform (Java 1.0 [J2SE]).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a:t>
            </a:r>
          </a:p>
        </p:txBody>
      </p:sp>
      <p:sp>
        <p:nvSpPr>
          <p:cNvPr id="3" name="Content Placeholder 2"/>
          <p:cNvSpPr>
            <a:spLocks noGrp="1"/>
          </p:cNvSpPr>
          <p:nvPr>
            <p:ph idx="1"/>
          </p:nvPr>
        </p:nvSpPr>
        <p:spPr/>
        <p:txBody>
          <a:bodyPr/>
          <a:lstStyle/>
          <a:p>
            <a:r>
              <a:rPr lang="en-US" sz="2400" b="1" dirty="0" smtClean="0"/>
              <a:t>Declaring Array Variables:</a:t>
            </a:r>
          </a:p>
          <a:p>
            <a:pPr lvl="1"/>
            <a:r>
              <a:rPr lang="en-US" sz="2400" dirty="0" err="1" smtClean="0"/>
              <a:t>dataType</a:t>
            </a:r>
            <a:r>
              <a:rPr lang="en-US" sz="2400" dirty="0" smtClean="0"/>
              <a:t>[ ]  </a:t>
            </a:r>
            <a:r>
              <a:rPr lang="en-US" sz="2400" dirty="0" err="1" smtClean="0"/>
              <a:t>arrVar</a:t>
            </a:r>
            <a:r>
              <a:rPr lang="en-US" sz="2400" dirty="0" smtClean="0"/>
              <a:t>;    // preferred way. Or</a:t>
            </a:r>
          </a:p>
          <a:p>
            <a:pPr lvl="1"/>
            <a:r>
              <a:rPr lang="en-US" sz="2400" dirty="0" smtClean="0"/>
              <a:t> </a:t>
            </a:r>
            <a:r>
              <a:rPr lang="en-US" sz="2400" dirty="0" err="1" smtClean="0"/>
              <a:t>dataType</a:t>
            </a:r>
            <a:r>
              <a:rPr lang="en-US" sz="2400" dirty="0" smtClean="0"/>
              <a:t>  </a:t>
            </a:r>
            <a:r>
              <a:rPr lang="en-US" sz="2400" dirty="0" err="1" smtClean="0"/>
              <a:t>arrVar</a:t>
            </a:r>
            <a:r>
              <a:rPr lang="en-US" sz="2400" dirty="0" smtClean="0"/>
              <a:t>[ ];     // works but not preferred way.</a:t>
            </a:r>
          </a:p>
          <a:p>
            <a:pPr lvl="1">
              <a:buNone/>
            </a:pPr>
            <a:endParaRPr lang="en-US" sz="2400" b="1" dirty="0" smtClean="0"/>
          </a:p>
          <a:p>
            <a:pPr lvl="1">
              <a:buFont typeface="Wingdings" pitchFamily="2" charset="2"/>
              <a:buChar char="§"/>
            </a:pPr>
            <a:r>
              <a:rPr lang="en-US" sz="2400" b="1" dirty="0" smtClean="0"/>
              <a:t>Creating Arrays:</a:t>
            </a:r>
          </a:p>
          <a:p>
            <a:pPr lvl="1"/>
            <a:r>
              <a:rPr lang="en-US" sz="2400" dirty="0" smtClean="0"/>
              <a:t>by using the </a:t>
            </a:r>
            <a:r>
              <a:rPr lang="en-US" sz="2400" i="1" dirty="0" smtClean="0"/>
              <a:t>new</a:t>
            </a:r>
            <a:r>
              <a:rPr lang="en-US" sz="2400" dirty="0" smtClean="0"/>
              <a:t> operator with the following syntax:</a:t>
            </a:r>
          </a:p>
          <a:p>
            <a:pPr lvl="1">
              <a:buNone/>
            </a:pPr>
            <a:r>
              <a:rPr lang="en-US" sz="2400" dirty="0" smtClean="0"/>
              <a:t>e.g., double[ ] </a:t>
            </a:r>
            <a:r>
              <a:rPr lang="en-US" sz="2400" dirty="0" err="1" smtClean="0"/>
              <a:t>myList</a:t>
            </a:r>
            <a:r>
              <a:rPr lang="en-US" sz="2400" dirty="0" smtClean="0"/>
              <a:t> = new double[10];</a:t>
            </a:r>
            <a:endParaRPr lang="en-US" sz="2400" b="1" dirty="0" smtClean="0"/>
          </a:p>
        </p:txBody>
      </p:sp>
      <p:pic>
        <p:nvPicPr>
          <p:cNvPr id="4" name="Picture 2" descr="Java Array"/>
          <p:cNvPicPr>
            <a:picLocks noChangeAspect="1" noChangeArrowheads="1"/>
          </p:cNvPicPr>
          <p:nvPr/>
        </p:nvPicPr>
        <p:blipFill>
          <a:blip r:embed="rId2"/>
          <a:srcRect/>
          <a:stretch>
            <a:fillRect/>
          </a:stretch>
        </p:blipFill>
        <p:spPr bwMode="auto">
          <a:xfrm>
            <a:off x="4191000" y="4648200"/>
            <a:ext cx="3962400" cy="2139696"/>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smtClean="0"/>
              <a:t>Passing Arrays to Methods</a:t>
            </a:r>
            <a:br>
              <a:rPr lang="en-US" b="1" dirty="0" smtClean="0"/>
            </a:br>
            <a:endParaRPr lang="en-US" dirty="0"/>
          </a:p>
        </p:txBody>
      </p:sp>
      <p:sp>
        <p:nvSpPr>
          <p:cNvPr id="3" name="Content Placeholder 2"/>
          <p:cNvSpPr>
            <a:spLocks noGrp="1"/>
          </p:cNvSpPr>
          <p:nvPr>
            <p:ph idx="1"/>
          </p:nvPr>
        </p:nvSpPr>
        <p:spPr/>
        <p:txBody>
          <a:bodyPr/>
          <a:lstStyle/>
          <a:p>
            <a:pPr>
              <a:buNone/>
            </a:pPr>
            <a:r>
              <a:rPr lang="en-US" dirty="0" smtClean="0"/>
              <a:t>public static void </a:t>
            </a:r>
            <a:r>
              <a:rPr lang="en-US" dirty="0" err="1" smtClean="0"/>
              <a:t>printArray</a:t>
            </a:r>
            <a:r>
              <a:rPr lang="en-US" dirty="0" smtClean="0"/>
              <a:t>(</a:t>
            </a:r>
            <a:r>
              <a:rPr lang="en-US" dirty="0" err="1" smtClean="0"/>
              <a:t>int</a:t>
            </a:r>
            <a:r>
              <a:rPr lang="en-US" dirty="0" smtClean="0"/>
              <a:t>[ ] array)</a:t>
            </a:r>
          </a:p>
          <a:p>
            <a:pPr>
              <a:buNone/>
            </a:pPr>
            <a:r>
              <a:rPr lang="en-US" dirty="0" smtClean="0"/>
              <a:t>    { </a:t>
            </a:r>
          </a:p>
          <a:p>
            <a:pPr>
              <a:buNone/>
            </a:pPr>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array.length</a:t>
            </a:r>
            <a:r>
              <a:rPr lang="en-US" dirty="0" smtClean="0"/>
              <a:t>; </a:t>
            </a:r>
            <a:r>
              <a:rPr lang="en-US" dirty="0" err="1" smtClean="0"/>
              <a:t>i</a:t>
            </a:r>
            <a:r>
              <a:rPr lang="en-US" dirty="0" smtClean="0"/>
              <a:t>++)</a:t>
            </a:r>
          </a:p>
          <a:p>
            <a:pPr>
              <a:buNone/>
            </a:pPr>
            <a:r>
              <a:rPr lang="en-US" dirty="0" smtClean="0"/>
              <a:t>       { </a:t>
            </a:r>
          </a:p>
          <a:p>
            <a:pPr>
              <a:buNone/>
            </a:pPr>
            <a:r>
              <a:rPr lang="en-US" dirty="0" smtClean="0"/>
              <a:t>        </a:t>
            </a:r>
            <a:r>
              <a:rPr lang="en-US" dirty="0" err="1" smtClean="0"/>
              <a:t>System.out.print</a:t>
            </a:r>
            <a:r>
              <a:rPr lang="en-US" dirty="0" smtClean="0"/>
              <a:t>(array[</a:t>
            </a:r>
            <a:r>
              <a:rPr lang="en-US" dirty="0" err="1" smtClean="0"/>
              <a:t>i</a:t>
            </a:r>
            <a:r>
              <a:rPr lang="en-US" dirty="0" smtClean="0"/>
              <a:t>] + " ");</a:t>
            </a:r>
          </a:p>
          <a:p>
            <a:pPr>
              <a:buNone/>
            </a:pPr>
            <a:r>
              <a:rPr lang="en-US" dirty="0" smtClean="0"/>
              <a:t>    }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Returning an Array from a Method:</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public static </a:t>
            </a:r>
            <a:r>
              <a:rPr lang="en-US" dirty="0" err="1" smtClean="0"/>
              <a:t>int</a:t>
            </a:r>
            <a:r>
              <a:rPr lang="en-US" dirty="0" smtClean="0"/>
              <a:t> [ ] reverse( </a:t>
            </a:r>
            <a:r>
              <a:rPr lang="en-US" dirty="0" err="1" smtClean="0"/>
              <a:t>int</a:t>
            </a:r>
            <a:r>
              <a:rPr lang="en-US" dirty="0" smtClean="0"/>
              <a:t> [ ] list)</a:t>
            </a:r>
          </a:p>
          <a:p>
            <a:pPr>
              <a:buNone/>
            </a:pPr>
            <a:r>
              <a:rPr lang="en-US" dirty="0" smtClean="0"/>
              <a:t>     { </a:t>
            </a:r>
          </a:p>
          <a:p>
            <a:pPr>
              <a:buNone/>
            </a:pPr>
            <a:r>
              <a:rPr lang="en-US" dirty="0" smtClean="0"/>
              <a:t>      </a:t>
            </a:r>
            <a:r>
              <a:rPr lang="en-US" dirty="0" err="1" smtClean="0"/>
              <a:t>int</a:t>
            </a:r>
            <a:r>
              <a:rPr lang="en-US" dirty="0" smtClean="0"/>
              <a:t> [ ] result = new </a:t>
            </a:r>
            <a:r>
              <a:rPr lang="en-US" dirty="0" err="1" smtClean="0"/>
              <a:t>int</a:t>
            </a:r>
            <a:r>
              <a:rPr lang="en-US" dirty="0" smtClean="0"/>
              <a:t> [ </a:t>
            </a:r>
            <a:r>
              <a:rPr lang="en-US" dirty="0" err="1" smtClean="0"/>
              <a:t>list.length</a:t>
            </a:r>
            <a:r>
              <a:rPr lang="en-US" dirty="0" smtClean="0"/>
              <a:t> ]; </a:t>
            </a:r>
          </a:p>
          <a:p>
            <a:pPr>
              <a:buNone/>
            </a:pPr>
            <a:r>
              <a:rPr lang="en-US" dirty="0" smtClean="0"/>
              <a:t>       for (</a:t>
            </a:r>
            <a:r>
              <a:rPr lang="en-US" dirty="0" err="1" smtClean="0"/>
              <a:t>int</a:t>
            </a:r>
            <a:r>
              <a:rPr lang="en-US" dirty="0" smtClean="0"/>
              <a:t> </a:t>
            </a:r>
            <a:r>
              <a:rPr lang="en-US" dirty="0" err="1" smtClean="0"/>
              <a:t>i</a:t>
            </a:r>
            <a:r>
              <a:rPr lang="en-US" dirty="0" smtClean="0"/>
              <a:t> = 0, j = </a:t>
            </a:r>
            <a:r>
              <a:rPr lang="en-US" dirty="0" err="1" smtClean="0"/>
              <a:t>result.length</a:t>
            </a:r>
            <a:r>
              <a:rPr lang="en-US" dirty="0" smtClean="0"/>
              <a:t> - 1; </a:t>
            </a:r>
            <a:r>
              <a:rPr lang="en-US" dirty="0" err="1" smtClean="0"/>
              <a:t>i</a:t>
            </a:r>
            <a:r>
              <a:rPr lang="en-US" dirty="0" smtClean="0"/>
              <a:t> &lt; </a:t>
            </a:r>
            <a:r>
              <a:rPr lang="en-US" dirty="0" err="1" smtClean="0"/>
              <a:t>list.length</a:t>
            </a:r>
            <a:r>
              <a:rPr lang="en-US" dirty="0" smtClean="0"/>
              <a:t>;  </a:t>
            </a:r>
            <a:r>
              <a:rPr lang="en-US" dirty="0" err="1" smtClean="0"/>
              <a:t>i</a:t>
            </a:r>
            <a:r>
              <a:rPr lang="en-US" dirty="0" smtClean="0"/>
              <a:t>++, j--) </a:t>
            </a:r>
          </a:p>
          <a:p>
            <a:pPr>
              <a:buNone/>
            </a:pPr>
            <a:r>
              <a:rPr lang="en-US" dirty="0" smtClean="0"/>
              <a:t>       { </a:t>
            </a:r>
          </a:p>
          <a:p>
            <a:pPr>
              <a:buNone/>
            </a:pPr>
            <a:r>
              <a:rPr lang="en-US" dirty="0" smtClean="0"/>
              <a:t>        result[j] = list[ </a:t>
            </a:r>
            <a:r>
              <a:rPr lang="en-US" dirty="0" err="1" smtClean="0"/>
              <a:t>i</a:t>
            </a:r>
            <a:r>
              <a:rPr lang="en-US" dirty="0" smtClean="0"/>
              <a:t> ];</a:t>
            </a:r>
          </a:p>
          <a:p>
            <a:pPr>
              <a:buNone/>
            </a:pPr>
            <a:r>
              <a:rPr lang="en-US" dirty="0" smtClean="0"/>
              <a:t>        }</a:t>
            </a:r>
          </a:p>
          <a:p>
            <a:pPr>
              <a:buNone/>
            </a:pPr>
            <a:r>
              <a:rPr lang="en-US" dirty="0" smtClean="0"/>
              <a:t>     return result;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Arrays Class</a:t>
            </a:r>
            <a:br>
              <a:rPr lang="en-US" b="1" dirty="0" smtClean="0"/>
            </a:br>
            <a:endParaRPr lang="en-US" dirty="0"/>
          </a:p>
        </p:txBody>
      </p:sp>
      <p:sp>
        <p:nvSpPr>
          <p:cNvPr id="3" name="Content Placeholder 2"/>
          <p:cNvSpPr>
            <a:spLocks noGrp="1"/>
          </p:cNvSpPr>
          <p:nvPr>
            <p:ph idx="1"/>
          </p:nvPr>
        </p:nvSpPr>
        <p:spPr/>
        <p:txBody>
          <a:bodyPr>
            <a:normAutofit/>
          </a:bodyPr>
          <a:lstStyle/>
          <a:p>
            <a:r>
              <a:rPr lang="en-US" sz="2800" dirty="0" smtClean="0"/>
              <a:t>The </a:t>
            </a:r>
            <a:r>
              <a:rPr lang="en-US" sz="2800" dirty="0" err="1" smtClean="0"/>
              <a:t>java.util.Arrays</a:t>
            </a:r>
            <a:r>
              <a:rPr lang="en-US" sz="2800" dirty="0" smtClean="0"/>
              <a:t> class contains various static methods for sorting and searching arrays</a:t>
            </a:r>
          </a:p>
          <a:p>
            <a:pPr lvl="1"/>
            <a:r>
              <a:rPr lang="en-US" sz="2400" dirty="0" smtClean="0"/>
              <a:t>public static </a:t>
            </a:r>
            <a:r>
              <a:rPr lang="en-US" sz="2400" dirty="0" err="1" smtClean="0"/>
              <a:t>int</a:t>
            </a:r>
            <a:r>
              <a:rPr lang="en-US" sz="2400" dirty="0" smtClean="0"/>
              <a:t> </a:t>
            </a:r>
            <a:r>
              <a:rPr lang="en-US" sz="2400" dirty="0" err="1" smtClean="0"/>
              <a:t>binarySearch</a:t>
            </a:r>
            <a:r>
              <a:rPr lang="en-US" sz="2400" dirty="0" smtClean="0"/>
              <a:t>(Object[] a, Object key)</a:t>
            </a:r>
          </a:p>
          <a:p>
            <a:pPr lvl="1"/>
            <a:r>
              <a:rPr lang="en-US" sz="2400" dirty="0" smtClean="0"/>
              <a:t>public static </a:t>
            </a:r>
            <a:r>
              <a:rPr lang="en-US" sz="2400" dirty="0" err="1" smtClean="0"/>
              <a:t>boolean</a:t>
            </a:r>
            <a:r>
              <a:rPr lang="en-US" sz="2400" dirty="0" smtClean="0"/>
              <a:t> equals(long[] a, long[] a2)</a:t>
            </a:r>
          </a:p>
          <a:p>
            <a:pPr lvl="1"/>
            <a:r>
              <a:rPr lang="en-US" sz="2400" dirty="0" smtClean="0"/>
              <a:t>public static void sort(Object[ ] a)</a:t>
            </a:r>
          </a:p>
          <a:p>
            <a:endParaRPr lang="en-US" sz="2800" dirty="0" smtClean="0"/>
          </a:p>
          <a:p>
            <a:pPr>
              <a:buNone/>
            </a:pPr>
            <a:r>
              <a:rPr lang="fr-FR" sz="2400" dirty="0" smtClean="0"/>
              <a:t>       Object </a:t>
            </a:r>
            <a:r>
              <a:rPr lang="fr-FR" sz="2400" dirty="0" err="1" smtClean="0"/>
              <a:t>can</a:t>
            </a:r>
            <a:r>
              <a:rPr lang="fr-FR" sz="2400" dirty="0" smtClean="0"/>
              <a:t> </a:t>
            </a:r>
            <a:r>
              <a:rPr lang="fr-FR" sz="2400" dirty="0" err="1" smtClean="0"/>
              <a:t>be</a:t>
            </a:r>
            <a:r>
              <a:rPr lang="fr-FR" sz="2400" dirty="0" smtClean="0"/>
              <a:t>( </a:t>
            </a:r>
            <a:r>
              <a:rPr lang="fr-FR" sz="2400" dirty="0" err="1" smtClean="0"/>
              <a:t>Byte</a:t>
            </a:r>
            <a:r>
              <a:rPr lang="fr-FR" sz="2400" dirty="0" smtClean="0"/>
              <a:t>, Int , double, etc.)</a:t>
            </a:r>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 integer 1-Darray</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400" dirty="0" smtClean="0"/>
              <a:t>Integer[] elevens = { 44, 22, 55, 11, 33, 66, 77 }; </a:t>
            </a:r>
          </a:p>
          <a:p>
            <a:pPr>
              <a:buNone/>
            </a:pPr>
            <a:r>
              <a:rPr lang="en-US" sz="2400" dirty="0" err="1" smtClean="0"/>
              <a:t>Arrays.sort</a:t>
            </a:r>
            <a:r>
              <a:rPr lang="en-US" sz="2400" dirty="0" smtClean="0"/>
              <a:t>(elevens);</a:t>
            </a:r>
          </a:p>
          <a:p>
            <a:pPr>
              <a:buNone/>
            </a:pPr>
            <a:r>
              <a:rPr lang="en-US" sz="2400" dirty="0" smtClean="0"/>
              <a:t> </a:t>
            </a:r>
            <a:r>
              <a:rPr lang="en-US" sz="2400" dirty="0" err="1" smtClean="0"/>
              <a:t>System.out.println</a:t>
            </a:r>
            <a:r>
              <a:rPr lang="en-US" sz="2400" dirty="0" smtClean="0"/>
              <a:t>("increasing order : " + </a:t>
            </a:r>
            <a:r>
              <a:rPr lang="en-US" sz="2400" dirty="0" err="1" smtClean="0"/>
              <a:t>Arrays.toString</a:t>
            </a:r>
            <a:r>
              <a:rPr lang="en-US" sz="2400" dirty="0" smtClean="0"/>
              <a:t>(elevens));</a:t>
            </a:r>
            <a:br>
              <a:rPr lang="en-US" sz="2400" dirty="0" smtClean="0"/>
            </a:b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Multidimensional array in java</a:t>
            </a:r>
            <a:br>
              <a:rPr lang="en-US" b="1" dirty="0" smtClean="0"/>
            </a:br>
            <a:endParaRPr lang="en-US" dirty="0"/>
          </a:p>
        </p:txBody>
      </p:sp>
      <p:sp>
        <p:nvSpPr>
          <p:cNvPr id="3" name="Content Placeholder 2"/>
          <p:cNvSpPr>
            <a:spLocks noGrp="1"/>
          </p:cNvSpPr>
          <p:nvPr>
            <p:ph idx="1"/>
          </p:nvPr>
        </p:nvSpPr>
        <p:spPr/>
        <p:txBody>
          <a:bodyPr/>
          <a:lstStyle/>
          <a:p>
            <a:r>
              <a:rPr lang="en-US" b="1" dirty="0" smtClean="0"/>
              <a:t>Syntax</a:t>
            </a:r>
          </a:p>
          <a:p>
            <a:pPr>
              <a:buNone/>
            </a:pPr>
            <a:r>
              <a:rPr lang="en-US" dirty="0" smtClean="0"/>
              <a:t>     </a:t>
            </a:r>
            <a:r>
              <a:rPr lang="en-US" dirty="0" err="1" smtClean="0"/>
              <a:t>dataType</a:t>
            </a:r>
            <a:r>
              <a:rPr lang="en-US" dirty="0" smtClean="0"/>
              <a:t>[ ][ ] </a:t>
            </a:r>
            <a:r>
              <a:rPr lang="en-US" dirty="0" err="1" smtClean="0"/>
              <a:t>arrayRefVar</a:t>
            </a:r>
            <a:r>
              <a:rPr lang="en-US" dirty="0" smtClean="0"/>
              <a:t>; (or) </a:t>
            </a:r>
          </a:p>
          <a:p>
            <a:pPr>
              <a:buNone/>
            </a:pPr>
            <a:r>
              <a:rPr lang="en-US" dirty="0" smtClean="0"/>
              <a:t>     </a:t>
            </a:r>
            <a:r>
              <a:rPr lang="en-US" dirty="0" err="1" smtClean="0"/>
              <a:t>dataType</a:t>
            </a:r>
            <a:r>
              <a:rPr lang="en-US" dirty="0" smtClean="0"/>
              <a:t> </a:t>
            </a:r>
            <a:r>
              <a:rPr lang="en-US" dirty="0" err="1" smtClean="0"/>
              <a:t>arrayRefVar</a:t>
            </a:r>
            <a:r>
              <a:rPr lang="en-US" dirty="0" smtClean="0"/>
              <a:t>[ ][ ]; </a:t>
            </a:r>
          </a:p>
          <a:p>
            <a:pPr>
              <a:buNone/>
            </a:pPr>
            <a:r>
              <a:rPr lang="en-US" dirty="0" smtClean="0"/>
              <a:t>Example</a:t>
            </a:r>
          </a:p>
          <a:p>
            <a:pPr>
              <a:buNone/>
            </a:pPr>
            <a:r>
              <a:rPr lang="en-US" dirty="0" smtClean="0"/>
              <a:t>   </a:t>
            </a:r>
            <a:r>
              <a:rPr lang="en-US" sz="2800" dirty="0" err="1" smtClean="0"/>
              <a:t>int</a:t>
            </a:r>
            <a:r>
              <a:rPr lang="en-US" sz="2800" dirty="0" smtClean="0"/>
              <a:t>[ ][ ] a= new </a:t>
            </a:r>
            <a:r>
              <a:rPr lang="en-US" sz="2800" dirty="0" err="1" smtClean="0"/>
              <a:t>int</a:t>
            </a:r>
            <a:r>
              <a:rPr lang="en-US" sz="2800" dirty="0" smtClean="0"/>
              <a:t>[3][4]; //3 row and 3 column  </a:t>
            </a:r>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of 2D array</a:t>
            </a:r>
            <a:endParaRPr lang="en-US" dirty="0"/>
          </a:p>
        </p:txBody>
      </p:sp>
      <p:pic>
        <p:nvPicPr>
          <p:cNvPr id="2050" name="Picture 2" descr="How two dimensional array are stored in Java"/>
          <p:cNvPicPr>
            <a:picLocks noChangeAspect="1" noChangeArrowheads="1"/>
          </p:cNvPicPr>
          <p:nvPr/>
        </p:nvPicPr>
        <p:blipFill>
          <a:blip r:embed="rId2"/>
          <a:srcRect/>
          <a:stretch>
            <a:fillRect/>
          </a:stretch>
        </p:blipFill>
        <p:spPr bwMode="auto">
          <a:xfrm>
            <a:off x="1219200" y="1447800"/>
            <a:ext cx="6096000" cy="501015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 2-D array</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endParaRPr lang="en-US" dirty="0" smtClean="0"/>
          </a:p>
          <a:p>
            <a:endParaRPr lang="en-US" dirty="0" smtClean="0"/>
          </a:p>
          <a:p>
            <a:endParaRPr lang="en-US" dirty="0" smtClean="0"/>
          </a:p>
          <a:p>
            <a:pPr>
              <a:buNone/>
            </a:pPr>
            <a:r>
              <a:rPr lang="en-US" dirty="0" smtClean="0"/>
              <a:t>                                       </a:t>
            </a:r>
            <a:r>
              <a:rPr lang="en-US" sz="3600" dirty="0" smtClean="0"/>
              <a:t>?</a:t>
            </a:r>
            <a:br>
              <a:rPr lang="en-US" sz="3600" dirty="0" smtClean="0"/>
            </a:b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public class </a:t>
            </a:r>
            <a:r>
              <a:rPr lang="en-US" dirty="0" err="1" smtClean="0"/>
              <a:t>StringDemo</a:t>
            </a:r>
            <a:endParaRPr lang="en-US" dirty="0" smtClean="0"/>
          </a:p>
          <a:p>
            <a:pPr>
              <a:buNone/>
            </a:pP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a:t>
            </a:r>
          </a:p>
          <a:p>
            <a:pPr>
              <a:buNone/>
            </a:pPr>
            <a:r>
              <a:rPr lang="en-US" dirty="0" smtClean="0"/>
              <a:t>     char[ ] </a:t>
            </a:r>
            <a:r>
              <a:rPr lang="en-US" dirty="0" err="1" smtClean="0"/>
              <a:t>helloArray</a:t>
            </a:r>
            <a:r>
              <a:rPr lang="en-US" dirty="0" smtClean="0"/>
              <a:t> = { 'h', 'e', 'l', 'l', 'o', '.'};    </a:t>
            </a:r>
          </a:p>
          <a:p>
            <a:pPr>
              <a:buNone/>
            </a:pPr>
            <a:r>
              <a:rPr lang="en-US" dirty="0" smtClean="0"/>
              <a:t>    String  </a:t>
            </a:r>
            <a:r>
              <a:rPr lang="en-US" dirty="0" err="1" smtClean="0"/>
              <a:t>helloString</a:t>
            </a:r>
            <a:r>
              <a:rPr lang="en-US" dirty="0" smtClean="0"/>
              <a:t> = new String( </a:t>
            </a:r>
            <a:r>
              <a:rPr lang="en-US" dirty="0" err="1" smtClean="0"/>
              <a:t>helloArray</a:t>
            </a:r>
            <a:r>
              <a:rPr lang="en-US" dirty="0" smtClean="0"/>
              <a:t> );   </a:t>
            </a:r>
            <a:r>
              <a:rPr lang="en-US" dirty="0" err="1" smtClean="0"/>
              <a:t>System.out.println</a:t>
            </a:r>
            <a:r>
              <a:rPr lang="en-US" dirty="0" smtClean="0"/>
              <a:t>( </a:t>
            </a:r>
            <a:r>
              <a:rPr lang="en-US" dirty="0" err="1" smtClean="0"/>
              <a:t>helloString</a:t>
            </a:r>
            <a:r>
              <a:rPr lang="en-US" dirty="0" smtClean="0"/>
              <a:t> ); </a:t>
            </a:r>
          </a:p>
          <a:p>
            <a:pPr>
              <a:buNone/>
            </a:pP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a:t>
            </a:r>
            <a:r>
              <a:rPr lang="en-US" dirty="0" err="1" smtClean="0"/>
              <a:t>Classs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Version History</a:t>
            </a:r>
            <a:br>
              <a:rPr lang="en-US" b="1" dirty="0" smtClean="0"/>
            </a:b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10000"/>
          </a:bodyPr>
          <a:lstStyle/>
          <a:p>
            <a:r>
              <a:rPr lang="en-US" dirty="0" smtClean="0"/>
              <a:t>There are many java versions that has been released. Current stable release of Java is Java SE 8.</a:t>
            </a:r>
          </a:p>
          <a:p>
            <a:pPr>
              <a:buNone/>
            </a:pPr>
            <a:r>
              <a:rPr lang="en-US" dirty="0" smtClean="0"/>
              <a:t>JDK Alpha and Beta (1995)</a:t>
            </a:r>
          </a:p>
          <a:p>
            <a:pPr>
              <a:buNone/>
            </a:pPr>
            <a:r>
              <a:rPr lang="en-US" dirty="0" smtClean="0"/>
              <a:t>JDK 1.0 (23rd Jan, 1996)</a:t>
            </a:r>
          </a:p>
          <a:p>
            <a:pPr>
              <a:buNone/>
            </a:pPr>
            <a:r>
              <a:rPr lang="en-US" dirty="0" smtClean="0"/>
              <a:t>JDK 1.1 (19th Feb, 1997)</a:t>
            </a:r>
          </a:p>
          <a:p>
            <a:pPr>
              <a:buNone/>
            </a:pPr>
            <a:r>
              <a:rPr lang="en-US" dirty="0" smtClean="0"/>
              <a:t>J2SE 1.2 (8th Dec, 1998)</a:t>
            </a:r>
          </a:p>
          <a:p>
            <a:pPr>
              <a:buNone/>
            </a:pPr>
            <a:r>
              <a:rPr lang="en-US" dirty="0" smtClean="0"/>
              <a:t>J2SE 1.3 (8th May, 2000)</a:t>
            </a:r>
          </a:p>
          <a:p>
            <a:pPr>
              <a:buNone/>
            </a:pPr>
            <a:r>
              <a:rPr lang="en-US" dirty="0" smtClean="0"/>
              <a:t>J2SE 1.4 (6th Feb, 2002)</a:t>
            </a:r>
          </a:p>
          <a:p>
            <a:pPr>
              <a:buNone/>
            </a:pPr>
            <a:r>
              <a:rPr lang="en-US" dirty="0" smtClean="0"/>
              <a:t>J2SE 5.0 (30th Sep, 2004)</a:t>
            </a:r>
          </a:p>
          <a:p>
            <a:pPr>
              <a:buNone/>
            </a:pPr>
            <a:r>
              <a:rPr lang="en-US" dirty="0" smtClean="0"/>
              <a:t>Java SE 6 (11th Dec, 2006)</a:t>
            </a:r>
          </a:p>
          <a:p>
            <a:pPr>
              <a:buNone/>
            </a:pPr>
            <a:r>
              <a:rPr lang="en-US" dirty="0" smtClean="0"/>
              <a:t>Java SE 7 (28th July, 2011)</a:t>
            </a:r>
          </a:p>
          <a:p>
            <a:pPr>
              <a:buNone/>
            </a:pPr>
            <a:r>
              <a:rPr lang="en-US" dirty="0" smtClean="0"/>
              <a:t>Java SE 8 (18th March, 2014)</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pPr>
              <a:buNone/>
            </a:pPr>
            <a:r>
              <a:rPr lang="en-US" i="1" dirty="0" smtClean="0"/>
              <a:t>			</a:t>
            </a:r>
            <a:r>
              <a:rPr lang="en-US" b="1" dirty="0" smtClean="0"/>
              <a:t>      Classes and Objects</a:t>
            </a:r>
            <a:endParaRPr lang="en-US"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Class</a:t>
            </a: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dirty="0" smtClean="0"/>
              <a:t>A class is a group of objects that has common properties.</a:t>
            </a:r>
          </a:p>
          <a:p>
            <a:r>
              <a:rPr lang="en-US" dirty="0" smtClean="0"/>
              <a:t>A class in java can contain:</a:t>
            </a:r>
          </a:p>
          <a:p>
            <a:pPr lvl="1"/>
            <a:r>
              <a:rPr lang="en-US" b="1" dirty="0" smtClean="0"/>
              <a:t>data member</a:t>
            </a:r>
            <a:endParaRPr lang="en-US" dirty="0" smtClean="0"/>
          </a:p>
          <a:p>
            <a:pPr lvl="1"/>
            <a:r>
              <a:rPr lang="en-US" b="1" dirty="0" smtClean="0"/>
              <a:t>method</a:t>
            </a:r>
            <a:endParaRPr lang="en-US" dirty="0" smtClean="0"/>
          </a:p>
          <a:p>
            <a:pPr lvl="1"/>
            <a:r>
              <a:rPr lang="en-US" b="1" dirty="0" smtClean="0"/>
              <a:t>constructor</a:t>
            </a:r>
            <a:endParaRPr lang="en-US" dirty="0" smtClean="0"/>
          </a:p>
          <a:p>
            <a:pPr lvl="1"/>
            <a:r>
              <a:rPr lang="en-US" b="1" dirty="0" smtClean="0"/>
              <a:t>block</a:t>
            </a:r>
            <a:endParaRPr lang="en-US" dirty="0" smtClean="0"/>
          </a:p>
          <a:p>
            <a:pPr lvl="1"/>
            <a:r>
              <a:rPr lang="en-US" b="1" dirty="0" smtClean="0"/>
              <a:t>class and interface</a:t>
            </a:r>
            <a:endParaRPr lang="en-US" dirty="0" smtClean="0"/>
          </a:p>
          <a:p>
            <a:endParaRPr lang="en-US" b="1" dirty="0" smtClean="0"/>
          </a:p>
          <a:p>
            <a:r>
              <a:rPr lang="en-US" b="1" dirty="0" smtClean="0"/>
              <a:t>Syntax to declare a class:</a:t>
            </a:r>
          </a:p>
          <a:p>
            <a:pPr>
              <a:buNone/>
            </a:pPr>
            <a:r>
              <a:rPr lang="en-US" dirty="0" smtClean="0"/>
              <a:t>    class &lt;</a:t>
            </a:r>
            <a:r>
              <a:rPr lang="en-US" dirty="0" err="1" smtClean="0"/>
              <a:t>class_name</a:t>
            </a:r>
            <a:r>
              <a:rPr lang="en-US" dirty="0" smtClean="0"/>
              <a:t>&gt;  {  </a:t>
            </a:r>
          </a:p>
          <a:p>
            <a:pPr>
              <a:buNone/>
            </a:pPr>
            <a:r>
              <a:rPr lang="en-US" dirty="0" smtClean="0"/>
              <a:t>       data member;  </a:t>
            </a:r>
          </a:p>
          <a:p>
            <a:pPr>
              <a:buNone/>
            </a:pPr>
            <a:r>
              <a:rPr lang="en-US" dirty="0" smtClean="0"/>
              <a:t>       method;  </a:t>
            </a:r>
          </a:p>
          <a:p>
            <a:pPr>
              <a:buNone/>
            </a:pPr>
            <a:r>
              <a:rPr lang="en-US" dirty="0" smtClean="0"/>
              <a:t>     }  </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of Object and Class</a:t>
            </a:r>
            <a:br>
              <a:rPr lang="en-US" b="1" dirty="0" smtClean="0"/>
            </a:br>
            <a:endParaRPr lang="en-US" dirty="0"/>
          </a:p>
        </p:txBody>
      </p:sp>
      <p:sp>
        <p:nvSpPr>
          <p:cNvPr id="3" name="Content Placeholder 2"/>
          <p:cNvSpPr>
            <a:spLocks noGrp="1"/>
          </p:cNvSpPr>
          <p:nvPr>
            <p:ph idx="1"/>
          </p:nvPr>
        </p:nvSpPr>
        <p:spPr>
          <a:xfrm>
            <a:off x="457200" y="990600"/>
            <a:ext cx="8229600" cy="5562600"/>
          </a:xfrm>
        </p:spPr>
        <p:txBody>
          <a:bodyPr>
            <a:noAutofit/>
          </a:bodyPr>
          <a:lstStyle/>
          <a:p>
            <a:pPr>
              <a:buNone/>
            </a:pPr>
            <a:r>
              <a:rPr lang="en-US" sz="1600" dirty="0" smtClean="0"/>
              <a:t>class Rectangle{  </a:t>
            </a:r>
          </a:p>
          <a:p>
            <a:pPr>
              <a:buNone/>
            </a:pPr>
            <a:r>
              <a:rPr lang="en-US" sz="1600" dirty="0" smtClean="0"/>
              <a:t> </a:t>
            </a:r>
            <a:r>
              <a:rPr lang="en-US" sz="1600" dirty="0" err="1" smtClean="0"/>
              <a:t>int</a:t>
            </a:r>
            <a:r>
              <a:rPr lang="en-US" sz="1600" dirty="0" smtClean="0"/>
              <a:t> length;  </a:t>
            </a:r>
          </a:p>
          <a:p>
            <a:pPr>
              <a:buNone/>
            </a:pPr>
            <a:r>
              <a:rPr lang="en-US" sz="1600" dirty="0" smtClean="0"/>
              <a:t> </a:t>
            </a:r>
            <a:r>
              <a:rPr lang="en-US" sz="1600" dirty="0" err="1" smtClean="0"/>
              <a:t>int</a:t>
            </a:r>
            <a:r>
              <a:rPr lang="en-US" sz="1600" dirty="0" smtClean="0"/>
              <a:t> width;  </a:t>
            </a:r>
          </a:p>
          <a:p>
            <a:pPr>
              <a:buNone/>
            </a:pPr>
            <a:r>
              <a:rPr lang="en-US" sz="1600" dirty="0" smtClean="0"/>
              <a:t> void insert(</a:t>
            </a:r>
            <a:r>
              <a:rPr lang="en-US" sz="1600" dirty="0" err="1" smtClean="0"/>
              <a:t>int</a:t>
            </a:r>
            <a:r>
              <a:rPr lang="en-US" sz="1600" dirty="0" smtClean="0"/>
              <a:t> </a:t>
            </a:r>
            <a:r>
              <a:rPr lang="en-US" sz="1600" dirty="0" err="1" smtClean="0"/>
              <a:t>l,int</a:t>
            </a:r>
            <a:r>
              <a:rPr lang="en-US" sz="1600" dirty="0" smtClean="0"/>
              <a:t> w)</a:t>
            </a:r>
          </a:p>
          <a:p>
            <a:pPr>
              <a:buNone/>
            </a:pPr>
            <a:r>
              <a:rPr lang="en-US" sz="1600" dirty="0" smtClean="0"/>
              <a:t> {  </a:t>
            </a:r>
          </a:p>
          <a:p>
            <a:pPr>
              <a:buNone/>
            </a:pPr>
            <a:r>
              <a:rPr lang="en-US" sz="1600" dirty="0" smtClean="0"/>
              <a:t>  length=l;  </a:t>
            </a:r>
          </a:p>
          <a:p>
            <a:pPr>
              <a:buNone/>
            </a:pPr>
            <a:r>
              <a:rPr lang="en-US" sz="1600" dirty="0" smtClean="0"/>
              <a:t>  width=w;  </a:t>
            </a:r>
          </a:p>
          <a:p>
            <a:pPr>
              <a:buNone/>
            </a:pPr>
            <a:r>
              <a:rPr lang="en-US" sz="1600" dirty="0" smtClean="0"/>
              <a:t> }  </a:t>
            </a:r>
          </a:p>
          <a:p>
            <a:pPr>
              <a:buNone/>
            </a:pPr>
            <a:r>
              <a:rPr lang="en-US" sz="1600" dirty="0" smtClean="0"/>
              <a:t>   void </a:t>
            </a:r>
            <a:r>
              <a:rPr lang="en-US" sz="1600" dirty="0" err="1" smtClean="0"/>
              <a:t>calculateArea</a:t>
            </a:r>
            <a:r>
              <a:rPr lang="en-US" sz="1600" dirty="0" smtClean="0"/>
              <a:t>( ) {   </a:t>
            </a:r>
            <a:r>
              <a:rPr lang="en-US" sz="1600" dirty="0" err="1" smtClean="0"/>
              <a:t>System.out.println</a:t>
            </a:r>
            <a:r>
              <a:rPr lang="en-US" sz="1600" dirty="0" smtClean="0"/>
              <a:t>( length*width ); }  </a:t>
            </a:r>
          </a:p>
          <a:p>
            <a:pPr>
              <a:buNone/>
            </a:pPr>
            <a:r>
              <a:rPr lang="en-US" sz="1600" dirty="0" smtClean="0"/>
              <a:t>  public static void main (String </a:t>
            </a:r>
            <a:r>
              <a:rPr lang="en-US" sz="1600" dirty="0" err="1" smtClean="0"/>
              <a:t>args</a:t>
            </a:r>
            <a:r>
              <a:rPr lang="en-US" sz="1600" dirty="0" smtClean="0"/>
              <a:t>[ ]) {  </a:t>
            </a:r>
          </a:p>
          <a:p>
            <a:pPr>
              <a:buNone/>
            </a:pPr>
            <a:r>
              <a:rPr lang="en-US" sz="1600" dirty="0" smtClean="0"/>
              <a:t>  Rectangle r1=new Rectangle( );  </a:t>
            </a:r>
          </a:p>
          <a:p>
            <a:pPr>
              <a:buNone/>
            </a:pPr>
            <a:r>
              <a:rPr lang="en-US" sz="1600" dirty="0" smtClean="0"/>
              <a:t>  Rectangle r2=new Rectangle ( );  </a:t>
            </a:r>
          </a:p>
          <a:p>
            <a:pPr>
              <a:buNone/>
            </a:pPr>
            <a:r>
              <a:rPr lang="en-US" sz="1600" dirty="0" smtClean="0"/>
              <a:t>  r1.insert(11,5);  </a:t>
            </a:r>
          </a:p>
          <a:p>
            <a:pPr>
              <a:buNone/>
            </a:pPr>
            <a:r>
              <a:rPr lang="en-US" sz="1600" dirty="0" smtClean="0"/>
              <a:t>  r2.insert(3,15);  </a:t>
            </a:r>
          </a:p>
          <a:p>
            <a:pPr>
              <a:buNone/>
            </a:pPr>
            <a:r>
              <a:rPr lang="en-US" sz="1600" dirty="0" smtClean="0"/>
              <a:t>   r1.calculateArea();  </a:t>
            </a:r>
          </a:p>
          <a:p>
            <a:pPr>
              <a:buNone/>
            </a:pPr>
            <a:r>
              <a:rPr lang="en-US" sz="1600" dirty="0" smtClean="0"/>
              <a:t>  r2.calculateArea();  </a:t>
            </a:r>
          </a:p>
          <a:p>
            <a:pPr>
              <a:buNone/>
            </a:pPr>
            <a:r>
              <a:rPr lang="en-US" sz="1600" dirty="0" smtClean="0"/>
              <a:t>}  </a:t>
            </a:r>
          </a:p>
          <a:p>
            <a:pPr>
              <a:buNone/>
            </a:pPr>
            <a:r>
              <a:rPr lang="en-US" sz="1600" dirty="0" smtClean="0"/>
              <a:t>}  </a:t>
            </a:r>
          </a:p>
          <a:p>
            <a:pPr>
              <a:buNone/>
            </a:pPr>
            <a:r>
              <a:rPr lang="en-US" sz="1600" b="1" dirty="0" smtClean="0"/>
              <a:t>Output:55 45</a:t>
            </a:r>
          </a:p>
          <a:p>
            <a:endParaRPr lang="en-US" sz="16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smtClean="0"/>
              <a:t>Different ways to create an object in Java</a:t>
            </a:r>
            <a:br>
              <a:rPr lang="en-US" b="1" dirty="0" smtClean="0"/>
            </a:br>
            <a:endParaRPr lang="en-US" dirty="0"/>
          </a:p>
        </p:txBody>
      </p:sp>
      <p:sp>
        <p:nvSpPr>
          <p:cNvPr id="3" name="Content Placeholder 2"/>
          <p:cNvSpPr>
            <a:spLocks noGrp="1"/>
          </p:cNvSpPr>
          <p:nvPr>
            <p:ph idx="1"/>
          </p:nvPr>
        </p:nvSpPr>
        <p:spPr/>
        <p:txBody>
          <a:bodyPr/>
          <a:lstStyle/>
          <a:p>
            <a:r>
              <a:rPr lang="en-US" dirty="0" smtClean="0"/>
              <a:t>There are many ways to create an object in java. They are: </a:t>
            </a:r>
          </a:p>
          <a:p>
            <a:pPr lvl="1"/>
            <a:r>
              <a:rPr lang="en-US" b="1" dirty="0" smtClean="0"/>
              <a:t>By </a:t>
            </a:r>
            <a:r>
              <a:rPr lang="en-US" b="1" i="1" dirty="0" smtClean="0"/>
              <a:t>new</a:t>
            </a:r>
            <a:r>
              <a:rPr lang="en-US" b="1" dirty="0" smtClean="0"/>
              <a:t> keyword</a:t>
            </a:r>
          </a:p>
          <a:p>
            <a:pPr lvl="1"/>
            <a:r>
              <a:rPr lang="en-US" dirty="0" smtClean="0"/>
              <a:t>By </a:t>
            </a:r>
            <a:r>
              <a:rPr lang="en-US" i="1" dirty="0" err="1" smtClean="0"/>
              <a:t>newInstance</a:t>
            </a:r>
            <a:r>
              <a:rPr lang="en-US" i="1" dirty="0" smtClean="0"/>
              <a:t>() </a:t>
            </a:r>
            <a:r>
              <a:rPr lang="en-US" dirty="0" smtClean="0"/>
              <a:t>method</a:t>
            </a:r>
          </a:p>
          <a:p>
            <a:pPr lvl="1"/>
            <a:r>
              <a:rPr lang="en-US" dirty="0" smtClean="0"/>
              <a:t>By </a:t>
            </a:r>
            <a:r>
              <a:rPr lang="en-US" i="1" dirty="0" smtClean="0"/>
              <a:t>clone() </a:t>
            </a:r>
            <a:r>
              <a:rPr lang="en-US" dirty="0" smtClean="0"/>
              <a:t>method</a:t>
            </a:r>
          </a:p>
          <a:p>
            <a:pPr lvl="1"/>
            <a:r>
              <a:rPr lang="en-US" dirty="0" smtClean="0"/>
              <a:t>By </a:t>
            </a:r>
            <a:r>
              <a:rPr lang="en-US" i="1" dirty="0" smtClean="0"/>
              <a:t>factory</a:t>
            </a:r>
            <a:r>
              <a:rPr lang="en-US" dirty="0" smtClean="0"/>
              <a:t> method etc.</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err="1" smtClean="0"/>
              <a:t>Annonymous</a:t>
            </a:r>
            <a:r>
              <a:rPr lang="en-US" b="1" dirty="0" smtClean="0"/>
              <a:t> object</a:t>
            </a:r>
            <a:br>
              <a:rPr lang="en-US" b="1" dirty="0" smtClean="0"/>
            </a:br>
            <a:endParaRPr lang="en-US" dirty="0"/>
          </a:p>
        </p:txBody>
      </p:sp>
      <p:sp>
        <p:nvSpPr>
          <p:cNvPr id="3" name="Content Placeholder 2"/>
          <p:cNvSpPr>
            <a:spLocks noGrp="1"/>
          </p:cNvSpPr>
          <p:nvPr>
            <p:ph idx="1"/>
          </p:nvPr>
        </p:nvSpPr>
        <p:spPr>
          <a:xfrm>
            <a:off x="152400" y="1143000"/>
            <a:ext cx="8839200" cy="5334000"/>
          </a:xfrm>
        </p:spPr>
        <p:txBody>
          <a:bodyPr>
            <a:normAutofit lnSpcReduction="10000"/>
          </a:bodyPr>
          <a:lstStyle/>
          <a:p>
            <a:r>
              <a:rPr lang="en-US" dirty="0" err="1" smtClean="0"/>
              <a:t>Annonymous</a:t>
            </a:r>
            <a:r>
              <a:rPr lang="en-US" dirty="0" smtClean="0"/>
              <a:t> simply means nameless. </a:t>
            </a:r>
            <a:r>
              <a:rPr lang="en-US" b="1" dirty="0" smtClean="0"/>
              <a:t>An object that have no reference is known as </a:t>
            </a:r>
            <a:r>
              <a:rPr lang="en-US" b="1" dirty="0" err="1" smtClean="0"/>
              <a:t>annonymous</a:t>
            </a:r>
            <a:r>
              <a:rPr lang="en-US" b="1" dirty="0" smtClean="0"/>
              <a:t> object. </a:t>
            </a:r>
          </a:p>
          <a:p>
            <a:r>
              <a:rPr lang="en-US" dirty="0" smtClean="0"/>
              <a:t>If you have to use an object only once, </a:t>
            </a:r>
            <a:r>
              <a:rPr lang="en-US" dirty="0" err="1" smtClean="0"/>
              <a:t>annonymous</a:t>
            </a:r>
            <a:r>
              <a:rPr lang="en-US" dirty="0" smtClean="0"/>
              <a:t> object is a good approach.</a:t>
            </a:r>
          </a:p>
          <a:p>
            <a:pPr>
              <a:buNone/>
            </a:pPr>
            <a:r>
              <a:rPr lang="en-US" dirty="0" smtClean="0"/>
              <a:t>    e.g., </a:t>
            </a:r>
          </a:p>
          <a:p>
            <a:pPr>
              <a:buNone/>
            </a:pPr>
            <a:r>
              <a:rPr lang="en-US" dirty="0" smtClean="0"/>
              <a:t>    Simple object instantiation is done:</a:t>
            </a:r>
            <a:br>
              <a:rPr lang="en-US" dirty="0" smtClean="0"/>
            </a:br>
            <a:r>
              <a:rPr lang="en-US" dirty="0" smtClean="0"/>
              <a:t>     Sample s = new Sample();</a:t>
            </a:r>
            <a:br>
              <a:rPr lang="en-US" dirty="0" smtClean="0"/>
            </a:br>
            <a:r>
              <a:rPr lang="en-US" dirty="0" smtClean="0"/>
              <a:t/>
            </a:r>
            <a:br>
              <a:rPr lang="en-US" dirty="0" smtClean="0"/>
            </a:br>
            <a:r>
              <a:rPr lang="en-US" dirty="0" smtClean="0"/>
              <a:t> Anonymous object instantiation:</a:t>
            </a:r>
            <a:br>
              <a:rPr lang="en-US" dirty="0" smtClean="0"/>
            </a:br>
            <a:r>
              <a:rPr lang="en-US" dirty="0" smtClean="0"/>
              <a:t>     new Sample();</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95400"/>
            <a:ext cx="8229600" cy="5562600"/>
          </a:xfrm>
        </p:spPr>
        <p:txBody>
          <a:bodyPr>
            <a:normAutofit fontScale="70000" lnSpcReduction="20000"/>
          </a:bodyPr>
          <a:lstStyle/>
          <a:p>
            <a:pPr>
              <a:buNone/>
            </a:pPr>
            <a:r>
              <a:rPr lang="en-US" dirty="0" smtClean="0"/>
              <a:t>class Calculation{  </a:t>
            </a:r>
          </a:p>
          <a:p>
            <a:pPr>
              <a:buNone/>
            </a:pPr>
            <a:r>
              <a:rPr lang="en-US" dirty="0" smtClean="0"/>
              <a:t>  </a:t>
            </a:r>
          </a:p>
          <a:p>
            <a:pPr>
              <a:buNone/>
            </a:pPr>
            <a:r>
              <a:rPr lang="en-US" dirty="0" smtClean="0"/>
              <a:t> void fact(</a:t>
            </a:r>
            <a:r>
              <a:rPr lang="en-US" dirty="0" err="1" smtClean="0"/>
              <a:t>int</a:t>
            </a:r>
            <a:r>
              <a:rPr lang="en-US" dirty="0" smtClean="0"/>
              <a:t>  n){  </a:t>
            </a:r>
          </a:p>
          <a:p>
            <a:pPr>
              <a:buNone/>
            </a:pPr>
            <a:r>
              <a:rPr lang="en-US" dirty="0" smtClean="0"/>
              <a:t>  </a:t>
            </a:r>
            <a:r>
              <a:rPr lang="en-US" dirty="0" err="1" smtClean="0"/>
              <a:t>int</a:t>
            </a:r>
            <a:r>
              <a:rPr lang="en-US" dirty="0" smtClean="0"/>
              <a:t> fact=1;  </a:t>
            </a:r>
          </a:p>
          <a:p>
            <a:pPr>
              <a:buNone/>
            </a:pPr>
            <a:r>
              <a:rPr lang="en-US" dirty="0" smtClean="0"/>
              <a:t>  for(</a:t>
            </a:r>
            <a:r>
              <a:rPr lang="en-US" dirty="0" err="1" smtClean="0"/>
              <a:t>int</a:t>
            </a:r>
            <a:r>
              <a:rPr lang="en-US" dirty="0" smtClean="0"/>
              <a:t> </a:t>
            </a:r>
            <a:r>
              <a:rPr lang="en-US" dirty="0" err="1" smtClean="0"/>
              <a:t>i</a:t>
            </a:r>
            <a:r>
              <a:rPr lang="en-US" dirty="0" smtClean="0"/>
              <a:t>=1;i&lt;=</a:t>
            </a:r>
            <a:r>
              <a:rPr lang="en-US" dirty="0" err="1" smtClean="0"/>
              <a:t>n;i</a:t>
            </a:r>
            <a:r>
              <a:rPr lang="en-US" dirty="0" smtClean="0"/>
              <a:t>++){  </a:t>
            </a:r>
          </a:p>
          <a:p>
            <a:pPr>
              <a:buNone/>
            </a:pPr>
            <a:r>
              <a:rPr lang="en-US" dirty="0" smtClean="0"/>
              <a:t>   fact=fact*</a:t>
            </a:r>
            <a:r>
              <a:rPr lang="en-US" dirty="0" err="1" smtClean="0"/>
              <a:t>i</a:t>
            </a:r>
            <a:r>
              <a:rPr lang="en-US" dirty="0" smtClean="0"/>
              <a:t>;  </a:t>
            </a:r>
          </a:p>
          <a:p>
            <a:pPr>
              <a:buNone/>
            </a:pPr>
            <a:r>
              <a:rPr lang="en-US" dirty="0" smtClean="0"/>
              <a:t>  }  </a:t>
            </a:r>
          </a:p>
          <a:p>
            <a:pPr>
              <a:buNone/>
            </a:pPr>
            <a:r>
              <a:rPr lang="en-US" dirty="0" smtClean="0"/>
              <a:t> </a:t>
            </a:r>
            <a:r>
              <a:rPr lang="en-US" dirty="0" err="1" smtClean="0"/>
              <a:t>System.out.println</a:t>
            </a:r>
            <a:r>
              <a:rPr lang="en-US" dirty="0" smtClean="0"/>
              <a:t>("factorial is "+fact);  </a:t>
            </a:r>
          </a:p>
          <a:p>
            <a:pPr>
              <a:buNone/>
            </a:pPr>
            <a:r>
              <a:rPr lang="en-US" dirty="0" smtClean="0"/>
              <a:t>}  </a:t>
            </a:r>
          </a:p>
          <a:p>
            <a:pPr>
              <a:buNone/>
            </a:pPr>
            <a:r>
              <a:rPr lang="en-US" dirty="0" smtClean="0"/>
              <a:t>  </a:t>
            </a:r>
          </a:p>
          <a:p>
            <a:pPr>
              <a:buNone/>
            </a:pPr>
            <a:r>
              <a:rPr lang="en-US" dirty="0" smtClean="0"/>
              <a:t> public static void main(String </a:t>
            </a:r>
            <a:r>
              <a:rPr lang="en-US" dirty="0" err="1" smtClean="0"/>
              <a:t>args</a:t>
            </a:r>
            <a:r>
              <a:rPr lang="en-US" dirty="0" smtClean="0"/>
              <a:t>[ ]) {  </a:t>
            </a:r>
          </a:p>
          <a:p>
            <a:pPr>
              <a:buNone/>
            </a:pPr>
            <a:r>
              <a:rPr lang="en-US" dirty="0" smtClean="0"/>
              <a:t> new Calculation().fact(5);  //calling method with </a:t>
            </a:r>
            <a:r>
              <a:rPr lang="en-US" dirty="0" err="1" smtClean="0"/>
              <a:t>annonymous</a:t>
            </a:r>
            <a:r>
              <a:rPr lang="en-US" dirty="0" smtClean="0"/>
              <a:t> object  </a:t>
            </a:r>
          </a:p>
          <a:p>
            <a:pPr>
              <a:buNone/>
            </a:pPr>
            <a:r>
              <a:rPr lang="en-US" dirty="0" smtClean="0"/>
              <a:t>}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Access Modifiers</a:t>
            </a:r>
            <a:br>
              <a:rPr lang="en-US" b="1" dirty="0" smtClean="0"/>
            </a:br>
            <a:endParaRPr lang="en-US" dirty="0"/>
          </a:p>
        </p:txBody>
      </p:sp>
      <p:sp>
        <p:nvSpPr>
          <p:cNvPr id="3" name="Content Placeholder 2"/>
          <p:cNvSpPr>
            <a:spLocks noGrp="1"/>
          </p:cNvSpPr>
          <p:nvPr>
            <p:ph idx="1"/>
          </p:nvPr>
        </p:nvSpPr>
        <p:spPr>
          <a:xfrm>
            <a:off x="152400" y="1219200"/>
            <a:ext cx="8763000" cy="4876800"/>
          </a:xfrm>
        </p:spPr>
        <p:txBody>
          <a:bodyPr>
            <a:normAutofit fontScale="92500" lnSpcReduction="20000"/>
          </a:bodyPr>
          <a:lstStyle/>
          <a:p>
            <a:r>
              <a:rPr lang="en-US" dirty="0" smtClean="0"/>
              <a:t>There are two types of modifiers in java: </a:t>
            </a:r>
            <a:r>
              <a:rPr lang="en-US" b="1" dirty="0" smtClean="0"/>
              <a:t>access modifiers</a:t>
            </a:r>
            <a:r>
              <a:rPr lang="en-US" dirty="0" smtClean="0"/>
              <a:t> and </a:t>
            </a:r>
            <a:r>
              <a:rPr lang="en-US" b="1" dirty="0" smtClean="0"/>
              <a:t>non-access modifiers</a:t>
            </a:r>
            <a:r>
              <a:rPr lang="en-US" dirty="0" smtClean="0"/>
              <a:t>.</a:t>
            </a:r>
          </a:p>
          <a:p>
            <a:r>
              <a:rPr lang="en-US" dirty="0" smtClean="0"/>
              <a:t>The access modifiers in java specifies accessibility (scope) of a data member, method, constructor or class. </a:t>
            </a:r>
          </a:p>
          <a:p>
            <a:r>
              <a:rPr lang="en-US" dirty="0" smtClean="0"/>
              <a:t>There are 4 types of java access modifiers:</a:t>
            </a:r>
          </a:p>
          <a:p>
            <a:pPr lvl="1"/>
            <a:r>
              <a:rPr lang="en-US" dirty="0" smtClean="0"/>
              <a:t>private</a:t>
            </a:r>
          </a:p>
          <a:p>
            <a:pPr lvl="1"/>
            <a:r>
              <a:rPr lang="en-US" dirty="0" smtClean="0"/>
              <a:t>default</a:t>
            </a:r>
          </a:p>
          <a:p>
            <a:pPr lvl="1"/>
            <a:r>
              <a:rPr lang="en-US" dirty="0" smtClean="0"/>
              <a:t>protected</a:t>
            </a:r>
          </a:p>
          <a:p>
            <a:pPr lvl="1"/>
            <a:r>
              <a:rPr lang="en-US" dirty="0" smtClean="0"/>
              <a:t>Public</a:t>
            </a:r>
          </a:p>
          <a:p>
            <a:pPr lvl="1">
              <a:buNone/>
            </a:pPr>
            <a:r>
              <a:rPr lang="en-US" dirty="0" smtClean="0"/>
              <a:t>    There are many non-access modifiers such as static, abstract, synchronized, native, volatile, transient etc.</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smtClean="0"/>
              <a:t>Access Modifiers</a:t>
            </a:r>
            <a:br>
              <a:rPr lang="en-US" b="1" dirty="0" smtClean="0"/>
            </a:br>
            <a:endParaRPr lang="en-US" dirty="0"/>
          </a:p>
        </p:txBody>
      </p:sp>
      <p:sp>
        <p:nvSpPr>
          <p:cNvPr id="3" name="Content Placeholder 2"/>
          <p:cNvSpPr>
            <a:spLocks noGrp="1"/>
          </p:cNvSpPr>
          <p:nvPr>
            <p:ph idx="1"/>
          </p:nvPr>
        </p:nvSpPr>
        <p:spPr>
          <a:xfrm>
            <a:off x="457200" y="1600200"/>
            <a:ext cx="8458200" cy="4525963"/>
          </a:xfrm>
        </p:spPr>
        <p:txBody>
          <a:bodyPr/>
          <a:lstStyle/>
          <a:p>
            <a:r>
              <a:rPr lang="en-US" b="1" dirty="0" smtClean="0"/>
              <a:t>private access modifier : </a:t>
            </a:r>
            <a:r>
              <a:rPr lang="en-US" dirty="0" smtClean="0"/>
              <a:t>The private access modifier is accessible only within class.</a:t>
            </a:r>
          </a:p>
          <a:p>
            <a:pPr lvl="1"/>
            <a:r>
              <a:rPr lang="en-US" b="1" dirty="0" smtClean="0"/>
              <a:t>Note: A class cannot be private or protected except nested class.</a:t>
            </a:r>
          </a:p>
          <a:p>
            <a:r>
              <a:rPr lang="en-US" b="1" dirty="0" smtClean="0"/>
              <a:t>default access modifier: </a:t>
            </a:r>
            <a:r>
              <a:rPr lang="en-US" dirty="0" smtClean="0"/>
              <a:t>If you don't use any modifier, it is treated as </a:t>
            </a:r>
            <a:r>
              <a:rPr lang="en-US" b="1" dirty="0" smtClean="0"/>
              <a:t>default</a:t>
            </a:r>
            <a:r>
              <a:rPr lang="en-US" dirty="0" smtClean="0"/>
              <a:t> by default. The default modifier is accessible only within package.</a:t>
            </a:r>
            <a:endParaRPr lang="en-US" b="1" dirty="0" smtClean="0"/>
          </a:p>
          <a:p>
            <a:endParaRPr lang="en-US" b="1" dirty="0" smtClean="0"/>
          </a:p>
          <a:p>
            <a:endParaRPr lang="en-US" b="1" dirty="0" smtClean="0"/>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10000"/>
          </a:bodyPr>
          <a:lstStyle/>
          <a:p>
            <a:pPr>
              <a:buNone/>
            </a:pPr>
            <a:endParaRPr lang="en-US" sz="2000" dirty="0" smtClean="0"/>
          </a:p>
          <a:p>
            <a:pPr>
              <a:buNone/>
            </a:pPr>
            <a:r>
              <a:rPr lang="en-US" sz="2000" dirty="0" smtClean="0"/>
              <a:t>//save by A.java  </a:t>
            </a:r>
          </a:p>
          <a:p>
            <a:pPr>
              <a:buNone/>
            </a:pPr>
            <a:r>
              <a:rPr lang="en-US" sz="2000" dirty="0" smtClean="0"/>
              <a:t>package pack;  </a:t>
            </a:r>
          </a:p>
          <a:p>
            <a:pPr>
              <a:buNone/>
            </a:pPr>
            <a:r>
              <a:rPr lang="en-US" sz="2000" dirty="0" smtClean="0"/>
              <a:t>class A{  </a:t>
            </a:r>
          </a:p>
          <a:p>
            <a:pPr>
              <a:buNone/>
            </a:pPr>
            <a:r>
              <a:rPr lang="en-US" sz="2000" dirty="0" smtClean="0"/>
              <a:t>  void </a:t>
            </a:r>
            <a:r>
              <a:rPr lang="en-US" sz="2000" dirty="0" err="1" smtClean="0"/>
              <a:t>msg</a:t>
            </a:r>
            <a:r>
              <a:rPr lang="en-US" sz="2000" dirty="0" smtClean="0"/>
              <a:t>(){</a:t>
            </a:r>
            <a:r>
              <a:rPr lang="en-US" sz="2000" dirty="0" err="1" smtClean="0"/>
              <a:t>System.out.println</a:t>
            </a:r>
            <a:r>
              <a:rPr lang="en-US" sz="2000" dirty="0" smtClean="0"/>
              <a:t>("Hello");}  </a:t>
            </a:r>
          </a:p>
          <a:p>
            <a:pPr>
              <a:buNone/>
            </a:pPr>
            <a:r>
              <a:rPr lang="en-US" sz="2000" dirty="0" smtClean="0"/>
              <a:t>}  </a:t>
            </a:r>
          </a:p>
          <a:p>
            <a:pPr>
              <a:buNone/>
            </a:pPr>
            <a:endParaRPr lang="en-US" sz="2000" dirty="0" smtClean="0"/>
          </a:p>
          <a:p>
            <a:pPr>
              <a:buNone/>
            </a:pPr>
            <a:r>
              <a:rPr lang="en-US" sz="2200" dirty="0" smtClean="0"/>
              <a:t>//save by B.java  </a:t>
            </a:r>
          </a:p>
          <a:p>
            <a:pPr>
              <a:buNone/>
            </a:pPr>
            <a:r>
              <a:rPr lang="en-US" sz="2200" dirty="0" smtClean="0"/>
              <a:t>package </a:t>
            </a:r>
            <a:r>
              <a:rPr lang="en-US" sz="2200" dirty="0" err="1" smtClean="0"/>
              <a:t>mypack</a:t>
            </a:r>
            <a:r>
              <a:rPr lang="en-US" sz="2200" dirty="0" smtClean="0"/>
              <a:t>;  </a:t>
            </a:r>
          </a:p>
          <a:p>
            <a:pPr>
              <a:buNone/>
            </a:pPr>
            <a:r>
              <a:rPr lang="en-US" sz="2200" dirty="0" smtClean="0"/>
              <a:t>import pack.*;  </a:t>
            </a:r>
          </a:p>
          <a:p>
            <a:pPr>
              <a:buNone/>
            </a:pPr>
            <a:r>
              <a:rPr lang="en-US" sz="2200" dirty="0" smtClean="0"/>
              <a:t>class B{  </a:t>
            </a:r>
          </a:p>
          <a:p>
            <a:pPr>
              <a:buNone/>
            </a:pPr>
            <a:r>
              <a:rPr lang="en-US" sz="2200" dirty="0" smtClean="0"/>
              <a:t>  public static void main(String </a:t>
            </a:r>
            <a:r>
              <a:rPr lang="en-US" sz="2200" dirty="0" err="1" smtClean="0"/>
              <a:t>args</a:t>
            </a:r>
            <a:r>
              <a:rPr lang="en-US" sz="2200" dirty="0" smtClean="0"/>
              <a:t>[]){  </a:t>
            </a:r>
          </a:p>
          <a:p>
            <a:pPr>
              <a:buNone/>
            </a:pPr>
            <a:r>
              <a:rPr lang="en-US" sz="2200" dirty="0" smtClean="0"/>
              <a:t>   A </a:t>
            </a:r>
            <a:r>
              <a:rPr lang="en-US" sz="2200" dirty="0" err="1" smtClean="0"/>
              <a:t>obj</a:t>
            </a:r>
            <a:r>
              <a:rPr lang="en-US" sz="2200" dirty="0" smtClean="0"/>
              <a:t> = new A();//Compile Time Error  </a:t>
            </a:r>
          </a:p>
          <a:p>
            <a:pPr>
              <a:buNone/>
            </a:pPr>
            <a:r>
              <a:rPr lang="en-US" sz="2200" dirty="0" smtClean="0"/>
              <a:t>   obj.msg();//Compile Time Error  </a:t>
            </a:r>
          </a:p>
          <a:p>
            <a:pPr>
              <a:buNone/>
            </a:pPr>
            <a:r>
              <a:rPr lang="en-US" sz="2200" dirty="0" smtClean="0"/>
              <a:t>  }  </a:t>
            </a:r>
          </a:p>
          <a:p>
            <a:pPr>
              <a:buNone/>
            </a:pPr>
            <a:r>
              <a:rPr lang="en-US" sz="2200" dirty="0" smtClean="0"/>
              <a:t>}  </a:t>
            </a:r>
          </a:p>
          <a:p>
            <a:pPr>
              <a:buNone/>
            </a:pPr>
            <a:r>
              <a:rPr lang="en-US" sz="2200" dirty="0" smtClean="0"/>
              <a:t>  </a:t>
            </a:r>
            <a:r>
              <a:rPr lang="en-US" sz="2400" dirty="0" smtClean="0"/>
              <a:t>In the above example, the scope of class A and its method </a:t>
            </a:r>
            <a:r>
              <a:rPr lang="en-US" sz="2400" dirty="0" err="1" smtClean="0"/>
              <a:t>msg</a:t>
            </a:r>
            <a:r>
              <a:rPr lang="en-US" sz="2400" dirty="0" smtClean="0"/>
              <a:t>() is default so it cannot be accessed from outside the package</a:t>
            </a:r>
            <a:endParaRPr lang="en-US" sz="2200" dirty="0" smtClean="0"/>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 Modifiers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protected access modifier</a:t>
            </a:r>
          </a:p>
          <a:p>
            <a:pPr lvl="1"/>
            <a:r>
              <a:rPr lang="en-US" dirty="0" smtClean="0"/>
              <a:t>The </a:t>
            </a:r>
            <a:r>
              <a:rPr lang="en-US" b="1" dirty="0" smtClean="0"/>
              <a:t>protected access modifier</a:t>
            </a:r>
            <a:r>
              <a:rPr lang="en-US" dirty="0" smtClean="0"/>
              <a:t> is accessible within package and outside the package but through inheritance only. </a:t>
            </a:r>
          </a:p>
          <a:p>
            <a:pPr lvl="1"/>
            <a:r>
              <a:rPr lang="en-US" dirty="0" smtClean="0"/>
              <a:t>The protected access modifier can be applied on the data member and method. It can't be applied on the class. </a:t>
            </a:r>
          </a:p>
          <a:p>
            <a:pPr lvl="1"/>
            <a:endParaRPr lang="en-US" dirty="0" smtClean="0"/>
          </a:p>
          <a:p>
            <a:pPr lvl="1"/>
            <a:endParaRPr lang="en-US" dirty="0" smtClean="0"/>
          </a:p>
          <a:p>
            <a:pPr lvl="1"/>
            <a:r>
              <a:rPr lang="en-US" b="1" dirty="0" smtClean="0"/>
              <a:t>[Further Reading Pages 138-140, complete Ref-&amp;</a:t>
            </a:r>
            <a:r>
              <a:rPr lang="en-US" b="1" dirty="0" err="1" smtClean="0"/>
              <a:t>th</a:t>
            </a:r>
            <a:r>
              <a:rPr lang="en-US" b="1" dirty="0" smtClean="0"/>
              <a:t> </a:t>
            </a:r>
            <a:r>
              <a:rPr lang="en-US" b="1" dirty="0" err="1" smtClean="0"/>
              <a:t>Edtn</a:t>
            </a:r>
            <a:r>
              <a:rPr lang="en-US" b="1" dirty="0" smtClean="0"/>
              <a: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Features of Java</a:t>
            </a:r>
            <a:br>
              <a:rPr lang="en-US" b="1" dirty="0" smtClean="0"/>
            </a:br>
            <a:endParaRPr lang="en-US" dirty="0"/>
          </a:p>
        </p:txBody>
      </p:sp>
      <p:sp>
        <p:nvSpPr>
          <p:cNvPr id="3" name="Content Placeholder 2"/>
          <p:cNvSpPr>
            <a:spLocks noGrp="1"/>
          </p:cNvSpPr>
          <p:nvPr>
            <p:ph idx="1"/>
          </p:nvPr>
        </p:nvSpPr>
        <p:spPr>
          <a:xfrm>
            <a:off x="457200" y="1219200"/>
            <a:ext cx="8229600" cy="5334000"/>
          </a:xfrm>
        </p:spPr>
        <p:txBody>
          <a:bodyPr>
            <a:normAutofit lnSpcReduction="10000"/>
          </a:bodyPr>
          <a:lstStyle/>
          <a:p>
            <a:r>
              <a:rPr lang="en-US" dirty="0" smtClean="0"/>
              <a:t>There is given many features of java:</a:t>
            </a:r>
          </a:p>
          <a:p>
            <a:pPr marL="914400" lvl="1" indent="-514350">
              <a:buFont typeface="+mj-lt"/>
              <a:buAutoNum type="arabicPeriod"/>
            </a:pPr>
            <a:r>
              <a:rPr lang="en-US" dirty="0" smtClean="0"/>
              <a:t>Object-Oriented</a:t>
            </a:r>
          </a:p>
          <a:p>
            <a:pPr marL="914400" lvl="1" indent="-514350">
              <a:buFont typeface="+mj-lt"/>
              <a:buAutoNum type="arabicPeriod"/>
            </a:pPr>
            <a:r>
              <a:rPr lang="en-US" dirty="0" smtClean="0"/>
              <a:t> Platform independent</a:t>
            </a:r>
          </a:p>
          <a:p>
            <a:pPr marL="914400" lvl="1" indent="-514350">
              <a:buFont typeface="+mj-lt"/>
              <a:buAutoNum type="arabicPeriod"/>
            </a:pPr>
            <a:r>
              <a:rPr lang="en-US" dirty="0" smtClean="0"/>
              <a:t> Secured Robust </a:t>
            </a:r>
          </a:p>
          <a:p>
            <a:pPr marL="914400" lvl="1" indent="-514350">
              <a:buFont typeface="+mj-lt"/>
              <a:buAutoNum type="arabicPeriod"/>
            </a:pPr>
            <a:r>
              <a:rPr lang="en-US" dirty="0" smtClean="0"/>
              <a:t>Architecture neutral </a:t>
            </a:r>
          </a:p>
          <a:p>
            <a:pPr marL="914400" lvl="1" indent="-514350">
              <a:buFont typeface="+mj-lt"/>
              <a:buAutoNum type="arabicPeriod"/>
            </a:pPr>
            <a:r>
              <a:rPr lang="en-US" dirty="0" smtClean="0"/>
              <a:t>Portable</a:t>
            </a:r>
          </a:p>
          <a:p>
            <a:pPr marL="914400" lvl="1" indent="-514350">
              <a:buFont typeface="+mj-lt"/>
              <a:buAutoNum type="arabicPeriod"/>
            </a:pPr>
            <a:r>
              <a:rPr lang="en-US" dirty="0" smtClean="0"/>
              <a:t> Dynamic </a:t>
            </a:r>
          </a:p>
          <a:p>
            <a:pPr marL="914400" lvl="1" indent="-514350">
              <a:buFont typeface="+mj-lt"/>
              <a:buAutoNum type="arabicPeriod"/>
            </a:pPr>
            <a:r>
              <a:rPr lang="en-US" dirty="0" smtClean="0"/>
              <a:t>Interpreted</a:t>
            </a:r>
          </a:p>
          <a:p>
            <a:pPr marL="914400" lvl="1" indent="-514350">
              <a:buFont typeface="+mj-lt"/>
              <a:buAutoNum type="arabicPeriod"/>
            </a:pPr>
            <a:r>
              <a:rPr lang="en-US" dirty="0" smtClean="0"/>
              <a:t> High Performance</a:t>
            </a:r>
          </a:p>
          <a:p>
            <a:pPr marL="914400" lvl="1" indent="-514350">
              <a:buFont typeface="+mj-lt"/>
              <a:buAutoNum type="arabicPeriod"/>
            </a:pPr>
            <a:r>
              <a:rPr lang="en-US" dirty="0" smtClean="0"/>
              <a:t> Multithreaded</a:t>
            </a:r>
          </a:p>
          <a:p>
            <a:pPr marL="914400" lvl="1" indent="-514350">
              <a:buFont typeface="+mj-lt"/>
              <a:buAutoNum type="arabicPeriod"/>
            </a:pPr>
            <a:r>
              <a:rPr lang="en-US" dirty="0" smtClean="0"/>
              <a:t> Distributed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linds(horizontal)">
                                      <p:cBhvr>
                                        <p:cTn id="31" dur="500"/>
                                        <p:tgtEl>
                                          <p:spTgt spid="3">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linds(horizontal)">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77500" lnSpcReduction="20000"/>
          </a:bodyPr>
          <a:lstStyle/>
          <a:p>
            <a:pPr>
              <a:buNone/>
            </a:pPr>
            <a:r>
              <a:rPr lang="en-US" dirty="0" smtClean="0"/>
              <a:t>//save by A.java  </a:t>
            </a:r>
          </a:p>
          <a:p>
            <a:pPr>
              <a:buNone/>
            </a:pPr>
            <a:r>
              <a:rPr lang="en-US" dirty="0" smtClean="0"/>
              <a:t>package pack;  </a:t>
            </a:r>
          </a:p>
          <a:p>
            <a:pPr>
              <a:buNone/>
            </a:pPr>
            <a:r>
              <a:rPr lang="en-US" dirty="0" smtClean="0"/>
              <a:t>public class A{  </a:t>
            </a:r>
          </a:p>
          <a:p>
            <a:pPr>
              <a:buNone/>
            </a:pPr>
            <a:r>
              <a:rPr lang="en-US" dirty="0" smtClean="0"/>
              <a:t>protected void </a:t>
            </a:r>
            <a:r>
              <a:rPr lang="en-US" dirty="0" err="1" smtClean="0"/>
              <a:t>msg</a:t>
            </a:r>
            <a:r>
              <a:rPr lang="en-US" dirty="0" smtClean="0"/>
              <a:t>() { </a:t>
            </a:r>
            <a:r>
              <a:rPr lang="en-US" dirty="0" err="1" smtClean="0"/>
              <a:t>System.out.println</a:t>
            </a:r>
            <a:r>
              <a:rPr lang="en-US" dirty="0" smtClean="0"/>
              <a:t>("Hello"); }  </a:t>
            </a:r>
          </a:p>
          <a:p>
            <a:pPr>
              <a:buNone/>
            </a:pPr>
            <a:r>
              <a:rPr lang="en-US" dirty="0" smtClean="0"/>
              <a:t>}  </a:t>
            </a:r>
          </a:p>
          <a:p>
            <a:pPr>
              <a:buNone/>
            </a:pPr>
            <a:endParaRPr lang="en-US" dirty="0" smtClean="0"/>
          </a:p>
          <a:p>
            <a:pPr>
              <a:buNone/>
            </a:pPr>
            <a:r>
              <a:rPr lang="en-US" dirty="0" smtClean="0"/>
              <a:t>//save by B.java  </a:t>
            </a:r>
          </a:p>
          <a:p>
            <a:pPr>
              <a:buNone/>
            </a:pPr>
            <a:r>
              <a:rPr lang="en-US" dirty="0" smtClean="0"/>
              <a:t>package </a:t>
            </a:r>
            <a:r>
              <a:rPr lang="en-US" dirty="0" err="1" smtClean="0"/>
              <a:t>mypack</a:t>
            </a:r>
            <a:r>
              <a:rPr lang="en-US" dirty="0" smtClean="0"/>
              <a:t>;  </a:t>
            </a:r>
          </a:p>
          <a:p>
            <a:pPr>
              <a:buNone/>
            </a:pPr>
            <a:r>
              <a:rPr lang="en-US" dirty="0" smtClean="0"/>
              <a:t>import pack.*;  </a:t>
            </a:r>
          </a:p>
          <a:p>
            <a:pPr>
              <a:buNone/>
            </a:pPr>
            <a:r>
              <a:rPr lang="en-US" dirty="0" smtClean="0"/>
              <a:t>  </a:t>
            </a:r>
          </a:p>
          <a:p>
            <a:pPr>
              <a:buNone/>
            </a:pPr>
            <a:r>
              <a:rPr lang="en-US" dirty="0" smtClean="0"/>
              <a:t>class B extends A{        </a:t>
            </a:r>
            <a:r>
              <a:rPr lang="en-US" sz="2100" dirty="0" smtClean="0"/>
              <a:t>// extends for inheritance</a:t>
            </a:r>
          </a:p>
          <a:p>
            <a:pPr>
              <a:buNone/>
            </a:pPr>
            <a:r>
              <a:rPr lang="en-US" dirty="0" smtClean="0"/>
              <a:t>  public static void main(String </a:t>
            </a:r>
            <a:r>
              <a:rPr lang="en-US" dirty="0" err="1" smtClean="0"/>
              <a:t>args</a:t>
            </a:r>
            <a:r>
              <a:rPr lang="en-US" dirty="0" smtClean="0"/>
              <a:t>[]){  </a:t>
            </a:r>
          </a:p>
          <a:p>
            <a:pPr>
              <a:buNone/>
            </a:pPr>
            <a:r>
              <a:rPr lang="en-US" dirty="0" smtClean="0"/>
              <a:t>   B </a:t>
            </a:r>
            <a:r>
              <a:rPr lang="en-US" dirty="0" err="1" smtClean="0"/>
              <a:t>obj</a:t>
            </a:r>
            <a:r>
              <a:rPr lang="en-US" dirty="0" smtClean="0"/>
              <a:t> = new B();  </a:t>
            </a:r>
          </a:p>
          <a:p>
            <a:pPr>
              <a:buNone/>
            </a:pPr>
            <a:r>
              <a:rPr lang="en-US" dirty="0" smtClean="0"/>
              <a:t>   obj.msg();  </a:t>
            </a:r>
          </a:p>
          <a:p>
            <a:pPr>
              <a:buNone/>
            </a:pPr>
            <a:r>
              <a:rPr lang="en-US" dirty="0" smtClean="0"/>
              <a:t>  }  </a:t>
            </a:r>
          </a:p>
          <a:p>
            <a:pPr>
              <a:buNone/>
            </a:pPr>
            <a:r>
              <a:rPr lang="en-US" dirty="0" smtClean="0"/>
              <a:t>}         </a:t>
            </a:r>
            <a:r>
              <a:rPr lang="en-US" dirty="0" err="1" smtClean="0"/>
              <a:t>Output:Hello</a:t>
            </a:r>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Method Overloading</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If a class have multiple methods by same name but different parameters, it is known as </a:t>
            </a:r>
            <a:r>
              <a:rPr lang="en-US" b="1" dirty="0" smtClean="0"/>
              <a:t>Method Overloading</a:t>
            </a:r>
            <a:r>
              <a:rPr lang="en-US" dirty="0" smtClean="0"/>
              <a:t>.</a:t>
            </a:r>
          </a:p>
          <a:p>
            <a:r>
              <a:rPr lang="en-US" dirty="0" smtClean="0"/>
              <a:t>Method overloading </a:t>
            </a:r>
            <a:r>
              <a:rPr lang="en-US" b="1" dirty="0" smtClean="0"/>
              <a:t>increases the readability of the program</a:t>
            </a:r>
            <a:r>
              <a:rPr lang="en-US" dirty="0" smtClean="0"/>
              <a:t>.</a:t>
            </a:r>
          </a:p>
          <a:p>
            <a:r>
              <a:rPr lang="en-US" dirty="0" smtClean="0"/>
              <a:t>There are two ways to overload the method in java </a:t>
            </a:r>
          </a:p>
          <a:p>
            <a:pPr lvl="1"/>
            <a:r>
              <a:rPr lang="en-US" dirty="0" smtClean="0"/>
              <a:t>By changing number of arguments</a:t>
            </a:r>
          </a:p>
          <a:p>
            <a:pPr lvl="1"/>
            <a:r>
              <a:rPr lang="en-US" dirty="0" smtClean="0"/>
              <a:t>By changing the data type</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class Calculation {  </a:t>
            </a:r>
          </a:p>
          <a:p>
            <a:pPr>
              <a:buNone/>
            </a:pPr>
            <a:r>
              <a:rPr lang="en-US" dirty="0" smtClean="0"/>
              <a:t>  void sum(</a:t>
            </a:r>
            <a:r>
              <a:rPr lang="en-US" dirty="0" err="1" smtClean="0"/>
              <a:t>int</a:t>
            </a:r>
            <a:r>
              <a:rPr lang="en-US" dirty="0" smtClean="0"/>
              <a:t> </a:t>
            </a:r>
            <a:r>
              <a:rPr lang="en-US" dirty="0" err="1" smtClean="0"/>
              <a:t>a,int</a:t>
            </a:r>
            <a:r>
              <a:rPr lang="en-US" dirty="0" smtClean="0"/>
              <a:t> b)</a:t>
            </a:r>
          </a:p>
          <a:p>
            <a:pPr>
              <a:buNone/>
            </a:pPr>
            <a:r>
              <a:rPr lang="en-US" dirty="0" smtClean="0"/>
              <a:t>    {   </a:t>
            </a:r>
            <a:r>
              <a:rPr lang="en-US" dirty="0" err="1" smtClean="0"/>
              <a:t>System.out.println</a:t>
            </a:r>
            <a:r>
              <a:rPr lang="en-US" dirty="0" smtClean="0"/>
              <a:t>(</a:t>
            </a:r>
            <a:r>
              <a:rPr lang="en-US" dirty="0" err="1" smtClean="0"/>
              <a:t>a+b</a:t>
            </a:r>
            <a:r>
              <a:rPr lang="en-US" dirty="0" smtClean="0"/>
              <a:t>);}    </a:t>
            </a:r>
          </a:p>
          <a:p>
            <a:pPr>
              <a:buNone/>
            </a:pPr>
            <a:r>
              <a:rPr lang="en-US" dirty="0" smtClean="0"/>
              <a:t>  void sum(</a:t>
            </a:r>
            <a:r>
              <a:rPr lang="en-US" dirty="0" err="1" smtClean="0"/>
              <a:t>int</a:t>
            </a:r>
            <a:r>
              <a:rPr lang="en-US" dirty="0" smtClean="0"/>
              <a:t> </a:t>
            </a:r>
            <a:r>
              <a:rPr lang="en-US" dirty="0" err="1" smtClean="0"/>
              <a:t>a,int</a:t>
            </a:r>
            <a:r>
              <a:rPr lang="en-US" dirty="0" smtClean="0"/>
              <a:t> </a:t>
            </a:r>
            <a:r>
              <a:rPr lang="en-US" dirty="0" err="1" smtClean="0"/>
              <a:t>b,int</a:t>
            </a:r>
            <a:r>
              <a:rPr lang="en-US" dirty="0" smtClean="0"/>
              <a:t> c)</a:t>
            </a:r>
          </a:p>
          <a:p>
            <a:pPr>
              <a:buNone/>
            </a:pPr>
            <a:r>
              <a:rPr lang="en-US" dirty="0" smtClean="0"/>
              <a:t>    {  </a:t>
            </a:r>
            <a:r>
              <a:rPr lang="en-US" dirty="0" err="1" smtClean="0"/>
              <a:t>System.out.println</a:t>
            </a:r>
            <a:r>
              <a:rPr lang="en-US" dirty="0" smtClean="0"/>
              <a:t>(</a:t>
            </a:r>
            <a:r>
              <a:rPr lang="en-US" dirty="0" err="1" smtClean="0"/>
              <a:t>a+b+c</a:t>
            </a:r>
            <a:r>
              <a:rPr lang="en-US" dirty="0" smtClean="0"/>
              <a:t>); }  </a:t>
            </a:r>
          </a:p>
          <a:p>
            <a:pPr>
              <a:buNone/>
            </a:pP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  </a:t>
            </a:r>
          </a:p>
          <a:p>
            <a:pPr>
              <a:buNone/>
            </a:pPr>
            <a:r>
              <a:rPr lang="en-US" dirty="0" smtClean="0"/>
              <a:t>  Calculation </a:t>
            </a:r>
            <a:r>
              <a:rPr lang="en-US" dirty="0" err="1" smtClean="0"/>
              <a:t>obj</a:t>
            </a:r>
            <a:r>
              <a:rPr lang="en-US" dirty="0" smtClean="0"/>
              <a:t>=new Calculation();  </a:t>
            </a:r>
          </a:p>
          <a:p>
            <a:pPr>
              <a:buNone/>
            </a:pPr>
            <a:r>
              <a:rPr lang="en-US" dirty="0" smtClean="0"/>
              <a:t>  obj.sum(10,10,10);  </a:t>
            </a:r>
          </a:p>
          <a:p>
            <a:pPr>
              <a:buNone/>
            </a:pPr>
            <a:r>
              <a:rPr lang="en-US" dirty="0" smtClean="0"/>
              <a:t>  obj.sum(20,20);  </a:t>
            </a:r>
          </a:p>
          <a:p>
            <a:pPr>
              <a:buNone/>
            </a:pPr>
            <a:r>
              <a:rPr lang="en-US" dirty="0" smtClean="0"/>
              <a:t>  </a:t>
            </a:r>
          </a:p>
          <a:p>
            <a:pPr>
              <a:buNone/>
            </a:pPr>
            <a:r>
              <a:rPr lang="en-US" dirty="0" smtClean="0"/>
              <a:t>  }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Constructor</a:t>
            </a:r>
            <a:br>
              <a:rPr lang="en-US" b="1" dirty="0" smtClean="0"/>
            </a:br>
            <a:endParaRPr lang="en-US" dirty="0"/>
          </a:p>
        </p:txBody>
      </p:sp>
      <p:sp>
        <p:nvSpPr>
          <p:cNvPr id="3" name="Content Placeholder 2"/>
          <p:cNvSpPr>
            <a:spLocks noGrp="1"/>
          </p:cNvSpPr>
          <p:nvPr>
            <p:ph idx="1"/>
          </p:nvPr>
        </p:nvSpPr>
        <p:spPr>
          <a:xfrm>
            <a:off x="457200" y="1219200"/>
            <a:ext cx="8229600" cy="5334000"/>
          </a:xfrm>
        </p:spPr>
        <p:txBody>
          <a:bodyPr>
            <a:normAutofit/>
          </a:bodyPr>
          <a:lstStyle/>
          <a:p>
            <a:r>
              <a:rPr lang="en-US" b="1" dirty="0" smtClean="0"/>
              <a:t>Constructor in java</a:t>
            </a:r>
            <a:r>
              <a:rPr lang="en-US" dirty="0" smtClean="0"/>
              <a:t> is a </a:t>
            </a:r>
            <a:r>
              <a:rPr lang="en-US" i="1" dirty="0" smtClean="0"/>
              <a:t>special type of method</a:t>
            </a:r>
            <a:r>
              <a:rPr lang="en-US" dirty="0" smtClean="0"/>
              <a:t> that is used to initialize the object. </a:t>
            </a:r>
          </a:p>
          <a:p>
            <a:r>
              <a:rPr lang="en-US" dirty="0" smtClean="0"/>
              <a:t>Java constructor is </a:t>
            </a:r>
            <a:r>
              <a:rPr lang="en-US" i="1" dirty="0" smtClean="0"/>
              <a:t>invoked at the time of object creation</a:t>
            </a:r>
            <a:r>
              <a:rPr lang="en-US" dirty="0" smtClean="0"/>
              <a:t>. It constructs the values i.e. provides data for the object that is why it is known as constructor. </a:t>
            </a:r>
          </a:p>
          <a:p>
            <a:r>
              <a:rPr lang="en-US" dirty="0" smtClean="0"/>
              <a:t>There are basically two rules defined for the constructor.</a:t>
            </a:r>
          </a:p>
          <a:p>
            <a:pPr lvl="1"/>
            <a:r>
              <a:rPr lang="en-US" dirty="0" smtClean="0"/>
              <a:t>Constructor name must be same as its class name</a:t>
            </a:r>
          </a:p>
          <a:p>
            <a:pPr lvl="1"/>
            <a:r>
              <a:rPr lang="en-US" dirty="0" smtClean="0"/>
              <a:t>Constructor must have no explicit return type</a:t>
            </a:r>
          </a:p>
          <a:p>
            <a:endParaRPr lang="en-US" dirty="0" smtClean="0"/>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Constructor</a:t>
            </a:r>
            <a:br>
              <a:rPr lang="en-US" b="1" dirty="0" smtClean="0"/>
            </a:br>
            <a:endParaRPr lang="en-US" dirty="0"/>
          </a:p>
        </p:txBody>
      </p:sp>
      <p:sp>
        <p:nvSpPr>
          <p:cNvPr id="3" name="Content Placeholder 2"/>
          <p:cNvSpPr>
            <a:spLocks noGrp="1"/>
          </p:cNvSpPr>
          <p:nvPr>
            <p:ph idx="1"/>
          </p:nvPr>
        </p:nvSpPr>
        <p:spPr/>
        <p:txBody>
          <a:bodyPr/>
          <a:lstStyle/>
          <a:p>
            <a:r>
              <a:rPr lang="en-US" dirty="0" smtClean="0"/>
              <a:t>There are two types of constructors:</a:t>
            </a:r>
          </a:p>
          <a:p>
            <a:pPr lvl="1"/>
            <a:r>
              <a:rPr lang="en-US" dirty="0" smtClean="0"/>
              <a:t>Default constructor (no-</a:t>
            </a:r>
            <a:r>
              <a:rPr lang="en-US" dirty="0" err="1" smtClean="0"/>
              <a:t>arg</a:t>
            </a:r>
            <a:r>
              <a:rPr lang="en-US" dirty="0" smtClean="0"/>
              <a:t> constructor)</a:t>
            </a:r>
          </a:p>
          <a:p>
            <a:pPr lvl="1"/>
            <a:r>
              <a:rPr lang="en-US" dirty="0" smtClean="0"/>
              <a:t>Parameterized constructor</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of default constructor</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class Bike1</a:t>
            </a:r>
          </a:p>
          <a:p>
            <a:pPr>
              <a:buNone/>
            </a:pPr>
            <a:r>
              <a:rPr lang="en-US" dirty="0" smtClean="0"/>
              <a:t> {  </a:t>
            </a:r>
          </a:p>
          <a:p>
            <a:pPr>
              <a:buNone/>
            </a:pPr>
            <a:r>
              <a:rPr lang="en-US" dirty="0" smtClean="0"/>
              <a:t>   Bike1() </a:t>
            </a:r>
          </a:p>
          <a:p>
            <a:pPr>
              <a:buNone/>
            </a:pPr>
            <a:r>
              <a:rPr lang="en-US" dirty="0" smtClean="0"/>
              <a:t>     {  </a:t>
            </a:r>
          </a:p>
          <a:p>
            <a:pPr>
              <a:buNone/>
            </a:pPr>
            <a:r>
              <a:rPr lang="en-US" dirty="0" smtClean="0"/>
              <a:t>        </a:t>
            </a:r>
            <a:r>
              <a:rPr lang="en-US" dirty="0" err="1" smtClean="0"/>
              <a:t>System.out.println</a:t>
            </a:r>
            <a:r>
              <a:rPr lang="en-US" dirty="0" smtClean="0"/>
              <a:t>("Bike is created");</a:t>
            </a:r>
          </a:p>
          <a:p>
            <a:pPr>
              <a:buNone/>
            </a:pPr>
            <a:r>
              <a:rPr lang="en-US" dirty="0" smtClean="0"/>
              <a:t>      }  </a:t>
            </a:r>
          </a:p>
          <a:p>
            <a:pPr>
              <a:buNone/>
            </a:pPr>
            <a:r>
              <a:rPr lang="en-US" dirty="0" smtClean="0"/>
              <a:t>public static void main(String </a:t>
            </a:r>
            <a:r>
              <a:rPr lang="en-US" dirty="0" err="1" smtClean="0"/>
              <a:t>args</a:t>
            </a:r>
            <a:r>
              <a:rPr lang="en-US" dirty="0" smtClean="0"/>
              <a:t>[ ]) </a:t>
            </a:r>
          </a:p>
          <a:p>
            <a:pPr>
              <a:buNone/>
            </a:pPr>
            <a:r>
              <a:rPr lang="en-US" dirty="0" smtClean="0"/>
              <a:t>{  </a:t>
            </a:r>
          </a:p>
          <a:p>
            <a:pPr>
              <a:buNone/>
            </a:pPr>
            <a:r>
              <a:rPr lang="en-US" dirty="0" smtClean="0"/>
              <a:t>   Bike1 b=new Bike1();  </a:t>
            </a:r>
          </a:p>
          <a:p>
            <a:pPr>
              <a:buNone/>
            </a:pPr>
            <a:r>
              <a:rPr lang="en-US" dirty="0" smtClean="0"/>
              <a:t> }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parameterized constructor</a:t>
            </a:r>
            <a:br>
              <a:rPr lang="en-US" b="1" dirty="0" smtClean="0"/>
            </a:br>
            <a:endParaRPr lang="en-US" dirty="0"/>
          </a:p>
        </p:txBody>
      </p:sp>
      <p:sp>
        <p:nvSpPr>
          <p:cNvPr id="3" name="Content Placeholder 2"/>
          <p:cNvSpPr>
            <a:spLocks noGrp="1"/>
          </p:cNvSpPr>
          <p:nvPr>
            <p:ph idx="1"/>
          </p:nvPr>
        </p:nvSpPr>
        <p:spPr>
          <a:xfrm>
            <a:off x="457200" y="304800"/>
            <a:ext cx="8229600" cy="6324600"/>
          </a:xfrm>
        </p:spPr>
        <p:txBody>
          <a:bodyPr>
            <a:normAutofit fontScale="47500" lnSpcReduction="20000"/>
          </a:bodyPr>
          <a:lstStyle/>
          <a:p>
            <a:endParaRPr lang="en-US" dirty="0" smtClean="0"/>
          </a:p>
          <a:p>
            <a:pPr>
              <a:buNone/>
            </a:pPr>
            <a:endParaRPr lang="en-US" sz="3800" dirty="0" smtClean="0"/>
          </a:p>
          <a:p>
            <a:pPr>
              <a:buNone/>
            </a:pPr>
            <a:endParaRPr lang="en-US" sz="3800" dirty="0" smtClean="0"/>
          </a:p>
          <a:p>
            <a:pPr>
              <a:buNone/>
            </a:pPr>
            <a:endParaRPr lang="en-US" sz="3800" dirty="0" smtClean="0"/>
          </a:p>
          <a:p>
            <a:pPr>
              <a:buNone/>
            </a:pPr>
            <a:r>
              <a:rPr lang="en-US" sz="4400" dirty="0" smtClean="0"/>
              <a:t>class Student {  </a:t>
            </a:r>
          </a:p>
          <a:p>
            <a:pPr>
              <a:buNone/>
            </a:pPr>
            <a:r>
              <a:rPr lang="en-US" sz="4400" dirty="0" smtClean="0"/>
              <a:t>    </a:t>
            </a:r>
            <a:r>
              <a:rPr lang="en-US" sz="4400" dirty="0" err="1" smtClean="0"/>
              <a:t>int</a:t>
            </a:r>
            <a:r>
              <a:rPr lang="en-US" sz="4400" dirty="0" smtClean="0"/>
              <a:t> id;  </a:t>
            </a:r>
          </a:p>
          <a:p>
            <a:pPr>
              <a:buNone/>
            </a:pPr>
            <a:r>
              <a:rPr lang="en-US" sz="4400" dirty="0" smtClean="0"/>
              <a:t>    String name;  </a:t>
            </a:r>
          </a:p>
          <a:p>
            <a:pPr>
              <a:buNone/>
            </a:pPr>
            <a:r>
              <a:rPr lang="en-US" sz="4400" dirty="0" smtClean="0"/>
              <a:t>    Student(</a:t>
            </a:r>
            <a:r>
              <a:rPr lang="en-US" sz="4400" dirty="0" err="1" smtClean="0"/>
              <a:t>int</a:t>
            </a:r>
            <a:r>
              <a:rPr lang="en-US" sz="4400" dirty="0" smtClean="0"/>
              <a:t> </a:t>
            </a:r>
            <a:r>
              <a:rPr lang="en-US" sz="4400" dirty="0" err="1" smtClean="0"/>
              <a:t>i</a:t>
            </a:r>
            <a:r>
              <a:rPr lang="en-US" sz="4400" dirty="0" smtClean="0"/>
              <a:t>, String n) {  </a:t>
            </a:r>
          </a:p>
          <a:p>
            <a:pPr>
              <a:buNone/>
            </a:pPr>
            <a:r>
              <a:rPr lang="en-US" sz="4400" dirty="0" smtClean="0"/>
              <a:t>    id = </a:t>
            </a:r>
            <a:r>
              <a:rPr lang="en-US" sz="4400" dirty="0" err="1" smtClean="0"/>
              <a:t>i</a:t>
            </a:r>
            <a:r>
              <a:rPr lang="en-US" sz="4400" dirty="0" smtClean="0"/>
              <a:t>;  </a:t>
            </a:r>
          </a:p>
          <a:p>
            <a:pPr>
              <a:buNone/>
            </a:pPr>
            <a:r>
              <a:rPr lang="en-US" sz="4400" dirty="0" smtClean="0"/>
              <a:t>    name = n;  </a:t>
            </a:r>
          </a:p>
          <a:p>
            <a:pPr>
              <a:buNone/>
            </a:pPr>
            <a:r>
              <a:rPr lang="en-US" sz="4400" dirty="0" smtClean="0"/>
              <a:t>    }  </a:t>
            </a:r>
          </a:p>
          <a:p>
            <a:pPr>
              <a:buNone/>
            </a:pPr>
            <a:r>
              <a:rPr lang="en-US" sz="4400" dirty="0" smtClean="0"/>
              <a:t>    void display() { </a:t>
            </a:r>
            <a:r>
              <a:rPr lang="en-US" sz="4400" dirty="0" err="1" smtClean="0"/>
              <a:t>System.out.println</a:t>
            </a:r>
            <a:r>
              <a:rPr lang="en-US" sz="4400" dirty="0" smtClean="0"/>
              <a:t> (id+" "+name); }  </a:t>
            </a:r>
          </a:p>
          <a:p>
            <a:pPr>
              <a:buNone/>
            </a:pPr>
            <a:r>
              <a:rPr lang="en-US" sz="4400" dirty="0" smtClean="0"/>
              <a:t>   </a:t>
            </a:r>
          </a:p>
          <a:p>
            <a:pPr>
              <a:buNone/>
            </a:pPr>
            <a:r>
              <a:rPr lang="en-US" sz="4400" dirty="0" smtClean="0"/>
              <a:t>    public static void main(String </a:t>
            </a:r>
            <a:r>
              <a:rPr lang="en-US" sz="4400" dirty="0" err="1" smtClean="0"/>
              <a:t>args</a:t>
            </a:r>
            <a:r>
              <a:rPr lang="en-US" sz="4400" dirty="0" smtClean="0"/>
              <a:t>[]){  </a:t>
            </a:r>
          </a:p>
          <a:p>
            <a:pPr>
              <a:buNone/>
            </a:pPr>
            <a:r>
              <a:rPr lang="en-US" sz="4400" dirty="0" smtClean="0"/>
              <a:t>    Student s1 = new Student(111,"Karan");  </a:t>
            </a:r>
          </a:p>
          <a:p>
            <a:pPr>
              <a:buNone/>
            </a:pPr>
            <a:r>
              <a:rPr lang="en-US" sz="4400" dirty="0" smtClean="0"/>
              <a:t>    Student s2 = new Student(222,"Aryan");  </a:t>
            </a:r>
          </a:p>
          <a:p>
            <a:pPr>
              <a:buNone/>
            </a:pPr>
            <a:r>
              <a:rPr lang="en-US" sz="4400" dirty="0" smtClean="0"/>
              <a:t>    s1.display();  </a:t>
            </a:r>
          </a:p>
          <a:p>
            <a:pPr>
              <a:buNone/>
            </a:pPr>
            <a:r>
              <a:rPr lang="en-US" sz="4400" dirty="0" smtClean="0"/>
              <a:t>    s2.display();  </a:t>
            </a:r>
          </a:p>
          <a:p>
            <a:pPr>
              <a:buNone/>
            </a:pPr>
            <a:r>
              <a:rPr lang="en-US" sz="4400" dirty="0" smtClean="0"/>
              <a:t>   }  </a:t>
            </a:r>
          </a:p>
          <a:p>
            <a:pPr>
              <a:buNone/>
            </a:pPr>
            <a:r>
              <a:rPr lang="en-US" sz="4400" dirty="0" smtClean="0"/>
              <a:t>}  </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smtClean="0"/>
              <a:t>Constructor Overloading</a:t>
            </a:r>
            <a:br>
              <a:rPr lang="en-US" b="1" dirty="0" smtClean="0"/>
            </a:br>
            <a:endParaRPr lang="en-US" dirty="0"/>
          </a:p>
        </p:txBody>
      </p:sp>
      <p:sp>
        <p:nvSpPr>
          <p:cNvPr id="3" name="Content Placeholder 2"/>
          <p:cNvSpPr>
            <a:spLocks noGrp="1"/>
          </p:cNvSpPr>
          <p:nvPr>
            <p:ph idx="1"/>
          </p:nvPr>
        </p:nvSpPr>
        <p:spPr/>
        <p:txBody>
          <a:bodyPr/>
          <a:lstStyle/>
          <a:p>
            <a:r>
              <a:rPr lang="en-US" dirty="0" smtClean="0"/>
              <a:t>Constructor overloading is a technique in Java in which a class can have any number of constructors that differ in parameter lists.</a:t>
            </a:r>
          </a:p>
          <a:p>
            <a:r>
              <a:rPr lang="en-US" dirty="0" smtClean="0"/>
              <a:t>The compiler differentiates these constructors by taking into account the number of parameters in the list and their type.</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77000"/>
          </a:xfrm>
        </p:spPr>
        <p:txBody>
          <a:bodyPr>
            <a:normAutofit fontScale="55000" lnSpcReduction="20000"/>
          </a:bodyPr>
          <a:lstStyle/>
          <a:p>
            <a:pPr>
              <a:buNone/>
            </a:pPr>
            <a:r>
              <a:rPr lang="en-US" dirty="0" smtClean="0"/>
              <a:t>class Student{  </a:t>
            </a:r>
          </a:p>
          <a:p>
            <a:pPr>
              <a:buNone/>
            </a:pPr>
            <a:r>
              <a:rPr lang="en-US" dirty="0" smtClean="0"/>
              <a:t>    </a:t>
            </a:r>
            <a:r>
              <a:rPr lang="en-US" dirty="0" err="1" smtClean="0"/>
              <a:t>int</a:t>
            </a:r>
            <a:r>
              <a:rPr lang="en-US" dirty="0" smtClean="0"/>
              <a:t> id;  </a:t>
            </a:r>
          </a:p>
          <a:p>
            <a:pPr>
              <a:buNone/>
            </a:pPr>
            <a:r>
              <a:rPr lang="en-US" dirty="0" smtClean="0"/>
              <a:t>    String name;  </a:t>
            </a:r>
          </a:p>
          <a:p>
            <a:pPr>
              <a:buNone/>
            </a:pPr>
            <a:r>
              <a:rPr lang="en-US" dirty="0" smtClean="0"/>
              <a:t>    </a:t>
            </a:r>
            <a:r>
              <a:rPr lang="en-US" dirty="0" err="1" smtClean="0"/>
              <a:t>int</a:t>
            </a:r>
            <a:r>
              <a:rPr lang="en-US" dirty="0" smtClean="0"/>
              <a:t> age;  </a:t>
            </a:r>
          </a:p>
          <a:p>
            <a:pPr>
              <a:buNone/>
            </a:pPr>
            <a:r>
              <a:rPr lang="en-US" dirty="0" smtClean="0"/>
              <a:t>    Student(</a:t>
            </a:r>
            <a:r>
              <a:rPr lang="en-US" dirty="0" err="1" smtClean="0"/>
              <a:t>int</a:t>
            </a:r>
            <a:r>
              <a:rPr lang="en-US" dirty="0" smtClean="0"/>
              <a:t> </a:t>
            </a:r>
            <a:r>
              <a:rPr lang="en-US" dirty="0" err="1" smtClean="0"/>
              <a:t>i,String</a:t>
            </a:r>
            <a:r>
              <a:rPr lang="en-US" dirty="0" smtClean="0"/>
              <a:t> n) {  </a:t>
            </a:r>
          </a:p>
          <a:p>
            <a:pPr>
              <a:buNone/>
            </a:pPr>
            <a:r>
              <a:rPr lang="en-US" dirty="0" smtClean="0"/>
              <a:t>    id = </a:t>
            </a:r>
            <a:r>
              <a:rPr lang="en-US" dirty="0" err="1" smtClean="0"/>
              <a:t>i</a:t>
            </a:r>
            <a:r>
              <a:rPr lang="en-US" dirty="0" smtClean="0"/>
              <a:t>;  </a:t>
            </a:r>
          </a:p>
          <a:p>
            <a:pPr>
              <a:buNone/>
            </a:pPr>
            <a:r>
              <a:rPr lang="en-US" dirty="0" smtClean="0"/>
              <a:t>    name = n;  </a:t>
            </a:r>
          </a:p>
          <a:p>
            <a:pPr>
              <a:buNone/>
            </a:pPr>
            <a:r>
              <a:rPr lang="en-US" dirty="0" smtClean="0"/>
              <a:t>    }  </a:t>
            </a:r>
          </a:p>
          <a:p>
            <a:pPr>
              <a:buNone/>
            </a:pPr>
            <a:r>
              <a:rPr lang="en-US" dirty="0" smtClean="0"/>
              <a:t>    Student (</a:t>
            </a:r>
            <a:r>
              <a:rPr lang="en-US" dirty="0" err="1" smtClean="0"/>
              <a:t>int</a:t>
            </a:r>
            <a:r>
              <a:rPr lang="en-US" dirty="0" smtClean="0"/>
              <a:t> </a:t>
            </a:r>
            <a:r>
              <a:rPr lang="en-US" dirty="0" err="1" smtClean="0"/>
              <a:t>i</a:t>
            </a:r>
            <a:r>
              <a:rPr lang="en-US" dirty="0" smtClean="0"/>
              <a:t>, String n, </a:t>
            </a:r>
            <a:r>
              <a:rPr lang="en-US" dirty="0" err="1" smtClean="0"/>
              <a:t>int</a:t>
            </a:r>
            <a:r>
              <a:rPr lang="en-US" dirty="0" smtClean="0"/>
              <a:t> a) {  </a:t>
            </a:r>
          </a:p>
          <a:p>
            <a:pPr>
              <a:buNone/>
            </a:pPr>
            <a:r>
              <a:rPr lang="en-US" dirty="0" smtClean="0"/>
              <a:t>    id = </a:t>
            </a:r>
            <a:r>
              <a:rPr lang="en-US" dirty="0" err="1" smtClean="0"/>
              <a:t>i</a:t>
            </a:r>
            <a:r>
              <a:rPr lang="en-US" dirty="0" smtClean="0"/>
              <a:t>;  </a:t>
            </a:r>
          </a:p>
          <a:p>
            <a:pPr>
              <a:buNone/>
            </a:pPr>
            <a:r>
              <a:rPr lang="en-US" dirty="0" smtClean="0"/>
              <a:t>    name = n;  </a:t>
            </a:r>
          </a:p>
          <a:p>
            <a:pPr>
              <a:buNone/>
            </a:pPr>
            <a:r>
              <a:rPr lang="en-US" dirty="0" smtClean="0"/>
              <a:t>    age=a;  </a:t>
            </a:r>
          </a:p>
          <a:p>
            <a:pPr>
              <a:buNone/>
            </a:pPr>
            <a:r>
              <a:rPr lang="en-US" dirty="0" smtClean="0"/>
              <a:t>    }  </a:t>
            </a:r>
          </a:p>
          <a:p>
            <a:pPr>
              <a:buNone/>
            </a:pPr>
            <a:r>
              <a:rPr lang="en-US" dirty="0" smtClean="0"/>
              <a:t>    void display() { </a:t>
            </a:r>
            <a:r>
              <a:rPr lang="en-US" dirty="0" err="1" smtClean="0"/>
              <a:t>System.out.println</a:t>
            </a:r>
            <a:r>
              <a:rPr lang="en-US" dirty="0" smtClean="0"/>
              <a:t>(id+" "+name+" "+age); }  </a:t>
            </a:r>
          </a:p>
          <a:p>
            <a:pPr>
              <a:buNone/>
            </a:pP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Student5 s1 = new Student(111,"Karan");  </a:t>
            </a:r>
          </a:p>
          <a:p>
            <a:pPr>
              <a:buNone/>
            </a:pPr>
            <a:r>
              <a:rPr lang="en-US" dirty="0" smtClean="0"/>
              <a:t>    Student5 s2 = new Student(222,"Aryan",25);  </a:t>
            </a:r>
          </a:p>
          <a:p>
            <a:pPr>
              <a:buNone/>
            </a:pPr>
            <a:r>
              <a:rPr lang="en-US" dirty="0" smtClean="0"/>
              <a:t>    s1.display();  </a:t>
            </a:r>
          </a:p>
          <a:p>
            <a:pPr>
              <a:buNone/>
            </a:pPr>
            <a:r>
              <a:rPr lang="en-US" dirty="0" smtClean="0"/>
              <a:t>    s2.display();  </a:t>
            </a:r>
          </a:p>
          <a:p>
            <a:pPr>
              <a:buNone/>
            </a:pPr>
            <a:r>
              <a:rPr lang="en-US" dirty="0" smtClean="0"/>
              <a:t>   }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Copy Constructor</a:t>
            </a:r>
            <a:br>
              <a:rPr lang="en-US" b="1" dirty="0" smtClean="0"/>
            </a:br>
            <a:endParaRPr lang="en-US" dirty="0"/>
          </a:p>
        </p:txBody>
      </p:sp>
      <p:sp>
        <p:nvSpPr>
          <p:cNvPr id="3" name="Content Placeholder 2"/>
          <p:cNvSpPr>
            <a:spLocks noGrp="1"/>
          </p:cNvSpPr>
          <p:nvPr>
            <p:ph idx="1"/>
          </p:nvPr>
        </p:nvSpPr>
        <p:spPr/>
        <p:txBody>
          <a:bodyPr/>
          <a:lstStyle/>
          <a:p>
            <a:r>
              <a:rPr lang="en-US" dirty="0" smtClean="0"/>
              <a:t>We can copy the values of one object to another like copy constructor in C++</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Object-oriented</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Object-oriented means we organize our software as a combination of different types of objects that incorporates both data and </a:t>
            </a:r>
            <a:r>
              <a:rPr lang="en-US" dirty="0" err="1" smtClean="0"/>
              <a:t>behaviour</a:t>
            </a:r>
            <a:r>
              <a:rPr lang="en-US" dirty="0" smtClean="0"/>
              <a:t>.</a:t>
            </a:r>
          </a:p>
          <a:p>
            <a:r>
              <a:rPr lang="en-US" dirty="0" smtClean="0"/>
              <a:t>Basic concepts of OOPs are: Object</a:t>
            </a:r>
          </a:p>
          <a:p>
            <a:pPr lvl="1"/>
            <a:r>
              <a:rPr lang="en-US" dirty="0" smtClean="0"/>
              <a:t>Class</a:t>
            </a:r>
          </a:p>
          <a:p>
            <a:pPr lvl="1"/>
            <a:r>
              <a:rPr lang="en-US" dirty="0" smtClean="0"/>
              <a:t>Inheritance</a:t>
            </a:r>
          </a:p>
          <a:p>
            <a:pPr lvl="1"/>
            <a:r>
              <a:rPr lang="en-US" dirty="0" smtClean="0"/>
              <a:t>Polymorphism</a:t>
            </a:r>
          </a:p>
          <a:p>
            <a:pPr lvl="1"/>
            <a:r>
              <a:rPr lang="en-US" dirty="0" smtClean="0"/>
              <a:t>Abstraction</a:t>
            </a:r>
          </a:p>
          <a:p>
            <a:pPr lvl="1"/>
            <a:r>
              <a:rPr lang="en-US" dirty="0" smtClean="0"/>
              <a:t>Encapsulation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heckerboard(across)">
                                      <p:cBhvr>
                                        <p:cTn id="10" dur="500"/>
                                        <p:tgtEl>
                                          <p:spTgt spid="3">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heckerboard(across)">
                                      <p:cBhvr>
                                        <p:cTn id="13" dur="500"/>
                                        <p:tgtEl>
                                          <p:spTgt spid="3">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checkerboard(across)">
                                      <p:cBhvr>
                                        <p:cTn id="16" dur="500"/>
                                        <p:tgtEl>
                                          <p:spTgt spid="3">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checkerboard(across)">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lnSpcReduction="10000"/>
          </a:bodyPr>
          <a:lstStyle/>
          <a:p>
            <a:pPr>
              <a:buNone/>
            </a:pPr>
            <a:r>
              <a:rPr lang="en-US" sz="1800" dirty="0" smtClean="0"/>
              <a:t>class Student{  </a:t>
            </a:r>
          </a:p>
          <a:p>
            <a:pPr>
              <a:buNone/>
            </a:pPr>
            <a:r>
              <a:rPr lang="en-US" sz="1800" dirty="0" smtClean="0"/>
              <a:t>    </a:t>
            </a:r>
            <a:r>
              <a:rPr lang="en-US" sz="1800" dirty="0" err="1" smtClean="0"/>
              <a:t>int</a:t>
            </a:r>
            <a:r>
              <a:rPr lang="en-US" sz="1800" dirty="0" smtClean="0"/>
              <a:t> id;  </a:t>
            </a:r>
          </a:p>
          <a:p>
            <a:pPr>
              <a:buNone/>
            </a:pPr>
            <a:r>
              <a:rPr lang="en-US" sz="1800" dirty="0" smtClean="0"/>
              <a:t>    String name;  </a:t>
            </a:r>
          </a:p>
          <a:p>
            <a:pPr>
              <a:buNone/>
            </a:pPr>
            <a:r>
              <a:rPr lang="en-US" sz="1800" dirty="0" smtClean="0"/>
              <a:t>    Student (</a:t>
            </a:r>
            <a:r>
              <a:rPr lang="en-US" sz="1800" dirty="0" err="1" smtClean="0"/>
              <a:t>int</a:t>
            </a:r>
            <a:r>
              <a:rPr lang="en-US" sz="1800" dirty="0" smtClean="0"/>
              <a:t> </a:t>
            </a:r>
            <a:r>
              <a:rPr lang="en-US" sz="1800" dirty="0" err="1" smtClean="0"/>
              <a:t>i</a:t>
            </a:r>
            <a:r>
              <a:rPr lang="en-US" sz="1800" dirty="0" smtClean="0"/>
              <a:t>, String n){  </a:t>
            </a:r>
          </a:p>
          <a:p>
            <a:pPr>
              <a:buNone/>
            </a:pPr>
            <a:r>
              <a:rPr lang="en-US" sz="1800" dirty="0" smtClean="0"/>
              <a:t>    id = </a:t>
            </a:r>
            <a:r>
              <a:rPr lang="en-US" sz="1800" dirty="0" err="1" smtClean="0"/>
              <a:t>i</a:t>
            </a:r>
            <a:r>
              <a:rPr lang="en-US" sz="1800" dirty="0" smtClean="0"/>
              <a:t>;  </a:t>
            </a:r>
          </a:p>
          <a:p>
            <a:pPr>
              <a:buNone/>
            </a:pPr>
            <a:r>
              <a:rPr lang="en-US" sz="1800" dirty="0" smtClean="0"/>
              <a:t>    name = n;  </a:t>
            </a:r>
          </a:p>
          <a:p>
            <a:pPr>
              <a:buNone/>
            </a:pPr>
            <a:r>
              <a:rPr lang="en-US" sz="1800" dirty="0" smtClean="0"/>
              <a:t>    }  </a:t>
            </a:r>
          </a:p>
          <a:p>
            <a:pPr>
              <a:buNone/>
            </a:pPr>
            <a:r>
              <a:rPr lang="en-US" sz="1800" dirty="0" smtClean="0"/>
              <a:t>      </a:t>
            </a:r>
          </a:p>
          <a:p>
            <a:pPr>
              <a:buNone/>
            </a:pPr>
            <a:r>
              <a:rPr lang="en-US" sz="1800" dirty="0" smtClean="0"/>
              <a:t>    Student (Student s){  </a:t>
            </a:r>
          </a:p>
          <a:p>
            <a:pPr>
              <a:buNone/>
            </a:pPr>
            <a:r>
              <a:rPr lang="en-US" sz="1800" dirty="0" smtClean="0"/>
              <a:t>    id = s.id;  </a:t>
            </a:r>
          </a:p>
          <a:p>
            <a:pPr>
              <a:buNone/>
            </a:pPr>
            <a:r>
              <a:rPr lang="en-US" sz="1800" dirty="0" smtClean="0"/>
              <a:t>    name =s.name;  </a:t>
            </a:r>
          </a:p>
          <a:p>
            <a:pPr>
              <a:buNone/>
            </a:pPr>
            <a:r>
              <a:rPr lang="en-US" sz="1800" dirty="0" smtClean="0"/>
              <a:t>    }  </a:t>
            </a:r>
          </a:p>
          <a:p>
            <a:pPr>
              <a:buNone/>
            </a:pPr>
            <a:r>
              <a:rPr lang="en-US" sz="1800" dirty="0" smtClean="0"/>
              <a:t>    void display() { </a:t>
            </a:r>
            <a:r>
              <a:rPr lang="en-US" sz="1800" dirty="0" err="1" smtClean="0"/>
              <a:t>System.out.println</a:t>
            </a:r>
            <a:r>
              <a:rPr lang="en-US" sz="1800" dirty="0" smtClean="0"/>
              <a:t>(id+" "+name); }  </a:t>
            </a:r>
          </a:p>
          <a:p>
            <a:pPr>
              <a:buNone/>
            </a:pPr>
            <a:r>
              <a:rPr lang="en-US" sz="1800" dirty="0" smtClean="0"/>
              <a:t>   </a:t>
            </a:r>
          </a:p>
          <a:p>
            <a:pPr>
              <a:buNone/>
            </a:pPr>
            <a:r>
              <a:rPr lang="en-US" sz="1800" dirty="0" smtClean="0"/>
              <a:t>    public static void main(String </a:t>
            </a:r>
            <a:r>
              <a:rPr lang="en-US" sz="1800" dirty="0" err="1" smtClean="0"/>
              <a:t>args</a:t>
            </a:r>
            <a:r>
              <a:rPr lang="en-US" sz="1800" dirty="0" smtClean="0"/>
              <a:t>[]){  </a:t>
            </a:r>
          </a:p>
          <a:p>
            <a:pPr>
              <a:buNone/>
            </a:pPr>
            <a:r>
              <a:rPr lang="en-US" sz="1800" dirty="0" smtClean="0"/>
              <a:t>    Student s1 = new Student(111,"Karan");  </a:t>
            </a:r>
          </a:p>
          <a:p>
            <a:pPr>
              <a:buNone/>
            </a:pPr>
            <a:r>
              <a:rPr lang="en-US" sz="1800" dirty="0" smtClean="0"/>
              <a:t>    Student s2 = new Student(s1);  </a:t>
            </a:r>
          </a:p>
          <a:p>
            <a:pPr>
              <a:buNone/>
            </a:pPr>
            <a:r>
              <a:rPr lang="en-US" sz="1800" dirty="0" smtClean="0"/>
              <a:t>    s1.display();  </a:t>
            </a:r>
          </a:p>
          <a:p>
            <a:pPr>
              <a:buNone/>
            </a:pPr>
            <a:r>
              <a:rPr lang="en-US" sz="1800" dirty="0" smtClean="0"/>
              <a:t>    s2.display();  </a:t>
            </a:r>
          </a:p>
          <a:p>
            <a:pPr>
              <a:buNone/>
            </a:pPr>
            <a:r>
              <a:rPr lang="en-US" sz="1800" dirty="0" smtClean="0"/>
              <a:t>   }  </a:t>
            </a:r>
          </a:p>
          <a:p>
            <a:pPr>
              <a:buNone/>
            </a:pPr>
            <a:r>
              <a:rPr lang="en-US" sz="1800" dirty="0" smtClean="0"/>
              <a:t>}  </a:t>
            </a:r>
          </a:p>
          <a:p>
            <a:pPr>
              <a:buNone/>
            </a:pPr>
            <a:endParaRPr lang="en-US" sz="18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this keyword </a:t>
            </a:r>
            <a:br>
              <a:rPr lang="en-US" b="1" dirty="0" smtClean="0"/>
            </a:br>
            <a:endParaRPr lang="en-US" dirty="0"/>
          </a:p>
        </p:txBody>
      </p:sp>
      <p:sp>
        <p:nvSpPr>
          <p:cNvPr id="3" name="Content Placeholder 2"/>
          <p:cNvSpPr>
            <a:spLocks noGrp="1"/>
          </p:cNvSpPr>
          <p:nvPr>
            <p:ph idx="1"/>
          </p:nvPr>
        </p:nvSpPr>
        <p:spPr>
          <a:xfrm>
            <a:off x="457200" y="1066800"/>
            <a:ext cx="8229600" cy="5791200"/>
          </a:xfrm>
        </p:spPr>
        <p:txBody>
          <a:bodyPr>
            <a:normAutofit fontScale="92500" lnSpcReduction="10000"/>
          </a:bodyPr>
          <a:lstStyle/>
          <a:p>
            <a:r>
              <a:rPr lang="en-US" dirty="0" smtClean="0"/>
              <a:t>There can be a lot of usage of java</a:t>
            </a:r>
            <a:r>
              <a:rPr lang="en-US" b="1" dirty="0" smtClean="0"/>
              <a:t> </a:t>
            </a:r>
            <a:r>
              <a:rPr lang="en-US" b="1" i="1" dirty="0" smtClean="0"/>
              <a:t>this</a:t>
            </a:r>
            <a:r>
              <a:rPr lang="en-US" b="1" dirty="0" smtClean="0"/>
              <a:t> keyword</a:t>
            </a:r>
            <a:r>
              <a:rPr lang="en-US" dirty="0" smtClean="0"/>
              <a:t>. In java, </a:t>
            </a:r>
            <a:r>
              <a:rPr lang="en-US" i="1" dirty="0" smtClean="0"/>
              <a:t>this</a:t>
            </a:r>
            <a:r>
              <a:rPr lang="en-US" dirty="0" smtClean="0"/>
              <a:t> is a </a:t>
            </a:r>
            <a:r>
              <a:rPr lang="en-US" b="1" dirty="0" smtClean="0"/>
              <a:t>reference variable</a:t>
            </a:r>
            <a:r>
              <a:rPr lang="en-US" dirty="0" smtClean="0"/>
              <a:t> that refers to the current object.</a:t>
            </a:r>
          </a:p>
          <a:p>
            <a:r>
              <a:rPr lang="en-US" b="1" dirty="0" smtClean="0"/>
              <a:t>Usage of java </a:t>
            </a:r>
            <a:r>
              <a:rPr lang="en-US" b="1" i="1" dirty="0" smtClean="0"/>
              <a:t>this</a:t>
            </a:r>
            <a:r>
              <a:rPr lang="en-US" b="1" dirty="0" smtClean="0"/>
              <a:t> keyword</a:t>
            </a:r>
          </a:p>
          <a:p>
            <a:pPr lvl="1"/>
            <a:r>
              <a:rPr lang="en-US" i="1" dirty="0" smtClean="0"/>
              <a:t>this</a:t>
            </a:r>
            <a:r>
              <a:rPr lang="en-US" dirty="0" smtClean="0"/>
              <a:t> keyword can be used to refer current class instance variable.</a:t>
            </a:r>
          </a:p>
          <a:p>
            <a:pPr lvl="1"/>
            <a:r>
              <a:rPr lang="en-US" i="1" dirty="0" smtClean="0"/>
              <a:t>this() </a:t>
            </a:r>
            <a:r>
              <a:rPr lang="en-US" dirty="0" smtClean="0"/>
              <a:t>can be used to call one constructor from another.</a:t>
            </a:r>
          </a:p>
          <a:p>
            <a:pPr lvl="1"/>
            <a:r>
              <a:rPr lang="en-US" i="1" dirty="0" smtClean="0"/>
              <a:t>this</a:t>
            </a:r>
            <a:r>
              <a:rPr lang="en-US" dirty="0" smtClean="0"/>
              <a:t> keyword can be used to invoke current class method (implicitly)</a:t>
            </a:r>
          </a:p>
          <a:p>
            <a:pPr lvl="1"/>
            <a:r>
              <a:rPr lang="en-US" i="1" dirty="0" smtClean="0"/>
              <a:t>this</a:t>
            </a:r>
            <a:r>
              <a:rPr lang="en-US" dirty="0" smtClean="0"/>
              <a:t> can be passed as an argument in the method call.</a:t>
            </a:r>
          </a:p>
          <a:p>
            <a:pPr lvl="1"/>
            <a:r>
              <a:rPr lang="en-US" i="1" dirty="0" smtClean="0"/>
              <a:t>this</a:t>
            </a:r>
            <a:r>
              <a:rPr lang="en-US" dirty="0" smtClean="0"/>
              <a:t> keyword can also be used to return the current class instance.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371600"/>
            <a:ext cx="8229600" cy="4525963"/>
          </a:xfrm>
        </p:spPr>
        <p:txBody>
          <a:bodyPr>
            <a:noAutofit/>
          </a:bodyPr>
          <a:lstStyle/>
          <a:p>
            <a:pPr>
              <a:buNone/>
            </a:pPr>
            <a:r>
              <a:rPr lang="en-US" sz="1600" dirty="0" smtClean="0"/>
              <a:t>public class Student {</a:t>
            </a:r>
          </a:p>
          <a:p>
            <a:pPr>
              <a:buNone/>
            </a:pPr>
            <a:endParaRPr lang="en-US" sz="1600" dirty="0" smtClean="0"/>
          </a:p>
          <a:p>
            <a:pPr>
              <a:buNone/>
            </a:pPr>
            <a:r>
              <a:rPr lang="en-US" sz="1600" dirty="0" smtClean="0"/>
              <a:t>    </a:t>
            </a:r>
            <a:r>
              <a:rPr lang="en-US" sz="1600" dirty="0" err="1" smtClean="0"/>
              <a:t>int</a:t>
            </a:r>
            <a:r>
              <a:rPr lang="en-US" sz="1600" dirty="0" smtClean="0"/>
              <a:t> id;  </a:t>
            </a:r>
          </a:p>
          <a:p>
            <a:pPr>
              <a:buNone/>
            </a:pPr>
            <a:r>
              <a:rPr lang="en-US" sz="1600" dirty="0" smtClean="0"/>
              <a:t>    String name;  </a:t>
            </a:r>
          </a:p>
          <a:p>
            <a:pPr>
              <a:buNone/>
            </a:pPr>
            <a:r>
              <a:rPr lang="en-US" sz="1600" dirty="0" smtClean="0"/>
              <a:t>      </a:t>
            </a:r>
          </a:p>
          <a:p>
            <a:pPr>
              <a:buNone/>
            </a:pPr>
            <a:r>
              <a:rPr lang="en-US" sz="1600" dirty="0" smtClean="0"/>
              <a:t>    Student(</a:t>
            </a:r>
            <a:r>
              <a:rPr lang="en-US" sz="1600" dirty="0" err="1" smtClean="0"/>
              <a:t>int</a:t>
            </a:r>
            <a:r>
              <a:rPr lang="en-US" sz="1600" dirty="0" smtClean="0"/>
              <a:t> </a:t>
            </a:r>
            <a:r>
              <a:rPr lang="en-US" sz="1600" dirty="0" err="1" smtClean="0"/>
              <a:t>id,String</a:t>
            </a:r>
            <a:r>
              <a:rPr lang="en-US" sz="1600" dirty="0" smtClean="0"/>
              <a:t> name){  </a:t>
            </a:r>
          </a:p>
          <a:p>
            <a:pPr>
              <a:buNone/>
            </a:pPr>
            <a:r>
              <a:rPr lang="en-US" sz="1600" dirty="0" smtClean="0"/>
              <a:t>    id = id;  </a:t>
            </a:r>
          </a:p>
          <a:p>
            <a:pPr>
              <a:buNone/>
            </a:pPr>
            <a:r>
              <a:rPr lang="en-US" sz="1600" dirty="0" smtClean="0"/>
              <a:t>    name = name;  </a:t>
            </a:r>
          </a:p>
          <a:p>
            <a:pPr>
              <a:buNone/>
            </a:pPr>
            <a:r>
              <a:rPr lang="en-US" sz="1600" dirty="0" smtClean="0"/>
              <a:t>    }  </a:t>
            </a:r>
          </a:p>
          <a:p>
            <a:pPr>
              <a:buNone/>
            </a:pPr>
            <a:r>
              <a:rPr lang="en-US" sz="1600" dirty="0" smtClean="0"/>
              <a:t>   void display(){</a:t>
            </a:r>
            <a:r>
              <a:rPr lang="en-US" sz="1600" dirty="0" err="1" smtClean="0"/>
              <a:t>System.out.println</a:t>
            </a:r>
            <a:r>
              <a:rPr lang="en-US" sz="1600" dirty="0" smtClean="0"/>
              <a:t>(id+" "+name);}</a:t>
            </a:r>
          </a:p>
          <a:p>
            <a:pPr>
              <a:buNone/>
            </a:pPr>
            <a:r>
              <a:rPr lang="en-US" sz="1600" dirty="0" smtClean="0"/>
              <a:t>    public static void main(String[] </a:t>
            </a:r>
            <a:r>
              <a:rPr lang="en-US" sz="1600" dirty="0" err="1" smtClean="0"/>
              <a:t>args</a:t>
            </a:r>
            <a:r>
              <a:rPr lang="en-US" sz="1600" dirty="0" smtClean="0"/>
              <a:t>) {</a:t>
            </a:r>
          </a:p>
          <a:p>
            <a:pPr>
              <a:buNone/>
            </a:pPr>
            <a:r>
              <a:rPr lang="en-US" sz="1600" dirty="0" smtClean="0"/>
              <a:t>       </a:t>
            </a:r>
          </a:p>
          <a:p>
            <a:pPr>
              <a:buNone/>
            </a:pPr>
            <a:r>
              <a:rPr lang="en-US" sz="1600" dirty="0" smtClean="0"/>
              <a:t>        Student s1 = new Student(111,"Karan");  </a:t>
            </a:r>
          </a:p>
          <a:p>
            <a:pPr>
              <a:buNone/>
            </a:pPr>
            <a:r>
              <a:rPr lang="en-US" sz="1600" dirty="0" smtClean="0"/>
              <a:t>    Student s2 = new Student(222,"Aryan");  </a:t>
            </a:r>
          </a:p>
          <a:p>
            <a:pPr>
              <a:buNone/>
            </a:pPr>
            <a:r>
              <a:rPr lang="en-US" sz="1600" dirty="0" smtClean="0"/>
              <a:t>    s1.display();  </a:t>
            </a:r>
          </a:p>
          <a:p>
            <a:pPr>
              <a:buNone/>
            </a:pPr>
            <a:r>
              <a:rPr lang="en-US" sz="1600" dirty="0" smtClean="0"/>
              <a:t>    s2.display(); </a:t>
            </a:r>
          </a:p>
          <a:p>
            <a:pPr>
              <a:buNone/>
            </a:pPr>
            <a:r>
              <a:rPr lang="en-US" sz="1600" dirty="0" smtClean="0"/>
              <a:t>    }</a:t>
            </a:r>
          </a:p>
          <a:p>
            <a:pPr>
              <a:buNone/>
            </a:pPr>
            <a:r>
              <a:rPr lang="en-US" sz="1600" dirty="0" smtClean="0"/>
              <a:t>}           It will output :: NULL   </a:t>
            </a:r>
            <a:r>
              <a:rPr lang="en-US" sz="1600" dirty="0" err="1" smtClean="0"/>
              <a:t>NULL</a:t>
            </a:r>
            <a:endParaRPr lang="en-US" sz="16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457200" y="1371600"/>
            <a:ext cx="8229600" cy="4525963"/>
          </a:xfrm>
        </p:spPr>
        <p:txBody>
          <a:bodyPr>
            <a:noAutofit/>
          </a:bodyPr>
          <a:lstStyle/>
          <a:p>
            <a:pPr>
              <a:buNone/>
            </a:pPr>
            <a:r>
              <a:rPr lang="en-US" sz="1600" dirty="0" smtClean="0"/>
              <a:t>public class Student {</a:t>
            </a:r>
          </a:p>
          <a:p>
            <a:pPr>
              <a:buNone/>
            </a:pPr>
            <a:endParaRPr lang="en-US" sz="1600" dirty="0" smtClean="0"/>
          </a:p>
          <a:p>
            <a:pPr>
              <a:buNone/>
            </a:pPr>
            <a:r>
              <a:rPr lang="en-US" sz="1600" dirty="0" smtClean="0"/>
              <a:t>    </a:t>
            </a:r>
            <a:r>
              <a:rPr lang="en-US" sz="1600" dirty="0" err="1" smtClean="0"/>
              <a:t>int</a:t>
            </a:r>
            <a:r>
              <a:rPr lang="en-US" sz="1600" dirty="0" smtClean="0"/>
              <a:t> id;  </a:t>
            </a:r>
          </a:p>
          <a:p>
            <a:pPr>
              <a:buNone/>
            </a:pPr>
            <a:r>
              <a:rPr lang="en-US" sz="1600" dirty="0" smtClean="0"/>
              <a:t>    String name;  </a:t>
            </a:r>
          </a:p>
          <a:p>
            <a:pPr>
              <a:buNone/>
            </a:pPr>
            <a:r>
              <a:rPr lang="en-US" sz="1600" dirty="0" smtClean="0"/>
              <a:t>      </a:t>
            </a:r>
          </a:p>
          <a:p>
            <a:pPr>
              <a:buNone/>
            </a:pPr>
            <a:r>
              <a:rPr lang="en-US" sz="1600" dirty="0" smtClean="0"/>
              <a:t>    Student(</a:t>
            </a:r>
            <a:r>
              <a:rPr lang="en-US" sz="1600" dirty="0" err="1" smtClean="0"/>
              <a:t>int</a:t>
            </a:r>
            <a:r>
              <a:rPr lang="en-US" sz="1600" dirty="0" smtClean="0"/>
              <a:t> </a:t>
            </a:r>
            <a:r>
              <a:rPr lang="en-US" sz="1600" dirty="0" err="1" smtClean="0"/>
              <a:t>id,String</a:t>
            </a:r>
            <a:r>
              <a:rPr lang="en-US" sz="1600" dirty="0" smtClean="0"/>
              <a:t> name){  </a:t>
            </a:r>
          </a:p>
          <a:p>
            <a:pPr>
              <a:buNone/>
            </a:pPr>
            <a:r>
              <a:rPr lang="en-US" sz="1600" dirty="0" smtClean="0"/>
              <a:t>    this.id = id;  </a:t>
            </a:r>
          </a:p>
          <a:p>
            <a:pPr>
              <a:buNone/>
            </a:pPr>
            <a:r>
              <a:rPr lang="en-US" sz="1600" dirty="0" smtClean="0"/>
              <a:t>    this.name = name;  </a:t>
            </a:r>
          </a:p>
          <a:p>
            <a:pPr>
              <a:buNone/>
            </a:pPr>
            <a:r>
              <a:rPr lang="en-US" sz="1600" dirty="0" smtClean="0"/>
              <a:t>    }  </a:t>
            </a:r>
          </a:p>
          <a:p>
            <a:pPr>
              <a:buNone/>
            </a:pPr>
            <a:r>
              <a:rPr lang="en-US" sz="1600" dirty="0" smtClean="0"/>
              <a:t>   void display(){</a:t>
            </a:r>
            <a:r>
              <a:rPr lang="en-US" sz="1600" dirty="0" err="1" smtClean="0"/>
              <a:t>System.out.println</a:t>
            </a:r>
            <a:r>
              <a:rPr lang="en-US" sz="1600" dirty="0" smtClean="0"/>
              <a:t>(id+" "+name);}</a:t>
            </a:r>
          </a:p>
          <a:p>
            <a:pPr>
              <a:buNone/>
            </a:pPr>
            <a:r>
              <a:rPr lang="en-US" sz="1600" dirty="0" smtClean="0"/>
              <a:t>    public static void main(String[] </a:t>
            </a:r>
            <a:r>
              <a:rPr lang="en-US" sz="1600" dirty="0" err="1" smtClean="0"/>
              <a:t>args</a:t>
            </a:r>
            <a:r>
              <a:rPr lang="en-US" sz="1600" dirty="0" smtClean="0"/>
              <a:t>) {</a:t>
            </a:r>
          </a:p>
          <a:p>
            <a:pPr>
              <a:buNone/>
            </a:pPr>
            <a:r>
              <a:rPr lang="en-US" sz="1600" dirty="0" smtClean="0"/>
              <a:t>       </a:t>
            </a:r>
          </a:p>
          <a:p>
            <a:pPr>
              <a:buNone/>
            </a:pPr>
            <a:r>
              <a:rPr lang="en-US" sz="1600" dirty="0" smtClean="0"/>
              <a:t>        Student s1 = new Student(111,"Karan");  </a:t>
            </a:r>
          </a:p>
          <a:p>
            <a:pPr>
              <a:buNone/>
            </a:pPr>
            <a:r>
              <a:rPr lang="en-US" sz="1600" dirty="0" smtClean="0"/>
              <a:t>    Student s2 = new Student(222,"Aryan");  </a:t>
            </a:r>
          </a:p>
          <a:p>
            <a:pPr>
              <a:buNone/>
            </a:pPr>
            <a:r>
              <a:rPr lang="en-US" sz="1600" dirty="0" smtClean="0"/>
              <a:t>    s1.display();  </a:t>
            </a:r>
          </a:p>
          <a:p>
            <a:pPr>
              <a:buNone/>
            </a:pPr>
            <a:r>
              <a:rPr lang="en-US" sz="1600" dirty="0" smtClean="0"/>
              <a:t>    s2.display(); </a:t>
            </a:r>
          </a:p>
          <a:p>
            <a:pPr>
              <a:buNone/>
            </a:pPr>
            <a:r>
              <a:rPr lang="en-US" sz="1600" dirty="0" smtClean="0"/>
              <a:t>    }</a:t>
            </a:r>
          </a:p>
          <a:p>
            <a:pPr>
              <a:buNone/>
            </a:pPr>
            <a:r>
              <a:rPr lang="en-US" sz="1600" dirty="0" smtClean="0"/>
              <a:t>}</a:t>
            </a:r>
            <a:endParaRPr lang="en-US" sz="16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smtClean="0"/>
              <a:t>this() </a:t>
            </a:r>
            <a:r>
              <a:rPr lang="en-US" sz="3200" dirty="0" smtClean="0"/>
              <a:t>used to call one constructor from another</a:t>
            </a:r>
            <a:endParaRPr lang="en-US" sz="3200" dirty="0"/>
          </a:p>
        </p:txBody>
      </p:sp>
      <p:sp>
        <p:nvSpPr>
          <p:cNvPr id="4" name="Content Placeholder 3"/>
          <p:cNvSpPr>
            <a:spLocks noGrp="1"/>
          </p:cNvSpPr>
          <p:nvPr>
            <p:ph idx="1"/>
          </p:nvPr>
        </p:nvSpPr>
        <p:spPr>
          <a:xfrm>
            <a:off x="457200" y="1066800"/>
            <a:ext cx="8229600" cy="5105400"/>
          </a:xfrm>
        </p:spPr>
        <p:txBody>
          <a:bodyPr>
            <a:noAutofit/>
          </a:bodyPr>
          <a:lstStyle/>
          <a:p>
            <a:r>
              <a:rPr lang="en-US" sz="1800" dirty="0" smtClean="0"/>
              <a:t>class Student {</a:t>
            </a:r>
            <a:br>
              <a:rPr lang="en-US" sz="1800" dirty="0" smtClean="0"/>
            </a:br>
            <a:r>
              <a:rPr lang="en-US" sz="1800" dirty="0" smtClean="0"/>
              <a:t>   String name;</a:t>
            </a:r>
            <a:br>
              <a:rPr lang="en-US" sz="1800" dirty="0" smtClean="0"/>
            </a:br>
            <a:r>
              <a:rPr lang="en-US" sz="1800" dirty="0" smtClean="0"/>
              <a:t>   </a:t>
            </a:r>
            <a:r>
              <a:rPr lang="en-US" sz="1800" dirty="0" err="1" smtClean="0"/>
              <a:t>int</a:t>
            </a:r>
            <a:r>
              <a:rPr lang="en-US" sz="1800" dirty="0" smtClean="0"/>
              <a:t> </a:t>
            </a:r>
            <a:r>
              <a:rPr lang="en-US" sz="1800" dirty="0" err="1" smtClean="0"/>
              <a:t>rollNumber</a:t>
            </a:r>
            <a:r>
              <a:rPr lang="en-US" sz="1800" dirty="0" smtClean="0"/>
              <a:t>;</a:t>
            </a:r>
            <a:br>
              <a:rPr lang="en-US" sz="1800" dirty="0" smtClean="0"/>
            </a:br>
            <a:r>
              <a:rPr lang="en-US" sz="1800" dirty="0" smtClean="0"/>
              <a:t>   </a:t>
            </a:r>
            <a:r>
              <a:rPr lang="en-US" sz="1800" dirty="0" err="1" smtClean="0"/>
              <a:t>int</a:t>
            </a:r>
            <a:r>
              <a:rPr lang="en-US" sz="1800" dirty="0" smtClean="0"/>
              <a:t> marks1, marks2;</a:t>
            </a:r>
            <a:br>
              <a:rPr lang="en-US" sz="1800" dirty="0" smtClean="0"/>
            </a:br>
            <a:r>
              <a:rPr lang="en-US" sz="1800" dirty="0" smtClean="0"/>
              <a:t>public Student ( String name, String </a:t>
            </a:r>
            <a:r>
              <a:rPr lang="en-US" sz="1800" dirty="0" err="1" smtClean="0"/>
              <a:t>rollNumber</a:t>
            </a:r>
            <a:r>
              <a:rPr lang="en-US" sz="1800" dirty="0" smtClean="0"/>
              <a:t>, </a:t>
            </a:r>
            <a:r>
              <a:rPr lang="en-US" sz="1800" dirty="0" err="1" smtClean="0"/>
              <a:t>int</a:t>
            </a:r>
            <a:r>
              <a:rPr lang="en-US" sz="1800" dirty="0" smtClean="0"/>
              <a:t> marks1, </a:t>
            </a:r>
            <a:r>
              <a:rPr lang="en-US" sz="1800" dirty="0" err="1" smtClean="0"/>
              <a:t>int</a:t>
            </a:r>
            <a:r>
              <a:rPr lang="en-US" sz="1800" dirty="0" smtClean="0"/>
              <a:t> marks2 ) {</a:t>
            </a:r>
            <a:br>
              <a:rPr lang="en-US" sz="1800" dirty="0" smtClean="0"/>
            </a:br>
            <a:r>
              <a:rPr lang="en-US" sz="1800" dirty="0" smtClean="0"/>
              <a:t>      this.name = name;</a:t>
            </a:r>
            <a:br>
              <a:rPr lang="en-US" sz="1800" dirty="0" smtClean="0"/>
            </a:br>
            <a:r>
              <a:rPr lang="en-US" sz="1800" dirty="0" smtClean="0"/>
              <a:t>      this. </a:t>
            </a:r>
            <a:r>
              <a:rPr lang="en-US" sz="1800" dirty="0" err="1" smtClean="0"/>
              <a:t>rollNumber</a:t>
            </a:r>
            <a:r>
              <a:rPr lang="en-US" sz="1800" dirty="0" smtClean="0"/>
              <a:t> = </a:t>
            </a:r>
            <a:r>
              <a:rPr lang="en-US" sz="1800" dirty="0" err="1" smtClean="0"/>
              <a:t>rollNumber</a:t>
            </a:r>
            <a:r>
              <a:rPr lang="en-US" sz="1800" dirty="0" smtClean="0"/>
              <a:t>;</a:t>
            </a:r>
            <a:br>
              <a:rPr lang="en-US" sz="1800" dirty="0" smtClean="0"/>
            </a:br>
            <a:r>
              <a:rPr lang="en-US" sz="1800" dirty="0" smtClean="0"/>
              <a:t>      this.marks1= marks1;</a:t>
            </a:r>
            <a:br>
              <a:rPr lang="en-US" sz="1800" dirty="0" smtClean="0"/>
            </a:br>
            <a:r>
              <a:rPr lang="en-US" sz="1800" dirty="0" smtClean="0"/>
              <a:t>      this.marks2 = marks2;</a:t>
            </a:r>
            <a:br>
              <a:rPr lang="en-US" sz="1800" dirty="0" smtClean="0"/>
            </a:br>
            <a:r>
              <a:rPr lang="en-US" sz="1800" dirty="0" smtClean="0"/>
              <a:t>    </a:t>
            </a:r>
            <a:br>
              <a:rPr lang="en-US" sz="1800" dirty="0" smtClean="0"/>
            </a:br>
            <a:r>
              <a:rPr lang="en-US" sz="1800" dirty="0" smtClean="0"/>
              <a:t>   }</a:t>
            </a:r>
            <a:br>
              <a:rPr lang="en-US" sz="1800" dirty="0" smtClean="0"/>
            </a:br>
            <a:r>
              <a:rPr lang="en-US" sz="1800" dirty="0" smtClean="0"/>
              <a:t>   public Student ( String name, </a:t>
            </a:r>
            <a:r>
              <a:rPr lang="en-US" sz="1800" dirty="0" err="1" smtClean="0"/>
              <a:t>int</a:t>
            </a:r>
            <a:r>
              <a:rPr lang="en-US" sz="1800" dirty="0" smtClean="0"/>
              <a:t> </a:t>
            </a:r>
            <a:r>
              <a:rPr lang="en-US" sz="1800" dirty="0" err="1" smtClean="0"/>
              <a:t>rollNumber</a:t>
            </a:r>
            <a:r>
              <a:rPr lang="en-US" sz="1800" dirty="0" smtClean="0"/>
              <a:t> ) {</a:t>
            </a:r>
            <a:br>
              <a:rPr lang="en-US" sz="1800" dirty="0" smtClean="0"/>
            </a:br>
            <a:r>
              <a:rPr lang="en-US" sz="1800" dirty="0" smtClean="0"/>
              <a:t>      this ( name, </a:t>
            </a:r>
            <a:r>
              <a:rPr lang="en-US" sz="1800" dirty="0" err="1" smtClean="0"/>
              <a:t>rollNumber</a:t>
            </a:r>
            <a:r>
              <a:rPr lang="en-US" sz="1800" dirty="0" smtClean="0"/>
              <a:t>, -1,-1 );</a:t>
            </a:r>
            <a:br>
              <a:rPr lang="en-US" sz="1800" dirty="0" smtClean="0"/>
            </a:br>
            <a:r>
              <a:rPr lang="en-US" sz="1800" dirty="0" smtClean="0"/>
              <a:t>   }</a:t>
            </a:r>
            <a:br>
              <a:rPr lang="en-US" sz="1800" dirty="0" smtClean="0"/>
            </a:br>
            <a:r>
              <a:rPr lang="en-US" sz="1800" dirty="0" smtClean="0"/>
              <a:t/>
            </a:r>
            <a:br>
              <a:rPr lang="en-US" sz="1800" dirty="0" smtClean="0"/>
            </a:br>
            <a:r>
              <a:rPr lang="en-US" sz="1800" dirty="0" smtClean="0"/>
              <a:t>   public Student ( String </a:t>
            </a:r>
            <a:r>
              <a:rPr lang="en-US" sz="1800" dirty="0" err="1" smtClean="0"/>
              <a:t>rollNumber</a:t>
            </a:r>
            <a:r>
              <a:rPr lang="en-US" sz="1800" dirty="0" smtClean="0"/>
              <a:t> ) {</a:t>
            </a:r>
            <a:br>
              <a:rPr lang="en-US" sz="1800" dirty="0" smtClean="0"/>
            </a:br>
            <a:r>
              <a:rPr lang="en-US" sz="1800" dirty="0" smtClean="0"/>
              <a:t>      this ( null, </a:t>
            </a:r>
            <a:r>
              <a:rPr lang="en-US" sz="1800" dirty="0" err="1" smtClean="0"/>
              <a:t>rollNumber</a:t>
            </a:r>
            <a:r>
              <a:rPr lang="en-US" sz="1800" dirty="0" smtClean="0"/>
              <a:t> );</a:t>
            </a:r>
            <a:br>
              <a:rPr lang="en-US" sz="1800" dirty="0" smtClean="0"/>
            </a:br>
            <a:r>
              <a:rPr lang="en-US" sz="1800" dirty="0" smtClean="0"/>
              <a:t>   }</a:t>
            </a:r>
            <a:br>
              <a:rPr lang="en-US" sz="1800" dirty="0" smtClean="0"/>
            </a:b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normAutofit fontScale="90000"/>
          </a:bodyPr>
          <a:lstStyle/>
          <a:p>
            <a:r>
              <a:rPr lang="en-US" sz="3100" dirty="0" smtClean="0"/>
              <a:t> </a:t>
            </a:r>
            <a:r>
              <a:rPr lang="en-US" sz="3100" i="1" dirty="0" smtClean="0"/>
              <a:t>this() </a:t>
            </a:r>
            <a:r>
              <a:rPr lang="en-US" sz="3100" dirty="0" smtClean="0"/>
              <a:t>keyword can be used to invoke current class method</a:t>
            </a:r>
            <a:r>
              <a:rPr lang="en-US" b="1" dirty="0" smtClean="0"/>
              <a:t/>
            </a:r>
            <a:br>
              <a:rPr lang="en-US" b="1" dirty="0" smtClean="0"/>
            </a:br>
            <a:endParaRPr lang="en-US" dirty="0"/>
          </a:p>
        </p:txBody>
      </p:sp>
      <p:sp>
        <p:nvSpPr>
          <p:cNvPr id="3" name="Content Placeholder 2"/>
          <p:cNvSpPr>
            <a:spLocks noGrp="1"/>
          </p:cNvSpPr>
          <p:nvPr>
            <p:ph idx="1"/>
          </p:nvPr>
        </p:nvSpPr>
        <p:spPr>
          <a:xfrm>
            <a:off x="457200" y="1295400"/>
            <a:ext cx="8229600" cy="5334000"/>
          </a:xfrm>
        </p:spPr>
        <p:txBody>
          <a:bodyPr>
            <a:normAutofit fontScale="70000" lnSpcReduction="20000"/>
          </a:bodyPr>
          <a:lstStyle/>
          <a:p>
            <a:pPr>
              <a:buNone/>
            </a:pPr>
            <a:r>
              <a:rPr lang="en-US" dirty="0" smtClean="0"/>
              <a:t>class S{  </a:t>
            </a:r>
          </a:p>
          <a:p>
            <a:pPr>
              <a:buNone/>
            </a:pPr>
            <a:r>
              <a:rPr lang="en-US" dirty="0" smtClean="0"/>
              <a:t>  void m() {  </a:t>
            </a:r>
          </a:p>
          <a:p>
            <a:pPr>
              <a:buNone/>
            </a:pPr>
            <a:r>
              <a:rPr lang="en-US" dirty="0" smtClean="0"/>
              <a:t>  </a:t>
            </a:r>
            <a:r>
              <a:rPr lang="en-US" dirty="0" err="1" smtClean="0"/>
              <a:t>System.out.println</a:t>
            </a:r>
            <a:r>
              <a:rPr lang="en-US" dirty="0" smtClean="0"/>
              <a:t>("method is invoked");  </a:t>
            </a:r>
          </a:p>
          <a:p>
            <a:pPr>
              <a:buNone/>
            </a:pPr>
            <a:r>
              <a:rPr lang="en-US" dirty="0" smtClean="0"/>
              <a:t>  }  </a:t>
            </a:r>
          </a:p>
          <a:p>
            <a:pPr>
              <a:buNone/>
            </a:pPr>
            <a:r>
              <a:rPr lang="en-US" dirty="0" smtClean="0"/>
              <a:t>  void n(){  </a:t>
            </a:r>
          </a:p>
          <a:p>
            <a:pPr>
              <a:buNone/>
            </a:pPr>
            <a:r>
              <a:rPr lang="en-US" dirty="0" smtClean="0"/>
              <a:t>  </a:t>
            </a:r>
            <a:r>
              <a:rPr lang="en-US" dirty="0" err="1" smtClean="0">
                <a:solidFill>
                  <a:srgbClr val="FF0000"/>
                </a:solidFill>
              </a:rPr>
              <a:t>this.m</a:t>
            </a:r>
            <a:r>
              <a:rPr lang="en-US" dirty="0" smtClean="0">
                <a:solidFill>
                  <a:srgbClr val="FF0000"/>
                </a:solidFill>
              </a:rPr>
              <a:t>();         //no need because compiler does it for you. </a:t>
            </a:r>
            <a:r>
              <a:rPr lang="en-US" dirty="0" smtClean="0"/>
              <a:t> </a:t>
            </a:r>
          </a:p>
          <a:p>
            <a:pPr>
              <a:buNone/>
            </a:pPr>
            <a:r>
              <a:rPr lang="en-US" dirty="0" smtClean="0"/>
              <a:t>  }  </a:t>
            </a:r>
          </a:p>
          <a:p>
            <a:pPr>
              <a:buNone/>
            </a:pPr>
            <a:r>
              <a:rPr lang="en-US" dirty="0" smtClean="0"/>
              <a:t>  void p(){  </a:t>
            </a:r>
          </a:p>
          <a:p>
            <a:pPr>
              <a:buNone/>
            </a:pPr>
            <a:r>
              <a:rPr lang="en-US" dirty="0" smtClean="0"/>
              <a:t>  n();          //complier will add this to invoke n() method as </a:t>
            </a:r>
            <a:r>
              <a:rPr lang="en-US" dirty="0" err="1" smtClean="0"/>
              <a:t>this.n</a:t>
            </a:r>
            <a:r>
              <a:rPr lang="en-US" dirty="0" smtClean="0"/>
              <a:t>()  </a:t>
            </a:r>
          </a:p>
          <a:p>
            <a:pPr>
              <a:buNone/>
            </a:pPr>
            <a:r>
              <a:rPr lang="en-US" dirty="0" smtClean="0"/>
              <a:t>  }  </a:t>
            </a:r>
          </a:p>
          <a:p>
            <a:pPr>
              <a:buNone/>
            </a:pPr>
            <a:r>
              <a:rPr lang="en-US" dirty="0" smtClean="0"/>
              <a:t>  public static void main(String </a:t>
            </a:r>
            <a:r>
              <a:rPr lang="en-US" dirty="0" err="1" smtClean="0"/>
              <a:t>args</a:t>
            </a:r>
            <a:r>
              <a:rPr lang="en-US" dirty="0" smtClean="0"/>
              <a:t>[]){  </a:t>
            </a:r>
          </a:p>
          <a:p>
            <a:pPr>
              <a:buNone/>
            </a:pPr>
            <a:r>
              <a:rPr lang="en-US" dirty="0" smtClean="0"/>
              <a:t>  S s1 = new S();  </a:t>
            </a:r>
          </a:p>
          <a:p>
            <a:pPr>
              <a:buNone/>
            </a:pPr>
            <a:r>
              <a:rPr lang="en-US" dirty="0" smtClean="0"/>
              <a:t>  s1.p();  </a:t>
            </a:r>
          </a:p>
          <a:p>
            <a:pPr>
              <a:buNone/>
            </a:pPr>
            <a:r>
              <a:rPr lang="en-US" dirty="0" smtClean="0"/>
              <a:t>  }  </a:t>
            </a:r>
          </a:p>
          <a:p>
            <a:pPr>
              <a:buNone/>
            </a:pPr>
            <a:r>
              <a:rPr lang="en-US" dirty="0" smtClean="0"/>
              <a:t>}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linds(horizontal)">
                                      <p:cBhvr>
                                        <p:cTn id="40" dur="500"/>
                                        <p:tgtEl>
                                          <p:spTgt spid="3">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blinds(horizontal)">
                                      <p:cBhvr>
                                        <p:cTn id="43" dur="500"/>
                                        <p:tgtEl>
                                          <p:spTgt spid="3">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blinds(horizontal)">
                                      <p:cBhvr>
                                        <p:cTn id="46" dur="500"/>
                                        <p:tgtEl>
                                          <p:spTgt spid="3">
                                            <p:txEl>
                                              <p:pRg st="13" end="13"/>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blinds(horizontal)">
                                      <p:cBhvr>
                                        <p:cTn id="49"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i="1" dirty="0" smtClean="0"/>
              <a:t>this</a:t>
            </a:r>
            <a:r>
              <a:rPr lang="en-US" sz="2800" dirty="0" smtClean="0"/>
              <a:t> keyword can be passed as an argument in the method.</a:t>
            </a:r>
            <a:br>
              <a:rPr lang="en-US" sz="2800" dirty="0" smtClean="0"/>
            </a:br>
            <a:endParaRPr lang="en-US" sz="2800" dirty="0"/>
          </a:p>
        </p:txBody>
      </p:sp>
      <p:sp>
        <p:nvSpPr>
          <p:cNvPr id="3" name="Content Placeholder 2"/>
          <p:cNvSpPr>
            <a:spLocks noGrp="1"/>
          </p:cNvSpPr>
          <p:nvPr>
            <p:ph idx="1"/>
          </p:nvPr>
        </p:nvSpPr>
        <p:spPr>
          <a:xfrm>
            <a:off x="457200" y="1219200"/>
            <a:ext cx="8229600" cy="5638800"/>
          </a:xfrm>
        </p:spPr>
        <p:txBody>
          <a:bodyPr>
            <a:normAutofit fontScale="77500" lnSpcReduction="20000"/>
          </a:bodyPr>
          <a:lstStyle/>
          <a:p>
            <a:r>
              <a:rPr lang="en-US" b="1" dirty="0" smtClean="0"/>
              <a:t>It is mainly used in the event handling</a:t>
            </a:r>
          </a:p>
          <a:p>
            <a:pPr>
              <a:buNone/>
            </a:pPr>
            <a:r>
              <a:rPr lang="en-US" dirty="0" smtClean="0"/>
              <a:t>class Stud{  </a:t>
            </a:r>
          </a:p>
          <a:p>
            <a:pPr>
              <a:buNone/>
            </a:pPr>
            <a:r>
              <a:rPr lang="en-US" dirty="0" smtClean="0"/>
              <a:t>  void m(Stud </a:t>
            </a:r>
            <a:r>
              <a:rPr lang="en-US" dirty="0" err="1" smtClean="0"/>
              <a:t>obj</a:t>
            </a:r>
            <a:r>
              <a:rPr lang="en-US" dirty="0" smtClean="0"/>
              <a:t>){  </a:t>
            </a:r>
          </a:p>
          <a:p>
            <a:pPr>
              <a:buNone/>
            </a:pPr>
            <a:r>
              <a:rPr lang="en-US" dirty="0" smtClean="0"/>
              <a:t>      </a:t>
            </a:r>
            <a:r>
              <a:rPr lang="en-US" dirty="0" err="1" smtClean="0"/>
              <a:t>System.out.println</a:t>
            </a:r>
            <a:r>
              <a:rPr lang="en-US" dirty="0" smtClean="0"/>
              <a:t>("method is invoked");  </a:t>
            </a:r>
          </a:p>
          <a:p>
            <a:pPr>
              <a:buNone/>
            </a:pPr>
            <a:r>
              <a:rPr lang="en-US" dirty="0" smtClean="0"/>
              <a:t>  }  </a:t>
            </a:r>
          </a:p>
          <a:p>
            <a:pPr>
              <a:buNone/>
            </a:pPr>
            <a:r>
              <a:rPr lang="en-US" dirty="0" smtClean="0"/>
              <a:t>  void p() {  </a:t>
            </a:r>
          </a:p>
          <a:p>
            <a:pPr>
              <a:buNone/>
            </a:pPr>
            <a:r>
              <a:rPr lang="en-US" dirty="0" smtClean="0"/>
              <a:t>  m(this);  </a:t>
            </a:r>
          </a:p>
          <a:p>
            <a:pPr>
              <a:buNone/>
            </a:pPr>
            <a:r>
              <a:rPr lang="en-US" dirty="0" smtClean="0"/>
              <a:t>  }  </a:t>
            </a:r>
          </a:p>
          <a:p>
            <a:pPr>
              <a:buNone/>
            </a:pP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Stud s1 = new Stud();  </a:t>
            </a:r>
          </a:p>
          <a:p>
            <a:pPr>
              <a:buNone/>
            </a:pPr>
            <a:r>
              <a:rPr lang="en-US" dirty="0" smtClean="0"/>
              <a:t>  s1.p();  </a:t>
            </a:r>
          </a:p>
          <a:p>
            <a:pPr>
              <a:buNone/>
            </a:pPr>
            <a:r>
              <a:rPr lang="en-US" dirty="0" smtClean="0"/>
              <a:t>  }  </a:t>
            </a:r>
          </a:p>
          <a:p>
            <a:pPr>
              <a:buNone/>
            </a:pPr>
            <a:r>
              <a:rPr lang="en-US" dirty="0" smtClean="0"/>
              <a:t>}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linds(horizontal)">
                                      <p:cBhvr>
                                        <p:cTn id="40" dur="500"/>
                                        <p:tgtEl>
                                          <p:spTgt spid="3">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blinds(horizontal)">
                                      <p:cBhvr>
                                        <p:cTn id="43" dur="500"/>
                                        <p:tgtEl>
                                          <p:spTgt spid="3">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blinds(horizontal)">
                                      <p:cBhvr>
                                        <p:cTn id="4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i="1" dirty="0" smtClean="0"/>
              <a:t>this</a:t>
            </a:r>
            <a:r>
              <a:rPr lang="en-US" sz="2800" dirty="0" smtClean="0"/>
              <a:t> keyword can be used to return current class instance</a:t>
            </a:r>
            <a:r>
              <a:rPr lang="en-US" sz="2800" b="1" dirty="0" smtClean="0"/>
              <a:t/>
            </a:r>
            <a:br>
              <a:rPr lang="en-US" sz="2800" b="1" dirty="0" smtClean="0"/>
            </a:br>
            <a:endParaRPr lang="en-US" sz="2800"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pPr>
              <a:buNone/>
            </a:pPr>
            <a:r>
              <a:rPr lang="en-US" b="1" dirty="0" smtClean="0"/>
              <a:t>      In such case, return type of the method must be the class type (non-primitive). </a:t>
            </a:r>
          </a:p>
          <a:p>
            <a:pPr>
              <a:buNone/>
            </a:pPr>
            <a:endParaRPr lang="en-US" dirty="0" smtClean="0"/>
          </a:p>
          <a:p>
            <a:pPr>
              <a:buNone/>
            </a:pPr>
            <a:r>
              <a:rPr lang="en-US" dirty="0" smtClean="0"/>
              <a:t>class test {  </a:t>
            </a:r>
          </a:p>
          <a:p>
            <a:pPr>
              <a:buNone/>
            </a:pPr>
            <a:r>
              <a:rPr lang="en-US" dirty="0" smtClean="0"/>
              <a:t>        test </a:t>
            </a:r>
            <a:r>
              <a:rPr lang="en-US" dirty="0" err="1" smtClean="0"/>
              <a:t>getA</a:t>
            </a:r>
            <a:r>
              <a:rPr lang="en-US" dirty="0" smtClean="0"/>
              <a:t>() {  </a:t>
            </a:r>
          </a:p>
          <a:p>
            <a:pPr>
              <a:buNone/>
            </a:pPr>
            <a:r>
              <a:rPr lang="en-US" dirty="0" smtClean="0"/>
              <a:t>        </a:t>
            </a:r>
            <a:r>
              <a:rPr lang="en-US" dirty="0" err="1" smtClean="0"/>
              <a:t>System.out.println</a:t>
            </a:r>
            <a:r>
              <a:rPr lang="en-US" dirty="0" smtClean="0"/>
              <a:t>("Hello java");</a:t>
            </a:r>
          </a:p>
          <a:p>
            <a:pPr>
              <a:buNone/>
            </a:pPr>
            <a:r>
              <a:rPr lang="en-US" dirty="0" smtClean="0"/>
              <a:t>        return this;  </a:t>
            </a:r>
          </a:p>
          <a:p>
            <a:pPr>
              <a:buNone/>
            </a:pPr>
            <a:r>
              <a:rPr lang="en-US" dirty="0" smtClean="0"/>
              <a:t>         }  </a:t>
            </a:r>
          </a:p>
          <a:p>
            <a:pPr>
              <a:buNone/>
            </a:pPr>
            <a:r>
              <a:rPr lang="en-US" dirty="0" smtClean="0"/>
              <a:t>  </a:t>
            </a:r>
          </a:p>
          <a:p>
            <a:pPr>
              <a:buNone/>
            </a:pPr>
            <a:r>
              <a:rPr lang="en-US" dirty="0" smtClean="0"/>
              <a:t>}  </a:t>
            </a:r>
          </a:p>
          <a:p>
            <a:pPr>
              <a:buNone/>
            </a:pPr>
            <a:r>
              <a:rPr lang="en-US" dirty="0" smtClean="0"/>
              <a:t>  </a:t>
            </a:r>
          </a:p>
          <a:p>
            <a:pPr>
              <a:buNone/>
            </a:pPr>
            <a:r>
              <a:rPr lang="en-US" dirty="0" smtClean="0"/>
              <a:t>class Test1  {  </a:t>
            </a:r>
          </a:p>
          <a:p>
            <a:pPr>
              <a:buNone/>
            </a:pPr>
            <a:r>
              <a:rPr lang="en-US" dirty="0" smtClean="0"/>
              <a:t>    public static void main(String </a:t>
            </a:r>
            <a:r>
              <a:rPr lang="en-US" dirty="0" err="1" smtClean="0"/>
              <a:t>args</a:t>
            </a:r>
            <a:r>
              <a:rPr lang="en-US" dirty="0" smtClean="0"/>
              <a:t>[]) {  </a:t>
            </a:r>
          </a:p>
          <a:p>
            <a:pPr>
              <a:buNone/>
            </a:pPr>
            <a:r>
              <a:rPr lang="en-US" dirty="0" smtClean="0"/>
              <a:t>    new test().</a:t>
            </a:r>
            <a:r>
              <a:rPr lang="en-US" dirty="0" err="1" smtClean="0"/>
              <a:t>getA</a:t>
            </a:r>
            <a:r>
              <a:rPr lang="en-US" dirty="0" smtClean="0"/>
              <a:t>();  </a:t>
            </a:r>
          </a:p>
          <a:p>
            <a:pPr>
              <a:buNone/>
            </a:pPr>
            <a:r>
              <a:rPr lang="en-US" dirty="0" smtClean="0"/>
              <a:t>  }  </a:t>
            </a:r>
          </a:p>
          <a:p>
            <a:pPr>
              <a:buNone/>
            </a:pPr>
            <a:r>
              <a:rPr lang="en-US" dirty="0" smtClean="0"/>
              <a:t>}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linds(horizontal)">
                                      <p:cBhvr>
                                        <p:cTn id="31" dur="500"/>
                                        <p:tgtEl>
                                          <p:spTgt spid="3">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linds(horizontal)">
                                      <p:cBhvr>
                                        <p:cTn id="34" dur="500"/>
                                        <p:tgtEl>
                                          <p:spTgt spid="3">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linds(horizontal)">
                                      <p:cBhvr>
                                        <p:cTn id="37" dur="500"/>
                                        <p:tgtEl>
                                          <p:spTgt spid="3">
                                            <p:txEl>
                                              <p:pRg st="11" end="1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blinds(horizontal)">
                                      <p:cBhvr>
                                        <p:cTn id="40" dur="500"/>
                                        <p:tgtEl>
                                          <p:spTgt spid="3">
                                            <p:txEl>
                                              <p:pRg st="12" end="1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blinds(horizontal)">
                                      <p:cBhvr>
                                        <p:cTn id="43" dur="500"/>
                                        <p:tgtEl>
                                          <p:spTgt spid="3">
                                            <p:txEl>
                                              <p:pRg st="13" end="1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blinds(horizontal)">
                                      <p:cBhvr>
                                        <p:cTn id="4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final keyword</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b="1" dirty="0" smtClean="0"/>
              <a:t>static keyword</a:t>
            </a:r>
            <a:r>
              <a:rPr lang="en-US" dirty="0" smtClean="0"/>
              <a:t> in java is used for memory management mainly. We can apply java static keyword with </a:t>
            </a:r>
            <a:r>
              <a:rPr lang="en-US" i="1" dirty="0" smtClean="0"/>
              <a:t>variables, methods, blocks and nested class.</a:t>
            </a:r>
          </a:p>
          <a:p>
            <a:pPr>
              <a:buNone/>
            </a:pPr>
            <a:r>
              <a:rPr lang="en-US" dirty="0" smtClean="0"/>
              <a:t> The static can be:</a:t>
            </a:r>
          </a:p>
          <a:p>
            <a:pPr lvl="1"/>
            <a:r>
              <a:rPr lang="en-US" dirty="0" smtClean="0"/>
              <a:t>variable (also known as class variable)</a:t>
            </a:r>
          </a:p>
          <a:p>
            <a:pPr lvl="1"/>
            <a:r>
              <a:rPr lang="en-US" dirty="0" smtClean="0"/>
              <a:t>method (also known as class method)</a:t>
            </a:r>
          </a:p>
          <a:p>
            <a:pPr lvl="1"/>
            <a:r>
              <a:rPr lang="en-US" dirty="0" smtClean="0"/>
              <a:t>block</a:t>
            </a:r>
          </a:p>
          <a:p>
            <a:pPr lvl="1"/>
            <a:r>
              <a:rPr lang="en-US" dirty="0" smtClean="0"/>
              <a:t>nested class</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static variable</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If you declare any variable as static, it is known static variable.</a:t>
            </a:r>
          </a:p>
          <a:p>
            <a:pPr algn="just"/>
            <a:r>
              <a:rPr lang="en-US" dirty="0" smtClean="0"/>
              <a:t>The static variable can be used to refer the common property of all objects (that is not unique for each object) e.g. company name of employees, college name of students etc.</a:t>
            </a:r>
          </a:p>
          <a:p>
            <a:pPr algn="just"/>
            <a:r>
              <a:rPr lang="en-US" dirty="0" smtClean="0"/>
              <a:t>The static variable gets memory only once in class area at the time of class loading.</a:t>
            </a:r>
          </a:p>
          <a:p>
            <a:pPr algn="just"/>
            <a:r>
              <a:rPr lang="en-US" dirty="0" smtClean="0"/>
              <a:t>It makes your program </a:t>
            </a:r>
            <a:r>
              <a:rPr lang="en-US" b="1" dirty="0" smtClean="0"/>
              <a:t>memory efficient</a:t>
            </a: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Platform Independent</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 platform is the hardware or software environment in which a program runs.</a:t>
            </a:r>
          </a:p>
          <a:p>
            <a:pPr algn="just"/>
            <a:r>
              <a:rPr lang="en-US" dirty="0" smtClean="0"/>
              <a:t>Java provides software-based platform</a:t>
            </a:r>
          </a:p>
          <a:p>
            <a:pPr algn="just"/>
            <a:r>
              <a:rPr lang="en-US" dirty="0" smtClean="0"/>
              <a:t>Java code can be run on multiple platforms e.g., Windows, Linux, Sun Solaris, Mac/OS etc.</a:t>
            </a:r>
          </a:p>
          <a:p>
            <a:pPr algn="just"/>
            <a:r>
              <a:rPr lang="en-US" dirty="0" smtClean="0"/>
              <a:t> Java code is compiled by the compiler and converted into </a:t>
            </a:r>
            <a:r>
              <a:rPr lang="en-US" dirty="0" err="1" smtClean="0"/>
              <a:t>bytecode</a:t>
            </a:r>
            <a:r>
              <a:rPr lang="en-US" dirty="0" smtClean="0"/>
              <a:t>. This </a:t>
            </a:r>
            <a:r>
              <a:rPr lang="en-US" dirty="0" err="1" smtClean="0"/>
              <a:t>bytecode</a:t>
            </a:r>
            <a:r>
              <a:rPr lang="en-US" dirty="0" smtClean="0"/>
              <a:t> is a platform independent code because it can be run on multiple platforms i.e., </a:t>
            </a:r>
            <a:r>
              <a:rPr lang="en-US" i="1" dirty="0" smtClean="0"/>
              <a:t>Write Once and Run Anywhere(WORA)</a:t>
            </a:r>
            <a:endParaRPr lang="en-US" i="1"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static method</a:t>
            </a:r>
            <a:br>
              <a:rPr lang="en-US" b="1" dirty="0" smtClean="0"/>
            </a:br>
            <a:endParaRPr lang="en-US" dirty="0"/>
          </a:p>
        </p:txBody>
      </p:sp>
      <p:sp>
        <p:nvSpPr>
          <p:cNvPr id="3" name="Content Placeholder 2"/>
          <p:cNvSpPr>
            <a:spLocks noGrp="1"/>
          </p:cNvSpPr>
          <p:nvPr>
            <p:ph idx="1"/>
          </p:nvPr>
        </p:nvSpPr>
        <p:spPr/>
        <p:txBody>
          <a:bodyPr/>
          <a:lstStyle/>
          <a:p>
            <a:r>
              <a:rPr lang="en-US" dirty="0" smtClean="0"/>
              <a:t>If you apply static keyword with any method, it is known as static method.</a:t>
            </a:r>
          </a:p>
          <a:p>
            <a:pPr lvl="1"/>
            <a:r>
              <a:rPr lang="en-US" dirty="0" smtClean="0"/>
              <a:t>A static method belongs to the class rather than object of a class.</a:t>
            </a:r>
          </a:p>
          <a:p>
            <a:pPr lvl="1"/>
            <a:r>
              <a:rPr lang="en-US" dirty="0" smtClean="0"/>
              <a:t>A static method can be invoked without the need for creating an instance of a class.</a:t>
            </a:r>
          </a:p>
          <a:p>
            <a:pPr lvl="1"/>
            <a:r>
              <a:rPr lang="en-US" dirty="0" smtClean="0"/>
              <a:t>static method can access static data member and can change the value of it.</a:t>
            </a:r>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70000" lnSpcReduction="20000"/>
          </a:bodyPr>
          <a:lstStyle/>
          <a:p>
            <a:pPr>
              <a:buNone/>
            </a:pPr>
            <a:r>
              <a:rPr lang="en-US" dirty="0" smtClean="0"/>
              <a:t>class Student{     </a:t>
            </a:r>
          </a:p>
          <a:p>
            <a:pPr>
              <a:buNone/>
            </a:pPr>
            <a:r>
              <a:rPr lang="en-US" dirty="0" smtClean="0"/>
              <a:t>   </a:t>
            </a:r>
            <a:r>
              <a:rPr lang="en-US" dirty="0" err="1" smtClean="0"/>
              <a:t>int</a:t>
            </a:r>
            <a:r>
              <a:rPr lang="en-US" dirty="0" smtClean="0"/>
              <a:t> </a:t>
            </a:r>
            <a:r>
              <a:rPr lang="en-US" dirty="0" err="1" smtClean="0"/>
              <a:t>rollno</a:t>
            </a:r>
            <a:r>
              <a:rPr lang="en-US" dirty="0" smtClean="0"/>
              <a:t>;      </a:t>
            </a:r>
          </a:p>
          <a:p>
            <a:pPr>
              <a:buNone/>
            </a:pPr>
            <a:r>
              <a:rPr lang="en-US" dirty="0" smtClean="0"/>
              <a:t>   String name;    </a:t>
            </a:r>
          </a:p>
          <a:p>
            <a:pPr>
              <a:buNone/>
            </a:pPr>
            <a:r>
              <a:rPr lang="en-US" dirty="0" smtClean="0"/>
              <a:t>   static String college = "ITS";             </a:t>
            </a:r>
          </a:p>
          <a:p>
            <a:pPr>
              <a:buNone/>
            </a:pPr>
            <a:r>
              <a:rPr lang="en-US" dirty="0" smtClean="0"/>
              <a:t>static void change()</a:t>
            </a:r>
          </a:p>
          <a:p>
            <a:pPr>
              <a:buNone/>
            </a:pPr>
            <a:r>
              <a:rPr lang="en-US" dirty="0" smtClean="0"/>
              <a:t>    {       college = "BBDIT";       }   </a:t>
            </a:r>
          </a:p>
          <a:p>
            <a:pPr>
              <a:buNone/>
            </a:pPr>
            <a:r>
              <a:rPr lang="en-US" dirty="0" smtClean="0"/>
              <a:t>      Student(</a:t>
            </a:r>
            <a:r>
              <a:rPr lang="en-US" dirty="0" err="1" smtClean="0"/>
              <a:t>int</a:t>
            </a:r>
            <a:r>
              <a:rPr lang="en-US" dirty="0" smtClean="0"/>
              <a:t> r, String  n)</a:t>
            </a:r>
          </a:p>
          <a:p>
            <a:pPr>
              <a:buNone/>
            </a:pPr>
            <a:r>
              <a:rPr lang="en-US" dirty="0" smtClean="0"/>
              <a:t>   {   </a:t>
            </a:r>
            <a:r>
              <a:rPr lang="en-US" dirty="0" err="1" smtClean="0"/>
              <a:t>rollno</a:t>
            </a:r>
            <a:r>
              <a:rPr lang="en-US" dirty="0" smtClean="0"/>
              <a:t> = r;       name = n;       }    </a:t>
            </a:r>
          </a:p>
          <a:p>
            <a:pPr>
              <a:buNone/>
            </a:pPr>
            <a:r>
              <a:rPr lang="en-US" dirty="0" smtClean="0"/>
              <a:t>     void display (){</a:t>
            </a:r>
            <a:r>
              <a:rPr lang="en-US" dirty="0" err="1" smtClean="0"/>
              <a:t>System.out.println</a:t>
            </a:r>
            <a:r>
              <a:rPr lang="en-US" dirty="0" smtClean="0"/>
              <a:t>(</a:t>
            </a:r>
            <a:r>
              <a:rPr lang="en-US" dirty="0" err="1" smtClean="0"/>
              <a:t>rollno</a:t>
            </a:r>
            <a:r>
              <a:rPr lang="en-US" dirty="0" smtClean="0"/>
              <a:t>+" "+name+" "+college);}   </a:t>
            </a:r>
          </a:p>
          <a:p>
            <a:pPr>
              <a:buNone/>
            </a:pPr>
            <a:endParaRPr lang="en-US" dirty="0" smtClean="0"/>
          </a:p>
          <a:p>
            <a:pPr>
              <a:buNone/>
            </a:pPr>
            <a:r>
              <a:rPr lang="en-US" dirty="0" smtClean="0"/>
              <a:t>     public static void main(String </a:t>
            </a:r>
            <a:r>
              <a:rPr lang="en-US" dirty="0" err="1" smtClean="0"/>
              <a:t>args</a:t>
            </a:r>
            <a:r>
              <a:rPr lang="en-US" dirty="0" smtClean="0"/>
              <a:t>[]) {</a:t>
            </a:r>
          </a:p>
          <a:p>
            <a:pPr>
              <a:buNone/>
            </a:pPr>
            <a:endParaRPr lang="en-US" dirty="0" smtClean="0"/>
          </a:p>
          <a:p>
            <a:pPr>
              <a:buNone/>
            </a:pPr>
            <a:r>
              <a:rPr lang="en-US" dirty="0" smtClean="0"/>
              <a:t>     Student9.change();   </a:t>
            </a:r>
          </a:p>
          <a:p>
            <a:pPr>
              <a:buNone/>
            </a:pPr>
            <a:r>
              <a:rPr lang="en-US" dirty="0" smtClean="0"/>
              <a:t>     Student9 s1 = new Student9 (111,"Karan");  </a:t>
            </a:r>
          </a:p>
          <a:p>
            <a:pPr>
              <a:buNone/>
            </a:pPr>
            <a:r>
              <a:rPr lang="en-US" dirty="0" smtClean="0"/>
              <a:t>    Student9 s2 = new Student9 (222,"Aryan");  </a:t>
            </a:r>
          </a:p>
          <a:p>
            <a:pPr>
              <a:buNone/>
            </a:pPr>
            <a:r>
              <a:rPr lang="en-US" dirty="0" smtClean="0"/>
              <a:t>      s1.display();    </a:t>
            </a:r>
          </a:p>
          <a:p>
            <a:pPr>
              <a:buNone/>
            </a:pPr>
            <a:r>
              <a:rPr lang="en-US" dirty="0" smtClean="0"/>
              <a:t>      s2.display();     </a:t>
            </a:r>
          </a:p>
          <a:p>
            <a:pPr>
              <a:buNone/>
            </a:pPr>
            <a:r>
              <a:rPr lang="en-US" dirty="0" smtClean="0"/>
              <a:t>    } </a:t>
            </a:r>
          </a:p>
          <a:p>
            <a:pPr>
              <a:buNone/>
            </a:pPr>
            <a:r>
              <a:rPr lang="en-US" dirty="0" smtClean="0"/>
              <a:t> }  </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Static</a:t>
            </a:r>
            <a:endParaRPr lang="en-US"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b="1" dirty="0" smtClean="0"/>
              <a:t>Restrictions for static method</a:t>
            </a:r>
          </a:p>
          <a:p>
            <a:pPr lvl="1"/>
            <a:r>
              <a:rPr lang="en-US" dirty="0" smtClean="0"/>
              <a:t>There are two main restrictions for the static method. They are: The static method can not use non static data member or call non-static method directly.</a:t>
            </a:r>
          </a:p>
          <a:p>
            <a:pPr lvl="1"/>
            <a:r>
              <a:rPr lang="en-US" dirty="0" smtClean="0"/>
              <a:t>this and super cannot be used in static context.</a:t>
            </a:r>
          </a:p>
          <a:p>
            <a:pPr>
              <a:buNone/>
            </a:pPr>
            <a:r>
              <a:rPr lang="en-US" sz="2600" dirty="0" smtClean="0"/>
              <a:t>e.g.,  class A {   </a:t>
            </a:r>
            <a:r>
              <a:rPr lang="en-US" sz="2600" dirty="0" err="1" smtClean="0"/>
              <a:t>int</a:t>
            </a:r>
            <a:r>
              <a:rPr lang="en-US" sz="2600" dirty="0" smtClean="0"/>
              <a:t> a=40;   //non static  </a:t>
            </a:r>
          </a:p>
          <a:p>
            <a:pPr>
              <a:buNone/>
            </a:pPr>
            <a:r>
              <a:rPr lang="en-US" sz="2600" dirty="0" smtClean="0"/>
              <a:t>    public static void main(String </a:t>
            </a:r>
            <a:r>
              <a:rPr lang="en-US" sz="2600" dirty="0" err="1" smtClean="0"/>
              <a:t>args</a:t>
            </a:r>
            <a:r>
              <a:rPr lang="en-US" sz="2600" dirty="0" smtClean="0"/>
              <a:t>[])</a:t>
            </a:r>
          </a:p>
          <a:p>
            <a:pPr>
              <a:buNone/>
            </a:pPr>
            <a:r>
              <a:rPr lang="en-US" sz="2600" dirty="0" smtClean="0"/>
              <a:t>    {   </a:t>
            </a:r>
          </a:p>
          <a:p>
            <a:pPr>
              <a:buNone/>
            </a:pPr>
            <a:r>
              <a:rPr lang="en-US" sz="2600" dirty="0" smtClean="0"/>
              <a:t>     </a:t>
            </a:r>
            <a:r>
              <a:rPr lang="en-US" sz="2600" dirty="0" err="1" smtClean="0"/>
              <a:t>System.out.println</a:t>
            </a:r>
            <a:r>
              <a:rPr lang="en-US" sz="2600" dirty="0" smtClean="0"/>
              <a:t>(a);   </a:t>
            </a:r>
          </a:p>
          <a:p>
            <a:pPr>
              <a:buNone/>
            </a:pPr>
            <a:r>
              <a:rPr lang="en-US" sz="2600" dirty="0" smtClean="0"/>
              <a:t>    } </a:t>
            </a:r>
          </a:p>
          <a:p>
            <a:pPr>
              <a:buNone/>
            </a:pPr>
            <a:r>
              <a:rPr lang="en-US" sz="2600" dirty="0" smtClean="0"/>
              <a:t>   }    </a:t>
            </a: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b="1" dirty="0" smtClean="0"/>
              <a:t>Why java main method is static?</a:t>
            </a:r>
          </a:p>
          <a:p>
            <a:pPr algn="just">
              <a:buNone/>
            </a:pPr>
            <a:r>
              <a:rPr lang="en-US" dirty="0" smtClean="0"/>
              <a:t>    </a:t>
            </a:r>
            <a:r>
              <a:rPr lang="en-US" dirty="0" err="1" smtClean="0"/>
              <a:t>Ans</a:t>
            </a:r>
            <a:r>
              <a:rPr lang="en-US" dirty="0" smtClean="0"/>
              <a:t>: because object is not required to call static method if it were non-static method, </a:t>
            </a:r>
            <a:r>
              <a:rPr lang="en-US" dirty="0" err="1" smtClean="0"/>
              <a:t>jvm</a:t>
            </a:r>
            <a:r>
              <a:rPr lang="en-US" dirty="0" smtClean="0"/>
              <a:t> create object first then call main() method that will lead the problem of extra memory allocation. </a:t>
            </a:r>
            <a:endParaRPr lang="en-US" b="1"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static block</a:t>
            </a:r>
            <a:br>
              <a:rPr lang="en-US" b="1" dirty="0" smtClean="0"/>
            </a:br>
            <a:endParaRPr lang="en-US" dirty="0"/>
          </a:p>
        </p:txBody>
      </p:sp>
      <p:sp>
        <p:nvSpPr>
          <p:cNvPr id="3" name="Content Placeholder 2"/>
          <p:cNvSpPr>
            <a:spLocks noGrp="1"/>
          </p:cNvSpPr>
          <p:nvPr>
            <p:ph idx="1"/>
          </p:nvPr>
        </p:nvSpPr>
        <p:spPr>
          <a:xfrm>
            <a:off x="457200" y="1600200"/>
            <a:ext cx="8458200" cy="5257800"/>
          </a:xfrm>
        </p:spPr>
        <p:txBody>
          <a:bodyPr/>
          <a:lstStyle/>
          <a:p>
            <a:pPr lvl="1"/>
            <a:r>
              <a:rPr lang="en-US" dirty="0" smtClean="0"/>
              <a:t>Is used to initialize the static data member.</a:t>
            </a:r>
          </a:p>
          <a:p>
            <a:pPr lvl="1"/>
            <a:r>
              <a:rPr lang="en-US" dirty="0" smtClean="0"/>
              <a:t>It is executed before main method at the time of </a:t>
            </a:r>
            <a:r>
              <a:rPr lang="en-US" dirty="0" err="1" smtClean="0"/>
              <a:t>classloading</a:t>
            </a:r>
            <a:r>
              <a:rPr lang="en-US" dirty="0" smtClean="0"/>
              <a:t>.</a:t>
            </a:r>
          </a:p>
          <a:p>
            <a:pPr lvl="1">
              <a:buNone/>
            </a:pPr>
            <a:r>
              <a:rPr lang="en-US" dirty="0" smtClean="0"/>
              <a:t>e.g., class A2{    </a:t>
            </a:r>
          </a:p>
          <a:p>
            <a:pPr lvl="1">
              <a:buNone/>
            </a:pPr>
            <a:r>
              <a:rPr lang="en-US" dirty="0" smtClean="0"/>
              <a:t>static{  </a:t>
            </a:r>
            <a:r>
              <a:rPr lang="en-US" dirty="0" err="1" smtClean="0"/>
              <a:t>System.out.println</a:t>
            </a:r>
            <a:r>
              <a:rPr lang="en-US" dirty="0" smtClean="0"/>
              <a:t>("static block is invoked"); }  </a:t>
            </a:r>
          </a:p>
          <a:p>
            <a:pPr lvl="1">
              <a:buNone/>
            </a:pPr>
            <a:r>
              <a:rPr lang="en-US" dirty="0" smtClean="0"/>
              <a:t>  public static void main(String </a:t>
            </a:r>
            <a:r>
              <a:rPr lang="en-US" dirty="0" err="1" smtClean="0"/>
              <a:t>args</a:t>
            </a:r>
            <a:r>
              <a:rPr lang="en-US" dirty="0" smtClean="0"/>
              <a:t>[])</a:t>
            </a:r>
          </a:p>
          <a:p>
            <a:pPr lvl="1">
              <a:buNone/>
            </a:pPr>
            <a:r>
              <a:rPr lang="en-US" dirty="0" smtClean="0"/>
              <a:t>      {     </a:t>
            </a:r>
            <a:r>
              <a:rPr lang="en-US" dirty="0" err="1" smtClean="0"/>
              <a:t>System.out.println</a:t>
            </a:r>
            <a:r>
              <a:rPr lang="en-US" dirty="0" smtClean="0"/>
              <a:t>("Hello main");  </a:t>
            </a:r>
          </a:p>
          <a:p>
            <a:pPr lvl="1">
              <a:buNone/>
            </a:pPr>
            <a:r>
              <a:rPr lang="en-US" dirty="0" smtClean="0"/>
              <a:t>     }  </a:t>
            </a:r>
          </a:p>
          <a:p>
            <a:pPr lvl="1">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Final Keyword</a:t>
            </a:r>
            <a:br>
              <a:rPr lang="en-US" b="1" dirty="0" smtClean="0"/>
            </a:br>
            <a:endParaRPr lang="en-US" dirty="0"/>
          </a:p>
        </p:txBody>
      </p:sp>
      <p:sp>
        <p:nvSpPr>
          <p:cNvPr id="3" name="Content Placeholder 2"/>
          <p:cNvSpPr>
            <a:spLocks noGrp="1"/>
          </p:cNvSpPr>
          <p:nvPr>
            <p:ph idx="1"/>
          </p:nvPr>
        </p:nvSpPr>
        <p:spPr/>
        <p:txBody>
          <a:bodyPr/>
          <a:lstStyle/>
          <a:p>
            <a:pPr>
              <a:buNone/>
            </a:pPr>
            <a:r>
              <a:rPr lang="en-US" dirty="0" smtClean="0"/>
              <a:t>   The </a:t>
            </a:r>
            <a:r>
              <a:rPr lang="en-US" b="1" dirty="0" smtClean="0"/>
              <a:t>final keyword</a:t>
            </a:r>
            <a:r>
              <a:rPr lang="en-US" dirty="0" smtClean="0"/>
              <a:t> in java is used to restrict the user. The java final keyword can be used in many context. Final can be:</a:t>
            </a:r>
          </a:p>
          <a:p>
            <a:pPr lvl="1"/>
            <a:r>
              <a:rPr lang="en-US" dirty="0" smtClean="0"/>
              <a:t>variable</a:t>
            </a:r>
          </a:p>
          <a:p>
            <a:pPr lvl="1"/>
            <a:r>
              <a:rPr lang="en-US" dirty="0" smtClean="0"/>
              <a:t>method</a:t>
            </a:r>
          </a:p>
          <a:p>
            <a:pPr lvl="1"/>
            <a:r>
              <a:rPr lang="en-US" dirty="0" smtClean="0"/>
              <a:t>class</a:t>
            </a:r>
          </a:p>
          <a:p>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final variable</a:t>
            </a:r>
            <a:br>
              <a:rPr lang="en-US" b="1" dirty="0" smtClean="0"/>
            </a:br>
            <a:endParaRPr lang="en-US" dirty="0"/>
          </a:p>
        </p:txBody>
      </p:sp>
      <p:sp>
        <p:nvSpPr>
          <p:cNvPr id="3" name="Content Placeholder 2"/>
          <p:cNvSpPr>
            <a:spLocks noGrp="1"/>
          </p:cNvSpPr>
          <p:nvPr>
            <p:ph idx="1"/>
          </p:nvPr>
        </p:nvSpPr>
        <p:spPr>
          <a:xfrm>
            <a:off x="457200" y="1066800"/>
            <a:ext cx="8229600" cy="5562600"/>
          </a:xfrm>
        </p:spPr>
        <p:txBody>
          <a:bodyPr/>
          <a:lstStyle/>
          <a:p>
            <a:r>
              <a:rPr lang="en-US" sz="2800" dirty="0" smtClean="0"/>
              <a:t>If you make any variable as final, you cannot change the value of final variable(It will be constant).</a:t>
            </a:r>
          </a:p>
          <a:p>
            <a:pPr>
              <a:buNone/>
            </a:pPr>
            <a:r>
              <a:rPr lang="en-US" sz="2400" dirty="0" smtClean="0"/>
              <a:t>   e.g., There is a final variable </a:t>
            </a:r>
            <a:r>
              <a:rPr lang="en-US" sz="2400" i="1" dirty="0" err="1" smtClean="0"/>
              <a:t>speedlimit</a:t>
            </a:r>
            <a:r>
              <a:rPr lang="en-US" sz="2400" dirty="0" smtClean="0"/>
              <a:t>, we are going to change the value of this variable, but It can't be changed because final variable once assigned a value can never be changed.</a:t>
            </a:r>
          </a:p>
          <a:p>
            <a:pPr>
              <a:buNone/>
            </a:pPr>
            <a:endParaRPr lang="en-US" sz="1800" dirty="0" smtClean="0"/>
          </a:p>
          <a:p>
            <a:pPr lvl="1">
              <a:buNone/>
            </a:pPr>
            <a:r>
              <a:rPr lang="en-US" sz="1400" dirty="0" smtClean="0"/>
              <a:t>class Bike{  </a:t>
            </a:r>
          </a:p>
          <a:p>
            <a:pPr lvl="1">
              <a:buNone/>
            </a:pPr>
            <a:r>
              <a:rPr lang="en-US" sz="1400" dirty="0" smtClean="0"/>
              <a:t> final </a:t>
            </a:r>
            <a:r>
              <a:rPr lang="en-US" sz="1400" dirty="0" err="1" smtClean="0"/>
              <a:t>int</a:t>
            </a:r>
            <a:r>
              <a:rPr lang="en-US" sz="1400" dirty="0" smtClean="0"/>
              <a:t> </a:t>
            </a:r>
            <a:r>
              <a:rPr lang="en-US" sz="1400" dirty="0" err="1" smtClean="0"/>
              <a:t>speedlimit</a:t>
            </a:r>
            <a:r>
              <a:rPr lang="en-US" sz="1400" dirty="0" smtClean="0"/>
              <a:t>=90;      //final variable  </a:t>
            </a:r>
          </a:p>
          <a:p>
            <a:pPr lvl="1">
              <a:buNone/>
            </a:pPr>
            <a:r>
              <a:rPr lang="en-US" sz="1400" dirty="0" smtClean="0"/>
              <a:t> void run(){  </a:t>
            </a:r>
          </a:p>
          <a:p>
            <a:pPr lvl="1">
              <a:buNone/>
            </a:pPr>
            <a:r>
              <a:rPr lang="en-US" sz="1400" dirty="0" smtClean="0"/>
              <a:t>  </a:t>
            </a:r>
            <a:r>
              <a:rPr lang="en-US" sz="1400" dirty="0" err="1" smtClean="0"/>
              <a:t>speedlimit</a:t>
            </a:r>
            <a:r>
              <a:rPr lang="en-US" sz="1400" dirty="0" smtClean="0"/>
              <a:t>=400;  </a:t>
            </a:r>
          </a:p>
          <a:p>
            <a:pPr lvl="1">
              <a:buNone/>
            </a:pPr>
            <a:r>
              <a:rPr lang="en-US" sz="1400" dirty="0" smtClean="0"/>
              <a:t> }  </a:t>
            </a:r>
          </a:p>
          <a:p>
            <a:pPr lvl="1">
              <a:buNone/>
            </a:pPr>
            <a:r>
              <a:rPr lang="en-US" sz="1400" dirty="0" smtClean="0"/>
              <a:t> public static void main(String </a:t>
            </a:r>
            <a:r>
              <a:rPr lang="en-US" sz="1400" dirty="0" err="1" smtClean="0"/>
              <a:t>args</a:t>
            </a:r>
            <a:r>
              <a:rPr lang="en-US" sz="1400" dirty="0" smtClean="0"/>
              <a:t>[]){  </a:t>
            </a:r>
          </a:p>
          <a:p>
            <a:pPr lvl="1">
              <a:buNone/>
            </a:pPr>
            <a:r>
              <a:rPr lang="en-US" sz="1400" dirty="0" smtClean="0"/>
              <a:t> Bike  </a:t>
            </a:r>
            <a:r>
              <a:rPr lang="en-US" sz="1400" dirty="0" err="1" smtClean="0"/>
              <a:t>obj</a:t>
            </a:r>
            <a:r>
              <a:rPr lang="en-US" sz="1400" dirty="0" smtClean="0"/>
              <a:t>=new  Bike ();  </a:t>
            </a:r>
          </a:p>
          <a:p>
            <a:pPr lvl="1">
              <a:buNone/>
            </a:pPr>
            <a:r>
              <a:rPr lang="en-US" sz="1400" dirty="0" smtClean="0"/>
              <a:t> </a:t>
            </a:r>
            <a:r>
              <a:rPr lang="en-US" sz="1400" dirty="0" err="1" smtClean="0"/>
              <a:t>obj.run</a:t>
            </a:r>
            <a:r>
              <a:rPr lang="en-US" sz="1400" dirty="0" smtClean="0"/>
              <a:t>();  </a:t>
            </a:r>
          </a:p>
          <a:p>
            <a:pPr lvl="1">
              <a:buNone/>
            </a:pPr>
            <a:r>
              <a:rPr lang="en-US" sz="1400" dirty="0" smtClean="0"/>
              <a:t> }  </a:t>
            </a:r>
          </a:p>
          <a:p>
            <a:pPr lvl="1">
              <a:buNone/>
            </a:pPr>
            <a:r>
              <a:rPr lang="en-US" sz="1400" dirty="0" smtClean="0"/>
              <a:t>}//</a:t>
            </a:r>
            <a:r>
              <a:rPr lang="en-US" sz="1400" b="1" dirty="0" smtClean="0"/>
              <a:t>end of class  </a:t>
            </a:r>
          </a:p>
          <a:p>
            <a:pPr>
              <a:buNone/>
            </a:pPr>
            <a:endParaRPr lang="en-US" sz="18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pic>
        <p:nvPicPr>
          <p:cNvPr id="1026" name="Picture 2"/>
          <p:cNvPicPr>
            <a:picLocks noChangeAspect="1" noChangeArrowheads="1"/>
          </p:cNvPicPr>
          <p:nvPr/>
        </p:nvPicPr>
        <p:blipFill>
          <a:blip r:embed="rId2"/>
          <a:srcRect/>
          <a:stretch>
            <a:fillRect/>
          </a:stretch>
        </p:blipFill>
        <p:spPr bwMode="auto">
          <a:xfrm>
            <a:off x="228600" y="1798544"/>
            <a:ext cx="8686800" cy="34783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smtClean="0"/>
              <a:t>Returning the Object From Method</a:t>
            </a:r>
            <a:br>
              <a:rPr lang="en-US" b="1" dirty="0" smtClean="0"/>
            </a:br>
            <a:endParaRPr lang="en-US" dirty="0"/>
          </a:p>
        </p:txBody>
      </p:sp>
      <p:sp>
        <p:nvSpPr>
          <p:cNvPr id="3" name="Content Placeholder 2"/>
          <p:cNvSpPr>
            <a:spLocks noGrp="1"/>
          </p:cNvSpPr>
          <p:nvPr>
            <p:ph idx="1"/>
          </p:nvPr>
        </p:nvSpPr>
        <p:spPr>
          <a:xfrm>
            <a:off x="228600" y="1600200"/>
            <a:ext cx="8763000" cy="4525963"/>
          </a:xfrm>
        </p:spPr>
        <p:txBody>
          <a:bodyPr>
            <a:normAutofit/>
          </a:bodyPr>
          <a:lstStyle/>
          <a:p>
            <a:pPr>
              <a:buNone/>
            </a:pPr>
            <a:r>
              <a:rPr lang="en-US" sz="2400" dirty="0" smtClean="0"/>
              <a:t>     Method can return any type of data, including class types that you create.</a:t>
            </a:r>
          </a:p>
          <a:p>
            <a:pPr>
              <a:buNone/>
            </a:pPr>
            <a:r>
              <a:rPr lang="en-US" sz="2400" dirty="0" smtClean="0"/>
              <a:t/>
            </a:r>
            <a:br>
              <a:rPr lang="en-US" sz="2400" dirty="0" smtClean="0"/>
            </a:br>
            <a:r>
              <a:rPr lang="en-US" sz="2400" dirty="0" smtClean="0"/>
              <a:t>e.g.,, in the following program, the  </a:t>
            </a:r>
            <a:r>
              <a:rPr lang="en-US" sz="2400" b="1" dirty="0" err="1" smtClean="0"/>
              <a:t>updateSalary</a:t>
            </a:r>
            <a:r>
              <a:rPr lang="en-US" sz="2400" b="1" dirty="0" smtClean="0"/>
              <a:t>() </a:t>
            </a:r>
            <a:r>
              <a:rPr lang="en-US" sz="2400" dirty="0" smtClean="0"/>
              <a:t>method returns an object.</a:t>
            </a:r>
            <a:endParaRPr lang="en-US" sz="24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fontScale="92500" lnSpcReduction="10000"/>
          </a:bodyPr>
          <a:lstStyle/>
          <a:p>
            <a:pPr>
              <a:buNone/>
            </a:pPr>
            <a:r>
              <a:rPr lang="en-US" sz="2400" dirty="0" smtClean="0"/>
              <a:t>    class Employee{</a:t>
            </a:r>
          </a:p>
          <a:p>
            <a:pPr>
              <a:buNone/>
            </a:pPr>
            <a:r>
              <a:rPr lang="en-US" sz="2400" dirty="0" smtClean="0"/>
              <a:t>      double salary; </a:t>
            </a:r>
          </a:p>
          <a:p>
            <a:pPr>
              <a:buNone/>
            </a:pPr>
            <a:r>
              <a:rPr lang="en-US" sz="2400" dirty="0" smtClean="0"/>
              <a:t>      Employee (double salary)</a:t>
            </a:r>
          </a:p>
          <a:p>
            <a:pPr>
              <a:buNone/>
            </a:pPr>
            <a:r>
              <a:rPr lang="en-US" sz="2400" dirty="0" smtClean="0"/>
              <a:t>      {   </a:t>
            </a:r>
          </a:p>
          <a:p>
            <a:pPr>
              <a:buNone/>
            </a:pPr>
            <a:r>
              <a:rPr lang="en-US" sz="2400" dirty="0" smtClean="0"/>
              <a:t>           </a:t>
            </a:r>
            <a:r>
              <a:rPr lang="en-US" sz="2400" dirty="0" err="1" smtClean="0"/>
              <a:t>this.salary</a:t>
            </a:r>
            <a:r>
              <a:rPr lang="en-US" sz="2400" dirty="0" smtClean="0"/>
              <a:t> = salary;  </a:t>
            </a:r>
          </a:p>
          <a:p>
            <a:pPr>
              <a:buNone/>
            </a:pPr>
            <a:r>
              <a:rPr lang="en-US" sz="2400" dirty="0" smtClean="0"/>
              <a:t>      } </a:t>
            </a:r>
          </a:p>
          <a:p>
            <a:pPr>
              <a:buNone/>
            </a:pPr>
            <a:r>
              <a:rPr lang="en-US" sz="2400" dirty="0" smtClean="0"/>
              <a:t>       Employee </a:t>
            </a:r>
            <a:r>
              <a:rPr lang="en-US" sz="2400" dirty="0" err="1" smtClean="0"/>
              <a:t>updateSalary</a:t>
            </a:r>
            <a:r>
              <a:rPr lang="en-US" sz="2400" dirty="0" smtClean="0"/>
              <a:t> (double salary)</a:t>
            </a:r>
          </a:p>
          <a:p>
            <a:pPr>
              <a:buNone/>
            </a:pPr>
            <a:r>
              <a:rPr lang="en-US" sz="2400" dirty="0" smtClean="0"/>
              <a:t>         { </a:t>
            </a:r>
          </a:p>
          <a:p>
            <a:pPr>
              <a:buNone/>
            </a:pPr>
            <a:r>
              <a:rPr lang="en-US" sz="2400" dirty="0" smtClean="0"/>
              <a:t>           Employee </a:t>
            </a:r>
            <a:r>
              <a:rPr lang="en-US" sz="2400" dirty="0" err="1" smtClean="0"/>
              <a:t>emp</a:t>
            </a:r>
            <a:r>
              <a:rPr lang="en-US" sz="2400" dirty="0" smtClean="0"/>
              <a:t>= new Employee( </a:t>
            </a:r>
            <a:r>
              <a:rPr lang="en-US" sz="2400" dirty="0" err="1" smtClean="0"/>
              <a:t>this.salary</a:t>
            </a:r>
            <a:r>
              <a:rPr lang="en-US" sz="2400" dirty="0" smtClean="0"/>
              <a:t> + salary );</a:t>
            </a:r>
          </a:p>
          <a:p>
            <a:pPr>
              <a:buNone/>
            </a:pPr>
            <a:r>
              <a:rPr lang="en-US" sz="2400" dirty="0" smtClean="0"/>
              <a:t>           return </a:t>
            </a:r>
            <a:r>
              <a:rPr lang="en-US" sz="2400" dirty="0" err="1" smtClean="0"/>
              <a:t>emp</a:t>
            </a:r>
            <a:r>
              <a:rPr lang="en-US" sz="2400" dirty="0" smtClean="0"/>
              <a:t>; </a:t>
            </a:r>
          </a:p>
          <a:p>
            <a:pPr>
              <a:buNone/>
            </a:pPr>
            <a:r>
              <a:rPr lang="en-US" sz="2400" dirty="0" smtClean="0"/>
              <a:t>        } </a:t>
            </a:r>
          </a:p>
          <a:p>
            <a:pPr>
              <a:buNone/>
            </a:pPr>
            <a:r>
              <a:rPr lang="en-US" sz="2400" dirty="0" smtClean="0"/>
              <a:t>       double </a:t>
            </a:r>
            <a:r>
              <a:rPr lang="en-US" sz="2400" dirty="0" err="1" smtClean="0"/>
              <a:t>getSalary</a:t>
            </a:r>
            <a:r>
              <a:rPr lang="en-US" sz="2400" dirty="0" smtClean="0"/>
              <a:t>()</a:t>
            </a:r>
          </a:p>
          <a:p>
            <a:pPr>
              <a:buNone/>
            </a:pPr>
            <a:r>
              <a:rPr lang="en-US" sz="2400" dirty="0" smtClean="0"/>
              <a:t>       { </a:t>
            </a:r>
          </a:p>
          <a:p>
            <a:pPr>
              <a:buNone/>
            </a:pPr>
            <a:r>
              <a:rPr lang="en-US" sz="2400" dirty="0" smtClean="0"/>
              <a:t>           return </a:t>
            </a:r>
            <a:r>
              <a:rPr lang="en-US" sz="2400" dirty="0" err="1" smtClean="0"/>
              <a:t>this.salary</a:t>
            </a:r>
            <a:r>
              <a:rPr lang="en-US" sz="2400" dirty="0" smtClean="0"/>
              <a:t>;</a:t>
            </a:r>
          </a:p>
          <a:p>
            <a:pPr>
              <a:buNone/>
            </a:pPr>
            <a:r>
              <a:rPr lang="en-US" sz="2400" dirty="0" smtClean="0"/>
              <a:t>       }</a:t>
            </a:r>
          </a:p>
          <a:p>
            <a:pPr>
              <a:buNone/>
            </a:pPr>
            <a:r>
              <a:rPr lang="en-US" sz="2400" dirty="0" smtClean="0"/>
              <a:t> }</a:t>
            </a:r>
          </a:p>
          <a:p>
            <a:pPr>
              <a:buNone/>
            </a:pP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Secured</a:t>
            </a:r>
            <a:br>
              <a:rPr lang="en-US" b="1" dirty="0" smtClean="0"/>
            </a:br>
            <a:endParaRPr lang="en-US" dirty="0"/>
          </a:p>
        </p:txBody>
      </p:sp>
      <p:sp>
        <p:nvSpPr>
          <p:cNvPr id="3" name="Content Placeholder 2"/>
          <p:cNvSpPr>
            <a:spLocks noGrp="1"/>
          </p:cNvSpPr>
          <p:nvPr>
            <p:ph idx="1"/>
          </p:nvPr>
        </p:nvSpPr>
        <p:spPr/>
        <p:txBody>
          <a:bodyPr/>
          <a:lstStyle/>
          <a:p>
            <a:r>
              <a:rPr lang="en-US" dirty="0" smtClean="0"/>
              <a:t>Java is secured because:</a:t>
            </a:r>
          </a:p>
          <a:p>
            <a:pPr lvl="1"/>
            <a:r>
              <a:rPr lang="en-US" dirty="0" smtClean="0"/>
              <a:t> No explicit pointer</a:t>
            </a:r>
          </a:p>
          <a:p>
            <a:pPr lvl="1"/>
            <a:r>
              <a:rPr lang="en-US" dirty="0" smtClean="0"/>
              <a:t>Programs run inside virtual machine sandbox.</a:t>
            </a:r>
          </a:p>
          <a:p>
            <a:pPr lvl="1">
              <a:buNone/>
            </a:pPr>
            <a:r>
              <a:rPr lang="en-US" dirty="0" smtClean="0"/>
              <a:t>- Some security can also be provided by application developer through SSL, JAAS, cryptography etc.</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lstStyle/>
          <a:p>
            <a:pPr>
              <a:buNone/>
            </a:pPr>
            <a:endParaRPr lang="en-US" sz="2400" dirty="0" smtClean="0"/>
          </a:p>
          <a:p>
            <a:pPr>
              <a:buNone/>
            </a:pPr>
            <a:r>
              <a:rPr lang="en-US" sz="2400" dirty="0" smtClean="0"/>
              <a:t>class </a:t>
            </a:r>
            <a:r>
              <a:rPr lang="en-US" sz="2400" dirty="0" err="1" smtClean="0"/>
              <a:t>ReturnObject</a:t>
            </a:r>
            <a:r>
              <a:rPr lang="en-US" sz="2400" dirty="0" smtClean="0"/>
              <a:t>{ </a:t>
            </a:r>
          </a:p>
          <a:p>
            <a:pPr>
              <a:buNone/>
            </a:pPr>
            <a:r>
              <a:rPr lang="en-US" sz="2400" dirty="0" smtClean="0"/>
              <a:t>  public static void main(String </a:t>
            </a:r>
            <a:r>
              <a:rPr lang="en-US" sz="2400" dirty="0" err="1" smtClean="0"/>
              <a:t>args</a:t>
            </a:r>
            <a:r>
              <a:rPr lang="en-US" sz="2400" dirty="0" smtClean="0"/>
              <a:t>[ ])</a:t>
            </a:r>
          </a:p>
          <a:p>
            <a:pPr>
              <a:buNone/>
            </a:pPr>
            <a:r>
              <a:rPr lang="en-US" sz="2400" dirty="0" smtClean="0"/>
              <a:t>   { </a:t>
            </a:r>
          </a:p>
          <a:p>
            <a:pPr>
              <a:buNone/>
            </a:pPr>
            <a:r>
              <a:rPr lang="en-US" sz="2400" dirty="0" smtClean="0"/>
              <a:t>      Employee e1 = new Employee(34029.48);  </a:t>
            </a:r>
          </a:p>
          <a:p>
            <a:pPr>
              <a:buNone/>
            </a:pPr>
            <a:r>
              <a:rPr lang="en-US" sz="2400" dirty="0" smtClean="0"/>
              <a:t>      Employee e2; </a:t>
            </a:r>
          </a:p>
          <a:p>
            <a:pPr>
              <a:buNone/>
            </a:pPr>
            <a:r>
              <a:rPr lang="en-US" sz="2400" dirty="0" smtClean="0"/>
              <a:t>      e2= e1.updateSalary(6295.28); </a:t>
            </a:r>
          </a:p>
          <a:p>
            <a:pPr>
              <a:buNone/>
            </a:pPr>
            <a:r>
              <a:rPr lang="en-US" sz="2400" dirty="0" smtClean="0"/>
              <a:t>       </a:t>
            </a:r>
            <a:r>
              <a:rPr lang="en-US" sz="2400" dirty="0" err="1" smtClean="0"/>
              <a:t>System.out.println</a:t>
            </a:r>
            <a:r>
              <a:rPr lang="en-US" sz="2400" dirty="0" smtClean="0"/>
              <a:t>("Salary of e1 is: "+e1.getSalary());</a:t>
            </a:r>
          </a:p>
          <a:p>
            <a:pPr>
              <a:buNone/>
            </a:pPr>
            <a:r>
              <a:rPr lang="en-US" sz="2400" dirty="0" smtClean="0"/>
              <a:t>       </a:t>
            </a:r>
            <a:r>
              <a:rPr lang="en-US" sz="2400" dirty="0" err="1" smtClean="0"/>
              <a:t>System.out.println</a:t>
            </a:r>
            <a:r>
              <a:rPr lang="en-US" sz="2400" dirty="0" smtClean="0"/>
              <a:t>("Salary of e2 is: "+e2.getSalary()); </a:t>
            </a:r>
          </a:p>
          <a:p>
            <a:pPr>
              <a:buNone/>
            </a:pPr>
            <a:r>
              <a:rPr lang="en-US" sz="2400" dirty="0" smtClean="0"/>
              <a:t>  } </a:t>
            </a:r>
          </a:p>
          <a:p>
            <a:pPr>
              <a:buNone/>
            </a:pPr>
            <a:r>
              <a:rPr lang="en-US" sz="2400" dirty="0" smtClean="0"/>
              <a:t>}</a:t>
            </a:r>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Nested classes </a:t>
            </a:r>
            <a:endParaRPr lang="en-US" b="1" dirty="0"/>
          </a:p>
        </p:txBody>
      </p:sp>
      <p:sp>
        <p:nvSpPr>
          <p:cNvPr id="3" name="Content Placeholder 2"/>
          <p:cNvSpPr>
            <a:spLocks noGrp="1"/>
          </p:cNvSpPr>
          <p:nvPr>
            <p:ph idx="1"/>
          </p:nvPr>
        </p:nvSpPr>
        <p:spPr>
          <a:xfrm>
            <a:off x="457200" y="1371600"/>
            <a:ext cx="8229600" cy="5257800"/>
          </a:xfrm>
        </p:spPr>
        <p:txBody>
          <a:bodyPr/>
          <a:lstStyle/>
          <a:p>
            <a:r>
              <a:rPr lang="en-US" b="1" dirty="0" smtClean="0"/>
              <a:t>Java inner class</a:t>
            </a:r>
            <a:r>
              <a:rPr lang="en-US" dirty="0" smtClean="0"/>
              <a:t> or </a:t>
            </a:r>
            <a:r>
              <a:rPr lang="en-US" b="1" dirty="0" smtClean="0"/>
              <a:t>nested class </a:t>
            </a:r>
            <a:r>
              <a:rPr lang="en-US" dirty="0" smtClean="0"/>
              <a:t>is a class i.e., declared inside the class.</a:t>
            </a:r>
          </a:p>
          <a:p>
            <a:r>
              <a:rPr lang="en-US" dirty="0" smtClean="0"/>
              <a:t>We use inner classes to logically group classes in one place so that it can be more readable and maintainable.</a:t>
            </a:r>
          </a:p>
          <a:p>
            <a:r>
              <a:rPr lang="en-US" dirty="0" smtClean="0"/>
              <a:t>Additionally, it can access all the members of outer class including private data members and methods.</a:t>
            </a:r>
          </a:p>
          <a:p>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class </a:t>
            </a:r>
            <a:r>
              <a:rPr lang="en-US" dirty="0" err="1" smtClean="0"/>
              <a:t>Java_Outer_class</a:t>
            </a:r>
            <a:r>
              <a:rPr lang="en-US" dirty="0" smtClean="0"/>
              <a:t>{  </a:t>
            </a:r>
          </a:p>
          <a:p>
            <a:pPr>
              <a:buNone/>
            </a:pPr>
            <a:r>
              <a:rPr lang="en-US" dirty="0" smtClean="0"/>
              <a:t>    //code  </a:t>
            </a:r>
          </a:p>
          <a:p>
            <a:pPr>
              <a:buNone/>
            </a:pPr>
            <a:r>
              <a:rPr lang="en-US" dirty="0" smtClean="0"/>
              <a:t>     class </a:t>
            </a:r>
            <a:r>
              <a:rPr lang="en-US" dirty="0" err="1" smtClean="0"/>
              <a:t>Java_Inner_class</a:t>
            </a:r>
            <a:r>
              <a:rPr lang="en-US" dirty="0" smtClean="0"/>
              <a:t>{  </a:t>
            </a:r>
          </a:p>
          <a:p>
            <a:pPr>
              <a:buNone/>
            </a:pPr>
            <a:r>
              <a:rPr lang="en-US" dirty="0" smtClean="0"/>
              <a:t>     //code  </a:t>
            </a:r>
          </a:p>
          <a:p>
            <a:pPr>
              <a:buNone/>
            </a:pPr>
            <a:r>
              <a:rPr lang="en-US" dirty="0" smtClean="0"/>
              <a:t> }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sz="1800" dirty="0" smtClean="0"/>
              <a:t>class </a:t>
            </a:r>
            <a:r>
              <a:rPr lang="en-US" sz="1800" dirty="0" err="1" smtClean="0"/>
              <a:t>OuterClass</a:t>
            </a:r>
            <a:endParaRPr lang="en-US" sz="1800" dirty="0" smtClean="0"/>
          </a:p>
          <a:p>
            <a:pPr>
              <a:buNone/>
            </a:pPr>
            <a:r>
              <a:rPr lang="en-US" sz="1800" dirty="0" smtClean="0"/>
              <a:t>   { </a:t>
            </a:r>
          </a:p>
          <a:p>
            <a:pPr>
              <a:buNone/>
            </a:pPr>
            <a:r>
              <a:rPr lang="en-US" sz="1800" dirty="0" smtClean="0"/>
              <a:t>     private </a:t>
            </a:r>
            <a:r>
              <a:rPr lang="en-US" sz="1800" dirty="0" err="1" smtClean="0"/>
              <a:t>int</a:t>
            </a:r>
            <a:r>
              <a:rPr lang="en-US" sz="1800" dirty="0" smtClean="0"/>
              <a:t> </a:t>
            </a:r>
            <a:r>
              <a:rPr lang="en-US" sz="1800" dirty="0" err="1" smtClean="0"/>
              <a:t>privInt</a:t>
            </a:r>
            <a:r>
              <a:rPr lang="en-US" sz="1800" dirty="0" smtClean="0"/>
              <a:t> = 10; </a:t>
            </a:r>
          </a:p>
          <a:p>
            <a:pPr>
              <a:buNone/>
            </a:pPr>
            <a:r>
              <a:rPr lang="en-US" sz="1800" dirty="0" smtClean="0"/>
              <a:t>     class </a:t>
            </a:r>
            <a:r>
              <a:rPr lang="en-US" sz="1800" dirty="0" err="1" smtClean="0"/>
              <a:t>InnerClass</a:t>
            </a:r>
            <a:endParaRPr lang="en-US" sz="1800" dirty="0" smtClean="0"/>
          </a:p>
          <a:p>
            <a:pPr>
              <a:buNone/>
            </a:pPr>
            <a:r>
              <a:rPr lang="en-US" sz="1800" dirty="0" smtClean="0"/>
              <a:t>      { </a:t>
            </a:r>
          </a:p>
          <a:p>
            <a:pPr>
              <a:buNone/>
            </a:pPr>
            <a:r>
              <a:rPr lang="en-US" sz="1800" dirty="0" smtClean="0"/>
              <a:t>         public void </a:t>
            </a:r>
            <a:r>
              <a:rPr lang="en-US" sz="1800" dirty="0" err="1" smtClean="0"/>
              <a:t>accessOuter</a:t>
            </a:r>
            <a:r>
              <a:rPr lang="en-US" sz="1800" dirty="0" smtClean="0"/>
              <a:t>()</a:t>
            </a:r>
          </a:p>
          <a:p>
            <a:pPr>
              <a:buNone/>
            </a:pPr>
            <a:r>
              <a:rPr lang="en-US" sz="1800" dirty="0" smtClean="0"/>
              <a:t>          { </a:t>
            </a:r>
          </a:p>
          <a:p>
            <a:pPr>
              <a:buNone/>
            </a:pPr>
            <a:r>
              <a:rPr lang="en-US" sz="1800" dirty="0" smtClean="0"/>
              <a:t>            </a:t>
            </a:r>
            <a:r>
              <a:rPr lang="en-US" sz="1800" dirty="0" err="1" smtClean="0"/>
              <a:t>System.out.println</a:t>
            </a:r>
            <a:r>
              <a:rPr lang="en-US" sz="1800" dirty="0" smtClean="0"/>
              <a:t>("The outer class's private variable is: " + </a:t>
            </a:r>
            <a:r>
              <a:rPr lang="en-US" sz="1800" dirty="0" err="1" smtClean="0"/>
              <a:t>privInt</a:t>
            </a:r>
            <a:r>
              <a:rPr lang="en-US" sz="1800" dirty="0" smtClean="0"/>
              <a:t>); </a:t>
            </a:r>
          </a:p>
          <a:p>
            <a:pPr>
              <a:buNone/>
            </a:pPr>
            <a:r>
              <a:rPr lang="en-US" sz="1800" dirty="0" smtClean="0"/>
              <a:t>           }</a:t>
            </a:r>
          </a:p>
          <a:p>
            <a:pPr>
              <a:buNone/>
            </a:pPr>
            <a:r>
              <a:rPr lang="en-US" sz="1800" dirty="0" smtClean="0"/>
              <a:t>       }</a:t>
            </a:r>
          </a:p>
          <a:p>
            <a:pPr>
              <a:buNone/>
            </a:pPr>
            <a:r>
              <a:rPr lang="en-US" sz="1800" dirty="0" smtClean="0"/>
              <a:t>}</a:t>
            </a:r>
          </a:p>
          <a:p>
            <a:pPr>
              <a:buNone/>
            </a:pPr>
            <a:endParaRPr lang="en-US" sz="18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Example(To generate object of inner class inside outside class)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1800" dirty="0" smtClean="0"/>
              <a:t>class </a:t>
            </a:r>
            <a:r>
              <a:rPr lang="en-US" sz="1800" dirty="0" err="1" smtClean="0"/>
              <a:t>OuterClass</a:t>
            </a:r>
            <a:endParaRPr lang="en-US" sz="1800" dirty="0" smtClean="0"/>
          </a:p>
          <a:p>
            <a:pPr>
              <a:buNone/>
            </a:pPr>
            <a:r>
              <a:rPr lang="en-US" sz="1800" dirty="0" smtClean="0"/>
              <a:t>   { </a:t>
            </a:r>
          </a:p>
          <a:p>
            <a:pPr>
              <a:buNone/>
            </a:pPr>
            <a:r>
              <a:rPr lang="en-US" sz="1800" dirty="0" smtClean="0"/>
              <a:t>     private </a:t>
            </a:r>
            <a:r>
              <a:rPr lang="en-US" sz="1800" dirty="0" err="1" smtClean="0"/>
              <a:t>int</a:t>
            </a:r>
            <a:r>
              <a:rPr lang="en-US" sz="1800" dirty="0" smtClean="0"/>
              <a:t> </a:t>
            </a:r>
            <a:r>
              <a:rPr lang="en-US" sz="1800" dirty="0" err="1" smtClean="0"/>
              <a:t>privInt</a:t>
            </a:r>
            <a:r>
              <a:rPr lang="en-US" sz="1800" dirty="0" smtClean="0"/>
              <a:t> = 10; </a:t>
            </a:r>
          </a:p>
          <a:p>
            <a:pPr>
              <a:buNone/>
            </a:pPr>
            <a:r>
              <a:rPr lang="en-US" sz="1800" dirty="0" smtClean="0">
                <a:solidFill>
                  <a:srgbClr val="FF0000"/>
                </a:solidFill>
              </a:rPr>
              <a:t>      public void </a:t>
            </a:r>
            <a:r>
              <a:rPr lang="en-US" sz="1800" dirty="0" err="1" smtClean="0">
                <a:solidFill>
                  <a:srgbClr val="FF0000"/>
                </a:solidFill>
              </a:rPr>
              <a:t>createInnerClass</a:t>
            </a:r>
            <a:r>
              <a:rPr lang="en-US" sz="1800" dirty="0" smtClean="0">
                <a:solidFill>
                  <a:srgbClr val="FF0000"/>
                </a:solidFill>
              </a:rPr>
              <a:t>()</a:t>
            </a:r>
          </a:p>
          <a:p>
            <a:pPr>
              <a:buNone/>
            </a:pPr>
            <a:r>
              <a:rPr lang="en-US" sz="1800" dirty="0" smtClean="0">
                <a:solidFill>
                  <a:srgbClr val="FF0000"/>
                </a:solidFill>
              </a:rPr>
              <a:t>      { </a:t>
            </a:r>
          </a:p>
          <a:p>
            <a:pPr>
              <a:buNone/>
            </a:pPr>
            <a:r>
              <a:rPr lang="en-US" sz="1800" dirty="0" smtClean="0">
                <a:solidFill>
                  <a:srgbClr val="FF0000"/>
                </a:solidFill>
              </a:rPr>
              <a:t>      </a:t>
            </a:r>
            <a:r>
              <a:rPr lang="en-US" sz="1800" dirty="0" err="1" smtClean="0">
                <a:solidFill>
                  <a:srgbClr val="FF0000"/>
                </a:solidFill>
              </a:rPr>
              <a:t>InnerClass</a:t>
            </a:r>
            <a:r>
              <a:rPr lang="en-US" sz="1800" dirty="0" smtClean="0">
                <a:solidFill>
                  <a:srgbClr val="FF0000"/>
                </a:solidFill>
              </a:rPr>
              <a:t> in = new </a:t>
            </a:r>
            <a:r>
              <a:rPr lang="en-US" sz="1800" dirty="0" err="1" smtClean="0">
                <a:solidFill>
                  <a:srgbClr val="FF0000"/>
                </a:solidFill>
              </a:rPr>
              <a:t>InnerClass</a:t>
            </a:r>
            <a:r>
              <a:rPr lang="en-US" sz="1800" dirty="0" smtClean="0">
                <a:solidFill>
                  <a:srgbClr val="FF0000"/>
                </a:solidFill>
              </a:rPr>
              <a:t>(); </a:t>
            </a:r>
          </a:p>
          <a:p>
            <a:pPr>
              <a:buNone/>
            </a:pPr>
            <a:r>
              <a:rPr lang="en-US" sz="1800" dirty="0" smtClean="0">
                <a:solidFill>
                  <a:srgbClr val="FF0000"/>
                </a:solidFill>
              </a:rPr>
              <a:t>      </a:t>
            </a:r>
            <a:r>
              <a:rPr lang="en-US" sz="1800" dirty="0" err="1" smtClean="0">
                <a:solidFill>
                  <a:srgbClr val="FF0000"/>
                </a:solidFill>
              </a:rPr>
              <a:t>in.accessOuter</a:t>
            </a:r>
            <a:r>
              <a:rPr lang="en-US" sz="1800" dirty="0" smtClean="0">
                <a:solidFill>
                  <a:srgbClr val="FF0000"/>
                </a:solidFill>
              </a:rPr>
              <a:t>();</a:t>
            </a:r>
          </a:p>
          <a:p>
            <a:pPr>
              <a:buNone/>
            </a:pPr>
            <a:r>
              <a:rPr lang="en-US" sz="1800" dirty="0" smtClean="0">
                <a:solidFill>
                  <a:srgbClr val="FF0000"/>
                </a:solidFill>
              </a:rPr>
              <a:t>      }</a:t>
            </a:r>
          </a:p>
          <a:p>
            <a:pPr>
              <a:buNone/>
            </a:pPr>
            <a:r>
              <a:rPr lang="en-US" sz="1800" dirty="0" smtClean="0"/>
              <a:t>     class </a:t>
            </a:r>
            <a:r>
              <a:rPr lang="en-US" sz="1800" dirty="0" err="1" smtClean="0"/>
              <a:t>InnerClass</a:t>
            </a:r>
            <a:endParaRPr lang="en-US" sz="1800" dirty="0" smtClean="0"/>
          </a:p>
          <a:p>
            <a:pPr>
              <a:buNone/>
            </a:pPr>
            <a:r>
              <a:rPr lang="en-US" sz="1800" dirty="0" smtClean="0"/>
              <a:t>      { </a:t>
            </a:r>
          </a:p>
          <a:p>
            <a:pPr>
              <a:buNone/>
            </a:pPr>
            <a:r>
              <a:rPr lang="en-US" sz="1800" dirty="0" smtClean="0"/>
              <a:t>         public void </a:t>
            </a:r>
            <a:r>
              <a:rPr lang="en-US" sz="1800" dirty="0" err="1" smtClean="0"/>
              <a:t>accessOuter</a:t>
            </a:r>
            <a:r>
              <a:rPr lang="en-US" sz="1800" dirty="0" smtClean="0"/>
              <a:t>()</a:t>
            </a:r>
          </a:p>
          <a:p>
            <a:pPr>
              <a:buNone/>
            </a:pPr>
            <a:r>
              <a:rPr lang="en-US" sz="1800" dirty="0" smtClean="0"/>
              <a:t>          { </a:t>
            </a:r>
          </a:p>
          <a:p>
            <a:pPr>
              <a:buNone/>
            </a:pPr>
            <a:r>
              <a:rPr lang="en-US" sz="1800" dirty="0" smtClean="0"/>
              <a:t>            </a:t>
            </a:r>
            <a:r>
              <a:rPr lang="en-US" sz="1800" dirty="0" err="1" smtClean="0"/>
              <a:t>System.out.println</a:t>
            </a:r>
            <a:r>
              <a:rPr lang="en-US" sz="1800" dirty="0" smtClean="0"/>
              <a:t>("The outer class's private variable is: " + </a:t>
            </a:r>
            <a:r>
              <a:rPr lang="en-US" sz="1800" dirty="0" err="1" smtClean="0"/>
              <a:t>privInt</a:t>
            </a:r>
            <a:r>
              <a:rPr lang="en-US" sz="1800" dirty="0" smtClean="0"/>
              <a:t>); </a:t>
            </a:r>
          </a:p>
          <a:p>
            <a:pPr>
              <a:buNone/>
            </a:pPr>
            <a:r>
              <a:rPr lang="en-US" sz="1800" dirty="0" smtClean="0"/>
              <a:t>           }</a:t>
            </a:r>
          </a:p>
          <a:p>
            <a:pPr>
              <a:buNone/>
            </a:pPr>
            <a:r>
              <a:rPr lang="en-US" sz="1800" dirty="0" smtClean="0"/>
              <a:t>       }</a:t>
            </a:r>
          </a:p>
          <a:p>
            <a:pPr>
              <a:buNone/>
            </a:pPr>
            <a:r>
              <a:rPr lang="en-US" sz="1800" dirty="0" smtClean="0"/>
              <a:t>}</a:t>
            </a:r>
          </a:p>
          <a:p>
            <a:endParaRPr lang="en-US" sz="18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smtClean="0"/>
              <a:t>Advantage of java inner classes</a:t>
            </a:r>
            <a:br>
              <a:rPr lang="en-US" b="1" dirty="0" smtClean="0"/>
            </a:br>
            <a:endParaRPr lang="en-US" dirty="0"/>
          </a:p>
        </p:txBody>
      </p:sp>
      <p:sp>
        <p:nvSpPr>
          <p:cNvPr id="3" name="Content Placeholder 2"/>
          <p:cNvSpPr>
            <a:spLocks noGrp="1"/>
          </p:cNvSpPr>
          <p:nvPr>
            <p:ph idx="1"/>
          </p:nvPr>
        </p:nvSpPr>
        <p:spPr>
          <a:xfrm>
            <a:off x="457200" y="1600200"/>
            <a:ext cx="8382000" cy="4953000"/>
          </a:xfrm>
        </p:spPr>
        <p:txBody>
          <a:bodyPr>
            <a:normAutofit/>
          </a:bodyPr>
          <a:lstStyle/>
          <a:p>
            <a:r>
              <a:rPr lang="en-US" dirty="0" smtClean="0"/>
              <a:t>Advantages of inner classes in java. They are as follows:</a:t>
            </a:r>
          </a:p>
          <a:p>
            <a:pPr lvl="1">
              <a:buNone/>
            </a:pPr>
            <a:r>
              <a:rPr lang="en-US" dirty="0" smtClean="0"/>
              <a:t>1) Nested classes represent a special type of relationship i.e., </a:t>
            </a:r>
            <a:r>
              <a:rPr lang="en-US" b="1" dirty="0" smtClean="0"/>
              <a:t>it can access all the members (data members and methods) of outer class</a:t>
            </a:r>
            <a:r>
              <a:rPr lang="en-US" dirty="0" smtClean="0"/>
              <a:t> including private.</a:t>
            </a:r>
          </a:p>
          <a:p>
            <a:pPr lvl="1">
              <a:buNone/>
            </a:pPr>
            <a:r>
              <a:rPr lang="en-US" dirty="0" smtClean="0"/>
              <a:t>2) Nested classes are used </a:t>
            </a:r>
            <a:r>
              <a:rPr lang="en-US" b="1" dirty="0" smtClean="0"/>
              <a:t>to develop more readable and maintainable code</a:t>
            </a:r>
            <a:r>
              <a:rPr lang="en-US" dirty="0" smtClean="0"/>
              <a:t> because it logically group classes and interfaces in one place only.</a:t>
            </a:r>
          </a:p>
          <a:p>
            <a:pPr lvl="1">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Nested classes</a:t>
            </a:r>
            <a:br>
              <a:rPr lang="en-US" b="1" dirty="0" smtClean="0"/>
            </a:br>
            <a:endParaRPr lang="en-US" dirty="0"/>
          </a:p>
        </p:txBody>
      </p:sp>
      <p:sp>
        <p:nvSpPr>
          <p:cNvPr id="3" name="Content Placeholder 2"/>
          <p:cNvSpPr>
            <a:spLocks noGrp="1"/>
          </p:cNvSpPr>
          <p:nvPr>
            <p:ph idx="1"/>
          </p:nvPr>
        </p:nvSpPr>
        <p:spPr>
          <a:xfrm>
            <a:off x="304800" y="1600200"/>
            <a:ext cx="8229600" cy="4525963"/>
          </a:xfrm>
        </p:spPr>
        <p:txBody>
          <a:bodyPr>
            <a:normAutofit/>
          </a:bodyPr>
          <a:lstStyle/>
          <a:p>
            <a:r>
              <a:rPr lang="en-US" b="1" dirty="0" smtClean="0"/>
              <a:t>Nested classes can be either static or non-static</a:t>
            </a:r>
          </a:p>
          <a:p>
            <a:pPr lvl="1" algn="just"/>
            <a:r>
              <a:rPr lang="en-US" dirty="0" smtClean="0"/>
              <a:t>Non-static nested classes are more formally known as inner classes. So, think of nested classes as a big container with 2 smaller boxes inside – 1 box is for static nested classes, and another box is for inner classes (also known as non-static nested classes). </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nested class</a:t>
            </a:r>
            <a:endParaRPr lang="en-US" dirty="0"/>
          </a:p>
        </p:txBody>
      </p:sp>
      <p:sp>
        <p:nvSpPr>
          <p:cNvPr id="3" name="Content Placeholder 2"/>
          <p:cNvSpPr>
            <a:spLocks noGrp="1"/>
          </p:cNvSpPr>
          <p:nvPr>
            <p:ph idx="1"/>
          </p:nvPr>
        </p:nvSpPr>
        <p:spPr/>
        <p:txBody>
          <a:bodyPr/>
          <a:lstStyle/>
          <a:p>
            <a:r>
              <a:rPr lang="en-US" dirty="0" smtClean="0"/>
              <a:t>A static class i.e., created inside a class is called static nested class in java. It cannot access non-static data members and methods. It can be accessed by outer class name.</a:t>
            </a:r>
          </a:p>
          <a:p>
            <a:pPr lvl="1"/>
            <a:r>
              <a:rPr lang="en-US" dirty="0" smtClean="0"/>
              <a:t>It can access static data members of outer class including private.</a:t>
            </a:r>
          </a:p>
          <a:p>
            <a:pPr lvl="1"/>
            <a:r>
              <a:rPr lang="en-US" dirty="0" smtClean="0"/>
              <a:t>Static nested class cannot access non-static (instance) data member or method.</a:t>
            </a:r>
          </a:p>
          <a:p>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00200"/>
            <a:ext cx="8686800" cy="4525963"/>
          </a:xfrm>
        </p:spPr>
        <p:txBody>
          <a:bodyPr>
            <a:normAutofit fontScale="70000" lnSpcReduction="20000"/>
          </a:bodyPr>
          <a:lstStyle/>
          <a:p>
            <a:pPr>
              <a:buNone/>
            </a:pPr>
            <a:r>
              <a:rPr lang="en-US" dirty="0" smtClean="0"/>
              <a:t>class </a:t>
            </a:r>
            <a:r>
              <a:rPr lang="en-US" dirty="0" err="1" smtClean="0"/>
              <a:t>TestOuter</a:t>
            </a:r>
            <a:endParaRPr lang="en-US" dirty="0" smtClean="0"/>
          </a:p>
          <a:p>
            <a:pPr>
              <a:buNone/>
            </a:pPr>
            <a:r>
              <a:rPr lang="en-US" dirty="0" smtClean="0"/>
              <a:t>{    </a:t>
            </a:r>
          </a:p>
          <a:p>
            <a:pPr>
              <a:buNone/>
            </a:pPr>
            <a:r>
              <a:rPr lang="en-US" dirty="0" smtClean="0"/>
              <a:t>    static </a:t>
            </a:r>
            <a:r>
              <a:rPr lang="en-US" dirty="0" err="1" smtClean="0"/>
              <a:t>int</a:t>
            </a:r>
            <a:r>
              <a:rPr lang="en-US" dirty="0" smtClean="0"/>
              <a:t> data=30;   </a:t>
            </a:r>
          </a:p>
          <a:p>
            <a:pPr>
              <a:buNone/>
            </a:pPr>
            <a:r>
              <a:rPr lang="en-US" dirty="0" smtClean="0"/>
              <a:t>    static class Inner {     </a:t>
            </a:r>
          </a:p>
          <a:p>
            <a:pPr>
              <a:buNone/>
            </a:pPr>
            <a:r>
              <a:rPr lang="en-US" dirty="0" smtClean="0"/>
              <a:t>       static void </a:t>
            </a:r>
            <a:r>
              <a:rPr lang="en-US" dirty="0" err="1" smtClean="0"/>
              <a:t>msg</a:t>
            </a:r>
            <a:r>
              <a:rPr lang="en-US" dirty="0" smtClean="0"/>
              <a:t>()</a:t>
            </a:r>
          </a:p>
          <a:p>
            <a:pPr>
              <a:buNone/>
            </a:pPr>
            <a:r>
              <a:rPr lang="en-US" dirty="0" smtClean="0"/>
              <a:t>        {</a:t>
            </a:r>
          </a:p>
          <a:p>
            <a:pPr>
              <a:buNone/>
            </a:pPr>
            <a:r>
              <a:rPr lang="en-US" dirty="0" smtClean="0"/>
              <a:t>           </a:t>
            </a:r>
            <a:r>
              <a:rPr lang="en-US" dirty="0" err="1" smtClean="0"/>
              <a:t>System.out.println</a:t>
            </a:r>
            <a:r>
              <a:rPr lang="en-US" dirty="0" smtClean="0"/>
              <a:t>("data is “ +data);     </a:t>
            </a:r>
          </a:p>
          <a:p>
            <a:pPr>
              <a:buNone/>
            </a:pPr>
            <a:r>
              <a:rPr lang="en-US" dirty="0" smtClean="0"/>
              <a:t>           }   </a:t>
            </a:r>
          </a:p>
          <a:p>
            <a:pPr>
              <a:buNone/>
            </a:pPr>
            <a:r>
              <a:rPr lang="en-US" dirty="0" smtClean="0"/>
              <a:t> public static void main(String </a:t>
            </a:r>
            <a:r>
              <a:rPr lang="en-US" dirty="0" err="1" smtClean="0"/>
              <a:t>args</a:t>
            </a:r>
            <a:r>
              <a:rPr lang="en-US" dirty="0" smtClean="0"/>
              <a:t>[])</a:t>
            </a:r>
          </a:p>
          <a:p>
            <a:pPr>
              <a:buNone/>
            </a:pPr>
            <a:r>
              <a:rPr lang="en-US" dirty="0" smtClean="0"/>
              <a:t>{  </a:t>
            </a:r>
          </a:p>
          <a:p>
            <a:pPr>
              <a:buNone/>
            </a:pPr>
            <a:r>
              <a:rPr lang="en-US" dirty="0" smtClean="0"/>
              <a:t>       </a:t>
            </a:r>
            <a:r>
              <a:rPr lang="en-US" dirty="0" err="1" smtClean="0"/>
              <a:t>TestOuter.Inner.msg</a:t>
            </a:r>
            <a:r>
              <a:rPr lang="en-US" dirty="0" smtClean="0"/>
              <a:t>();    //no need to create the instance </a:t>
            </a:r>
          </a:p>
          <a:p>
            <a:pPr>
              <a:buNone/>
            </a:pP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Collections</a:t>
            </a:r>
            <a:endParaRPr lang="en-US" dirty="0"/>
          </a:p>
        </p:txBody>
      </p:sp>
      <p:sp>
        <p:nvSpPr>
          <p:cNvPr id="3" name="Content Placeholder 2"/>
          <p:cNvSpPr>
            <a:spLocks noGrp="1"/>
          </p:cNvSpPr>
          <p:nvPr>
            <p:ph idx="1"/>
          </p:nvPr>
        </p:nvSpPr>
        <p:spPr>
          <a:xfrm>
            <a:off x="457200" y="1600200"/>
            <a:ext cx="8534400" cy="4525963"/>
          </a:xfrm>
        </p:spPr>
        <p:txBody>
          <a:bodyPr/>
          <a:lstStyle/>
          <a:p>
            <a:pPr lvl="1"/>
            <a:r>
              <a:rPr lang="en-US" dirty="0" smtClean="0"/>
              <a:t>Garbage means unreferenced objects.</a:t>
            </a:r>
          </a:p>
          <a:p>
            <a:pPr lvl="1"/>
            <a:r>
              <a:rPr lang="en-US" dirty="0" smtClean="0"/>
              <a:t>Garbage Collection is a process of reclaiming the runtime unused memory automatically. In other words, it is a way to destroy the unused objects.</a:t>
            </a:r>
          </a:p>
          <a:p>
            <a:pPr lvl="1"/>
            <a:r>
              <a:rPr lang="en-US" dirty="0" smtClean="0"/>
              <a:t>free() function in C language and delete() in C++. But, in java it is performed automatically. So, java provides better memory management.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Robust</a:t>
            </a:r>
            <a:br>
              <a:rPr lang="en-US" b="1" dirty="0" smtClean="0"/>
            </a:br>
            <a:endParaRPr lang="en-US" dirty="0"/>
          </a:p>
        </p:txBody>
      </p:sp>
      <p:sp>
        <p:nvSpPr>
          <p:cNvPr id="3" name="Content Placeholder 2"/>
          <p:cNvSpPr>
            <a:spLocks noGrp="1"/>
          </p:cNvSpPr>
          <p:nvPr>
            <p:ph idx="1"/>
          </p:nvPr>
        </p:nvSpPr>
        <p:spPr/>
        <p:txBody>
          <a:bodyPr/>
          <a:lstStyle/>
          <a:p>
            <a:r>
              <a:rPr lang="en-US" dirty="0" smtClean="0"/>
              <a:t>Robust simply means strong. </a:t>
            </a:r>
          </a:p>
          <a:p>
            <a:r>
              <a:rPr lang="en-US" dirty="0" smtClean="0"/>
              <a:t>Java uses strong memory management. </a:t>
            </a:r>
          </a:p>
          <a:p>
            <a:r>
              <a:rPr lang="en-US" dirty="0" smtClean="0"/>
              <a:t>There </a:t>
            </a:r>
            <a:r>
              <a:rPr lang="en-US" dirty="0" smtClean="0"/>
              <a:t>is automatic </a:t>
            </a:r>
            <a:r>
              <a:rPr lang="en-US" b="1" dirty="0" smtClean="0"/>
              <a:t>garbage collection </a:t>
            </a:r>
            <a:r>
              <a:rPr lang="en-US" dirty="0" smtClean="0"/>
              <a:t>in java. There is exception handling and type checking mechanism in java. </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Collections</a:t>
            </a:r>
            <a:endParaRPr lang="en-US" dirty="0"/>
          </a:p>
        </p:txBody>
      </p:sp>
      <p:sp>
        <p:nvSpPr>
          <p:cNvPr id="3" name="Content Placeholder 2"/>
          <p:cNvSpPr>
            <a:spLocks noGrp="1"/>
          </p:cNvSpPr>
          <p:nvPr>
            <p:ph idx="1"/>
          </p:nvPr>
        </p:nvSpPr>
        <p:spPr/>
        <p:txBody>
          <a:bodyPr/>
          <a:lstStyle/>
          <a:p>
            <a:pPr lvl="1"/>
            <a:r>
              <a:rPr lang="en-US" b="1" dirty="0" smtClean="0"/>
              <a:t>Advantage of Garbage Collection:</a:t>
            </a:r>
          </a:p>
          <a:p>
            <a:pPr lvl="2"/>
            <a:r>
              <a:rPr lang="en-US" dirty="0" smtClean="0"/>
              <a:t>It makes java </a:t>
            </a:r>
            <a:r>
              <a:rPr lang="en-US" b="1" dirty="0" smtClean="0"/>
              <a:t>memory efficient</a:t>
            </a:r>
            <a:r>
              <a:rPr lang="en-US" dirty="0" smtClean="0"/>
              <a:t> because garbage collector removes the unreferenced objects from heap memory.</a:t>
            </a:r>
          </a:p>
          <a:p>
            <a:pPr lvl="2"/>
            <a:r>
              <a:rPr lang="en-US" dirty="0" smtClean="0"/>
              <a:t>It is </a:t>
            </a:r>
            <a:r>
              <a:rPr lang="en-US" b="1" dirty="0" smtClean="0"/>
              <a:t>automatically done</a:t>
            </a:r>
            <a:r>
              <a:rPr lang="en-US" dirty="0" smtClean="0"/>
              <a:t> by the garbage collector(a part of JVM) so we don't need to make extra efforts.</a:t>
            </a:r>
          </a:p>
          <a:p>
            <a:pPr lvl="1"/>
            <a:endParaRPr lang="en-US" b="1" dirty="0" smtClean="0"/>
          </a:p>
          <a:p>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can an object be unreferenced?</a:t>
            </a:r>
            <a:br>
              <a:rPr lang="en-US" b="1" dirty="0" smtClean="0"/>
            </a:br>
            <a:endParaRPr lang="en-US" dirty="0"/>
          </a:p>
        </p:txBody>
      </p:sp>
      <p:sp>
        <p:nvSpPr>
          <p:cNvPr id="3" name="Content Placeholder 2"/>
          <p:cNvSpPr>
            <a:spLocks noGrp="1"/>
          </p:cNvSpPr>
          <p:nvPr>
            <p:ph idx="1"/>
          </p:nvPr>
        </p:nvSpPr>
        <p:spPr/>
        <p:txBody>
          <a:bodyPr/>
          <a:lstStyle/>
          <a:p>
            <a:pPr>
              <a:buNone/>
            </a:pPr>
            <a:r>
              <a:rPr lang="en-US" dirty="0" smtClean="0"/>
              <a:t>There are many ways: </a:t>
            </a:r>
          </a:p>
          <a:p>
            <a:pPr lvl="1"/>
            <a:r>
              <a:rPr lang="en-US" dirty="0" smtClean="0"/>
              <a:t>By </a:t>
            </a:r>
            <a:r>
              <a:rPr lang="en-US" dirty="0" err="1" smtClean="0"/>
              <a:t>nulling</a:t>
            </a:r>
            <a:r>
              <a:rPr lang="en-US" dirty="0" smtClean="0"/>
              <a:t> the reference</a:t>
            </a:r>
          </a:p>
          <a:p>
            <a:pPr lvl="1"/>
            <a:r>
              <a:rPr lang="en-US" dirty="0" smtClean="0"/>
              <a:t>By assigning a reference to another</a:t>
            </a:r>
          </a:p>
          <a:p>
            <a:pPr lvl="1"/>
            <a:r>
              <a:rPr lang="en-US" dirty="0" smtClean="0"/>
              <a:t>By </a:t>
            </a:r>
            <a:r>
              <a:rPr lang="en-US" dirty="0" err="1" smtClean="0"/>
              <a:t>annonymous</a:t>
            </a:r>
            <a:r>
              <a:rPr lang="en-US" dirty="0" smtClean="0"/>
              <a:t> object etc.</a:t>
            </a:r>
          </a:p>
          <a:p>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Collections</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pPr algn="just"/>
            <a:r>
              <a:rPr lang="en-US" dirty="0" smtClean="0"/>
              <a:t>Consider the situation </a:t>
            </a:r>
          </a:p>
          <a:p>
            <a:pPr lvl="1" algn="just"/>
            <a:r>
              <a:rPr lang="en-US" dirty="0" smtClean="0"/>
              <a:t>If an object is holding some non-Java resource such as a </a:t>
            </a:r>
            <a:r>
              <a:rPr lang="en-US" i="1" dirty="0" smtClean="0"/>
              <a:t>file handle or character font</a:t>
            </a:r>
            <a:r>
              <a:rPr lang="en-US" dirty="0" smtClean="0"/>
              <a:t>, then before an object is destroyed it is necessary to release those resources. </a:t>
            </a:r>
            <a:endParaRPr lang="en-US" b="1" dirty="0" smtClean="0"/>
          </a:p>
          <a:p>
            <a:endParaRPr lang="en-US" b="1" dirty="0" smtClean="0"/>
          </a:p>
          <a:p>
            <a:r>
              <a:rPr lang="en-US" b="1" dirty="0" smtClean="0"/>
              <a:t>finalize() method:</a:t>
            </a:r>
          </a:p>
          <a:p>
            <a:pPr>
              <a:buNone/>
            </a:pPr>
            <a:r>
              <a:rPr lang="en-US" b="1" dirty="0" smtClean="0"/>
              <a:t>    </a:t>
            </a:r>
            <a:r>
              <a:rPr lang="en-US" dirty="0" smtClean="0"/>
              <a:t>The finalize() method is invoked each time before the object is garbage collected. This method can be used to perform cleanup processing.</a:t>
            </a:r>
          </a:p>
          <a:p>
            <a:pPr>
              <a:buNone/>
            </a:pPr>
            <a:r>
              <a:rPr lang="en-US" b="1" dirty="0" smtClean="0"/>
              <a:t>        </a:t>
            </a:r>
            <a:r>
              <a:rPr lang="en-US" dirty="0" smtClean="0"/>
              <a:t>protected void finalize() { } </a:t>
            </a:r>
          </a:p>
          <a:p>
            <a:pPr lvl="1"/>
            <a:r>
              <a:rPr lang="en-US" dirty="0" smtClean="0"/>
              <a:t>Inside the </a:t>
            </a:r>
            <a:r>
              <a:rPr lang="en-US" b="1" dirty="0" smtClean="0"/>
              <a:t>finalize( ) </a:t>
            </a:r>
            <a:r>
              <a:rPr lang="en-US" dirty="0" smtClean="0"/>
              <a:t>method, specify those actions that must be performed before an object is destroyed.</a:t>
            </a:r>
            <a:endParaRPr lang="en-US" b="1" dirty="0" smtClean="0"/>
          </a:p>
          <a:p>
            <a:pPr>
              <a:buNone/>
            </a:pPr>
            <a:endParaRPr lang="en-US" b="1"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Collections</a:t>
            </a:r>
            <a:endParaRPr lang="en-US" dirty="0"/>
          </a:p>
        </p:txBody>
      </p:sp>
      <p:sp>
        <p:nvSpPr>
          <p:cNvPr id="3" name="Content Placeholder 2"/>
          <p:cNvSpPr>
            <a:spLocks noGrp="1"/>
          </p:cNvSpPr>
          <p:nvPr>
            <p:ph idx="1"/>
          </p:nvPr>
        </p:nvSpPr>
        <p:spPr/>
        <p:txBody>
          <a:bodyPr/>
          <a:lstStyle/>
          <a:p>
            <a:pPr lvl="1"/>
            <a:r>
              <a:rPr lang="en-US" b="1" dirty="0" err="1" smtClean="0"/>
              <a:t>gc</a:t>
            </a:r>
            <a:r>
              <a:rPr lang="en-US" b="1" dirty="0" smtClean="0"/>
              <a:t>() method:</a:t>
            </a:r>
          </a:p>
          <a:p>
            <a:pPr lvl="2"/>
            <a:r>
              <a:rPr lang="en-US" dirty="0" smtClean="0"/>
              <a:t>The </a:t>
            </a:r>
            <a:r>
              <a:rPr lang="en-US" dirty="0" err="1" smtClean="0"/>
              <a:t>gc</a:t>
            </a:r>
            <a:r>
              <a:rPr lang="en-US" dirty="0" smtClean="0"/>
              <a:t>() method is used to invoke the garbage collector explicitly.</a:t>
            </a:r>
          </a:p>
          <a:p>
            <a:pPr lvl="2"/>
            <a:r>
              <a:rPr lang="en-US" dirty="0" smtClean="0"/>
              <a:t>The </a:t>
            </a:r>
            <a:r>
              <a:rPr lang="en-US" dirty="0" err="1" smtClean="0"/>
              <a:t>gc</a:t>
            </a:r>
            <a:r>
              <a:rPr lang="en-US" dirty="0" smtClean="0"/>
              <a:t>() is found in System and Runtime classes. </a:t>
            </a:r>
          </a:p>
          <a:p>
            <a:pPr lvl="2">
              <a:buNone/>
            </a:pPr>
            <a:r>
              <a:rPr lang="en-US" dirty="0" smtClean="0"/>
              <a:t>          public static void </a:t>
            </a:r>
            <a:r>
              <a:rPr lang="en-US" dirty="0" err="1" smtClean="0"/>
              <a:t>gc</a:t>
            </a:r>
            <a:r>
              <a:rPr lang="en-US" dirty="0" smtClean="0"/>
              <a:t>(){} </a:t>
            </a:r>
          </a:p>
          <a:p>
            <a:pPr lvl="2">
              <a:buNone/>
            </a:pPr>
            <a:endParaRPr lang="en-US" dirty="0" smtClean="0"/>
          </a:p>
          <a:p>
            <a:pPr lvl="2">
              <a:buNone/>
            </a:pPr>
            <a:r>
              <a:rPr lang="en-US" b="1" dirty="0" smtClean="0"/>
              <a:t>    NOTE: Garbage collection is performed by a daemon thread called Garbage Collector(GC). This thread calls the finalize() method before object is garbage collected.</a:t>
            </a:r>
          </a:p>
          <a:p>
            <a:pPr lvl="2">
              <a:buNone/>
            </a:pPr>
            <a:endParaRPr lang="en-US" dirty="0" smtClean="0"/>
          </a:p>
          <a:p>
            <a:pPr lvl="1"/>
            <a:endParaRPr lang="en-US" b="1"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a:buNone/>
            </a:pPr>
            <a:r>
              <a:rPr lang="en-US" dirty="0" smtClean="0"/>
              <a:t>   public class Test { </a:t>
            </a:r>
          </a:p>
          <a:p>
            <a:pPr>
              <a:buNone/>
            </a:pPr>
            <a:r>
              <a:rPr lang="en-US" dirty="0" smtClean="0"/>
              <a:t>     public static void main(String[ ] </a:t>
            </a:r>
            <a:r>
              <a:rPr lang="en-US" dirty="0" err="1" smtClean="0"/>
              <a:t>args</a:t>
            </a:r>
            <a:r>
              <a:rPr lang="en-US" dirty="0" smtClean="0"/>
              <a:t>) </a:t>
            </a:r>
          </a:p>
          <a:p>
            <a:pPr>
              <a:buNone/>
            </a:pPr>
            <a:r>
              <a:rPr lang="en-US" dirty="0" smtClean="0"/>
              <a:t>      { </a:t>
            </a:r>
          </a:p>
          <a:p>
            <a:pPr>
              <a:buNone/>
            </a:pPr>
            <a:r>
              <a:rPr lang="en-US" dirty="0" smtClean="0"/>
              <a:t>      Test t = new Test();</a:t>
            </a:r>
          </a:p>
          <a:p>
            <a:pPr>
              <a:buNone/>
            </a:pPr>
            <a:r>
              <a:rPr lang="en-US" dirty="0" smtClean="0"/>
              <a:t>       t = null; </a:t>
            </a:r>
          </a:p>
          <a:p>
            <a:pPr>
              <a:buNone/>
            </a:pPr>
            <a:r>
              <a:rPr lang="en-US" dirty="0" smtClean="0"/>
              <a:t>      </a:t>
            </a:r>
            <a:r>
              <a:rPr lang="en-US" dirty="0" err="1" smtClean="0"/>
              <a:t>System.out.println</a:t>
            </a:r>
            <a:r>
              <a:rPr lang="en-US" dirty="0" smtClean="0"/>
              <a:t>("Garbage …..");</a:t>
            </a:r>
          </a:p>
          <a:p>
            <a:pPr>
              <a:buNone/>
            </a:pPr>
            <a:r>
              <a:rPr lang="en-US" dirty="0" smtClean="0"/>
              <a:t>       </a:t>
            </a:r>
            <a:r>
              <a:rPr lang="en-US" dirty="0" err="1" smtClean="0"/>
              <a:t>System.gc</a:t>
            </a:r>
            <a:r>
              <a:rPr lang="en-US" dirty="0" smtClean="0"/>
              <a:t>();</a:t>
            </a:r>
          </a:p>
          <a:p>
            <a:pPr>
              <a:buNone/>
            </a:pPr>
            <a:r>
              <a:rPr lang="en-US" dirty="0" smtClean="0"/>
              <a:t>     }</a:t>
            </a:r>
          </a:p>
          <a:p>
            <a:pPr>
              <a:buNone/>
            </a:pPr>
            <a:r>
              <a:rPr lang="en-US" dirty="0" smtClean="0"/>
              <a:t>   Protected void finalize() </a:t>
            </a:r>
          </a:p>
          <a:p>
            <a:pPr>
              <a:buNone/>
            </a:pPr>
            <a:r>
              <a:rPr lang="en-US" dirty="0" smtClean="0"/>
              <a:t>   {</a:t>
            </a:r>
          </a:p>
          <a:p>
            <a:pPr>
              <a:buNone/>
            </a:pPr>
            <a:r>
              <a:rPr lang="en-US" dirty="0" smtClean="0"/>
              <a:t>      </a:t>
            </a:r>
            <a:r>
              <a:rPr lang="en-US" dirty="0" err="1" smtClean="0"/>
              <a:t>System.out.println</a:t>
            </a:r>
            <a:r>
              <a:rPr lang="en-US" dirty="0" smtClean="0"/>
              <a:t>("Garbage Collected");</a:t>
            </a:r>
          </a:p>
          <a:p>
            <a:pPr>
              <a:buNone/>
            </a:pPr>
            <a:r>
              <a:rPr lang="en-US" dirty="0" smtClean="0"/>
              <a:t>   }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Command Line Arguments</a:t>
            </a:r>
            <a:endParaRPr lang="en-US" dirty="0"/>
          </a:p>
        </p:txBody>
      </p:sp>
      <p:sp>
        <p:nvSpPr>
          <p:cNvPr id="3" name="Content Placeholder 2"/>
          <p:cNvSpPr>
            <a:spLocks noGrp="1"/>
          </p:cNvSpPr>
          <p:nvPr>
            <p:ph idx="1"/>
          </p:nvPr>
        </p:nvSpPr>
        <p:spPr>
          <a:xfrm>
            <a:off x="228600" y="1600200"/>
            <a:ext cx="8763000" cy="4525963"/>
          </a:xfrm>
        </p:spPr>
        <p:txBody>
          <a:bodyPr/>
          <a:lstStyle/>
          <a:p>
            <a:r>
              <a:rPr lang="en-US" dirty="0" smtClean="0"/>
              <a:t>The java command-line argument is an argument i.e. passed at the time of running the java program.</a:t>
            </a:r>
          </a:p>
          <a:p>
            <a:r>
              <a:rPr lang="en-US" dirty="0" smtClean="0"/>
              <a:t>The arguments passed from the console can be received in the java program and it can be used as an input. </a:t>
            </a:r>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smtClean="0"/>
              <a:t>Command Line Arguments</a:t>
            </a:r>
            <a:br>
              <a:rPr lang="en-US" b="1" dirty="0" smtClean="0"/>
            </a:br>
            <a:endParaRPr lang="en-US" dirty="0"/>
          </a:p>
        </p:txBody>
      </p:sp>
      <p:sp>
        <p:nvSpPr>
          <p:cNvPr id="3" name="Content Placeholder 2"/>
          <p:cNvSpPr>
            <a:spLocks noGrp="1"/>
          </p:cNvSpPr>
          <p:nvPr>
            <p:ph idx="1"/>
          </p:nvPr>
        </p:nvSpPr>
        <p:spPr>
          <a:xfrm>
            <a:off x="457200" y="1341437"/>
            <a:ext cx="8229600" cy="5059363"/>
          </a:xfrm>
        </p:spPr>
        <p:txBody>
          <a:bodyPr>
            <a:normAutofit/>
          </a:bodyPr>
          <a:lstStyle/>
          <a:p>
            <a:pPr>
              <a:buNone/>
            </a:pPr>
            <a:r>
              <a:rPr lang="en-US" sz="2000" dirty="0" smtClean="0"/>
              <a:t>class </a:t>
            </a:r>
            <a:r>
              <a:rPr lang="en-US" sz="2000" dirty="0" err="1" smtClean="0"/>
              <a:t>CommandLineExample</a:t>
            </a:r>
            <a:r>
              <a:rPr lang="en-US" sz="2000" dirty="0" smtClean="0"/>
              <a:t>{  </a:t>
            </a:r>
          </a:p>
          <a:p>
            <a:pPr>
              <a:buNone/>
            </a:pPr>
            <a:r>
              <a:rPr lang="en-US" sz="2000" dirty="0" smtClean="0"/>
              <a:t>public static void main(String </a:t>
            </a:r>
            <a:r>
              <a:rPr lang="en-US" sz="2000" dirty="0" err="1" smtClean="0"/>
              <a:t>args</a:t>
            </a:r>
            <a:r>
              <a:rPr lang="en-US" sz="2000" dirty="0" smtClean="0"/>
              <a:t>[]){  </a:t>
            </a:r>
          </a:p>
          <a:p>
            <a:pPr>
              <a:buNone/>
            </a:pPr>
            <a:r>
              <a:rPr lang="en-US" sz="2000" dirty="0" err="1" smtClean="0"/>
              <a:t>System.out.println</a:t>
            </a:r>
            <a:r>
              <a:rPr lang="en-US" sz="2000" dirty="0" smtClean="0"/>
              <a:t>("Your first argument is: "+</a:t>
            </a:r>
            <a:r>
              <a:rPr lang="en-US" sz="2000" dirty="0" err="1" smtClean="0"/>
              <a:t>args</a:t>
            </a:r>
            <a:r>
              <a:rPr lang="en-US" sz="2000" dirty="0" smtClean="0"/>
              <a:t>[0]);  </a:t>
            </a:r>
          </a:p>
          <a:p>
            <a:pPr>
              <a:buNone/>
            </a:pPr>
            <a:r>
              <a:rPr lang="en-US" sz="2000" dirty="0" smtClean="0"/>
              <a:t>}  </a:t>
            </a:r>
          </a:p>
          <a:p>
            <a:pPr>
              <a:buNone/>
            </a:pPr>
            <a:r>
              <a:rPr lang="en-US" sz="2000" dirty="0" smtClean="0"/>
              <a:t>}  </a:t>
            </a:r>
          </a:p>
          <a:p>
            <a:pPr>
              <a:buNone/>
            </a:pPr>
            <a:endParaRPr lang="en-US" sz="2000" dirty="0" smtClean="0"/>
          </a:p>
          <a:p>
            <a:pPr>
              <a:buNone/>
            </a:pPr>
            <a:r>
              <a:rPr lang="en-US" sz="2000" dirty="0" smtClean="0"/>
              <a:t>compile by &gt; </a:t>
            </a:r>
            <a:r>
              <a:rPr lang="en-US" sz="2000" dirty="0" err="1" smtClean="0"/>
              <a:t>javac</a:t>
            </a:r>
            <a:r>
              <a:rPr lang="en-US" sz="2000" dirty="0" smtClean="0"/>
              <a:t> CommandLineExample.java  </a:t>
            </a:r>
          </a:p>
          <a:p>
            <a:pPr>
              <a:buNone/>
            </a:pPr>
            <a:r>
              <a:rPr lang="en-US" sz="2000" dirty="0" smtClean="0"/>
              <a:t>run by &gt; java </a:t>
            </a:r>
            <a:r>
              <a:rPr lang="en-US" sz="2000" dirty="0" err="1" smtClean="0"/>
              <a:t>CommandLineExample</a:t>
            </a:r>
            <a:r>
              <a:rPr lang="en-US" sz="2000" dirty="0" smtClean="0"/>
              <a:t>    </a:t>
            </a:r>
            <a:r>
              <a:rPr lang="en-US" sz="2000" dirty="0" err="1" smtClean="0"/>
              <a:t>Helloss</a:t>
            </a:r>
            <a:endParaRPr lang="en-US" sz="2000" dirty="0" smtClean="0"/>
          </a:p>
          <a:p>
            <a:pPr>
              <a:buNone/>
            </a:pPr>
            <a:endParaRPr lang="en-US" sz="2000" dirty="0" smtClean="0"/>
          </a:p>
          <a:p>
            <a:pPr>
              <a:buNone/>
            </a:pPr>
            <a:r>
              <a:rPr lang="en-US" sz="2000" dirty="0" smtClean="0"/>
              <a:t>Output: Your first argument is:    </a:t>
            </a:r>
            <a:r>
              <a:rPr lang="en-US" sz="2000" dirty="0" err="1" smtClean="0"/>
              <a:t>Helloss</a:t>
            </a:r>
            <a:endParaRPr lang="en-US" sz="2000" dirty="0" smtClean="0"/>
          </a:p>
          <a:p>
            <a:pPr>
              <a:buNone/>
            </a:pP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1024</TotalTime>
  <Words>3908</Words>
  <Application>Microsoft Office PowerPoint</Application>
  <PresentationFormat>On-screen Show (4:3)</PresentationFormat>
  <Paragraphs>798</Paragraphs>
  <Slides>96</Slides>
  <Notes>1</Notes>
  <HiddenSlides>0</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Office Theme</vt:lpstr>
      <vt:lpstr>Programming Through Java Code: 502 </vt:lpstr>
      <vt:lpstr>Overall Contents</vt:lpstr>
      <vt:lpstr>Java Overview </vt:lpstr>
      <vt:lpstr>Java Version History </vt:lpstr>
      <vt:lpstr>Features of Java </vt:lpstr>
      <vt:lpstr>Object-oriented </vt:lpstr>
      <vt:lpstr>Platform Independent </vt:lpstr>
      <vt:lpstr>Secured </vt:lpstr>
      <vt:lpstr>Robust </vt:lpstr>
      <vt:lpstr> Portable &amp; Distributed  </vt:lpstr>
      <vt:lpstr>Multi-threaded </vt:lpstr>
      <vt:lpstr>Compilation and execution of a Java program</vt:lpstr>
      <vt:lpstr>Compilation and execution of a Java program</vt:lpstr>
      <vt:lpstr>JVM, JRE and JDK </vt:lpstr>
      <vt:lpstr>Java Runtime Environment(JRE)</vt:lpstr>
      <vt:lpstr>JDK</vt:lpstr>
      <vt:lpstr>JDK</vt:lpstr>
      <vt:lpstr>Java &amp; Internet </vt:lpstr>
      <vt:lpstr>Java &amp; Internet </vt:lpstr>
      <vt:lpstr>Slide 20</vt:lpstr>
      <vt:lpstr>Data Types</vt:lpstr>
      <vt:lpstr>The scope and lifetime of variable </vt:lpstr>
      <vt:lpstr>Example</vt:lpstr>
      <vt:lpstr>Type conversion and casting </vt:lpstr>
      <vt:lpstr>Java's Automatic Conversions </vt:lpstr>
      <vt:lpstr>Examples</vt:lpstr>
      <vt:lpstr>Casting</vt:lpstr>
      <vt:lpstr>Loops</vt:lpstr>
      <vt:lpstr>Example</vt:lpstr>
      <vt:lpstr>Arrays </vt:lpstr>
      <vt:lpstr>Passing Arrays to Methods </vt:lpstr>
      <vt:lpstr>Returning an Array from a Method: </vt:lpstr>
      <vt:lpstr>The Arrays Class </vt:lpstr>
      <vt:lpstr>Sort integer 1-Darray</vt:lpstr>
      <vt:lpstr>Multidimensional array in java </vt:lpstr>
      <vt:lpstr>Illustration of 2D array</vt:lpstr>
      <vt:lpstr>Sort 2-D array</vt:lpstr>
      <vt:lpstr>Strings</vt:lpstr>
      <vt:lpstr>String Classs</vt:lpstr>
      <vt:lpstr>Slide 40</vt:lpstr>
      <vt:lpstr>Class</vt:lpstr>
      <vt:lpstr>Example of Object and Class </vt:lpstr>
      <vt:lpstr>Different ways to create an object in Java </vt:lpstr>
      <vt:lpstr>Annonymous object </vt:lpstr>
      <vt:lpstr>Example</vt:lpstr>
      <vt:lpstr>Access Modifiers </vt:lpstr>
      <vt:lpstr>Access Modifiers </vt:lpstr>
      <vt:lpstr>Slide 48</vt:lpstr>
      <vt:lpstr>Access Modifiers</vt:lpstr>
      <vt:lpstr>Slide 50</vt:lpstr>
      <vt:lpstr>Method Overloading </vt:lpstr>
      <vt:lpstr>Example</vt:lpstr>
      <vt:lpstr>Constructor </vt:lpstr>
      <vt:lpstr>Constructor </vt:lpstr>
      <vt:lpstr>Example of default constructor </vt:lpstr>
      <vt:lpstr>parameterized constructor </vt:lpstr>
      <vt:lpstr>Constructor Overloading </vt:lpstr>
      <vt:lpstr>Slide 58</vt:lpstr>
      <vt:lpstr>Copy Constructor </vt:lpstr>
      <vt:lpstr>Slide 60</vt:lpstr>
      <vt:lpstr>this keyword  </vt:lpstr>
      <vt:lpstr>Example</vt:lpstr>
      <vt:lpstr>Solution</vt:lpstr>
      <vt:lpstr>this() used to call one constructor from another</vt:lpstr>
      <vt:lpstr> this() keyword can be used to invoke current class method </vt:lpstr>
      <vt:lpstr>this keyword can be passed as an argument in the method. </vt:lpstr>
      <vt:lpstr>this keyword can be used to return current class instance </vt:lpstr>
      <vt:lpstr>Static and final keyword</vt:lpstr>
      <vt:lpstr>Java static variable </vt:lpstr>
      <vt:lpstr>Java static method </vt:lpstr>
      <vt:lpstr>Slide 71</vt:lpstr>
      <vt:lpstr>Static</vt:lpstr>
      <vt:lpstr>Question</vt:lpstr>
      <vt:lpstr>Java static block </vt:lpstr>
      <vt:lpstr>Final Keyword </vt:lpstr>
      <vt:lpstr>Java final variable </vt:lpstr>
      <vt:lpstr>Assignment</vt:lpstr>
      <vt:lpstr>Returning the Object From Method </vt:lpstr>
      <vt:lpstr>Slide 79</vt:lpstr>
      <vt:lpstr>Slide 80</vt:lpstr>
      <vt:lpstr>Nested classes </vt:lpstr>
      <vt:lpstr>Example</vt:lpstr>
      <vt:lpstr>Example</vt:lpstr>
      <vt:lpstr>Example(To generate object of inner class inside outside class)</vt:lpstr>
      <vt:lpstr>Advantage of java inner classes </vt:lpstr>
      <vt:lpstr>Types of Nested classes </vt:lpstr>
      <vt:lpstr>Static nested class</vt:lpstr>
      <vt:lpstr>Example</vt:lpstr>
      <vt:lpstr>Garbage Collections</vt:lpstr>
      <vt:lpstr>Garbage Collections</vt:lpstr>
      <vt:lpstr>How can an object be unreferenced? </vt:lpstr>
      <vt:lpstr>Garbage Collections</vt:lpstr>
      <vt:lpstr>Garbage Collections</vt:lpstr>
      <vt:lpstr>Example</vt:lpstr>
      <vt:lpstr>Command Line Arguments</vt:lpstr>
      <vt:lpstr>Command Line Arguments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502 :Programming Through Java</dc:title>
  <dc:creator>user</dc:creator>
  <cp:lastModifiedBy>user</cp:lastModifiedBy>
  <cp:revision>202</cp:revision>
  <dcterms:created xsi:type="dcterms:W3CDTF">2015-08-07T06:12:16Z</dcterms:created>
  <dcterms:modified xsi:type="dcterms:W3CDTF">2016-08-17T07:31:16Z</dcterms:modified>
</cp:coreProperties>
</file>