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61" r:id="rId6"/>
    <p:sldId id="268" r:id="rId7"/>
    <p:sldId id="259" r:id="rId8"/>
    <p:sldId id="262" r:id="rId9"/>
    <p:sldId id="263" r:id="rId10"/>
    <p:sldId id="264" r:id="rId11"/>
    <p:sldId id="265" r:id="rId12"/>
    <p:sldId id="266" r:id="rId13"/>
    <p:sldId id="267" r:id="rId14"/>
    <p:sldId id="270" r:id="rId15"/>
    <p:sldId id="271" r:id="rId16"/>
    <p:sldId id="275" r:id="rId17"/>
    <p:sldId id="279" r:id="rId18"/>
    <p:sldId id="280" r:id="rId19"/>
    <p:sldId id="281" r:id="rId20"/>
    <p:sldId id="283" r:id="rId21"/>
    <p:sldId id="287" r:id="rId22"/>
    <p:sldId id="322" r:id="rId23"/>
    <p:sldId id="285" r:id="rId24"/>
    <p:sldId id="323" r:id="rId25"/>
    <p:sldId id="324" r:id="rId26"/>
    <p:sldId id="325" r:id="rId27"/>
    <p:sldId id="326" r:id="rId28"/>
    <p:sldId id="327" r:id="rId29"/>
    <p:sldId id="288" r:id="rId30"/>
    <p:sldId id="292" r:id="rId31"/>
    <p:sldId id="296" r:id="rId32"/>
    <p:sldId id="289" r:id="rId33"/>
    <p:sldId id="290" r:id="rId34"/>
    <p:sldId id="329" r:id="rId35"/>
    <p:sldId id="293" r:id="rId36"/>
    <p:sldId id="303" r:id="rId37"/>
    <p:sldId id="328" r:id="rId38"/>
    <p:sldId id="297" r:id="rId39"/>
    <p:sldId id="300" r:id="rId40"/>
    <p:sldId id="301" r:id="rId41"/>
    <p:sldId id="298" r:id="rId42"/>
    <p:sldId id="330" r:id="rId43"/>
    <p:sldId id="331" r:id="rId44"/>
    <p:sldId id="332" r:id="rId45"/>
    <p:sldId id="299" r:id="rId46"/>
    <p:sldId id="302" r:id="rId47"/>
    <p:sldId id="333" r:id="rId48"/>
    <p:sldId id="311" r:id="rId49"/>
    <p:sldId id="304" r:id="rId50"/>
    <p:sldId id="309" r:id="rId51"/>
    <p:sldId id="305" r:id="rId52"/>
    <p:sldId id="306" r:id="rId53"/>
    <p:sldId id="307" r:id="rId54"/>
    <p:sldId id="308" r:id="rId55"/>
    <p:sldId id="312" r:id="rId56"/>
    <p:sldId id="313" r:id="rId57"/>
    <p:sldId id="314" r:id="rId58"/>
    <p:sldId id="318" r:id="rId59"/>
    <p:sldId id="319" r:id="rId60"/>
    <p:sldId id="320" r:id="rId61"/>
    <p:sldId id="315" r:id="rId62"/>
    <p:sldId id="316" r:id="rId63"/>
    <p:sldId id="321" r:id="rId64"/>
    <p:sldId id="317"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8" d="100"/>
          <a:sy n="78" d="100"/>
        </p:scale>
        <p:origin x="-274" y="-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5C4241-74C1-41CD-BAE1-DC552C71EF48}" type="datetimeFigureOut">
              <a:rPr lang="en-US" smtClean="0"/>
              <a:pPr/>
              <a:t>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17441-3C21-4FD4-B183-21D680580BD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5C4241-74C1-41CD-BAE1-DC552C71EF48}" type="datetimeFigureOut">
              <a:rPr lang="en-US" smtClean="0"/>
              <a:pPr/>
              <a:t>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17441-3C21-4FD4-B183-21D680580BD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5C4241-74C1-41CD-BAE1-DC552C71EF48}" type="datetimeFigureOut">
              <a:rPr lang="en-US" smtClean="0"/>
              <a:pPr/>
              <a:t>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17441-3C21-4FD4-B183-21D680580BD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5C4241-74C1-41CD-BAE1-DC552C71EF48}" type="datetimeFigureOut">
              <a:rPr lang="en-US" smtClean="0"/>
              <a:pPr/>
              <a:t>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17441-3C21-4FD4-B183-21D680580BD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5C4241-74C1-41CD-BAE1-DC552C71EF48}" type="datetimeFigureOut">
              <a:rPr lang="en-US" smtClean="0"/>
              <a:pPr/>
              <a:t>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17441-3C21-4FD4-B183-21D680580BD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5C4241-74C1-41CD-BAE1-DC552C71EF48}" type="datetimeFigureOut">
              <a:rPr lang="en-US" smtClean="0"/>
              <a:pPr/>
              <a:t>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F17441-3C21-4FD4-B183-21D680580BD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5C4241-74C1-41CD-BAE1-DC552C71EF48}" type="datetimeFigureOut">
              <a:rPr lang="en-US" smtClean="0"/>
              <a:pPr/>
              <a:t>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F17441-3C21-4FD4-B183-21D680580BD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5C4241-74C1-41CD-BAE1-DC552C71EF48}" type="datetimeFigureOut">
              <a:rPr lang="en-US" smtClean="0"/>
              <a:pPr/>
              <a:t>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F17441-3C21-4FD4-B183-21D680580BD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C4241-74C1-41CD-BAE1-DC552C71EF48}" type="datetimeFigureOut">
              <a:rPr lang="en-US" smtClean="0"/>
              <a:pPr/>
              <a:t>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F17441-3C21-4FD4-B183-21D680580BD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5C4241-74C1-41CD-BAE1-DC552C71EF48}" type="datetimeFigureOut">
              <a:rPr lang="en-US" smtClean="0"/>
              <a:pPr/>
              <a:t>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F17441-3C21-4FD4-B183-21D680580BD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5C4241-74C1-41CD-BAE1-DC552C71EF48}" type="datetimeFigureOut">
              <a:rPr lang="en-US" smtClean="0"/>
              <a:pPr/>
              <a:t>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F17441-3C21-4FD4-B183-21D680580BD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C4241-74C1-41CD-BAE1-DC552C71EF48}" type="datetimeFigureOut">
              <a:rPr lang="en-US" smtClean="0"/>
              <a:pPr/>
              <a:t>1/1/2012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F17441-3C21-4FD4-B183-21D680580BD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Programming Through Java</a:t>
            </a:r>
            <a:br>
              <a:rPr lang="en-US" b="1" dirty="0" smtClean="0"/>
            </a:br>
            <a:r>
              <a:rPr lang="en-US" b="1" dirty="0" smtClean="0"/>
              <a:t>Code: 502 </a:t>
            </a:r>
            <a:endParaRPr lang="en-US" dirty="0"/>
          </a:p>
        </p:txBody>
      </p:sp>
      <p:sp>
        <p:nvSpPr>
          <p:cNvPr id="3" name="Subtitle 2"/>
          <p:cNvSpPr>
            <a:spLocks noGrp="1"/>
          </p:cNvSpPr>
          <p:nvPr>
            <p:ph type="subTitle" idx="1"/>
          </p:nvPr>
        </p:nvSpPr>
        <p:spPr/>
        <p:txBody>
          <a:bodyPr/>
          <a:lstStyle/>
          <a:p>
            <a:r>
              <a:rPr lang="en-US" dirty="0" smtClean="0"/>
              <a:t>UNIT-II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Example-1</a:t>
            </a:r>
            <a:endParaRPr lang="en-US" dirty="0"/>
          </a:p>
        </p:txBody>
      </p:sp>
      <p:sp>
        <p:nvSpPr>
          <p:cNvPr id="3" name="Content Placeholder 2"/>
          <p:cNvSpPr>
            <a:spLocks noGrp="1"/>
          </p:cNvSpPr>
          <p:nvPr>
            <p:ph idx="1"/>
          </p:nvPr>
        </p:nvSpPr>
        <p:spPr>
          <a:xfrm>
            <a:off x="457200" y="914400"/>
            <a:ext cx="8229600" cy="5715000"/>
          </a:xfrm>
        </p:spPr>
        <p:txBody>
          <a:bodyPr>
            <a:normAutofit fontScale="85000" lnSpcReduction="20000"/>
          </a:bodyPr>
          <a:lstStyle/>
          <a:p>
            <a:pPr>
              <a:buNone/>
            </a:pPr>
            <a:r>
              <a:rPr lang="en-US" sz="1600" b="1" dirty="0"/>
              <a:t>class Animal</a:t>
            </a:r>
            <a:r>
              <a:rPr lang="en-US" sz="1600" dirty="0"/>
              <a:t>{</a:t>
            </a:r>
          </a:p>
          <a:p>
            <a:pPr>
              <a:buNone/>
            </a:pPr>
            <a:r>
              <a:rPr lang="en-US" sz="1600" dirty="0"/>
              <a:t> </a:t>
            </a:r>
          </a:p>
          <a:p>
            <a:pPr>
              <a:buNone/>
            </a:pPr>
            <a:r>
              <a:rPr lang="en-US" sz="1600" dirty="0"/>
              <a:t>   public void move</a:t>
            </a:r>
            <a:r>
              <a:rPr lang="en-US" sz="1600" dirty="0" smtClean="0"/>
              <a:t>() {</a:t>
            </a:r>
            <a:endParaRPr lang="en-US" sz="1600" dirty="0"/>
          </a:p>
          <a:p>
            <a:pPr>
              <a:buNone/>
            </a:pPr>
            <a:r>
              <a:rPr lang="en-US" sz="1600" dirty="0"/>
              <a:t>      </a:t>
            </a:r>
            <a:r>
              <a:rPr lang="en-US" sz="1600" dirty="0" err="1"/>
              <a:t>System.out.println</a:t>
            </a:r>
            <a:r>
              <a:rPr lang="en-US" sz="1600" dirty="0"/>
              <a:t>("Animals can move");</a:t>
            </a:r>
          </a:p>
          <a:p>
            <a:pPr>
              <a:buNone/>
            </a:pPr>
            <a:r>
              <a:rPr lang="en-US" sz="1600" dirty="0"/>
              <a:t>   }</a:t>
            </a:r>
          </a:p>
          <a:p>
            <a:pPr>
              <a:buNone/>
            </a:pPr>
            <a:r>
              <a:rPr lang="en-US" sz="1600" dirty="0"/>
              <a:t>}</a:t>
            </a:r>
          </a:p>
          <a:p>
            <a:pPr>
              <a:buNone/>
            </a:pPr>
            <a:r>
              <a:rPr lang="en-US" sz="1600" b="1" dirty="0"/>
              <a:t>class Dog extends </a:t>
            </a:r>
            <a:r>
              <a:rPr lang="en-US" sz="1600" b="1" dirty="0" smtClean="0"/>
              <a:t>Animal </a:t>
            </a:r>
            <a:r>
              <a:rPr lang="en-US" sz="1600" dirty="0" smtClean="0"/>
              <a:t>{</a:t>
            </a:r>
            <a:endParaRPr lang="en-US" sz="1600" dirty="0"/>
          </a:p>
          <a:p>
            <a:pPr>
              <a:buNone/>
            </a:pPr>
            <a:r>
              <a:rPr lang="en-US" sz="1600" dirty="0"/>
              <a:t> </a:t>
            </a:r>
          </a:p>
          <a:p>
            <a:pPr>
              <a:buNone/>
            </a:pPr>
            <a:r>
              <a:rPr lang="en-US" sz="1600" dirty="0"/>
              <a:t>   public void move(){</a:t>
            </a:r>
          </a:p>
          <a:p>
            <a:pPr>
              <a:buNone/>
            </a:pPr>
            <a:r>
              <a:rPr lang="en-US" sz="1600" dirty="0"/>
              <a:t>      </a:t>
            </a:r>
            <a:r>
              <a:rPr lang="en-US" sz="1600" dirty="0" err="1"/>
              <a:t>System.out.println</a:t>
            </a:r>
            <a:r>
              <a:rPr lang="en-US" sz="1600" dirty="0"/>
              <a:t>("Dogs can walk and run");</a:t>
            </a:r>
          </a:p>
          <a:p>
            <a:pPr>
              <a:buNone/>
            </a:pPr>
            <a:r>
              <a:rPr lang="en-US" sz="1600" dirty="0"/>
              <a:t>   }</a:t>
            </a:r>
          </a:p>
          <a:p>
            <a:pPr>
              <a:buNone/>
            </a:pPr>
            <a:r>
              <a:rPr lang="en-US" sz="1600" dirty="0"/>
              <a:t>}</a:t>
            </a:r>
          </a:p>
          <a:p>
            <a:pPr>
              <a:buNone/>
            </a:pPr>
            <a:r>
              <a:rPr lang="en-US" sz="1600" dirty="0"/>
              <a:t>public class </a:t>
            </a:r>
            <a:r>
              <a:rPr lang="en-US" sz="1600" dirty="0" err="1" smtClean="0"/>
              <a:t>TestDog</a:t>
            </a:r>
            <a:r>
              <a:rPr lang="en-US" sz="1600" dirty="0" smtClean="0"/>
              <a:t> {</a:t>
            </a:r>
            <a:endParaRPr lang="en-US" sz="1600" dirty="0"/>
          </a:p>
          <a:p>
            <a:pPr>
              <a:buNone/>
            </a:pPr>
            <a:r>
              <a:rPr lang="en-US" sz="1600" dirty="0"/>
              <a:t> </a:t>
            </a:r>
          </a:p>
          <a:p>
            <a:pPr>
              <a:buNone/>
            </a:pPr>
            <a:r>
              <a:rPr lang="en-US" sz="1600" dirty="0"/>
              <a:t> </a:t>
            </a:r>
            <a:r>
              <a:rPr lang="en-US" sz="1600" dirty="0" smtClean="0"/>
              <a:t>    </a:t>
            </a:r>
            <a:r>
              <a:rPr lang="en-US" sz="1600" dirty="0"/>
              <a:t>public static void main(String </a:t>
            </a:r>
            <a:r>
              <a:rPr lang="en-US" sz="1600" dirty="0" err="1"/>
              <a:t>args</a:t>
            </a:r>
            <a:r>
              <a:rPr lang="en-US" sz="1600" dirty="0" smtClean="0"/>
              <a:t>[ ])</a:t>
            </a:r>
          </a:p>
          <a:p>
            <a:pPr>
              <a:buNone/>
            </a:pPr>
            <a:r>
              <a:rPr lang="en-US" sz="1600" dirty="0" smtClean="0"/>
              <a:t> {</a:t>
            </a:r>
            <a:endParaRPr lang="en-US" sz="1600" dirty="0"/>
          </a:p>
          <a:p>
            <a:pPr>
              <a:buNone/>
            </a:pPr>
            <a:r>
              <a:rPr lang="en-US" sz="1600" dirty="0"/>
              <a:t>      Animal a = new Animal(); </a:t>
            </a:r>
            <a:r>
              <a:rPr lang="en-US" sz="1600" dirty="0" smtClean="0"/>
              <a:t>       // </a:t>
            </a:r>
            <a:r>
              <a:rPr lang="en-US" sz="1600" dirty="0"/>
              <a:t>Animal reference and object</a:t>
            </a:r>
          </a:p>
          <a:p>
            <a:pPr>
              <a:buNone/>
            </a:pPr>
            <a:r>
              <a:rPr lang="en-US" sz="1600" dirty="0"/>
              <a:t>      Animal b = </a:t>
            </a:r>
            <a:r>
              <a:rPr lang="en-US" sz="1600" dirty="0" smtClean="0"/>
              <a:t>new Dog();    or  Animal b;   Dog d = new Dog(); b=d;      // </a:t>
            </a:r>
            <a:r>
              <a:rPr lang="en-US" sz="1600" dirty="0"/>
              <a:t>Animal reference but Dog object</a:t>
            </a:r>
          </a:p>
          <a:p>
            <a:pPr>
              <a:buNone/>
            </a:pPr>
            <a:r>
              <a:rPr lang="en-US" sz="1600" dirty="0"/>
              <a:t> </a:t>
            </a:r>
            <a:r>
              <a:rPr lang="en-US" sz="1600" dirty="0" smtClean="0"/>
              <a:t>     </a:t>
            </a:r>
            <a:r>
              <a:rPr lang="en-US" sz="1600" dirty="0" err="1"/>
              <a:t>a.move</a:t>
            </a:r>
            <a:r>
              <a:rPr lang="en-US" sz="1600" dirty="0" smtClean="0"/>
              <a:t>();                // </a:t>
            </a:r>
            <a:r>
              <a:rPr lang="en-US" sz="1600" dirty="0"/>
              <a:t>runs the method in Animal class</a:t>
            </a:r>
          </a:p>
          <a:p>
            <a:pPr>
              <a:buNone/>
            </a:pPr>
            <a:r>
              <a:rPr lang="en-US" sz="1600" dirty="0"/>
              <a:t> </a:t>
            </a:r>
            <a:r>
              <a:rPr lang="en-US" sz="1600" dirty="0" smtClean="0"/>
              <a:t>     </a:t>
            </a:r>
            <a:r>
              <a:rPr lang="en-US" sz="1600" dirty="0" err="1" smtClean="0"/>
              <a:t>b.move</a:t>
            </a:r>
            <a:r>
              <a:rPr lang="en-US" sz="1600" dirty="0" smtClean="0"/>
              <a:t>();            //</a:t>
            </a:r>
            <a:r>
              <a:rPr lang="en-US" sz="1600" dirty="0"/>
              <a:t>Runs the method in Dog class</a:t>
            </a:r>
          </a:p>
          <a:p>
            <a:pPr>
              <a:buNone/>
            </a:pPr>
            <a:r>
              <a:rPr lang="en-US" sz="1600" dirty="0"/>
              <a:t>   }</a:t>
            </a:r>
          </a:p>
          <a:p>
            <a:pPr>
              <a:buNone/>
            </a:pPr>
            <a:r>
              <a:rPr lang="en-US" sz="1600" dirty="0" smtClean="0"/>
              <a:t>}</a:t>
            </a:r>
          </a:p>
          <a:p>
            <a:pPr>
              <a:buNone/>
            </a:pPr>
            <a:endParaRPr lang="en-US" sz="1600" dirty="0" smtClean="0"/>
          </a:p>
          <a:p>
            <a:r>
              <a:rPr lang="en-US" sz="1900" dirty="0" smtClean="0"/>
              <a:t>// a </a:t>
            </a:r>
            <a:r>
              <a:rPr lang="en-US" sz="1900" dirty="0" err="1" smtClean="0"/>
              <a:t>superclass</a:t>
            </a:r>
            <a:r>
              <a:rPr lang="en-US" sz="1900" dirty="0" smtClean="0"/>
              <a:t> reference variable can refer to a subclass object.</a:t>
            </a:r>
            <a:endParaRPr lang="en-US" sz="1900" dirty="0"/>
          </a:p>
          <a:p>
            <a:pPr>
              <a:buNone/>
            </a:pPr>
            <a:r>
              <a:rPr lang="en-US" sz="1900" dirty="0"/>
              <a:t> </a:t>
            </a:r>
          </a:p>
          <a:p>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a:xfrm>
            <a:off x="228600" y="1600200"/>
            <a:ext cx="8686800" cy="4525963"/>
          </a:xfrm>
        </p:spPr>
        <p:txBody>
          <a:bodyPr/>
          <a:lstStyle/>
          <a:p>
            <a:r>
              <a:rPr lang="en-US" dirty="0" smtClean="0"/>
              <a:t>Polymorphism is the ability of an object to take on many forms. </a:t>
            </a:r>
          </a:p>
          <a:p>
            <a:r>
              <a:rPr lang="en-US" dirty="0" smtClean="0"/>
              <a:t>The most common use of polymorphism in OOP occurs when a parent class reference is used to refer to a child class object.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a:xfrm>
            <a:off x="228600" y="1600200"/>
            <a:ext cx="8763000" cy="4525963"/>
          </a:xfrm>
        </p:spPr>
        <p:txBody>
          <a:bodyPr>
            <a:normAutofit lnSpcReduction="10000"/>
          </a:bodyPr>
          <a:lstStyle/>
          <a:p>
            <a:pPr algn="just"/>
            <a:r>
              <a:rPr lang="en-US" dirty="0" smtClean="0"/>
              <a:t>It is important to know that the only possible way to access an object is through a reference variable. A reference variable can be of only one type. Once declared, the type of a reference variable cannot be changed.</a:t>
            </a:r>
          </a:p>
          <a:p>
            <a:pPr algn="just"/>
            <a:r>
              <a:rPr lang="en-US" dirty="0" smtClean="0"/>
              <a:t>The reference variable can be reassigned to other objects provided that it is not declared final. The type of the reference variable would determine the methods that it can invoke on the object.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method dispatch</a:t>
            </a:r>
            <a:endParaRPr lang="en-US" dirty="0"/>
          </a:p>
        </p:txBody>
      </p:sp>
      <p:sp>
        <p:nvSpPr>
          <p:cNvPr id="3" name="Content Placeholder 2"/>
          <p:cNvSpPr>
            <a:spLocks noGrp="1"/>
          </p:cNvSpPr>
          <p:nvPr>
            <p:ph idx="1"/>
          </p:nvPr>
        </p:nvSpPr>
        <p:spPr/>
        <p:txBody>
          <a:bodyPr/>
          <a:lstStyle/>
          <a:p>
            <a:pPr algn="just">
              <a:buNone/>
            </a:pPr>
            <a:r>
              <a:rPr lang="en-US" dirty="0" smtClean="0"/>
              <a:t>    Dynamic method dispatch is the mechanism</a:t>
            </a:r>
          </a:p>
          <a:p>
            <a:pPr algn="just">
              <a:buNone/>
            </a:pPr>
            <a:r>
              <a:rPr lang="en-US" dirty="0" smtClean="0"/>
              <a:t>    by which a call to an overridden method is resolved at run time, rather than compile time. </a:t>
            </a:r>
          </a:p>
          <a:p>
            <a:pPr algn="just">
              <a:buNone/>
            </a:pPr>
            <a:r>
              <a:rPr lang="en-US" dirty="0" smtClean="0"/>
              <a:t>    Dynamic method dispatch is important because this is how Java implements run-time</a:t>
            </a:r>
          </a:p>
          <a:p>
            <a:pPr algn="just">
              <a:buNone/>
            </a:pPr>
            <a:r>
              <a:rPr lang="en-US" dirty="0" smtClean="0"/>
              <a:t>    polymorphism.</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method dispatch</a:t>
            </a:r>
            <a:endParaRPr lang="en-US" dirty="0"/>
          </a:p>
        </p:txBody>
      </p:sp>
      <p:sp>
        <p:nvSpPr>
          <p:cNvPr id="3" name="Content Placeholder 2"/>
          <p:cNvSpPr>
            <a:spLocks noGrp="1"/>
          </p:cNvSpPr>
          <p:nvPr>
            <p:ph idx="1"/>
          </p:nvPr>
        </p:nvSpPr>
        <p:spPr/>
        <p:txBody>
          <a:bodyPr/>
          <a:lstStyle/>
          <a:p>
            <a:r>
              <a:rPr lang="en-US" dirty="0" smtClean="0"/>
              <a:t>When an overridden method is called through a </a:t>
            </a:r>
            <a:r>
              <a:rPr lang="en-US" i="1" dirty="0" err="1" smtClean="0"/>
              <a:t>superclass</a:t>
            </a:r>
            <a:r>
              <a:rPr lang="en-US" dirty="0" smtClean="0"/>
              <a:t> reference, Java determines which version of that method to execute based upon the type of the object being referred to at the time the call occurs.</a:t>
            </a:r>
          </a:p>
          <a:p>
            <a:endParaRPr lang="en-US" dirty="0" smtClean="0"/>
          </a:p>
          <a:p>
            <a:r>
              <a:rPr lang="en-US" dirty="0" smtClean="0"/>
              <a:t>Go t previous  Example-1.</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 Classes</a:t>
            </a:r>
            <a:endParaRPr lang="en-US" dirty="0"/>
          </a:p>
        </p:txBody>
      </p:sp>
      <p:sp>
        <p:nvSpPr>
          <p:cNvPr id="3" name="Content Placeholder 2"/>
          <p:cNvSpPr>
            <a:spLocks noGrp="1"/>
          </p:cNvSpPr>
          <p:nvPr>
            <p:ph idx="1"/>
          </p:nvPr>
        </p:nvSpPr>
        <p:spPr>
          <a:xfrm>
            <a:off x="152400" y="1600200"/>
            <a:ext cx="8763000" cy="4525963"/>
          </a:xfrm>
        </p:spPr>
        <p:txBody>
          <a:bodyPr/>
          <a:lstStyle/>
          <a:p>
            <a:pPr algn="just"/>
            <a:r>
              <a:rPr lang="en-US" dirty="0" smtClean="0"/>
              <a:t>Sometimes if you want to create a </a:t>
            </a:r>
            <a:r>
              <a:rPr lang="en-US" i="1" dirty="0" err="1" smtClean="0"/>
              <a:t>superclass</a:t>
            </a:r>
            <a:r>
              <a:rPr lang="en-US" dirty="0" smtClean="0"/>
              <a:t> that only defines a generalized form that will be shared by all of its subclasses, leaving it to each subclass to fill in the details. Such a class determines the nature of the methods that the subclasses must implement.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 Classes</a:t>
            </a:r>
            <a:endParaRPr lang="en-US" dirty="0"/>
          </a:p>
        </p:txBody>
      </p:sp>
      <p:sp>
        <p:nvSpPr>
          <p:cNvPr id="3" name="Content Placeholder 2"/>
          <p:cNvSpPr>
            <a:spLocks noGrp="1"/>
          </p:cNvSpPr>
          <p:nvPr>
            <p:ph idx="1"/>
          </p:nvPr>
        </p:nvSpPr>
        <p:spPr/>
        <p:txBody>
          <a:bodyPr/>
          <a:lstStyle/>
          <a:p>
            <a:r>
              <a:rPr lang="en-US" i="1" dirty="0" smtClean="0"/>
              <a:t>Definition</a:t>
            </a:r>
            <a:r>
              <a:rPr lang="en-US" dirty="0" smtClean="0"/>
              <a:t>: A class that is declared as abstract is known as </a:t>
            </a:r>
            <a:r>
              <a:rPr lang="en-US" b="1" dirty="0" smtClean="0"/>
              <a:t>abstract class</a:t>
            </a:r>
            <a:r>
              <a:rPr lang="en-US" dirty="0" smtClean="0"/>
              <a:t>. It needs to be extended and its method implemented. It cannot be instantiated.</a:t>
            </a:r>
          </a:p>
          <a:p>
            <a:r>
              <a:rPr lang="en-US" b="1" dirty="0" smtClean="0"/>
              <a:t>Abstract method : </a:t>
            </a:r>
            <a:r>
              <a:rPr lang="en-US" dirty="0" smtClean="0"/>
              <a:t>A method that is declared as abstract and does not have implementation is known as abstract method. </a:t>
            </a:r>
            <a:endParaRPr lang="en-US" b="1"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Example -2</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pPr lvl="1">
              <a:buNone/>
            </a:pPr>
            <a:r>
              <a:rPr lang="en-US" dirty="0" smtClean="0"/>
              <a:t>abstract class Bike {  </a:t>
            </a:r>
          </a:p>
          <a:p>
            <a:pPr lvl="1">
              <a:buNone/>
            </a:pPr>
            <a:r>
              <a:rPr lang="en-US" dirty="0" smtClean="0"/>
              <a:t>  abstract void run();  </a:t>
            </a:r>
          </a:p>
          <a:p>
            <a:pPr lvl="1">
              <a:buNone/>
            </a:pPr>
            <a:r>
              <a:rPr lang="en-US" dirty="0" smtClean="0"/>
              <a:t>}  </a:t>
            </a:r>
          </a:p>
          <a:p>
            <a:pPr lvl="1">
              <a:buNone/>
            </a:pPr>
            <a:r>
              <a:rPr lang="en-US" dirty="0" smtClean="0"/>
              <a:t>  </a:t>
            </a:r>
          </a:p>
          <a:p>
            <a:pPr lvl="1">
              <a:buNone/>
            </a:pPr>
            <a:r>
              <a:rPr lang="en-US" dirty="0" smtClean="0"/>
              <a:t>class Honda </a:t>
            </a:r>
            <a:r>
              <a:rPr lang="en-US" i="1" dirty="0" smtClean="0"/>
              <a:t>extends</a:t>
            </a:r>
            <a:r>
              <a:rPr lang="en-US" dirty="0" smtClean="0"/>
              <a:t> Bike {  </a:t>
            </a:r>
          </a:p>
          <a:p>
            <a:pPr lvl="1">
              <a:buNone/>
            </a:pPr>
            <a:r>
              <a:rPr lang="en-US" dirty="0" smtClean="0"/>
              <a:t>void run() { </a:t>
            </a:r>
            <a:r>
              <a:rPr lang="en-US" dirty="0" err="1" smtClean="0"/>
              <a:t>System.out.println</a:t>
            </a:r>
            <a:r>
              <a:rPr lang="en-US" dirty="0" smtClean="0"/>
              <a:t> ("running safely.."); }  </a:t>
            </a:r>
          </a:p>
          <a:p>
            <a:pPr lvl="1">
              <a:buNone/>
            </a:pPr>
            <a:r>
              <a:rPr lang="en-US" dirty="0" smtClean="0"/>
              <a:t>  </a:t>
            </a:r>
          </a:p>
          <a:p>
            <a:pPr lvl="1">
              <a:buNone/>
            </a:pPr>
            <a:r>
              <a:rPr lang="en-US" dirty="0" smtClean="0"/>
              <a:t>public static void main(String </a:t>
            </a:r>
            <a:r>
              <a:rPr lang="en-US" dirty="0" err="1" smtClean="0"/>
              <a:t>args</a:t>
            </a:r>
            <a:r>
              <a:rPr lang="en-US" dirty="0" smtClean="0"/>
              <a:t> [ ]) {  </a:t>
            </a:r>
          </a:p>
          <a:p>
            <a:pPr lvl="1">
              <a:buNone/>
            </a:pPr>
            <a:r>
              <a:rPr lang="en-US" dirty="0" smtClean="0"/>
              <a:t> Bike </a:t>
            </a:r>
            <a:r>
              <a:rPr lang="en-US" dirty="0" err="1" smtClean="0"/>
              <a:t>obj</a:t>
            </a:r>
            <a:r>
              <a:rPr lang="en-US" dirty="0" smtClean="0"/>
              <a:t> = new Honda();  </a:t>
            </a:r>
          </a:p>
          <a:p>
            <a:pPr lvl="1">
              <a:buNone/>
            </a:pPr>
            <a:r>
              <a:rPr lang="en-US" dirty="0" smtClean="0"/>
              <a:t> </a:t>
            </a:r>
            <a:r>
              <a:rPr lang="en-US" dirty="0" err="1" smtClean="0"/>
              <a:t>obj.run</a:t>
            </a:r>
            <a:r>
              <a:rPr lang="en-US" dirty="0" smtClean="0"/>
              <a:t>();  </a:t>
            </a:r>
          </a:p>
          <a:p>
            <a:pPr lvl="1">
              <a:buNone/>
            </a:pPr>
            <a:r>
              <a:rPr lang="en-US" dirty="0" smtClean="0"/>
              <a:t>  }  </a:t>
            </a:r>
          </a:p>
          <a:p>
            <a:pPr lvl="1">
              <a:buNone/>
            </a:pPr>
            <a:r>
              <a:rPr lang="en-US" dirty="0" smtClean="0"/>
              <a:t>}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Real scenario of abstract class</a:t>
            </a:r>
            <a:br>
              <a:rPr lang="en-US" b="1" dirty="0" smtClean="0"/>
            </a:br>
            <a:endParaRPr lang="en-US" dirty="0"/>
          </a:p>
        </p:txBody>
      </p:sp>
      <p:sp>
        <p:nvSpPr>
          <p:cNvPr id="3" name="Content Placeholder 2"/>
          <p:cNvSpPr>
            <a:spLocks noGrp="1"/>
          </p:cNvSpPr>
          <p:nvPr>
            <p:ph idx="1"/>
          </p:nvPr>
        </p:nvSpPr>
        <p:spPr>
          <a:xfrm>
            <a:off x="533400" y="1219200"/>
            <a:ext cx="8229600" cy="4525963"/>
          </a:xfrm>
        </p:spPr>
        <p:txBody>
          <a:bodyPr/>
          <a:lstStyle/>
          <a:p>
            <a:pPr>
              <a:buNone/>
            </a:pPr>
            <a:r>
              <a:rPr lang="en-US" dirty="0" smtClean="0"/>
              <a:t>  </a:t>
            </a:r>
          </a:p>
          <a:p>
            <a:pPr>
              <a:buNone/>
            </a:pPr>
            <a:endParaRPr lang="en-US" dirty="0" smtClean="0"/>
          </a:p>
          <a:p>
            <a:pPr>
              <a:buNone/>
            </a:pPr>
            <a:r>
              <a:rPr lang="en-US" dirty="0" smtClean="0"/>
              <a:t>   </a:t>
            </a:r>
            <a:r>
              <a:rPr lang="en-US" b="1" i="1" dirty="0" smtClean="0"/>
              <a:t>Shape </a:t>
            </a:r>
            <a:r>
              <a:rPr lang="en-US" dirty="0" smtClean="0"/>
              <a:t>is the abstract class, its implementation is provided by the </a:t>
            </a:r>
            <a:r>
              <a:rPr lang="en-US" i="1" dirty="0" smtClean="0"/>
              <a:t>Rectangle and Circle </a:t>
            </a:r>
            <a:r>
              <a:rPr lang="en-US" dirty="0" smtClean="0"/>
              <a:t>classes</a:t>
            </a:r>
            <a:endParaRPr lang="en-US" dirty="0"/>
          </a:p>
        </p:txBody>
      </p:sp>
      <p:pic>
        <p:nvPicPr>
          <p:cNvPr id="48130" name="Picture 2" descr="Abstract Class vs Interface"/>
          <p:cNvPicPr>
            <a:picLocks noChangeAspect="1" noChangeArrowheads="1"/>
          </p:cNvPicPr>
          <p:nvPr/>
        </p:nvPicPr>
        <p:blipFill>
          <a:blip r:embed="rId2"/>
          <a:srcRect r="48259"/>
          <a:stretch>
            <a:fillRect/>
          </a:stretch>
        </p:blipFill>
        <p:spPr bwMode="auto">
          <a:xfrm>
            <a:off x="2819400" y="3962400"/>
            <a:ext cx="2971800" cy="2286001"/>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Example-3</a:t>
            </a:r>
            <a:endParaRPr lang="en-US" dirty="0"/>
          </a:p>
        </p:txBody>
      </p:sp>
      <p:sp>
        <p:nvSpPr>
          <p:cNvPr id="3" name="Content Placeholder 2"/>
          <p:cNvSpPr>
            <a:spLocks noGrp="1"/>
          </p:cNvSpPr>
          <p:nvPr>
            <p:ph idx="1"/>
          </p:nvPr>
        </p:nvSpPr>
        <p:spPr/>
        <p:txBody>
          <a:bodyPr>
            <a:normAutofit fontScale="85000" lnSpcReduction="20000"/>
          </a:bodyPr>
          <a:lstStyle/>
          <a:p>
            <a:pPr lvl="1">
              <a:buNone/>
            </a:pPr>
            <a:r>
              <a:rPr lang="en-US" dirty="0" smtClean="0"/>
              <a:t>abstract class Shape{  </a:t>
            </a:r>
          </a:p>
          <a:p>
            <a:pPr lvl="1">
              <a:buNone/>
            </a:pPr>
            <a:r>
              <a:rPr lang="en-US" dirty="0" smtClean="0"/>
              <a:t>abstract void draw();  </a:t>
            </a:r>
          </a:p>
          <a:p>
            <a:pPr lvl="1">
              <a:buNone/>
            </a:pPr>
            <a:r>
              <a:rPr lang="en-US" dirty="0" smtClean="0"/>
              <a:t>}  </a:t>
            </a:r>
          </a:p>
          <a:p>
            <a:pPr lvl="1">
              <a:buNone/>
            </a:pPr>
            <a:r>
              <a:rPr lang="en-US" dirty="0" smtClean="0"/>
              <a:t> //In real scenario, implementation is provided by others i.e. </a:t>
            </a:r>
          </a:p>
          <a:p>
            <a:pPr lvl="1">
              <a:buNone/>
            </a:pPr>
            <a:r>
              <a:rPr lang="en-US" dirty="0" smtClean="0"/>
              <a:t>  unknown by end user  </a:t>
            </a:r>
          </a:p>
          <a:p>
            <a:pPr lvl="1">
              <a:buNone/>
            </a:pPr>
            <a:r>
              <a:rPr lang="en-US" dirty="0" smtClean="0"/>
              <a:t>class Rectangle extends Shape {  </a:t>
            </a:r>
          </a:p>
          <a:p>
            <a:pPr lvl="1">
              <a:buNone/>
            </a:pPr>
            <a:r>
              <a:rPr lang="en-US" dirty="0" smtClean="0"/>
              <a:t>void draw(){  </a:t>
            </a:r>
            <a:r>
              <a:rPr lang="en-US" dirty="0" err="1" smtClean="0"/>
              <a:t>System.out.println</a:t>
            </a:r>
            <a:r>
              <a:rPr lang="en-US" dirty="0" smtClean="0"/>
              <a:t>("drawing rectangle"); }   </a:t>
            </a:r>
          </a:p>
          <a:p>
            <a:pPr lvl="1">
              <a:buNone/>
            </a:pPr>
            <a:r>
              <a:rPr lang="en-US" dirty="0" smtClean="0"/>
              <a:t>}  </a:t>
            </a:r>
          </a:p>
          <a:p>
            <a:pPr lvl="1">
              <a:buNone/>
            </a:pPr>
            <a:r>
              <a:rPr lang="en-US" dirty="0" smtClean="0"/>
              <a:t>  </a:t>
            </a:r>
          </a:p>
          <a:p>
            <a:pPr lvl="1">
              <a:buNone/>
            </a:pPr>
            <a:r>
              <a:rPr lang="en-US" dirty="0" smtClean="0"/>
              <a:t>class Circle1 extends Shape{  </a:t>
            </a:r>
          </a:p>
          <a:p>
            <a:pPr lvl="1">
              <a:buNone/>
            </a:pPr>
            <a:r>
              <a:rPr lang="en-US" dirty="0" smtClean="0"/>
              <a:t>void draw(){ </a:t>
            </a:r>
            <a:r>
              <a:rPr lang="en-US" dirty="0" err="1" smtClean="0"/>
              <a:t>System.out.println</a:t>
            </a:r>
            <a:r>
              <a:rPr lang="en-US" dirty="0" smtClean="0"/>
              <a:t>("drawing circle"); }  </a:t>
            </a:r>
          </a:p>
          <a:p>
            <a:pPr lvl="1">
              <a:buNone/>
            </a:pPr>
            <a:r>
              <a:rPr lang="en-US" dirty="0" smtClean="0"/>
              <a:t>}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b="1" dirty="0" smtClean="0"/>
              <a:t>Inheritance</a:t>
            </a:r>
          </a:p>
          <a:p>
            <a:r>
              <a:rPr lang="en-US" b="1" dirty="0" smtClean="0"/>
              <a:t>Polymorphism</a:t>
            </a:r>
          </a:p>
          <a:p>
            <a:r>
              <a:rPr lang="en-US" b="1" dirty="0" smtClean="0"/>
              <a:t> </a:t>
            </a:r>
            <a:r>
              <a:rPr lang="en-US" b="1" dirty="0"/>
              <a:t>Exception </a:t>
            </a:r>
            <a:r>
              <a:rPr lang="en-US" b="1" dirty="0" smtClean="0"/>
              <a:t>handling</a:t>
            </a:r>
          </a:p>
          <a:p>
            <a:r>
              <a:rPr lang="en-US" b="1" dirty="0" smtClean="0"/>
              <a:t> Multithreading</a:t>
            </a:r>
          </a:p>
          <a:p>
            <a:r>
              <a:rPr lang="en-US" b="1" dirty="0" smtClean="0"/>
              <a:t> I/O basics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Interfaces</a:t>
            </a:r>
            <a:endParaRPr lang="en-US" dirty="0"/>
          </a:p>
        </p:txBody>
      </p:sp>
      <p:sp>
        <p:nvSpPr>
          <p:cNvPr id="3" name="Content Placeholder 2"/>
          <p:cNvSpPr>
            <a:spLocks noGrp="1"/>
          </p:cNvSpPr>
          <p:nvPr>
            <p:ph idx="1"/>
          </p:nvPr>
        </p:nvSpPr>
        <p:spPr>
          <a:xfrm>
            <a:off x="457200" y="1600200"/>
            <a:ext cx="8534400" cy="4953000"/>
          </a:xfrm>
        </p:spPr>
        <p:txBody>
          <a:bodyPr>
            <a:normAutofit/>
          </a:bodyPr>
          <a:lstStyle/>
          <a:p>
            <a:pPr algn="just"/>
            <a:r>
              <a:rPr lang="en-US" dirty="0" smtClean="0"/>
              <a:t>Interfaces are syntactically similar to classes, but they </a:t>
            </a:r>
            <a:r>
              <a:rPr lang="en-US" i="1" dirty="0" smtClean="0"/>
              <a:t>lack instance variables</a:t>
            </a:r>
            <a:r>
              <a:rPr lang="en-US" dirty="0" smtClean="0"/>
              <a:t>, and their methods are declared without any body.</a:t>
            </a:r>
          </a:p>
          <a:p>
            <a:pPr algn="just"/>
            <a:r>
              <a:rPr lang="en-US" dirty="0" smtClean="0"/>
              <a:t> In practice, this means that you can define interfaces that don’t make assumptions about how they are implemented.</a:t>
            </a:r>
          </a:p>
          <a:p>
            <a:pPr algn="just">
              <a:buNone/>
            </a:pPr>
            <a:r>
              <a:rPr lang="en-US" dirty="0" smtClean="0"/>
              <a:t>    Once it is defined, any number of classes can implement an </a:t>
            </a:r>
            <a:r>
              <a:rPr lang="en-US" b="1" dirty="0" smtClean="0"/>
              <a:t>interface. Also, one class can implement any number of interfaces.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
        <p:nvSpPr>
          <p:cNvPr id="3" name="Content Placeholder 2"/>
          <p:cNvSpPr>
            <a:spLocks noGrp="1"/>
          </p:cNvSpPr>
          <p:nvPr>
            <p:ph idx="1"/>
          </p:nvPr>
        </p:nvSpPr>
        <p:spPr/>
        <p:txBody>
          <a:bodyPr>
            <a:normAutofit fontScale="92500"/>
          </a:bodyPr>
          <a:lstStyle/>
          <a:p>
            <a:r>
              <a:rPr lang="en-US" dirty="0" smtClean="0"/>
              <a:t>cannot instantiate an interface. </a:t>
            </a:r>
          </a:p>
          <a:p>
            <a:r>
              <a:rPr lang="en-US" dirty="0" smtClean="0"/>
              <a:t>An interface does not contain any constructors.</a:t>
            </a:r>
          </a:p>
          <a:p>
            <a:r>
              <a:rPr lang="en-US" dirty="0" smtClean="0"/>
              <a:t>All of the methods in an interface are abstract.</a:t>
            </a:r>
          </a:p>
          <a:p>
            <a:r>
              <a:rPr lang="en-US" dirty="0" smtClean="0"/>
              <a:t>The only fields that can appear in an interface must be declared both static and final.</a:t>
            </a:r>
          </a:p>
          <a:p>
            <a:r>
              <a:rPr lang="en-US" dirty="0" smtClean="0"/>
              <a:t>An interface is not extended by a class; it is implemented by a class.</a:t>
            </a:r>
          </a:p>
          <a:p>
            <a:r>
              <a:rPr lang="en-US" dirty="0" smtClean="0"/>
              <a:t>An interface can extend multiple interfaces.</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70000" lnSpcReduction="20000"/>
          </a:bodyPr>
          <a:lstStyle/>
          <a:p>
            <a:pPr>
              <a:buNone/>
            </a:pPr>
            <a:r>
              <a:rPr lang="en-US" sz="4000" b="1" dirty="0" smtClean="0"/>
              <a:t>                           Abstract class </a:t>
            </a:r>
            <a:r>
              <a:rPr lang="en-US" sz="4000" b="1" dirty="0" err="1" smtClean="0"/>
              <a:t>vs</a:t>
            </a:r>
            <a:r>
              <a:rPr lang="en-US" sz="4000" b="1" dirty="0" smtClean="0"/>
              <a:t> Interface</a:t>
            </a:r>
            <a:endParaRPr lang="en-US" sz="4000" dirty="0" smtClean="0"/>
          </a:p>
          <a:p>
            <a:r>
              <a:rPr lang="en-US" b="1" dirty="0" smtClean="0"/>
              <a:t>Type of methods:</a:t>
            </a:r>
            <a:r>
              <a:rPr lang="en-US" dirty="0" smtClean="0"/>
              <a:t> Interface can have only abstract methods. Abstract class can have abstract and non-abstract methods. From Java 8, it can have default and static methods also.</a:t>
            </a:r>
          </a:p>
          <a:p>
            <a:r>
              <a:rPr lang="en-US" b="1" dirty="0" smtClean="0"/>
              <a:t>Final Variables:</a:t>
            </a:r>
            <a:r>
              <a:rPr lang="en-US" dirty="0" smtClean="0"/>
              <a:t> Variables declared in a Java interface are by default final. An abstract class may contain non-final variables.</a:t>
            </a:r>
          </a:p>
          <a:p>
            <a:r>
              <a:rPr lang="en-US" b="1" dirty="0" smtClean="0"/>
              <a:t>Type of variables: </a:t>
            </a:r>
            <a:r>
              <a:rPr lang="en-US" dirty="0" smtClean="0"/>
              <a:t>Abstract class can have final, non-final, static and non-static variables. Interface has only static and final variables.</a:t>
            </a:r>
          </a:p>
          <a:p>
            <a:r>
              <a:rPr lang="en-US" b="1" dirty="0" smtClean="0"/>
              <a:t>Implementation:</a:t>
            </a:r>
            <a:r>
              <a:rPr lang="en-US" dirty="0" smtClean="0"/>
              <a:t> Abstract class can provide the implementation of interface. Interface can’t provide the implementation of abstract class.</a:t>
            </a:r>
          </a:p>
          <a:p>
            <a:r>
              <a:rPr lang="en-US" b="1" dirty="0" smtClean="0"/>
              <a:t>Inheritance </a:t>
            </a:r>
            <a:r>
              <a:rPr lang="en-US" b="1" dirty="0" err="1" smtClean="0"/>
              <a:t>vs</a:t>
            </a:r>
            <a:r>
              <a:rPr lang="en-US" b="1" dirty="0" smtClean="0"/>
              <a:t> Abstraction:</a:t>
            </a:r>
            <a:r>
              <a:rPr lang="en-US" dirty="0" smtClean="0"/>
              <a:t> A Java interface can be implemented using keyword “implements” and abstract class can be extended using keyword “extends”.</a:t>
            </a:r>
          </a:p>
          <a:p>
            <a:r>
              <a:rPr lang="en-US" b="1" dirty="0" smtClean="0"/>
              <a:t>Multiple implementation:</a:t>
            </a:r>
            <a:r>
              <a:rPr lang="en-US" dirty="0" smtClean="0"/>
              <a:t> An interface can extend another Java interface only, an abstract class can extend another Java class and implement multiple Java interfaces.</a:t>
            </a:r>
          </a:p>
          <a:p>
            <a:r>
              <a:rPr lang="en-US" b="1" dirty="0" smtClean="0"/>
              <a:t>Accessibility of Data Members:</a:t>
            </a:r>
            <a:r>
              <a:rPr lang="en-US" dirty="0" smtClean="0"/>
              <a:t> Members of a Java interface are public by default. A Java abstract class can have class members like private, protected, etc.</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Implementing Interfaces</a:t>
            </a:r>
            <a:endParaRPr lang="en-US" dirty="0"/>
          </a:p>
        </p:txBody>
      </p:sp>
      <p:sp>
        <p:nvSpPr>
          <p:cNvPr id="3" name="Content Placeholder 2"/>
          <p:cNvSpPr>
            <a:spLocks noGrp="1"/>
          </p:cNvSpPr>
          <p:nvPr>
            <p:ph idx="1"/>
          </p:nvPr>
        </p:nvSpPr>
        <p:spPr/>
        <p:txBody>
          <a:bodyPr/>
          <a:lstStyle/>
          <a:p>
            <a:pPr algn="just"/>
            <a:r>
              <a:rPr lang="en-US" dirty="0" smtClean="0"/>
              <a:t>Once an interface has been defined, one or more classes can implement that interface.</a:t>
            </a:r>
          </a:p>
          <a:p>
            <a:pPr algn="just"/>
            <a:r>
              <a:rPr lang="en-US" dirty="0" smtClean="0"/>
              <a:t> To implement an interface, include the </a:t>
            </a:r>
            <a:r>
              <a:rPr lang="en-US" i="1" dirty="0" smtClean="0"/>
              <a:t>implement</a:t>
            </a:r>
            <a:r>
              <a:rPr lang="en-US" dirty="0" smtClean="0"/>
              <a:t>s clause in a class definition, and then create the methods defined by the interface.</a:t>
            </a:r>
          </a:p>
          <a:p>
            <a:pPr algn="just"/>
            <a:endParaRPr lang="en-US" dirty="0" smtClean="0"/>
          </a:p>
          <a:p>
            <a:pPr algn="just">
              <a:buNone/>
            </a:pPr>
            <a:r>
              <a:rPr lang="en-US" dirty="0" smtClean="0"/>
              <a:t>          e.g., </a:t>
            </a:r>
            <a:r>
              <a:rPr lang="en-US" i="1" dirty="0" smtClean="0"/>
              <a:t>class Client implements employee</a:t>
            </a:r>
            <a:endParaRPr lang="en-US" i="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final with Inheritance</a:t>
            </a:r>
            <a:endParaRPr lang="en-US" dirty="0"/>
          </a:p>
        </p:txBody>
      </p:sp>
      <p:sp>
        <p:nvSpPr>
          <p:cNvPr id="3" name="Content Placeholder 2"/>
          <p:cNvSpPr>
            <a:spLocks noGrp="1"/>
          </p:cNvSpPr>
          <p:nvPr>
            <p:ph idx="1"/>
          </p:nvPr>
        </p:nvSpPr>
        <p:spPr/>
        <p:txBody>
          <a:bodyPr/>
          <a:lstStyle/>
          <a:p>
            <a:r>
              <a:rPr lang="en-US" dirty="0" smtClean="0"/>
              <a:t>The keyword </a:t>
            </a:r>
            <a:r>
              <a:rPr lang="en-US" b="1" dirty="0" smtClean="0"/>
              <a:t>final has three uses:</a:t>
            </a:r>
          </a:p>
          <a:p>
            <a:pPr lvl="1"/>
            <a:r>
              <a:rPr lang="en-US" b="1" dirty="0" smtClean="0"/>
              <a:t>  It can be used as a constant variable.</a:t>
            </a:r>
          </a:p>
          <a:p>
            <a:pPr lvl="1"/>
            <a:r>
              <a:rPr lang="en-US" b="1" dirty="0" smtClean="0"/>
              <a:t>  Use final to Prevent Overriding.</a:t>
            </a:r>
          </a:p>
          <a:p>
            <a:pPr lvl="1"/>
            <a:r>
              <a:rPr lang="en-US" b="1" dirty="0" smtClean="0"/>
              <a:t>  Use final to Prevent Inheritance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 final to Prevent Overriding</a:t>
            </a:r>
            <a:endParaRPr lang="en-US" dirty="0"/>
          </a:p>
        </p:txBody>
      </p:sp>
      <p:sp>
        <p:nvSpPr>
          <p:cNvPr id="3" name="Content Placeholder 2"/>
          <p:cNvSpPr>
            <a:spLocks noGrp="1"/>
          </p:cNvSpPr>
          <p:nvPr>
            <p:ph idx="1"/>
          </p:nvPr>
        </p:nvSpPr>
        <p:spPr/>
        <p:txBody>
          <a:bodyPr>
            <a:normAutofit fontScale="92500" lnSpcReduction="10000"/>
          </a:bodyPr>
          <a:lstStyle/>
          <a:p>
            <a:pPr lvl="1">
              <a:buNone/>
            </a:pPr>
            <a:r>
              <a:rPr lang="en-US" dirty="0" smtClean="0"/>
              <a:t>class A {</a:t>
            </a:r>
          </a:p>
          <a:p>
            <a:pPr lvl="1">
              <a:buNone/>
            </a:pPr>
            <a:r>
              <a:rPr lang="en-US" dirty="0" smtClean="0"/>
              <a:t>final void meth() {</a:t>
            </a:r>
          </a:p>
          <a:p>
            <a:pPr lvl="1">
              <a:buNone/>
            </a:pPr>
            <a:r>
              <a:rPr lang="en-US" dirty="0" err="1" smtClean="0"/>
              <a:t>System.out.println</a:t>
            </a:r>
            <a:r>
              <a:rPr lang="en-US" dirty="0" smtClean="0"/>
              <a:t>("This is a final method.");</a:t>
            </a:r>
          </a:p>
          <a:p>
            <a:pPr lvl="1">
              <a:buNone/>
            </a:pPr>
            <a:r>
              <a:rPr lang="en-US" dirty="0" smtClean="0"/>
              <a:t>}</a:t>
            </a:r>
          </a:p>
          <a:p>
            <a:pPr lvl="1">
              <a:buNone/>
            </a:pPr>
            <a:r>
              <a:rPr lang="en-US" dirty="0" smtClean="0"/>
              <a:t>}</a:t>
            </a:r>
          </a:p>
          <a:p>
            <a:pPr lvl="1">
              <a:buNone/>
            </a:pPr>
            <a:r>
              <a:rPr lang="en-US" dirty="0" smtClean="0"/>
              <a:t>class B extends A {</a:t>
            </a:r>
          </a:p>
          <a:p>
            <a:pPr lvl="1">
              <a:buNone/>
            </a:pPr>
            <a:r>
              <a:rPr lang="en-US" dirty="0" smtClean="0"/>
              <a:t>void meth() { // ERROR! Can't override.</a:t>
            </a:r>
          </a:p>
          <a:p>
            <a:pPr lvl="1">
              <a:buNone/>
            </a:pPr>
            <a:r>
              <a:rPr lang="en-US" dirty="0" err="1" smtClean="0"/>
              <a:t>System.out.println</a:t>
            </a:r>
            <a:r>
              <a:rPr lang="en-US" dirty="0" smtClean="0"/>
              <a:t>("Illegal!");</a:t>
            </a:r>
          </a:p>
          <a:p>
            <a:pPr lvl="1">
              <a:buNone/>
            </a:pPr>
            <a:r>
              <a:rPr lang="en-US" dirty="0" smtClean="0"/>
              <a:t>}</a:t>
            </a:r>
          </a:p>
          <a:p>
            <a:pPr lvl="1">
              <a:buNone/>
            </a:pPr>
            <a:r>
              <a:rPr lang="en-US" dirty="0" smtClean="0"/>
              <a: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 final to Prevent Inheritance</a:t>
            </a:r>
            <a:endParaRPr lang="en-US" dirty="0"/>
          </a:p>
        </p:txBody>
      </p:sp>
      <p:sp>
        <p:nvSpPr>
          <p:cNvPr id="3" name="Content Placeholder 2"/>
          <p:cNvSpPr>
            <a:spLocks noGrp="1"/>
          </p:cNvSpPr>
          <p:nvPr>
            <p:ph idx="1"/>
          </p:nvPr>
        </p:nvSpPr>
        <p:spPr/>
        <p:txBody>
          <a:bodyPr/>
          <a:lstStyle/>
          <a:p>
            <a:pPr lvl="1">
              <a:buNone/>
            </a:pPr>
            <a:r>
              <a:rPr lang="en-US" dirty="0" smtClean="0"/>
              <a:t>final class A {</a:t>
            </a:r>
          </a:p>
          <a:p>
            <a:pPr lvl="1">
              <a:buNone/>
            </a:pPr>
            <a:r>
              <a:rPr lang="en-US" dirty="0" smtClean="0"/>
              <a:t>// ...</a:t>
            </a:r>
          </a:p>
          <a:p>
            <a:pPr lvl="1">
              <a:buNone/>
            </a:pPr>
            <a:r>
              <a:rPr lang="en-US" dirty="0" smtClean="0"/>
              <a:t>}</a:t>
            </a:r>
          </a:p>
          <a:p>
            <a:pPr lvl="1">
              <a:buNone/>
            </a:pPr>
            <a:r>
              <a:rPr lang="en-US" dirty="0" smtClean="0"/>
              <a:t>// The following class is illegal.</a:t>
            </a:r>
          </a:p>
          <a:p>
            <a:pPr lvl="1">
              <a:buNone/>
            </a:pPr>
            <a:r>
              <a:rPr lang="en-US" dirty="0" smtClean="0"/>
              <a:t>class B extends A { // ERROR! Can't subclass A</a:t>
            </a:r>
          </a:p>
          <a:p>
            <a:pPr lvl="1">
              <a:buNone/>
            </a:pPr>
            <a:r>
              <a:rPr lang="en-US" dirty="0" smtClean="0"/>
              <a:t>// ...</a:t>
            </a:r>
          </a:p>
          <a:p>
            <a:pPr lvl="1">
              <a:buNone/>
            </a:pPr>
            <a:r>
              <a:rPr lang="en-US" dirty="0" smtClean="0"/>
              <a: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Object Class</a:t>
            </a:r>
            <a:endParaRPr lang="en-US" dirty="0"/>
          </a:p>
        </p:txBody>
      </p:sp>
      <p:sp>
        <p:nvSpPr>
          <p:cNvPr id="3" name="Content Placeholder 2"/>
          <p:cNvSpPr>
            <a:spLocks noGrp="1"/>
          </p:cNvSpPr>
          <p:nvPr>
            <p:ph idx="1"/>
          </p:nvPr>
        </p:nvSpPr>
        <p:spPr/>
        <p:txBody>
          <a:bodyPr>
            <a:normAutofit/>
          </a:bodyPr>
          <a:lstStyle/>
          <a:p>
            <a:r>
              <a:rPr lang="en-US" dirty="0" smtClean="0"/>
              <a:t>There is one special class, </a:t>
            </a:r>
            <a:r>
              <a:rPr lang="en-US" b="1" dirty="0" smtClean="0"/>
              <a:t>Object, defined by Java.</a:t>
            </a:r>
          </a:p>
          <a:p>
            <a:r>
              <a:rPr lang="en-US" dirty="0" smtClean="0"/>
              <a:t>All other classes are subclasses of </a:t>
            </a:r>
            <a:r>
              <a:rPr lang="en-US" b="1" dirty="0" smtClean="0"/>
              <a:t>Object.</a:t>
            </a:r>
          </a:p>
          <a:p>
            <a:r>
              <a:rPr lang="en-US" dirty="0" smtClean="0"/>
              <a:t>This means that a reference variable of type</a:t>
            </a:r>
          </a:p>
          <a:p>
            <a:pPr>
              <a:buNone/>
            </a:pPr>
            <a:r>
              <a:rPr lang="en-US" b="1" dirty="0" smtClean="0"/>
              <a:t>    Object can refer to an object of any other class. Also, since arrays are implemented as classes, </a:t>
            </a:r>
            <a:r>
              <a:rPr lang="en-US" dirty="0" smtClean="0"/>
              <a:t>a variable of type </a:t>
            </a:r>
            <a:r>
              <a:rPr lang="en-US" b="1" dirty="0" smtClean="0"/>
              <a:t>Object can also refer to any array.</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Object Class</a:t>
            </a:r>
            <a:endParaRPr lang="en-US" dirty="0"/>
          </a:p>
        </p:txBody>
      </p:sp>
      <p:pic>
        <p:nvPicPr>
          <p:cNvPr id="1026" name="Picture 2"/>
          <p:cNvPicPr>
            <a:picLocks noChangeAspect="1" noChangeArrowheads="1"/>
          </p:cNvPicPr>
          <p:nvPr/>
        </p:nvPicPr>
        <p:blipFill>
          <a:blip r:embed="rId2"/>
          <a:srcRect/>
          <a:stretch>
            <a:fillRect/>
          </a:stretch>
        </p:blipFill>
        <p:spPr bwMode="auto">
          <a:xfrm>
            <a:off x="914400" y="1828800"/>
            <a:ext cx="7142069" cy="32004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Exception handling: </a:t>
            </a:r>
            <a:br>
              <a:rPr lang="en-US" b="1" dirty="0" smtClean="0"/>
            </a:br>
            <a:r>
              <a:rPr lang="en-US" sz="1800" dirty="0" smtClean="0"/>
              <a:t>The </a:t>
            </a:r>
            <a:r>
              <a:rPr lang="en-US" sz="1800" b="1" dirty="0" smtClean="0"/>
              <a:t>exception handling in java</a:t>
            </a:r>
            <a:r>
              <a:rPr lang="en-US" sz="1800" dirty="0" smtClean="0"/>
              <a:t> is one of the powerful </a:t>
            </a:r>
            <a:r>
              <a:rPr lang="en-US" sz="1800" i="1" dirty="0" smtClean="0"/>
              <a:t>mechanism to handle the runtime errors</a:t>
            </a:r>
            <a:r>
              <a:rPr lang="en-US" sz="1800" dirty="0" smtClean="0"/>
              <a:t> so that normal flow of the application can be maintained.</a:t>
            </a:r>
            <a:endParaRPr lang="en-US" sz="1800" b="1" dirty="0"/>
          </a:p>
        </p:txBody>
      </p:sp>
      <p:pic>
        <p:nvPicPr>
          <p:cNvPr id="32770" name="Picture 2" descr="hierarchy of exception handling"/>
          <p:cNvPicPr>
            <a:picLocks noChangeAspect="1" noChangeArrowheads="1"/>
          </p:cNvPicPr>
          <p:nvPr/>
        </p:nvPicPr>
        <p:blipFill>
          <a:blip r:embed="rId2"/>
          <a:srcRect/>
          <a:stretch>
            <a:fillRect/>
          </a:stretch>
        </p:blipFill>
        <p:spPr bwMode="auto">
          <a:xfrm>
            <a:off x="1828800" y="1752600"/>
            <a:ext cx="5562600" cy="4811488"/>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t>
            </a:r>
          </a:p>
        </p:txBody>
      </p:sp>
      <p:sp>
        <p:nvSpPr>
          <p:cNvPr id="3" name="Content Placeholder 2"/>
          <p:cNvSpPr>
            <a:spLocks noGrp="1"/>
          </p:cNvSpPr>
          <p:nvPr>
            <p:ph idx="1"/>
          </p:nvPr>
        </p:nvSpPr>
        <p:spPr/>
        <p:txBody>
          <a:bodyPr>
            <a:normAutofit lnSpcReduction="10000"/>
          </a:bodyPr>
          <a:lstStyle/>
          <a:p>
            <a:pPr algn="just"/>
            <a:r>
              <a:rPr lang="en-US" b="1" dirty="0" smtClean="0"/>
              <a:t>Inheritance in java</a:t>
            </a:r>
            <a:r>
              <a:rPr lang="en-US" dirty="0" smtClean="0"/>
              <a:t> is a mechanism in which one object acquires all the properties and behaviors of parent object.</a:t>
            </a:r>
          </a:p>
          <a:p>
            <a:pPr algn="just"/>
            <a:r>
              <a:rPr lang="en-US" dirty="0" smtClean="0"/>
              <a:t>The idea behind inheritance in java is that it offers to create new classes based on  existing classes.</a:t>
            </a:r>
          </a:p>
          <a:p>
            <a:pPr algn="just"/>
            <a:r>
              <a:rPr lang="en-US" dirty="0" smtClean="0"/>
              <a:t>It provides </a:t>
            </a:r>
            <a:r>
              <a:rPr lang="en-US" b="1" dirty="0" smtClean="0"/>
              <a:t>reusability</a:t>
            </a:r>
            <a:r>
              <a:rPr lang="en-US" dirty="0" smtClean="0"/>
              <a:t> of methods and variables of parent class, and we can add new methods and variables into the derived class.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a:t>
            </a:r>
            <a:endParaRPr lang="en-US" dirty="0"/>
          </a:p>
        </p:txBody>
      </p:sp>
      <p:pic>
        <p:nvPicPr>
          <p:cNvPr id="50178" name="Picture 2" descr="what is thread in java"/>
          <p:cNvPicPr>
            <a:picLocks noChangeAspect="1" noChangeArrowheads="1"/>
          </p:cNvPicPr>
          <p:nvPr/>
        </p:nvPicPr>
        <p:blipFill>
          <a:blip r:embed="rId2"/>
          <a:srcRect/>
          <a:stretch>
            <a:fillRect/>
          </a:stretch>
        </p:blipFill>
        <p:spPr bwMode="auto">
          <a:xfrm>
            <a:off x="3810000" y="1219200"/>
            <a:ext cx="5257800" cy="5114926"/>
          </a:xfrm>
          <a:prstGeom prst="rect">
            <a:avLst/>
          </a:prstGeom>
          <a:noFill/>
        </p:spPr>
      </p:pic>
      <p:sp>
        <p:nvSpPr>
          <p:cNvPr id="5" name="Rectangle 4"/>
          <p:cNvSpPr/>
          <p:nvPr/>
        </p:nvSpPr>
        <p:spPr>
          <a:xfrm>
            <a:off x="228600" y="5257800"/>
            <a:ext cx="4572000" cy="1200329"/>
          </a:xfrm>
          <a:prstGeom prst="rect">
            <a:avLst/>
          </a:prstGeom>
        </p:spPr>
        <p:txBody>
          <a:bodyPr>
            <a:spAutoFit/>
          </a:bodyPr>
          <a:lstStyle/>
          <a:p>
            <a:pPr algn="just"/>
            <a:r>
              <a:rPr lang="en-US" b="1" dirty="0" smtClean="0"/>
              <a:t>Thread</a:t>
            </a:r>
            <a:r>
              <a:rPr lang="en-US" dirty="0" smtClean="0"/>
              <a:t> is basically a lightweight sub-process, a smallest unit of processing. Multiprocessing and multithreading, both are used to achieve multitasking</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Multithreading</a:t>
            </a:r>
            <a:br>
              <a:rPr lang="en-US" b="1" dirty="0" smtClean="0"/>
            </a:br>
            <a:endParaRPr lang="en-US" dirty="0"/>
          </a:p>
        </p:txBody>
      </p:sp>
      <p:sp>
        <p:nvSpPr>
          <p:cNvPr id="3" name="Content Placeholder 2"/>
          <p:cNvSpPr>
            <a:spLocks noGrp="1"/>
          </p:cNvSpPr>
          <p:nvPr>
            <p:ph idx="1"/>
          </p:nvPr>
        </p:nvSpPr>
        <p:spPr/>
        <p:txBody>
          <a:bodyPr/>
          <a:lstStyle/>
          <a:p>
            <a:r>
              <a:rPr lang="en-US" dirty="0" smtClean="0"/>
              <a:t>A multithreaded program contains two or more parts that can run concurrently.</a:t>
            </a:r>
          </a:p>
          <a:p>
            <a:r>
              <a:rPr lang="en-US" dirty="0" smtClean="0"/>
              <a:t> Each part of such a program is called a thread, and each thread defines a separate path of execution. </a:t>
            </a:r>
          </a:p>
          <a:p>
            <a:r>
              <a:rPr lang="en-US" dirty="0" smtClean="0"/>
              <a:t>Thus, multithreading is a specialized form of multitasking</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Multithreading</a:t>
            </a:r>
            <a:br>
              <a:rPr lang="en-US" b="1" dirty="0" smtClean="0"/>
            </a:br>
            <a:endParaRPr lang="en-US" dirty="0"/>
          </a:p>
        </p:txBody>
      </p:sp>
      <p:sp>
        <p:nvSpPr>
          <p:cNvPr id="3" name="Content Placeholder 2"/>
          <p:cNvSpPr>
            <a:spLocks noGrp="1"/>
          </p:cNvSpPr>
          <p:nvPr>
            <p:ph idx="1"/>
          </p:nvPr>
        </p:nvSpPr>
        <p:spPr>
          <a:xfrm>
            <a:off x="228600" y="1600200"/>
            <a:ext cx="8686800" cy="5105400"/>
          </a:xfrm>
        </p:spPr>
        <p:txBody>
          <a:bodyPr>
            <a:normAutofit/>
          </a:bodyPr>
          <a:lstStyle/>
          <a:p>
            <a:pPr algn="just"/>
            <a:r>
              <a:rPr lang="en-US" b="1" dirty="0" smtClean="0"/>
              <a:t>Multithreading in java</a:t>
            </a:r>
            <a:r>
              <a:rPr lang="en-US" dirty="0" smtClean="0"/>
              <a:t> is a process of executing multiple threads simultaneously.</a:t>
            </a:r>
          </a:p>
          <a:p>
            <a:pPr algn="just"/>
            <a:r>
              <a:rPr lang="en-US" dirty="0" smtClean="0"/>
              <a:t>But we use multithreading than multiprocessing:</a:t>
            </a:r>
          </a:p>
          <a:p>
            <a:pPr lvl="1" algn="just"/>
            <a:r>
              <a:rPr lang="en-US" dirty="0" smtClean="0"/>
              <a:t> because threads share a common memory area. They don't allocate separate memory area so saves memory.</a:t>
            </a:r>
          </a:p>
          <a:p>
            <a:pPr lvl="1" algn="just"/>
            <a:r>
              <a:rPr lang="en-US" dirty="0" smtClean="0"/>
              <a:t>context-switching between the threads takes less time than process. </a:t>
            </a:r>
          </a:p>
          <a:p>
            <a:pPr lvl="1" algn="just"/>
            <a:r>
              <a:rPr lang="en-US" dirty="0" smtClean="0"/>
              <a:t>Inter-process communication is expensive and limited.</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 of Java Multithreading</a:t>
            </a:r>
            <a:br>
              <a:rPr lang="en-US" b="1" dirty="0" smtClean="0"/>
            </a:br>
            <a:endParaRPr lang="en-US" dirty="0"/>
          </a:p>
        </p:txBody>
      </p:sp>
      <p:sp>
        <p:nvSpPr>
          <p:cNvPr id="3" name="Content Placeholder 2"/>
          <p:cNvSpPr>
            <a:spLocks noGrp="1"/>
          </p:cNvSpPr>
          <p:nvPr>
            <p:ph idx="1"/>
          </p:nvPr>
        </p:nvSpPr>
        <p:spPr/>
        <p:txBody>
          <a:bodyPr/>
          <a:lstStyle/>
          <a:p>
            <a:pPr lvl="1"/>
            <a:r>
              <a:rPr lang="en-US" dirty="0" smtClean="0"/>
              <a:t>It </a:t>
            </a:r>
            <a:r>
              <a:rPr lang="en-US" b="1" dirty="0" smtClean="0"/>
              <a:t>doesn't block the user</a:t>
            </a:r>
            <a:r>
              <a:rPr lang="en-US" dirty="0" smtClean="0"/>
              <a:t> because threads are independent and you can perform multiple operations at same time.</a:t>
            </a:r>
          </a:p>
          <a:p>
            <a:pPr lvl="1"/>
            <a:r>
              <a:rPr lang="en-US" dirty="0" smtClean="0"/>
              <a:t> You </a:t>
            </a:r>
            <a:r>
              <a:rPr lang="en-US" b="1" dirty="0" smtClean="0"/>
              <a:t>can perform many operations together so it saves time</a:t>
            </a:r>
            <a:r>
              <a:rPr lang="en-US" dirty="0" smtClean="0"/>
              <a:t>.</a:t>
            </a:r>
          </a:p>
          <a:p>
            <a:pPr lvl="1"/>
            <a:r>
              <a:rPr lang="en-US" dirty="0" smtClean="0"/>
              <a:t> Threads are </a:t>
            </a:r>
            <a:r>
              <a:rPr lang="en-US" b="1" dirty="0" smtClean="0"/>
              <a:t>independent</a:t>
            </a:r>
            <a:r>
              <a:rPr lang="en-US" dirty="0" smtClean="0"/>
              <a:t> so it doesn't affect other threads if exception occur in a single thread</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Life cycle of a Thread</a:t>
            </a:r>
            <a:br>
              <a:rPr lang="en-US" dirty="0" smtClean="0"/>
            </a:br>
            <a:endParaRPr lang="en-US" dirty="0"/>
          </a:p>
        </p:txBody>
      </p:sp>
      <p:pic>
        <p:nvPicPr>
          <p:cNvPr id="1026" name="Picture 2" descr="thread life cycle in java"/>
          <p:cNvPicPr>
            <a:picLocks noChangeAspect="1" noChangeArrowheads="1"/>
          </p:cNvPicPr>
          <p:nvPr/>
        </p:nvPicPr>
        <p:blipFill>
          <a:blip r:embed="rId2"/>
          <a:srcRect/>
          <a:stretch>
            <a:fillRect/>
          </a:stretch>
        </p:blipFill>
        <p:spPr bwMode="auto">
          <a:xfrm>
            <a:off x="1524000" y="1752600"/>
            <a:ext cx="5457825" cy="4381501"/>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Priority of a Thread</a:t>
            </a:r>
            <a:br>
              <a:rPr lang="en-US" b="1"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Each thread have a priority. Priorities are represented by a number between 1 and 10.</a:t>
            </a:r>
          </a:p>
          <a:p>
            <a:r>
              <a:rPr lang="en-US" b="1" dirty="0" smtClean="0"/>
              <a:t>3 constants </a:t>
            </a:r>
            <a:r>
              <a:rPr lang="en-US" b="1" dirty="0" err="1" smtClean="0"/>
              <a:t>defiend</a:t>
            </a:r>
            <a:r>
              <a:rPr lang="en-US" b="1" dirty="0" smtClean="0"/>
              <a:t> in Thread class:</a:t>
            </a:r>
          </a:p>
          <a:p>
            <a:pPr lvl="1"/>
            <a:r>
              <a:rPr lang="en-US" dirty="0" smtClean="0"/>
              <a:t>public static </a:t>
            </a:r>
            <a:r>
              <a:rPr lang="en-US" dirty="0" err="1" smtClean="0"/>
              <a:t>int</a:t>
            </a:r>
            <a:r>
              <a:rPr lang="en-US" dirty="0" smtClean="0"/>
              <a:t> MIN_PRIORITY </a:t>
            </a:r>
          </a:p>
          <a:p>
            <a:pPr lvl="1"/>
            <a:r>
              <a:rPr lang="en-US" dirty="0" smtClean="0"/>
              <a:t>public static </a:t>
            </a:r>
            <a:r>
              <a:rPr lang="en-US" dirty="0" err="1" smtClean="0"/>
              <a:t>int</a:t>
            </a:r>
            <a:r>
              <a:rPr lang="en-US" dirty="0" smtClean="0"/>
              <a:t> NORM_PRIORITY</a:t>
            </a:r>
          </a:p>
          <a:p>
            <a:pPr lvl="1"/>
            <a:r>
              <a:rPr lang="en-US" dirty="0" smtClean="0"/>
              <a:t>public static </a:t>
            </a:r>
            <a:r>
              <a:rPr lang="en-US" dirty="0" err="1" smtClean="0"/>
              <a:t>int</a:t>
            </a:r>
            <a:r>
              <a:rPr lang="en-US" dirty="0" smtClean="0"/>
              <a:t> MAX_PRIORITY</a:t>
            </a:r>
          </a:p>
          <a:p>
            <a:r>
              <a:rPr lang="en-US" dirty="0" smtClean="0"/>
              <a:t> Default priority of a thread is 5. (NORM_PRIORITY). The value of MIN_PRIORITY is 1 and the value of MAX_PRIORITY is 10.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Priority of a Thread</a:t>
            </a:r>
            <a:br>
              <a:rPr lang="en-US" b="1" dirty="0" smtClean="0"/>
            </a:br>
            <a:endParaRPr lang="en-US" dirty="0"/>
          </a:p>
        </p:txBody>
      </p:sp>
      <p:sp>
        <p:nvSpPr>
          <p:cNvPr id="3" name="Content Placeholder 2"/>
          <p:cNvSpPr>
            <a:spLocks noGrp="1"/>
          </p:cNvSpPr>
          <p:nvPr>
            <p:ph idx="1"/>
          </p:nvPr>
        </p:nvSpPr>
        <p:spPr/>
        <p:txBody>
          <a:bodyPr/>
          <a:lstStyle/>
          <a:p>
            <a:r>
              <a:rPr lang="en-US" b="1" dirty="0" smtClean="0"/>
              <a:t>public </a:t>
            </a:r>
            <a:r>
              <a:rPr lang="en-US" b="1" dirty="0" err="1" smtClean="0"/>
              <a:t>int</a:t>
            </a:r>
            <a:r>
              <a:rPr lang="en-US" b="1" dirty="0" smtClean="0"/>
              <a:t> </a:t>
            </a:r>
            <a:r>
              <a:rPr lang="en-US" b="1" dirty="0" err="1" smtClean="0"/>
              <a:t>getPriority</a:t>
            </a:r>
            <a:r>
              <a:rPr lang="en-US" b="1" dirty="0" smtClean="0"/>
              <a:t>(): </a:t>
            </a:r>
            <a:r>
              <a:rPr lang="en-US" dirty="0" smtClean="0"/>
              <a:t>returns the priority of the thread. </a:t>
            </a:r>
          </a:p>
          <a:p>
            <a:r>
              <a:rPr lang="en-US" b="1" dirty="0" smtClean="0"/>
              <a:t>public </a:t>
            </a:r>
            <a:r>
              <a:rPr lang="en-US" b="1" dirty="0" err="1" smtClean="0"/>
              <a:t>int</a:t>
            </a:r>
            <a:r>
              <a:rPr lang="en-US" b="1" dirty="0" smtClean="0"/>
              <a:t> </a:t>
            </a:r>
            <a:r>
              <a:rPr lang="en-US" b="1" dirty="0" err="1" smtClean="0"/>
              <a:t>setPriority</a:t>
            </a:r>
            <a:r>
              <a:rPr lang="en-US" b="1" dirty="0" smtClean="0"/>
              <a:t>(</a:t>
            </a:r>
            <a:r>
              <a:rPr lang="en-US" b="1" dirty="0" err="1" smtClean="0"/>
              <a:t>int</a:t>
            </a:r>
            <a:r>
              <a:rPr lang="en-US" b="1" dirty="0" smtClean="0"/>
              <a:t> priority): </a:t>
            </a:r>
            <a:r>
              <a:rPr lang="en-US" dirty="0" smtClean="0"/>
              <a:t>changes the priority of the thread.</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Thread Priority Example</a:t>
            </a:r>
            <a:br>
              <a:rPr lang="en-US" b="1" dirty="0" smtClean="0"/>
            </a:br>
            <a:endParaRPr lang="en-US" dirty="0"/>
          </a:p>
        </p:txBody>
      </p:sp>
      <p:sp>
        <p:nvSpPr>
          <p:cNvPr id="3" name="Content Placeholder 2"/>
          <p:cNvSpPr>
            <a:spLocks noGrp="1"/>
          </p:cNvSpPr>
          <p:nvPr>
            <p:ph idx="1"/>
          </p:nvPr>
        </p:nvSpPr>
        <p:spPr>
          <a:xfrm>
            <a:off x="457200" y="1600200"/>
            <a:ext cx="8229600" cy="5029200"/>
          </a:xfrm>
        </p:spPr>
        <p:txBody>
          <a:bodyPr>
            <a:normAutofit fontScale="62500" lnSpcReduction="20000"/>
          </a:bodyPr>
          <a:lstStyle/>
          <a:p>
            <a:pPr lvl="1">
              <a:buNone/>
            </a:pPr>
            <a:r>
              <a:rPr lang="en-US" dirty="0" smtClean="0"/>
              <a:t>class TestMultiPriority1 extends Thread{  </a:t>
            </a:r>
          </a:p>
          <a:p>
            <a:pPr lvl="1">
              <a:buNone/>
            </a:pPr>
            <a:r>
              <a:rPr lang="en-US" dirty="0" smtClean="0"/>
              <a:t> public void run(){  </a:t>
            </a:r>
          </a:p>
          <a:p>
            <a:pPr lvl="1">
              <a:buNone/>
            </a:pPr>
            <a:r>
              <a:rPr lang="en-US" dirty="0" smtClean="0"/>
              <a:t>   </a:t>
            </a:r>
            <a:r>
              <a:rPr lang="en-US" dirty="0" err="1" smtClean="0"/>
              <a:t>System.out.println</a:t>
            </a:r>
            <a:r>
              <a:rPr lang="en-US" dirty="0" smtClean="0"/>
              <a:t>("running thread name is:"+</a:t>
            </a:r>
            <a:r>
              <a:rPr lang="en-US" dirty="0" err="1" smtClean="0"/>
              <a:t>Thread.currentThread</a:t>
            </a:r>
            <a:r>
              <a:rPr lang="en-US" dirty="0" smtClean="0"/>
              <a:t>().</a:t>
            </a:r>
            <a:r>
              <a:rPr lang="en-US" dirty="0" err="1" smtClean="0"/>
              <a:t>getName</a:t>
            </a:r>
            <a:r>
              <a:rPr lang="en-US" dirty="0" smtClean="0"/>
              <a:t>());  </a:t>
            </a:r>
          </a:p>
          <a:p>
            <a:pPr lvl="1">
              <a:buNone/>
            </a:pPr>
            <a:r>
              <a:rPr lang="en-US" dirty="0" smtClean="0"/>
              <a:t>   </a:t>
            </a:r>
            <a:r>
              <a:rPr lang="en-US" dirty="0" err="1" smtClean="0"/>
              <a:t>System.out.println</a:t>
            </a:r>
            <a:r>
              <a:rPr lang="en-US" dirty="0" smtClean="0"/>
              <a:t>("running thread priority is:"+</a:t>
            </a:r>
            <a:r>
              <a:rPr lang="en-US" dirty="0" err="1" smtClean="0"/>
              <a:t>Thread.currentThread</a:t>
            </a:r>
            <a:r>
              <a:rPr lang="en-US" dirty="0" smtClean="0"/>
              <a:t>().</a:t>
            </a:r>
            <a:r>
              <a:rPr lang="en-US" dirty="0" err="1" smtClean="0"/>
              <a:t>getPriority</a:t>
            </a:r>
            <a:r>
              <a:rPr lang="en-US" dirty="0" smtClean="0"/>
              <a:t>());  </a:t>
            </a:r>
          </a:p>
          <a:p>
            <a:pPr lvl="1">
              <a:buNone/>
            </a:pPr>
            <a:r>
              <a:rPr lang="en-US" dirty="0" smtClean="0"/>
              <a:t>  </a:t>
            </a:r>
          </a:p>
          <a:p>
            <a:pPr lvl="1">
              <a:buNone/>
            </a:pPr>
            <a:r>
              <a:rPr lang="en-US" dirty="0" smtClean="0"/>
              <a:t>  }  </a:t>
            </a:r>
          </a:p>
          <a:p>
            <a:pPr lvl="1">
              <a:buNone/>
            </a:pPr>
            <a:r>
              <a:rPr lang="en-US" dirty="0" smtClean="0"/>
              <a:t> public static void main(String </a:t>
            </a:r>
            <a:r>
              <a:rPr lang="en-US" dirty="0" err="1" smtClean="0"/>
              <a:t>args</a:t>
            </a:r>
            <a:r>
              <a:rPr lang="en-US" dirty="0" smtClean="0"/>
              <a:t>[]){  </a:t>
            </a:r>
          </a:p>
          <a:p>
            <a:pPr lvl="1">
              <a:buNone/>
            </a:pPr>
            <a:r>
              <a:rPr lang="en-US" dirty="0" smtClean="0"/>
              <a:t>  TestMultiPriority1 m1=new TestMultiPriority1();  </a:t>
            </a:r>
          </a:p>
          <a:p>
            <a:pPr lvl="1">
              <a:buNone/>
            </a:pPr>
            <a:r>
              <a:rPr lang="en-US" dirty="0" smtClean="0"/>
              <a:t>  TestMultiPriority1 m2=new TestMultiPriority1();  </a:t>
            </a:r>
          </a:p>
          <a:p>
            <a:pPr lvl="1">
              <a:buNone/>
            </a:pPr>
            <a:r>
              <a:rPr lang="en-US" dirty="0" smtClean="0"/>
              <a:t>  m1.setPriority(</a:t>
            </a:r>
            <a:r>
              <a:rPr lang="en-US" dirty="0" err="1" smtClean="0"/>
              <a:t>Thread.MIN_PRIORITY</a:t>
            </a:r>
            <a:r>
              <a:rPr lang="en-US" dirty="0" smtClean="0"/>
              <a:t>);  </a:t>
            </a:r>
          </a:p>
          <a:p>
            <a:pPr lvl="1">
              <a:buNone/>
            </a:pPr>
            <a:r>
              <a:rPr lang="en-US" dirty="0" smtClean="0"/>
              <a:t>  m2.setPriority(</a:t>
            </a:r>
            <a:r>
              <a:rPr lang="en-US" dirty="0" err="1" smtClean="0"/>
              <a:t>Thread.MAX_PRIORITY</a:t>
            </a:r>
            <a:r>
              <a:rPr lang="en-US" dirty="0" smtClean="0"/>
              <a:t>);  </a:t>
            </a:r>
          </a:p>
          <a:p>
            <a:pPr lvl="1">
              <a:buNone/>
            </a:pPr>
            <a:r>
              <a:rPr lang="en-US" dirty="0" smtClean="0"/>
              <a:t>  m1.start();  </a:t>
            </a:r>
          </a:p>
          <a:p>
            <a:pPr lvl="1">
              <a:buNone/>
            </a:pPr>
            <a:r>
              <a:rPr lang="en-US" dirty="0" smtClean="0"/>
              <a:t>  m2.start();  </a:t>
            </a:r>
          </a:p>
          <a:p>
            <a:pPr lvl="1">
              <a:buNone/>
            </a:pPr>
            <a:r>
              <a:rPr lang="en-US" dirty="0" smtClean="0"/>
              <a:t>   </a:t>
            </a:r>
          </a:p>
          <a:p>
            <a:pPr lvl="1">
              <a:buNone/>
            </a:pPr>
            <a:r>
              <a:rPr lang="en-US" dirty="0" smtClean="0"/>
              <a:t> }  </a:t>
            </a:r>
          </a:p>
          <a:p>
            <a:pPr>
              <a:buNone/>
            </a:pPr>
            <a:r>
              <a:rPr lang="en-US" dirty="0" smtClean="0"/>
              <a:t>}     </a:t>
            </a:r>
          </a:p>
          <a:p>
            <a:endParaRPr lang="en-US" dirty="0"/>
          </a:p>
        </p:txBody>
      </p:sp>
      <p:sp>
        <p:nvSpPr>
          <p:cNvPr id="1025" name="Rectangle 1"/>
          <p:cNvSpPr>
            <a:spLocks noChangeArrowheads="1"/>
          </p:cNvSpPr>
          <p:nvPr/>
        </p:nvSpPr>
        <p:spPr bwMode="auto">
          <a:xfrm>
            <a:off x="838200" y="6248400"/>
            <a:ext cx="7609776" cy="2462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Output: running thread name is:Thread-0  running thread priority is:10  running thread name is:Thread-1  running thread priority is:1</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Thread Class and the </a:t>
            </a:r>
            <a:r>
              <a:rPr lang="en-US" b="1" dirty="0" err="1" smtClean="0"/>
              <a:t>Runnable</a:t>
            </a:r>
            <a:r>
              <a:rPr lang="en-US" b="1" dirty="0" smtClean="0"/>
              <a:t> Interface</a:t>
            </a:r>
            <a:endParaRPr lang="en-US" b="1" dirty="0"/>
          </a:p>
        </p:txBody>
      </p:sp>
      <p:sp>
        <p:nvSpPr>
          <p:cNvPr id="3" name="Content Placeholder 2"/>
          <p:cNvSpPr>
            <a:spLocks noGrp="1"/>
          </p:cNvSpPr>
          <p:nvPr>
            <p:ph idx="1"/>
          </p:nvPr>
        </p:nvSpPr>
        <p:spPr/>
        <p:txBody>
          <a:bodyPr/>
          <a:lstStyle/>
          <a:p>
            <a:r>
              <a:rPr lang="en-US" dirty="0" smtClean="0"/>
              <a:t>Java’s multithreading system is built upon the </a:t>
            </a:r>
            <a:r>
              <a:rPr lang="en-US" b="1" i="1" dirty="0" smtClean="0"/>
              <a:t>Thread</a:t>
            </a:r>
            <a:r>
              <a:rPr lang="en-US" i="1" dirty="0" smtClean="0"/>
              <a:t> class </a:t>
            </a:r>
            <a:r>
              <a:rPr lang="en-US" dirty="0" smtClean="0"/>
              <a:t>and its companion interface, </a:t>
            </a:r>
            <a:r>
              <a:rPr lang="en-US" b="1" i="1" dirty="0" err="1" smtClean="0"/>
              <a:t>Runnable</a:t>
            </a:r>
            <a:r>
              <a:rPr lang="en-US" dirty="0" smtClean="0"/>
              <a:t>. </a:t>
            </a:r>
          </a:p>
          <a:p>
            <a:r>
              <a:rPr lang="en-US" dirty="0" smtClean="0"/>
              <a:t>The </a:t>
            </a:r>
            <a:r>
              <a:rPr lang="en-US" b="1" i="1" dirty="0" smtClean="0"/>
              <a:t>Thread</a:t>
            </a:r>
            <a:r>
              <a:rPr lang="en-US" dirty="0" smtClean="0"/>
              <a:t> class defines several methods that help manage threads.</a:t>
            </a:r>
            <a:endParaRPr lang="en-US" dirty="0"/>
          </a:p>
        </p:txBody>
      </p:sp>
      <p:pic>
        <p:nvPicPr>
          <p:cNvPr id="1026" name="Picture 2"/>
          <p:cNvPicPr>
            <a:picLocks noChangeAspect="1" noChangeArrowheads="1"/>
          </p:cNvPicPr>
          <p:nvPr/>
        </p:nvPicPr>
        <p:blipFill>
          <a:blip r:embed="rId2"/>
          <a:srcRect/>
          <a:stretch>
            <a:fillRect/>
          </a:stretch>
        </p:blipFill>
        <p:spPr bwMode="auto">
          <a:xfrm>
            <a:off x="1981200" y="4334159"/>
            <a:ext cx="5181599" cy="221904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linds(horizontal)">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Main Thread</a:t>
            </a:r>
            <a:endParaRPr lang="en-US" dirty="0"/>
          </a:p>
        </p:txBody>
      </p:sp>
      <p:sp>
        <p:nvSpPr>
          <p:cNvPr id="3" name="Content Placeholder 2"/>
          <p:cNvSpPr>
            <a:spLocks noGrp="1"/>
          </p:cNvSpPr>
          <p:nvPr>
            <p:ph idx="1"/>
          </p:nvPr>
        </p:nvSpPr>
        <p:spPr/>
        <p:txBody>
          <a:bodyPr>
            <a:normAutofit lnSpcReduction="10000"/>
          </a:bodyPr>
          <a:lstStyle/>
          <a:p>
            <a:r>
              <a:rPr lang="en-US" dirty="0" smtClean="0"/>
              <a:t> When a Java program starts up, one thread begins running immediately. This is usually</a:t>
            </a:r>
          </a:p>
          <a:p>
            <a:pPr>
              <a:buNone/>
            </a:pPr>
            <a:r>
              <a:rPr lang="en-US" dirty="0" smtClean="0"/>
              <a:t>    called the </a:t>
            </a:r>
            <a:r>
              <a:rPr lang="en-US" i="1" dirty="0" smtClean="0"/>
              <a:t>main thread </a:t>
            </a:r>
            <a:r>
              <a:rPr lang="en-US" dirty="0" smtClean="0"/>
              <a:t>of your program, because it is the one that is executed when  program begins.</a:t>
            </a:r>
          </a:p>
          <a:p>
            <a:pPr>
              <a:buNone/>
            </a:pPr>
            <a:r>
              <a:rPr lang="en-US" dirty="0" smtClean="0"/>
              <a:t>    - </a:t>
            </a:r>
            <a:r>
              <a:rPr lang="en-US" b="1" dirty="0" err="1" smtClean="0"/>
              <a:t>currentThread</a:t>
            </a:r>
            <a:r>
              <a:rPr lang="en-US" b="1" dirty="0" smtClean="0"/>
              <a:t>( ) </a:t>
            </a:r>
            <a:r>
              <a:rPr lang="en-US" dirty="0" smtClean="0"/>
              <a:t>method is used to control the main thread.</a:t>
            </a:r>
          </a:p>
          <a:p>
            <a:pPr>
              <a:buNone/>
            </a:pPr>
            <a:r>
              <a:rPr lang="en-US" dirty="0" smtClean="0"/>
              <a:t>       It is a </a:t>
            </a:r>
            <a:r>
              <a:rPr lang="en-US" b="1" dirty="0" smtClean="0"/>
              <a:t>public static </a:t>
            </a:r>
            <a:r>
              <a:rPr lang="en-US" dirty="0" smtClean="0"/>
              <a:t>member of </a:t>
            </a:r>
            <a:r>
              <a:rPr lang="en-US" b="1" dirty="0" smtClean="0"/>
              <a:t>Thread.</a:t>
            </a:r>
          </a:p>
          <a:p>
            <a:pPr>
              <a:buNone/>
            </a:pPr>
            <a:r>
              <a:rPr lang="en-US" dirty="0" smtClean="0"/>
              <a:t>		     </a:t>
            </a:r>
            <a:r>
              <a:rPr lang="en-US" i="1" dirty="0" smtClean="0"/>
              <a:t>static Thread </a:t>
            </a:r>
            <a:r>
              <a:rPr lang="en-US" i="1" dirty="0" err="1" smtClean="0"/>
              <a:t>currentThread</a:t>
            </a:r>
            <a:r>
              <a:rPr lang="en-US" i="1" dirty="0" smtClean="0"/>
              <a:t>()</a:t>
            </a:r>
            <a:endParaRPr lang="en-US"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extends Keyword</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extends</a:t>
            </a:r>
            <a:r>
              <a:rPr lang="en-US" dirty="0" smtClean="0"/>
              <a:t> is the keyword used to inherit the properties of a class. Below given is the syntax of extends keyword.</a:t>
            </a:r>
          </a:p>
          <a:p>
            <a:pPr>
              <a:buNone/>
            </a:pPr>
            <a:r>
              <a:rPr lang="en-US" dirty="0" smtClean="0"/>
              <a:t>		class Super</a:t>
            </a:r>
          </a:p>
          <a:p>
            <a:pPr>
              <a:buNone/>
            </a:pPr>
            <a:r>
              <a:rPr lang="en-US" dirty="0"/>
              <a:t> </a:t>
            </a:r>
            <a:r>
              <a:rPr lang="en-US" dirty="0" smtClean="0"/>
              <a:t>  			{ </a:t>
            </a:r>
          </a:p>
          <a:p>
            <a:pPr>
              <a:buNone/>
            </a:pPr>
            <a:r>
              <a:rPr lang="en-US" dirty="0"/>
              <a:t> </a:t>
            </a:r>
            <a:r>
              <a:rPr lang="en-US" dirty="0" smtClean="0"/>
              <a:t>  			 ..... ..... </a:t>
            </a:r>
          </a:p>
          <a:p>
            <a:pPr>
              <a:buNone/>
            </a:pPr>
            <a:r>
              <a:rPr lang="en-US" dirty="0"/>
              <a:t> </a:t>
            </a:r>
            <a:r>
              <a:rPr lang="en-US" dirty="0" smtClean="0"/>
              <a:t> 			  } </a:t>
            </a:r>
          </a:p>
          <a:p>
            <a:pPr>
              <a:buNone/>
            </a:pPr>
            <a:r>
              <a:rPr lang="en-US" dirty="0"/>
              <a:t> </a:t>
            </a:r>
            <a:r>
              <a:rPr lang="en-US" dirty="0" smtClean="0"/>
              <a:t> 		 class Sub extends Super</a:t>
            </a:r>
          </a:p>
          <a:p>
            <a:pPr>
              <a:buNone/>
            </a:pPr>
            <a:r>
              <a:rPr lang="en-US" dirty="0"/>
              <a:t> </a:t>
            </a:r>
            <a:r>
              <a:rPr lang="en-US" dirty="0" smtClean="0"/>
              <a:t>  		 { </a:t>
            </a:r>
          </a:p>
          <a:p>
            <a:pPr>
              <a:buNone/>
            </a:pPr>
            <a:r>
              <a:rPr lang="en-US" dirty="0"/>
              <a:t> </a:t>
            </a:r>
            <a:r>
              <a:rPr lang="en-US" dirty="0" smtClean="0"/>
              <a:t>   			 ..... ..... </a:t>
            </a:r>
          </a:p>
          <a:p>
            <a:pPr>
              <a:buNone/>
            </a:pPr>
            <a:r>
              <a:rPr lang="en-US" dirty="0"/>
              <a:t> </a:t>
            </a:r>
            <a:r>
              <a:rPr lang="en-US" dirty="0" smtClean="0"/>
              <a:t>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Example</a:t>
            </a:r>
            <a:endParaRPr lang="en-US" dirty="0"/>
          </a:p>
        </p:txBody>
      </p:sp>
      <p:sp>
        <p:nvSpPr>
          <p:cNvPr id="3" name="Content Placeholder 2"/>
          <p:cNvSpPr>
            <a:spLocks noGrp="1"/>
          </p:cNvSpPr>
          <p:nvPr>
            <p:ph idx="1"/>
          </p:nvPr>
        </p:nvSpPr>
        <p:spPr>
          <a:xfrm>
            <a:off x="457200" y="1219200"/>
            <a:ext cx="8229600" cy="5410200"/>
          </a:xfrm>
        </p:spPr>
        <p:txBody>
          <a:bodyPr>
            <a:normAutofit fontScale="70000" lnSpcReduction="20000"/>
          </a:bodyPr>
          <a:lstStyle/>
          <a:p>
            <a:pPr lvl="2">
              <a:buNone/>
            </a:pPr>
            <a:r>
              <a:rPr lang="en-US" dirty="0" smtClean="0"/>
              <a:t>// Controlling the main Thread.</a:t>
            </a:r>
          </a:p>
          <a:p>
            <a:pPr lvl="2">
              <a:buNone/>
            </a:pPr>
            <a:r>
              <a:rPr lang="en-US" dirty="0" smtClean="0"/>
              <a:t>class </a:t>
            </a:r>
            <a:r>
              <a:rPr lang="en-US" dirty="0" err="1" smtClean="0"/>
              <a:t>CurrentThreadDemo</a:t>
            </a:r>
            <a:r>
              <a:rPr lang="en-US" dirty="0" smtClean="0"/>
              <a:t> {</a:t>
            </a:r>
          </a:p>
          <a:p>
            <a:pPr lvl="2">
              <a:buNone/>
            </a:pPr>
            <a:r>
              <a:rPr lang="en-US" dirty="0" smtClean="0"/>
              <a:t>  public static void main(String </a:t>
            </a:r>
            <a:r>
              <a:rPr lang="en-US" dirty="0" err="1" smtClean="0"/>
              <a:t>args</a:t>
            </a:r>
            <a:r>
              <a:rPr lang="en-US" dirty="0" smtClean="0"/>
              <a:t>[ ]) {</a:t>
            </a:r>
          </a:p>
          <a:p>
            <a:pPr lvl="2">
              <a:buNone/>
            </a:pPr>
            <a:r>
              <a:rPr lang="en-US" dirty="0" smtClean="0"/>
              <a:t>       </a:t>
            </a:r>
            <a:r>
              <a:rPr lang="en-US" b="1" dirty="0" smtClean="0"/>
              <a:t>Thread t = </a:t>
            </a:r>
            <a:r>
              <a:rPr lang="en-US" b="1" dirty="0" err="1" smtClean="0"/>
              <a:t>Thread.currentThread</a:t>
            </a:r>
            <a:r>
              <a:rPr lang="en-US" b="1" dirty="0" smtClean="0"/>
              <a:t>();</a:t>
            </a:r>
          </a:p>
          <a:p>
            <a:pPr lvl="2">
              <a:buNone/>
            </a:pPr>
            <a:r>
              <a:rPr lang="en-US" dirty="0" smtClean="0"/>
              <a:t>       </a:t>
            </a:r>
            <a:r>
              <a:rPr lang="en-US" dirty="0" err="1" smtClean="0"/>
              <a:t>System.out.println</a:t>
            </a:r>
            <a:r>
              <a:rPr lang="en-US" dirty="0" smtClean="0"/>
              <a:t>("Current thread: " + t);</a:t>
            </a:r>
          </a:p>
          <a:p>
            <a:pPr lvl="2">
              <a:buNone/>
            </a:pPr>
            <a:r>
              <a:rPr lang="en-US" dirty="0" smtClean="0"/>
              <a:t>// change the name of the thread</a:t>
            </a:r>
          </a:p>
          <a:p>
            <a:pPr lvl="2">
              <a:buNone/>
            </a:pPr>
            <a:r>
              <a:rPr lang="en-US" dirty="0" smtClean="0"/>
              <a:t>	</a:t>
            </a:r>
            <a:r>
              <a:rPr lang="en-US" b="1" dirty="0" smtClean="0"/>
              <a:t>  </a:t>
            </a:r>
            <a:r>
              <a:rPr lang="en-US" b="1" dirty="0" err="1" smtClean="0"/>
              <a:t>t.setName</a:t>
            </a:r>
            <a:r>
              <a:rPr lang="en-US" b="1" dirty="0" smtClean="0"/>
              <a:t>("My Thread");</a:t>
            </a:r>
          </a:p>
          <a:p>
            <a:pPr lvl="2">
              <a:buNone/>
            </a:pPr>
            <a:r>
              <a:rPr lang="en-US" dirty="0" smtClean="0"/>
              <a:t>	  </a:t>
            </a:r>
            <a:r>
              <a:rPr lang="en-US" dirty="0" err="1" smtClean="0"/>
              <a:t>System.out.println</a:t>
            </a:r>
            <a:r>
              <a:rPr lang="en-US" dirty="0" smtClean="0"/>
              <a:t>("After name change: " + t);</a:t>
            </a:r>
          </a:p>
          <a:p>
            <a:pPr lvl="2">
              <a:buNone/>
            </a:pPr>
            <a:r>
              <a:rPr lang="en-US" dirty="0" smtClean="0"/>
              <a:t>try {</a:t>
            </a:r>
          </a:p>
          <a:p>
            <a:pPr lvl="2">
              <a:buNone/>
            </a:pPr>
            <a:r>
              <a:rPr lang="en-US" dirty="0" smtClean="0"/>
              <a:t>	for(</a:t>
            </a:r>
            <a:r>
              <a:rPr lang="en-US" dirty="0" err="1" smtClean="0"/>
              <a:t>int</a:t>
            </a:r>
            <a:r>
              <a:rPr lang="en-US" dirty="0" smtClean="0"/>
              <a:t> n = 5; n &gt; 0; n--) {</a:t>
            </a:r>
          </a:p>
          <a:p>
            <a:pPr lvl="2">
              <a:buNone/>
            </a:pPr>
            <a:r>
              <a:rPr lang="en-US" dirty="0" smtClean="0"/>
              <a:t>	</a:t>
            </a:r>
            <a:r>
              <a:rPr lang="en-US" dirty="0" err="1" smtClean="0"/>
              <a:t>System.out.println</a:t>
            </a:r>
            <a:r>
              <a:rPr lang="en-US" dirty="0" smtClean="0"/>
              <a:t>(n);</a:t>
            </a:r>
          </a:p>
          <a:p>
            <a:pPr lvl="2">
              <a:buNone/>
            </a:pPr>
            <a:r>
              <a:rPr lang="en-US" dirty="0" smtClean="0"/>
              <a:t>	</a:t>
            </a:r>
            <a:r>
              <a:rPr lang="en-US" dirty="0" err="1" smtClean="0"/>
              <a:t>Thread.sleep</a:t>
            </a:r>
            <a:r>
              <a:rPr lang="en-US" dirty="0" smtClean="0"/>
              <a:t>(1000);</a:t>
            </a:r>
          </a:p>
          <a:p>
            <a:pPr lvl="2">
              <a:buNone/>
            </a:pPr>
            <a:r>
              <a:rPr lang="en-US" dirty="0" smtClean="0"/>
              <a:t>	}</a:t>
            </a:r>
          </a:p>
          <a:p>
            <a:pPr lvl="2">
              <a:buNone/>
            </a:pPr>
            <a:r>
              <a:rPr lang="en-US" dirty="0" smtClean="0"/>
              <a:t>} 	</a:t>
            </a:r>
          </a:p>
          <a:p>
            <a:pPr lvl="2">
              <a:buNone/>
            </a:pPr>
            <a:r>
              <a:rPr lang="en-US" dirty="0" smtClean="0"/>
              <a:t>   catch (</a:t>
            </a:r>
            <a:r>
              <a:rPr lang="en-US" dirty="0" err="1" smtClean="0"/>
              <a:t>InterruptedException</a:t>
            </a:r>
            <a:r>
              <a:rPr lang="en-US" dirty="0" smtClean="0"/>
              <a:t> e)</a:t>
            </a:r>
          </a:p>
          <a:p>
            <a:pPr lvl="2">
              <a:buNone/>
            </a:pPr>
            <a:r>
              <a:rPr lang="en-US" dirty="0" smtClean="0"/>
              <a:t>    {</a:t>
            </a:r>
          </a:p>
          <a:p>
            <a:pPr lvl="2">
              <a:buNone/>
            </a:pPr>
            <a:r>
              <a:rPr lang="en-US" dirty="0" smtClean="0"/>
              <a:t>	 </a:t>
            </a:r>
            <a:r>
              <a:rPr lang="en-US" dirty="0" err="1" smtClean="0"/>
              <a:t>System.out.println</a:t>
            </a:r>
            <a:r>
              <a:rPr lang="en-US" dirty="0" smtClean="0"/>
              <a:t>("Main thread interrupted");</a:t>
            </a:r>
          </a:p>
          <a:p>
            <a:pPr lvl="2">
              <a:buNone/>
            </a:pPr>
            <a:r>
              <a:rPr lang="en-US" dirty="0" smtClean="0"/>
              <a:t>    }</a:t>
            </a:r>
          </a:p>
          <a:p>
            <a:pPr lvl="2">
              <a:buNone/>
            </a:pPr>
            <a:r>
              <a:rPr lang="en-US" dirty="0" smtClean="0"/>
              <a:t>}</a:t>
            </a:r>
          </a:p>
          <a:p>
            <a:pPr lvl="2">
              <a:buNone/>
            </a:pPr>
            <a:r>
              <a:rPr lang="en-US" dirty="0" smtClean="0"/>
              <a:t>}</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Creating a Thread</a:t>
            </a:r>
            <a:endParaRPr lang="en-US" dirty="0"/>
          </a:p>
        </p:txBody>
      </p:sp>
      <p:sp>
        <p:nvSpPr>
          <p:cNvPr id="3" name="Content Placeholder 2"/>
          <p:cNvSpPr>
            <a:spLocks noGrp="1"/>
          </p:cNvSpPr>
          <p:nvPr>
            <p:ph idx="1"/>
          </p:nvPr>
        </p:nvSpPr>
        <p:spPr/>
        <p:txBody>
          <a:bodyPr/>
          <a:lstStyle/>
          <a:p>
            <a:r>
              <a:rPr lang="en-US" dirty="0" smtClean="0"/>
              <a:t>Create a thread by instantiating an object of type </a:t>
            </a:r>
            <a:r>
              <a:rPr lang="en-US" b="1" dirty="0" smtClean="0"/>
              <a:t>Thread.</a:t>
            </a:r>
          </a:p>
          <a:p>
            <a:r>
              <a:rPr lang="en-US" dirty="0" smtClean="0"/>
              <a:t>Java defines two ways in which this can be accomplished:</a:t>
            </a:r>
          </a:p>
          <a:p>
            <a:pPr lvl="1"/>
            <a:r>
              <a:rPr lang="en-US" dirty="0" smtClean="0"/>
              <a:t>You can extend the </a:t>
            </a:r>
            <a:r>
              <a:rPr lang="en-US" b="1" i="1" dirty="0" smtClean="0"/>
              <a:t>Thread class.</a:t>
            </a:r>
            <a:endParaRPr lang="en-US" dirty="0" smtClean="0"/>
          </a:p>
          <a:p>
            <a:pPr lvl="1"/>
            <a:r>
              <a:rPr lang="en-US" dirty="0" smtClean="0"/>
              <a:t> You can implement the </a:t>
            </a:r>
            <a:r>
              <a:rPr lang="en-US" b="1" i="1" dirty="0" err="1" smtClean="0"/>
              <a:t>Runnable</a:t>
            </a:r>
            <a:r>
              <a:rPr lang="en-US" b="1" i="1" dirty="0" smtClean="0"/>
              <a:t> interface</a:t>
            </a:r>
            <a:r>
              <a:rPr lang="en-US" b="1" dirty="0" smtClean="0"/>
              <a:t>.</a:t>
            </a:r>
          </a:p>
          <a:p>
            <a:pPr lvl="1">
              <a:buNone/>
            </a:pPr>
            <a:endParaRPr lang="en-US" i="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Thread Example by extending Thread class</a:t>
            </a:r>
            <a:br>
              <a:rPr lang="en-US" dirty="0" smtClean="0"/>
            </a:br>
            <a:endParaRPr lang="en-US" dirty="0"/>
          </a:p>
        </p:txBody>
      </p:sp>
      <p:sp>
        <p:nvSpPr>
          <p:cNvPr id="4" name="Rectangle 3"/>
          <p:cNvSpPr/>
          <p:nvPr/>
        </p:nvSpPr>
        <p:spPr>
          <a:xfrm>
            <a:off x="1676400" y="2514600"/>
            <a:ext cx="4572000" cy="2585323"/>
          </a:xfrm>
          <a:prstGeom prst="rect">
            <a:avLst/>
          </a:prstGeom>
        </p:spPr>
        <p:txBody>
          <a:bodyPr>
            <a:spAutoFit/>
          </a:bodyPr>
          <a:lstStyle/>
          <a:p>
            <a:r>
              <a:rPr lang="en-US" b="1" dirty="0" smtClean="0"/>
              <a:t>class</a:t>
            </a:r>
            <a:r>
              <a:rPr lang="en-US" dirty="0" smtClean="0"/>
              <a:t> Multi </a:t>
            </a:r>
            <a:r>
              <a:rPr lang="en-US" b="1" dirty="0" smtClean="0"/>
              <a:t>extends</a:t>
            </a:r>
            <a:r>
              <a:rPr lang="en-US" dirty="0" smtClean="0"/>
              <a:t> Thread{  </a:t>
            </a:r>
          </a:p>
          <a:p>
            <a:r>
              <a:rPr lang="en-US" b="1" dirty="0" smtClean="0"/>
              <a:t>public</a:t>
            </a:r>
            <a:r>
              <a:rPr lang="en-US" dirty="0" smtClean="0"/>
              <a:t> </a:t>
            </a:r>
            <a:r>
              <a:rPr lang="en-US" b="1" dirty="0" smtClean="0"/>
              <a:t>void</a:t>
            </a:r>
            <a:r>
              <a:rPr lang="en-US" dirty="0" smtClean="0"/>
              <a:t> run(){  </a:t>
            </a:r>
          </a:p>
          <a:p>
            <a:r>
              <a:rPr lang="en-US" dirty="0" err="1" smtClean="0"/>
              <a:t>System.out.println</a:t>
            </a:r>
            <a:r>
              <a:rPr lang="en-US" dirty="0" smtClean="0"/>
              <a:t>("thread is running...");  </a:t>
            </a:r>
          </a:p>
          <a:p>
            <a:r>
              <a:rPr lang="en-US" dirty="0" smtClean="0"/>
              <a:t>}  </a:t>
            </a:r>
          </a:p>
          <a:p>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r>
              <a:rPr lang="en-US" dirty="0" smtClean="0"/>
              <a:t>Multi t1=</a:t>
            </a:r>
            <a:r>
              <a:rPr lang="en-US" b="1" dirty="0" smtClean="0"/>
              <a:t>new</a:t>
            </a:r>
            <a:r>
              <a:rPr lang="en-US" dirty="0" smtClean="0"/>
              <a:t> Multi();  </a:t>
            </a:r>
          </a:p>
          <a:p>
            <a:r>
              <a:rPr lang="en-US" dirty="0" smtClean="0"/>
              <a:t>t1.start();  </a:t>
            </a:r>
          </a:p>
          <a:p>
            <a:r>
              <a:rPr lang="en-US" dirty="0" smtClean="0"/>
              <a:t> }  </a:t>
            </a:r>
          </a:p>
          <a:p>
            <a:r>
              <a:rPr lang="en-US" dirty="0" smtClean="0"/>
              <a:t>}  </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25000" lnSpcReduction="20000"/>
          </a:bodyPr>
          <a:lstStyle/>
          <a:p>
            <a:pPr fontAlgn="base"/>
            <a:r>
              <a:rPr lang="en-US" dirty="0" smtClean="0"/>
              <a:t>// Java code for thread creation by extending</a:t>
            </a:r>
          </a:p>
          <a:p>
            <a:pPr fontAlgn="base">
              <a:buNone/>
            </a:pPr>
            <a:r>
              <a:rPr lang="en-US" sz="6400" dirty="0" smtClean="0">
                <a:latin typeface="Times New Roman" pitchFamily="18" charset="0"/>
                <a:cs typeface="Times New Roman" pitchFamily="18" charset="0"/>
              </a:rPr>
              <a:t>// the Thread class</a:t>
            </a:r>
          </a:p>
          <a:p>
            <a:pPr fontAlgn="base">
              <a:buNone/>
            </a:pPr>
            <a:r>
              <a:rPr lang="en-US" sz="6400" dirty="0" smtClean="0">
                <a:latin typeface="Times New Roman" pitchFamily="18" charset="0"/>
                <a:cs typeface="Times New Roman" pitchFamily="18" charset="0"/>
              </a:rPr>
              <a:t>class </a:t>
            </a:r>
            <a:r>
              <a:rPr lang="en-US" sz="6400" dirty="0" err="1" smtClean="0">
                <a:latin typeface="Times New Roman" pitchFamily="18" charset="0"/>
                <a:cs typeface="Times New Roman" pitchFamily="18" charset="0"/>
              </a:rPr>
              <a:t>MultithreadingDemo</a:t>
            </a:r>
            <a:r>
              <a:rPr lang="en-US" sz="6400" dirty="0" smtClean="0">
                <a:latin typeface="Times New Roman" pitchFamily="18" charset="0"/>
                <a:cs typeface="Times New Roman" pitchFamily="18" charset="0"/>
              </a:rPr>
              <a:t> extends Thread</a:t>
            </a:r>
          </a:p>
          <a:p>
            <a:pPr fontAlgn="base">
              <a:buNone/>
            </a:pPr>
            <a:r>
              <a:rPr lang="en-US" sz="6400" dirty="0" smtClean="0">
                <a:latin typeface="Times New Roman" pitchFamily="18" charset="0"/>
                <a:cs typeface="Times New Roman" pitchFamily="18" charset="0"/>
              </a:rPr>
              <a:t>{</a:t>
            </a:r>
          </a:p>
          <a:p>
            <a:pPr fontAlgn="base">
              <a:buNone/>
            </a:pPr>
            <a:r>
              <a:rPr lang="en-US" sz="6400" dirty="0" smtClean="0">
                <a:latin typeface="Times New Roman" pitchFamily="18" charset="0"/>
                <a:cs typeface="Times New Roman" pitchFamily="18" charset="0"/>
              </a:rPr>
              <a:t>    public void run()</a:t>
            </a:r>
          </a:p>
          <a:p>
            <a:pPr fontAlgn="base">
              <a:buNone/>
            </a:pPr>
            <a:r>
              <a:rPr lang="en-US" sz="6400" dirty="0" smtClean="0">
                <a:latin typeface="Times New Roman" pitchFamily="18" charset="0"/>
                <a:cs typeface="Times New Roman" pitchFamily="18" charset="0"/>
              </a:rPr>
              <a:t>    {</a:t>
            </a:r>
          </a:p>
          <a:p>
            <a:pPr fontAlgn="base">
              <a:buNone/>
            </a:pPr>
            <a:r>
              <a:rPr lang="en-US" sz="6400" dirty="0" smtClean="0">
                <a:latin typeface="Times New Roman" pitchFamily="18" charset="0"/>
                <a:cs typeface="Times New Roman" pitchFamily="18" charset="0"/>
              </a:rPr>
              <a:t>        try</a:t>
            </a:r>
          </a:p>
          <a:p>
            <a:pPr fontAlgn="base">
              <a:buNone/>
            </a:pPr>
            <a:r>
              <a:rPr lang="en-US" sz="6400" dirty="0" smtClean="0">
                <a:latin typeface="Times New Roman" pitchFamily="18" charset="0"/>
                <a:cs typeface="Times New Roman" pitchFamily="18" charset="0"/>
              </a:rPr>
              <a:t>        {</a:t>
            </a:r>
          </a:p>
          <a:p>
            <a:pPr fontAlgn="base">
              <a:buNone/>
            </a:pPr>
            <a:r>
              <a:rPr lang="en-US" sz="6400" dirty="0" smtClean="0">
                <a:latin typeface="Times New Roman" pitchFamily="18" charset="0"/>
                <a:cs typeface="Times New Roman" pitchFamily="18" charset="0"/>
              </a:rPr>
              <a:t>            // Displaying the thread that is running</a:t>
            </a:r>
          </a:p>
          <a:p>
            <a:pPr fontAlgn="base">
              <a:buNone/>
            </a:pPr>
            <a:r>
              <a:rPr lang="en-US" sz="6400" dirty="0" smtClean="0">
                <a:latin typeface="Times New Roman" pitchFamily="18" charset="0"/>
                <a:cs typeface="Times New Roman" pitchFamily="18" charset="0"/>
              </a:rPr>
              <a:t>            </a:t>
            </a:r>
            <a:r>
              <a:rPr lang="en-US" sz="6400" dirty="0" err="1" smtClean="0">
                <a:latin typeface="Times New Roman" pitchFamily="18" charset="0"/>
                <a:cs typeface="Times New Roman" pitchFamily="18" charset="0"/>
              </a:rPr>
              <a:t>System.out.println</a:t>
            </a:r>
            <a:r>
              <a:rPr lang="en-US" sz="6400" dirty="0" smtClean="0">
                <a:latin typeface="Times New Roman" pitchFamily="18" charset="0"/>
                <a:cs typeface="Times New Roman" pitchFamily="18" charset="0"/>
              </a:rPr>
              <a:t> ("Thread " +</a:t>
            </a:r>
          </a:p>
          <a:p>
            <a:pPr fontAlgn="base">
              <a:buNone/>
            </a:pPr>
            <a:r>
              <a:rPr lang="en-US" sz="6400" dirty="0" smtClean="0">
                <a:latin typeface="Times New Roman" pitchFamily="18" charset="0"/>
                <a:cs typeface="Times New Roman" pitchFamily="18" charset="0"/>
              </a:rPr>
              <a:t>                  </a:t>
            </a:r>
            <a:r>
              <a:rPr lang="en-US" sz="6400" dirty="0" err="1" smtClean="0">
                <a:latin typeface="Times New Roman" pitchFamily="18" charset="0"/>
                <a:cs typeface="Times New Roman" pitchFamily="18" charset="0"/>
              </a:rPr>
              <a:t>Thread.currentThread</a:t>
            </a:r>
            <a:r>
              <a:rPr lang="en-US" sz="6400" dirty="0" smtClean="0">
                <a:latin typeface="Times New Roman" pitchFamily="18" charset="0"/>
                <a:cs typeface="Times New Roman" pitchFamily="18" charset="0"/>
              </a:rPr>
              <a:t>().</a:t>
            </a:r>
            <a:r>
              <a:rPr lang="en-US" sz="6400" dirty="0" err="1" smtClean="0">
                <a:latin typeface="Times New Roman" pitchFamily="18" charset="0"/>
                <a:cs typeface="Times New Roman" pitchFamily="18" charset="0"/>
              </a:rPr>
              <a:t>getId</a:t>
            </a:r>
            <a:r>
              <a:rPr lang="en-US" sz="6400" dirty="0" smtClean="0">
                <a:latin typeface="Times New Roman" pitchFamily="18" charset="0"/>
                <a:cs typeface="Times New Roman" pitchFamily="18" charset="0"/>
              </a:rPr>
              <a:t>() +</a:t>
            </a:r>
          </a:p>
          <a:p>
            <a:pPr fontAlgn="base">
              <a:buNone/>
            </a:pPr>
            <a:r>
              <a:rPr lang="en-US" sz="6400" dirty="0" smtClean="0">
                <a:latin typeface="Times New Roman" pitchFamily="18" charset="0"/>
                <a:cs typeface="Times New Roman" pitchFamily="18" charset="0"/>
              </a:rPr>
              <a:t>                  " is running");</a:t>
            </a:r>
          </a:p>
          <a:p>
            <a:pPr fontAlgn="base">
              <a:buNone/>
            </a:pPr>
            <a:r>
              <a:rPr lang="en-US" sz="6400" dirty="0" smtClean="0">
                <a:latin typeface="Times New Roman" pitchFamily="18" charset="0"/>
                <a:cs typeface="Times New Roman" pitchFamily="18" charset="0"/>
              </a:rPr>
              <a:t> </a:t>
            </a:r>
          </a:p>
          <a:p>
            <a:pPr fontAlgn="base">
              <a:buNone/>
            </a:pPr>
            <a:r>
              <a:rPr lang="en-US" sz="6400" dirty="0" smtClean="0">
                <a:latin typeface="Times New Roman" pitchFamily="18" charset="0"/>
                <a:cs typeface="Times New Roman" pitchFamily="18" charset="0"/>
              </a:rPr>
              <a:t>        }</a:t>
            </a:r>
          </a:p>
          <a:p>
            <a:pPr fontAlgn="base">
              <a:buNone/>
            </a:pPr>
            <a:r>
              <a:rPr lang="en-US" sz="6400" dirty="0" smtClean="0">
                <a:latin typeface="Times New Roman" pitchFamily="18" charset="0"/>
                <a:cs typeface="Times New Roman" pitchFamily="18" charset="0"/>
              </a:rPr>
              <a:t>        catch (Exception e)</a:t>
            </a:r>
          </a:p>
          <a:p>
            <a:pPr fontAlgn="base">
              <a:buNone/>
            </a:pPr>
            <a:r>
              <a:rPr lang="en-US" sz="6400" dirty="0" smtClean="0">
                <a:latin typeface="Times New Roman" pitchFamily="18" charset="0"/>
                <a:cs typeface="Times New Roman" pitchFamily="18" charset="0"/>
              </a:rPr>
              <a:t>        {</a:t>
            </a:r>
          </a:p>
          <a:p>
            <a:pPr fontAlgn="base">
              <a:buNone/>
            </a:pPr>
            <a:r>
              <a:rPr lang="en-US" sz="6400" dirty="0" smtClean="0">
                <a:latin typeface="Times New Roman" pitchFamily="18" charset="0"/>
                <a:cs typeface="Times New Roman" pitchFamily="18" charset="0"/>
              </a:rPr>
              <a:t>            // Throwing an exception</a:t>
            </a:r>
          </a:p>
          <a:p>
            <a:pPr fontAlgn="base">
              <a:buNone/>
            </a:pPr>
            <a:r>
              <a:rPr lang="en-US" sz="6400" dirty="0" smtClean="0">
                <a:latin typeface="Times New Roman" pitchFamily="18" charset="0"/>
                <a:cs typeface="Times New Roman" pitchFamily="18" charset="0"/>
              </a:rPr>
              <a:t>            </a:t>
            </a:r>
            <a:r>
              <a:rPr lang="en-US" sz="6400" dirty="0" err="1" smtClean="0">
                <a:latin typeface="Times New Roman" pitchFamily="18" charset="0"/>
                <a:cs typeface="Times New Roman" pitchFamily="18" charset="0"/>
              </a:rPr>
              <a:t>System.out.println</a:t>
            </a:r>
            <a:r>
              <a:rPr lang="en-US" sz="6400" dirty="0" smtClean="0">
                <a:latin typeface="Times New Roman" pitchFamily="18" charset="0"/>
                <a:cs typeface="Times New Roman" pitchFamily="18" charset="0"/>
              </a:rPr>
              <a:t> ("Exception is caught");</a:t>
            </a:r>
          </a:p>
          <a:p>
            <a:pPr fontAlgn="base">
              <a:buNone/>
            </a:pPr>
            <a:r>
              <a:rPr lang="en-US" sz="6400" dirty="0" smtClean="0">
                <a:latin typeface="Times New Roman" pitchFamily="18" charset="0"/>
                <a:cs typeface="Times New Roman" pitchFamily="18" charset="0"/>
              </a:rPr>
              <a:t>        }</a:t>
            </a:r>
          </a:p>
          <a:p>
            <a:pPr fontAlgn="base">
              <a:buNone/>
            </a:pPr>
            <a:r>
              <a:rPr lang="en-US" sz="6400" dirty="0" smtClean="0">
                <a:latin typeface="Times New Roman" pitchFamily="18" charset="0"/>
                <a:cs typeface="Times New Roman" pitchFamily="18" charset="0"/>
              </a:rPr>
              <a:t>    }</a:t>
            </a:r>
          </a:p>
          <a:p>
            <a:pPr fontAlgn="base">
              <a:buNone/>
            </a:pPr>
            <a:r>
              <a:rPr lang="en-US" sz="6400" dirty="0" smtClean="0">
                <a:latin typeface="Times New Roman" pitchFamily="18" charset="0"/>
                <a:cs typeface="Times New Roman" pitchFamily="18" charset="0"/>
              </a:rPr>
              <a:t>}</a:t>
            </a:r>
          </a:p>
          <a:p>
            <a:pPr fontAlgn="base">
              <a:buNone/>
            </a:pPr>
            <a:r>
              <a:rPr lang="en-US" sz="6400" dirty="0" smtClean="0">
                <a:latin typeface="Times New Roman" pitchFamily="18" charset="0"/>
                <a:cs typeface="Times New Roman" pitchFamily="18" charset="0"/>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normAutofit fontScale="70000" lnSpcReduction="20000"/>
          </a:bodyPr>
          <a:lstStyle/>
          <a:p>
            <a:pPr fontAlgn="base">
              <a:buNone/>
            </a:pPr>
            <a:r>
              <a:rPr lang="en-US" dirty="0" smtClean="0">
                <a:latin typeface="Times New Roman" pitchFamily="18" charset="0"/>
                <a:cs typeface="Times New Roman" pitchFamily="18" charset="0"/>
              </a:rPr>
              <a:t>// Main Class</a:t>
            </a:r>
          </a:p>
          <a:p>
            <a:pPr fontAlgn="base">
              <a:buNone/>
            </a:pPr>
            <a:r>
              <a:rPr lang="en-US" dirty="0" smtClean="0">
                <a:latin typeface="Times New Roman" pitchFamily="18" charset="0"/>
                <a:cs typeface="Times New Roman" pitchFamily="18" charset="0"/>
              </a:rPr>
              <a:t>public class Multithread</a:t>
            </a:r>
          </a:p>
          <a:p>
            <a:pPr fontAlgn="base">
              <a:buNone/>
            </a:pPr>
            <a:r>
              <a:rPr lang="en-US" dirty="0" smtClean="0">
                <a:latin typeface="Times New Roman" pitchFamily="18" charset="0"/>
                <a:cs typeface="Times New Roman" pitchFamily="18" charset="0"/>
              </a:rPr>
              <a:t>{</a:t>
            </a:r>
          </a:p>
          <a:p>
            <a:pPr fontAlgn="base">
              <a:buNone/>
            </a:pPr>
            <a:r>
              <a:rPr lang="en-US" dirty="0" smtClean="0">
                <a:latin typeface="Times New Roman" pitchFamily="18" charset="0"/>
                <a:cs typeface="Times New Roman" pitchFamily="18" charset="0"/>
              </a:rPr>
              <a:t>    public static void main(String[] </a:t>
            </a:r>
            <a:r>
              <a:rPr lang="en-US" dirty="0" err="1" smtClean="0">
                <a:latin typeface="Times New Roman" pitchFamily="18" charset="0"/>
                <a:cs typeface="Times New Roman" pitchFamily="18" charset="0"/>
              </a:rPr>
              <a:t>args</a:t>
            </a:r>
            <a:r>
              <a:rPr lang="en-US" dirty="0" smtClean="0">
                <a:latin typeface="Times New Roman" pitchFamily="18" charset="0"/>
                <a:cs typeface="Times New Roman" pitchFamily="18" charset="0"/>
              </a:rPr>
              <a:t>)</a:t>
            </a:r>
          </a:p>
          <a:p>
            <a:pPr fontAlgn="base">
              <a:buNone/>
            </a:pPr>
            <a:r>
              <a:rPr lang="en-US" dirty="0" smtClean="0">
                <a:latin typeface="Times New Roman" pitchFamily="18" charset="0"/>
                <a:cs typeface="Times New Roman" pitchFamily="18" charset="0"/>
              </a:rPr>
              <a:t>    {</a:t>
            </a:r>
          </a:p>
          <a:p>
            <a:pPr fontAlgn="base">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n = 8; // Number of threads</a:t>
            </a:r>
          </a:p>
          <a:p>
            <a:pPr fontAlgn="base">
              <a:buNone/>
            </a:pPr>
            <a:r>
              <a:rPr lang="en-US" dirty="0" smtClean="0">
                <a:latin typeface="Times New Roman" pitchFamily="18" charset="0"/>
                <a:cs typeface="Times New Roman" pitchFamily="18" charset="0"/>
              </a:rPr>
              <a:t>        for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=0;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&lt;8;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pPr fontAlgn="base">
              <a:buNone/>
            </a:pPr>
            <a:r>
              <a:rPr lang="en-US" dirty="0" smtClean="0">
                <a:latin typeface="Times New Roman" pitchFamily="18" charset="0"/>
                <a:cs typeface="Times New Roman" pitchFamily="18" charset="0"/>
              </a:rPr>
              <a:t>        {</a:t>
            </a:r>
          </a:p>
          <a:p>
            <a:pPr fontAlgn="base">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MultithreadingDemo</a:t>
            </a:r>
            <a:r>
              <a:rPr lang="en-US" dirty="0" smtClean="0">
                <a:latin typeface="Times New Roman" pitchFamily="18" charset="0"/>
                <a:cs typeface="Times New Roman" pitchFamily="18" charset="0"/>
              </a:rPr>
              <a:t> object = new </a:t>
            </a:r>
            <a:r>
              <a:rPr lang="en-US" dirty="0" err="1" smtClean="0">
                <a:latin typeface="Times New Roman" pitchFamily="18" charset="0"/>
                <a:cs typeface="Times New Roman" pitchFamily="18" charset="0"/>
              </a:rPr>
              <a:t>MultithreadingDemo</a:t>
            </a:r>
            <a:r>
              <a:rPr lang="en-US" dirty="0" smtClean="0">
                <a:latin typeface="Times New Roman" pitchFamily="18" charset="0"/>
                <a:cs typeface="Times New Roman" pitchFamily="18" charset="0"/>
              </a:rPr>
              <a:t>();</a:t>
            </a:r>
          </a:p>
          <a:p>
            <a:pPr fontAlgn="base">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object.start</a:t>
            </a:r>
            <a:r>
              <a:rPr lang="en-US" dirty="0" smtClean="0">
                <a:latin typeface="Times New Roman" pitchFamily="18" charset="0"/>
                <a:cs typeface="Times New Roman" pitchFamily="18" charset="0"/>
              </a:rPr>
              <a:t>();</a:t>
            </a:r>
          </a:p>
          <a:p>
            <a:pPr fontAlgn="base">
              <a:buNone/>
            </a:pPr>
            <a:r>
              <a:rPr lang="en-US" dirty="0" smtClean="0">
                <a:latin typeface="Times New Roman" pitchFamily="18" charset="0"/>
                <a:cs typeface="Times New Roman" pitchFamily="18" charset="0"/>
              </a:rPr>
              <a:t>        }</a:t>
            </a:r>
          </a:p>
          <a:p>
            <a:pPr fontAlgn="base">
              <a:buNone/>
            </a:pPr>
            <a:r>
              <a:rPr lang="en-US" dirty="0" smtClean="0">
                <a:latin typeface="Times New Roman" pitchFamily="18" charset="0"/>
                <a:cs typeface="Times New Roman" pitchFamily="18" charset="0"/>
              </a:rPr>
              <a:t>    }</a:t>
            </a:r>
          </a:p>
          <a:p>
            <a:pPr fontAlgn="base">
              <a:buNone/>
            </a:pPr>
            <a:r>
              <a:rPr lang="en-US" dirty="0" smtClean="0">
                <a:latin typeface="Times New Roman" pitchFamily="18" charset="0"/>
                <a:cs typeface="Times New Roman" pitchFamily="18" charset="0"/>
              </a:rPr>
              <a:t>}</a:t>
            </a:r>
          </a:p>
          <a:p>
            <a:pPr>
              <a:buNone/>
            </a:pPr>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229600" cy="1143000"/>
          </a:xfrm>
        </p:spPr>
        <p:txBody>
          <a:bodyPr>
            <a:normAutofit fontScale="90000"/>
          </a:bodyPr>
          <a:lstStyle/>
          <a:p>
            <a:r>
              <a:rPr lang="en-US" dirty="0" err="1" smtClean="0"/>
              <a:t>Runnable</a:t>
            </a:r>
            <a:r>
              <a:rPr lang="en-US" dirty="0" smtClean="0"/>
              <a:t> Interface for </a:t>
            </a:r>
            <a:r>
              <a:rPr lang="en-US" dirty="0" err="1" smtClean="0"/>
              <a:t>Createating</a:t>
            </a:r>
            <a:r>
              <a:rPr lang="en-US" dirty="0" smtClean="0"/>
              <a:t> Thread</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The easiest way to create a thread is to create a class that implements the </a:t>
            </a:r>
            <a:r>
              <a:rPr lang="en-US" b="1" dirty="0" err="1" smtClean="0"/>
              <a:t>Runnable</a:t>
            </a:r>
            <a:r>
              <a:rPr lang="en-US" b="1" dirty="0" smtClean="0"/>
              <a:t> interface.</a:t>
            </a:r>
          </a:p>
          <a:p>
            <a:r>
              <a:rPr lang="en-US" b="1" dirty="0" err="1" smtClean="0"/>
              <a:t>Runnable</a:t>
            </a:r>
            <a:r>
              <a:rPr lang="en-US" b="1" dirty="0" smtClean="0"/>
              <a:t> abstracts a unit of executable code.</a:t>
            </a:r>
          </a:p>
          <a:p>
            <a:r>
              <a:rPr lang="en-US" dirty="0" smtClean="0"/>
              <a:t>To implement </a:t>
            </a:r>
            <a:r>
              <a:rPr lang="en-US" b="1" dirty="0" err="1" smtClean="0"/>
              <a:t>Runnable</a:t>
            </a:r>
            <a:r>
              <a:rPr lang="en-US" b="1" dirty="0" smtClean="0"/>
              <a:t>, need basic three steps:</a:t>
            </a:r>
            <a:endParaRPr lang="en-US" dirty="0" smtClean="0"/>
          </a:p>
          <a:p>
            <a:pPr lvl="1"/>
            <a:r>
              <a:rPr lang="en-US" dirty="0" smtClean="0"/>
              <a:t>called </a:t>
            </a:r>
            <a:r>
              <a:rPr lang="en-US" b="1" dirty="0" smtClean="0"/>
              <a:t>run( ), </a:t>
            </a:r>
          </a:p>
          <a:p>
            <a:pPr lvl="1">
              <a:buNone/>
            </a:pPr>
            <a:r>
              <a:rPr lang="en-US" dirty="0" smtClean="0"/>
              <a:t>    public void run( )</a:t>
            </a:r>
          </a:p>
          <a:p>
            <a:pPr lvl="1">
              <a:buNone/>
            </a:pPr>
            <a:r>
              <a:rPr lang="en-US" dirty="0" smtClean="0"/>
              <a:t>    - This method provides entry point for the thread and you will put you complete business logic inside this method.</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Runnable</a:t>
            </a:r>
            <a:r>
              <a:rPr lang="en-US" dirty="0" smtClean="0"/>
              <a:t> Interface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At </a:t>
            </a:r>
            <a:r>
              <a:rPr lang="en-US" b="1" dirty="0" smtClean="0"/>
              <a:t>second step </a:t>
            </a:r>
            <a:r>
              <a:rPr lang="en-US" dirty="0" smtClean="0"/>
              <a:t>you will instantiate a </a:t>
            </a:r>
            <a:r>
              <a:rPr lang="en-US" b="1" dirty="0" smtClean="0"/>
              <a:t>Thread</a:t>
            </a:r>
            <a:r>
              <a:rPr lang="en-US" dirty="0" smtClean="0"/>
              <a:t> object using the following constructor:</a:t>
            </a:r>
          </a:p>
          <a:p>
            <a:pPr lvl="1"/>
            <a:r>
              <a:rPr lang="en-US" dirty="0" smtClean="0"/>
              <a:t>Thread (</a:t>
            </a:r>
            <a:r>
              <a:rPr lang="en-US" dirty="0" err="1" smtClean="0"/>
              <a:t>Runnable</a:t>
            </a:r>
            <a:r>
              <a:rPr lang="en-US" dirty="0" smtClean="0"/>
              <a:t> </a:t>
            </a:r>
            <a:r>
              <a:rPr lang="en-US" dirty="0" err="1" smtClean="0"/>
              <a:t>threadObj</a:t>
            </a:r>
            <a:r>
              <a:rPr lang="en-US" dirty="0" smtClean="0"/>
              <a:t>, String </a:t>
            </a:r>
            <a:r>
              <a:rPr lang="en-US" dirty="0" err="1" smtClean="0"/>
              <a:t>threadName</a:t>
            </a:r>
            <a:r>
              <a:rPr lang="en-US" dirty="0" smtClean="0"/>
              <a:t>); Where,</a:t>
            </a:r>
          </a:p>
          <a:p>
            <a:pPr lvl="1"/>
            <a:r>
              <a:rPr lang="en-US" dirty="0" smtClean="0"/>
              <a:t> </a:t>
            </a:r>
            <a:r>
              <a:rPr lang="en-US" i="1" dirty="0" err="1" smtClean="0"/>
              <a:t>threadObj</a:t>
            </a:r>
            <a:r>
              <a:rPr lang="en-US" dirty="0" smtClean="0"/>
              <a:t> is an instance of a class that implements the </a:t>
            </a:r>
            <a:r>
              <a:rPr lang="en-US" b="1" dirty="0" err="1" smtClean="0"/>
              <a:t>Runnable</a:t>
            </a:r>
            <a:r>
              <a:rPr lang="en-US" dirty="0" smtClean="0"/>
              <a:t> interface and </a:t>
            </a:r>
            <a:r>
              <a:rPr lang="en-US" b="1" dirty="0" err="1" smtClean="0"/>
              <a:t>threadName</a:t>
            </a:r>
            <a:r>
              <a:rPr lang="en-US" dirty="0" smtClean="0"/>
              <a:t> is the name given to the new thread.</a:t>
            </a:r>
          </a:p>
          <a:p>
            <a:pPr lvl="1">
              <a:buNone/>
            </a:pPr>
            <a:endParaRPr lang="en-US" dirty="0" smtClean="0"/>
          </a:p>
          <a:p>
            <a:pPr lvl="1">
              <a:buFont typeface="Wingdings" pitchFamily="2" charset="2"/>
              <a:buChar char="§"/>
            </a:pPr>
            <a:r>
              <a:rPr lang="en-US" dirty="0" smtClean="0"/>
              <a:t>At </a:t>
            </a:r>
            <a:r>
              <a:rPr lang="en-US" b="1" dirty="0" smtClean="0"/>
              <a:t>third step </a:t>
            </a:r>
            <a:r>
              <a:rPr lang="en-US" dirty="0" smtClean="0"/>
              <a:t>Once Thread object is created, starts it by calling </a:t>
            </a:r>
            <a:r>
              <a:rPr lang="en-US" b="1" dirty="0" smtClean="0"/>
              <a:t>start( )</a:t>
            </a:r>
            <a:r>
              <a:rPr lang="en-US" dirty="0" smtClean="0"/>
              <a:t> method, which executes a call to run( ) method.</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class</a:t>
            </a:r>
            <a:r>
              <a:rPr lang="en-US" dirty="0" smtClean="0"/>
              <a:t> Multi </a:t>
            </a:r>
            <a:r>
              <a:rPr lang="en-US" b="1" dirty="0" smtClean="0"/>
              <a:t>implements</a:t>
            </a:r>
            <a:r>
              <a:rPr lang="en-US" dirty="0" smtClean="0"/>
              <a:t> </a:t>
            </a:r>
            <a:r>
              <a:rPr lang="en-US" dirty="0" err="1" smtClean="0"/>
              <a:t>Runnable</a:t>
            </a:r>
            <a:r>
              <a:rPr lang="en-US" dirty="0" smtClean="0"/>
              <a:t>{  </a:t>
            </a:r>
          </a:p>
          <a:p>
            <a:pPr>
              <a:buNone/>
            </a:pPr>
            <a:r>
              <a:rPr lang="en-US" b="1" dirty="0" smtClean="0"/>
              <a:t> public</a:t>
            </a:r>
            <a:r>
              <a:rPr lang="en-US" dirty="0" smtClean="0"/>
              <a:t> </a:t>
            </a:r>
            <a:r>
              <a:rPr lang="en-US" b="1" dirty="0" smtClean="0"/>
              <a:t>void</a:t>
            </a:r>
            <a:r>
              <a:rPr lang="en-US" dirty="0" smtClean="0"/>
              <a:t> run(){  </a:t>
            </a:r>
          </a:p>
          <a:p>
            <a:pPr>
              <a:buNone/>
            </a:pPr>
            <a:r>
              <a:rPr lang="en-US" dirty="0" smtClean="0"/>
              <a:t>      </a:t>
            </a:r>
            <a:r>
              <a:rPr lang="en-US" dirty="0" err="1" smtClean="0"/>
              <a:t>System.out.println</a:t>
            </a:r>
            <a:r>
              <a:rPr lang="en-US" dirty="0" smtClean="0"/>
              <a:t>("thread is running...");  </a:t>
            </a:r>
          </a:p>
          <a:p>
            <a:pPr>
              <a:buNone/>
            </a:pPr>
            <a:r>
              <a:rPr lang="en-US" dirty="0" smtClean="0"/>
              <a:t>}  </a:t>
            </a:r>
          </a:p>
          <a:p>
            <a:pPr>
              <a:buNone/>
            </a:pPr>
            <a:r>
              <a:rPr lang="en-US" dirty="0" smtClean="0"/>
              <a:t>  </a:t>
            </a:r>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Multi</a:t>
            </a:r>
            <a:r>
              <a:rPr lang="en-US" dirty="0" smtClean="0"/>
              <a:t> m1=</a:t>
            </a:r>
            <a:r>
              <a:rPr lang="en-US" b="1" dirty="0" smtClean="0"/>
              <a:t>new</a:t>
            </a:r>
            <a:r>
              <a:rPr lang="en-US" dirty="0" smtClean="0"/>
              <a:t> </a:t>
            </a:r>
            <a:r>
              <a:rPr lang="en-US" dirty="0" smtClean="0"/>
              <a:t>Multi();</a:t>
            </a:r>
            <a:r>
              <a:rPr lang="en-US" dirty="0" smtClean="0"/>
              <a:t>  </a:t>
            </a:r>
          </a:p>
          <a:p>
            <a:pPr>
              <a:buNone/>
            </a:pPr>
            <a:r>
              <a:rPr lang="en-US" dirty="0" smtClean="0"/>
              <a:t>Thread t1 =</a:t>
            </a:r>
            <a:r>
              <a:rPr lang="en-US" b="1" dirty="0" smtClean="0"/>
              <a:t>new</a:t>
            </a:r>
            <a:r>
              <a:rPr lang="en-US" dirty="0" smtClean="0"/>
              <a:t> Thread(m1,”first”);  </a:t>
            </a:r>
          </a:p>
          <a:p>
            <a:pPr>
              <a:buNone/>
            </a:pPr>
            <a:r>
              <a:rPr lang="en-US" dirty="0" smtClean="0"/>
              <a:t>t1.start();  </a:t>
            </a:r>
          </a:p>
          <a:p>
            <a:pPr>
              <a:buNone/>
            </a:pPr>
            <a:r>
              <a:rPr lang="en-US" dirty="0" smtClean="0"/>
              <a:t> }  </a:t>
            </a:r>
          </a:p>
          <a:p>
            <a:pPr>
              <a:buNone/>
            </a:pPr>
            <a:r>
              <a:rPr lang="en-US" dirty="0" smtClean="0"/>
              <a:t>}  </a:t>
            </a:r>
          </a:p>
          <a:p>
            <a:pPr>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Synchronization in Java</a:t>
            </a:r>
            <a:br>
              <a:rPr lang="en-US" b="1" dirty="0" smtClean="0"/>
            </a:br>
            <a:endParaRPr lang="en-US" dirty="0"/>
          </a:p>
        </p:txBody>
      </p:sp>
      <p:sp>
        <p:nvSpPr>
          <p:cNvPr id="3" name="Content Placeholder 2"/>
          <p:cNvSpPr>
            <a:spLocks noGrp="1"/>
          </p:cNvSpPr>
          <p:nvPr>
            <p:ph idx="1"/>
          </p:nvPr>
        </p:nvSpPr>
        <p:spPr/>
        <p:txBody>
          <a:bodyPr/>
          <a:lstStyle/>
          <a:p>
            <a:r>
              <a:rPr lang="en-US" dirty="0" smtClean="0"/>
              <a:t>Concurrent access to shared resources, data may result in data inconsistency.</a:t>
            </a:r>
          </a:p>
          <a:p>
            <a:r>
              <a:rPr lang="en-US" dirty="0" smtClean="0"/>
              <a:t>Maintaining consistency requires mechanism to ensure the orderly execution of cooperating threads or processes.</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Synchronization in Java</a:t>
            </a:r>
            <a:br>
              <a:rPr lang="en-US" b="1" dirty="0" smtClean="0"/>
            </a:br>
            <a:endParaRPr lang="en-US" dirty="0"/>
          </a:p>
        </p:txBody>
      </p:sp>
      <p:sp>
        <p:nvSpPr>
          <p:cNvPr id="3" name="Content Placeholder 2"/>
          <p:cNvSpPr>
            <a:spLocks noGrp="1"/>
          </p:cNvSpPr>
          <p:nvPr>
            <p:ph idx="1"/>
          </p:nvPr>
        </p:nvSpPr>
        <p:spPr/>
        <p:txBody>
          <a:bodyPr/>
          <a:lstStyle/>
          <a:p>
            <a:r>
              <a:rPr lang="en-US" dirty="0" smtClean="0"/>
              <a:t>Synchronization in java is the capability </a:t>
            </a:r>
            <a:r>
              <a:rPr lang="en-US" i="1" dirty="0" smtClean="0"/>
              <a:t>to control the access of multiple threads to any shared resource</a:t>
            </a:r>
            <a:r>
              <a:rPr lang="en-US" dirty="0" smtClean="0"/>
              <a:t>.</a:t>
            </a:r>
          </a:p>
          <a:p>
            <a:r>
              <a:rPr lang="en-US" dirty="0" smtClean="0"/>
              <a:t>Java Synchronization is better option where we want to allow only one thread to access the shared resource (Critical Section).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super keyword</a:t>
            </a:r>
            <a:br>
              <a:rPr lang="en-US" b="1" dirty="0" smtClean="0"/>
            </a:br>
            <a:endParaRPr lang="en-US" dirty="0"/>
          </a:p>
        </p:txBody>
      </p:sp>
      <p:sp>
        <p:nvSpPr>
          <p:cNvPr id="3" name="Content Placeholder 2"/>
          <p:cNvSpPr>
            <a:spLocks noGrp="1"/>
          </p:cNvSpPr>
          <p:nvPr>
            <p:ph idx="1"/>
          </p:nvPr>
        </p:nvSpPr>
        <p:spPr>
          <a:xfrm>
            <a:off x="457200" y="1143000"/>
            <a:ext cx="8229600" cy="5181600"/>
          </a:xfrm>
        </p:spPr>
        <p:txBody>
          <a:bodyPr/>
          <a:lstStyle/>
          <a:p>
            <a:r>
              <a:rPr lang="en-US" dirty="0" smtClean="0"/>
              <a:t>The </a:t>
            </a:r>
            <a:r>
              <a:rPr lang="en-US" b="1" dirty="0" smtClean="0"/>
              <a:t>super</a:t>
            </a:r>
            <a:r>
              <a:rPr lang="en-US" dirty="0" smtClean="0"/>
              <a:t> keyword is similar to </a:t>
            </a:r>
            <a:r>
              <a:rPr lang="en-US" b="1" dirty="0" smtClean="0"/>
              <a:t>this</a:t>
            </a:r>
            <a:r>
              <a:rPr lang="en-US" dirty="0" smtClean="0"/>
              <a:t> keyword following are the scenarios where the super keyword is used.</a:t>
            </a:r>
          </a:p>
          <a:p>
            <a:pPr lvl="1"/>
            <a:r>
              <a:rPr lang="en-US" dirty="0" smtClean="0"/>
              <a:t>It is used to </a:t>
            </a:r>
            <a:r>
              <a:rPr lang="en-US" b="1" dirty="0" smtClean="0"/>
              <a:t>differentiate the members</a:t>
            </a:r>
            <a:r>
              <a:rPr lang="en-US" dirty="0" smtClean="0"/>
              <a:t> of </a:t>
            </a:r>
            <a:r>
              <a:rPr lang="en-US" dirty="0" err="1" smtClean="0"/>
              <a:t>superclass</a:t>
            </a:r>
            <a:r>
              <a:rPr lang="en-US" dirty="0" smtClean="0"/>
              <a:t> from the members of subclass(derive), if they have same names.</a:t>
            </a:r>
          </a:p>
          <a:p>
            <a:pPr lvl="1"/>
            <a:r>
              <a:rPr lang="en-US" dirty="0"/>
              <a:t>s</a:t>
            </a:r>
            <a:r>
              <a:rPr lang="en-US" dirty="0" smtClean="0"/>
              <a:t>uper() used to </a:t>
            </a:r>
            <a:r>
              <a:rPr lang="en-US" b="1" dirty="0" smtClean="0"/>
              <a:t>invoke the </a:t>
            </a:r>
            <a:r>
              <a:rPr lang="en-US" b="1" dirty="0" err="1" smtClean="0"/>
              <a:t>superclass</a:t>
            </a:r>
            <a:r>
              <a:rPr lang="en-US" dirty="0" smtClean="0"/>
              <a:t> constructor from subclass.</a:t>
            </a:r>
          </a:p>
          <a:p>
            <a:pPr lvl="1"/>
            <a:r>
              <a:rPr lang="en-US" dirty="0" smtClean="0"/>
              <a:t>super is used to invoke immediate super(parent) class method. </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Synchronization in Java</a:t>
            </a:r>
            <a:br>
              <a:rPr lang="en-US" b="1" dirty="0" smtClean="0"/>
            </a:br>
            <a:endParaRPr lang="en-US" dirty="0"/>
          </a:p>
        </p:txBody>
      </p:sp>
      <p:sp>
        <p:nvSpPr>
          <p:cNvPr id="3" name="Content Placeholder 2"/>
          <p:cNvSpPr>
            <a:spLocks noGrp="1"/>
          </p:cNvSpPr>
          <p:nvPr>
            <p:ph idx="1"/>
          </p:nvPr>
        </p:nvSpPr>
        <p:spPr>
          <a:xfrm>
            <a:off x="457200" y="1600200"/>
            <a:ext cx="8458200" cy="4525963"/>
          </a:xfrm>
        </p:spPr>
        <p:txBody>
          <a:bodyPr/>
          <a:lstStyle/>
          <a:p>
            <a:r>
              <a:rPr lang="en-US" dirty="0" smtClean="0"/>
              <a:t>For example, in a database system, you might not want one thread to be updating a database record while another thread is trying to read it at a same time.</a:t>
            </a:r>
          </a:p>
          <a:p>
            <a:r>
              <a:rPr lang="en-US" dirty="0" smtClean="0"/>
              <a:t> Java enables you to coordinate the actions of multiple threads using </a:t>
            </a:r>
          </a:p>
          <a:p>
            <a:pPr lvl="1"/>
            <a:r>
              <a:rPr lang="en-US" i="1" dirty="0" smtClean="0"/>
              <a:t>synchronized methods</a:t>
            </a:r>
            <a:r>
              <a:rPr lang="en-US" dirty="0" smtClean="0"/>
              <a:t> and </a:t>
            </a:r>
          </a:p>
          <a:p>
            <a:pPr lvl="1"/>
            <a:r>
              <a:rPr lang="en-US" i="1" dirty="0" smtClean="0"/>
              <a:t>synchronized statements</a:t>
            </a:r>
            <a:r>
              <a:rPr lang="en-US" dirty="0" smtClean="0"/>
              <a:t>. </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Inter-thread communication</a:t>
            </a:r>
            <a:endParaRPr lang="en-US" dirty="0"/>
          </a:p>
        </p:txBody>
      </p:sp>
      <p:sp>
        <p:nvSpPr>
          <p:cNvPr id="3" name="Content Placeholder 2"/>
          <p:cNvSpPr>
            <a:spLocks noGrp="1"/>
          </p:cNvSpPr>
          <p:nvPr>
            <p:ph idx="1"/>
          </p:nvPr>
        </p:nvSpPr>
        <p:spPr>
          <a:xfrm>
            <a:off x="228600" y="1600200"/>
            <a:ext cx="8686800" cy="5029200"/>
          </a:xfrm>
        </p:spPr>
        <p:txBody>
          <a:bodyPr>
            <a:normAutofit fontScale="92500" lnSpcReduction="10000"/>
          </a:bodyPr>
          <a:lstStyle/>
          <a:p>
            <a:pPr algn="just"/>
            <a:r>
              <a:rPr lang="en-US" b="1" dirty="0" smtClean="0"/>
              <a:t>Inter-thread communication</a:t>
            </a:r>
            <a:r>
              <a:rPr lang="en-US" dirty="0" smtClean="0"/>
              <a:t> is all about allowing threads to communicate with each other.</a:t>
            </a:r>
          </a:p>
          <a:p>
            <a:pPr algn="just"/>
            <a:r>
              <a:rPr lang="en-US" dirty="0" smtClean="0"/>
              <a:t>Inter-thread communication is a mechanism in which a thread is paused running in its critical section and another thread is allowed to enter (or lock) in the same critical section to be executed. </a:t>
            </a:r>
          </a:p>
          <a:p>
            <a:pPr algn="just"/>
            <a:r>
              <a:rPr lang="en-US" dirty="0" smtClean="0"/>
              <a:t>It is implemented by following methods of </a:t>
            </a:r>
            <a:r>
              <a:rPr lang="en-US" b="1" dirty="0" smtClean="0"/>
              <a:t>Object class</a:t>
            </a:r>
            <a:r>
              <a:rPr lang="en-US" dirty="0" smtClean="0"/>
              <a:t>:</a:t>
            </a:r>
          </a:p>
          <a:p>
            <a:pPr lvl="1" algn="just"/>
            <a:r>
              <a:rPr lang="en-US" dirty="0" smtClean="0"/>
              <a:t>wait()</a:t>
            </a:r>
          </a:p>
          <a:p>
            <a:pPr lvl="1" algn="just"/>
            <a:r>
              <a:rPr lang="en-US" dirty="0" smtClean="0"/>
              <a:t>notify()</a:t>
            </a:r>
          </a:p>
          <a:p>
            <a:pPr lvl="1" algn="just"/>
            <a:r>
              <a:rPr lang="en-US" dirty="0" err="1" smtClean="0"/>
              <a:t>notifyAll</a:t>
            </a:r>
            <a:r>
              <a:rPr lang="en-US" dirty="0" smtClean="0"/>
              <a:t>()</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wait() method</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Causes current thread to release the lock and wait until either another thread invokes the notify() method or the </a:t>
            </a:r>
            <a:r>
              <a:rPr lang="en-US" dirty="0" err="1" smtClean="0"/>
              <a:t>notifyAll</a:t>
            </a:r>
            <a:r>
              <a:rPr lang="en-US" dirty="0" smtClean="0"/>
              <a:t>() method for this object, or a specified amount of time has elapsed.</a:t>
            </a:r>
          </a:p>
          <a:p>
            <a:pPr algn="just"/>
            <a:r>
              <a:rPr lang="en-US" dirty="0" smtClean="0"/>
              <a:t>The current thread must own this object's monitor, so it must be called from the synchronized method only otherwise it will throw exception.</a:t>
            </a:r>
          </a:p>
          <a:p>
            <a:pPr lvl="1" algn="just"/>
            <a:r>
              <a:rPr lang="en-US" dirty="0" smtClean="0"/>
              <a:t>Syntax:   public final void wait()</a:t>
            </a:r>
          </a:p>
          <a:p>
            <a:pPr lvl="2" algn="just">
              <a:buNone/>
            </a:pPr>
            <a:r>
              <a:rPr lang="en-US" dirty="0" smtClean="0"/>
              <a:t>                       throws </a:t>
            </a:r>
            <a:r>
              <a:rPr lang="en-US" dirty="0" err="1" smtClean="0"/>
              <a:t>InterruptedException</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notify() method</a:t>
            </a:r>
            <a:br>
              <a:rPr lang="en-US" b="1" dirty="0" smtClean="0"/>
            </a:br>
            <a:endParaRPr lang="en-US" dirty="0"/>
          </a:p>
        </p:txBody>
      </p:sp>
      <p:sp>
        <p:nvSpPr>
          <p:cNvPr id="3" name="Content Placeholder 2"/>
          <p:cNvSpPr>
            <a:spLocks noGrp="1"/>
          </p:cNvSpPr>
          <p:nvPr>
            <p:ph idx="1"/>
          </p:nvPr>
        </p:nvSpPr>
        <p:spPr/>
        <p:txBody>
          <a:bodyPr/>
          <a:lstStyle/>
          <a:p>
            <a:r>
              <a:rPr lang="en-US" dirty="0" smtClean="0"/>
              <a:t>Wakes up a single thread that is waiting on this object's monitor. If any threads are waiting on this object, one of them is chosen to be awakened.</a:t>
            </a:r>
          </a:p>
          <a:p>
            <a:pPr lvl="1"/>
            <a:r>
              <a:rPr lang="en-US" dirty="0" smtClean="0"/>
              <a:t>Syntax:       public final void notify()</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notifyAll</a:t>
            </a:r>
            <a:r>
              <a:rPr lang="en-US" b="1" dirty="0" smtClean="0"/>
              <a:t>() method</a:t>
            </a:r>
            <a:br>
              <a:rPr lang="en-US" b="1" dirty="0" smtClean="0"/>
            </a:br>
            <a:endParaRPr lang="en-US" dirty="0"/>
          </a:p>
        </p:txBody>
      </p:sp>
      <p:sp>
        <p:nvSpPr>
          <p:cNvPr id="3" name="Content Placeholder 2"/>
          <p:cNvSpPr>
            <a:spLocks noGrp="1"/>
          </p:cNvSpPr>
          <p:nvPr>
            <p:ph idx="1"/>
          </p:nvPr>
        </p:nvSpPr>
        <p:spPr/>
        <p:txBody>
          <a:bodyPr/>
          <a:lstStyle/>
          <a:p>
            <a:r>
              <a:rPr lang="en-US" dirty="0" smtClean="0"/>
              <a:t>Wakes up all threads that are waiting on this object's monitor. Syntax: </a:t>
            </a:r>
          </a:p>
          <a:p>
            <a:pPr lvl="1"/>
            <a:r>
              <a:rPr lang="en-US" dirty="0" smtClean="0"/>
              <a:t>public final void </a:t>
            </a:r>
            <a:r>
              <a:rPr lang="en-US" dirty="0" err="1" smtClean="0"/>
              <a:t>notifyAll</a:t>
            </a:r>
            <a:r>
              <a:rPr lang="en-US" dirty="0" smtClean="0"/>
              <a:t>()</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r>
              <a:rPr lang="en-US" dirty="0" smtClean="0"/>
              <a:t>				   </a:t>
            </a:r>
            <a:r>
              <a:rPr lang="en-US" b="1" dirty="0" smtClean="0"/>
              <a:t>I/O Basics</a:t>
            </a:r>
          </a:p>
          <a:p>
            <a:pPr>
              <a:buNone/>
            </a:pPr>
            <a:r>
              <a:rPr lang="en-US" b="1" dirty="0" smtClean="0"/>
              <a:t>         (</a:t>
            </a:r>
            <a:r>
              <a:rPr lang="fr-FR" dirty="0" err="1" smtClean="0"/>
              <a:t>Java’s</a:t>
            </a:r>
            <a:r>
              <a:rPr lang="fr-FR" dirty="0" smtClean="0"/>
              <a:t> </a:t>
            </a:r>
            <a:r>
              <a:rPr lang="fr-FR" dirty="0" err="1" smtClean="0"/>
              <a:t>most</a:t>
            </a:r>
            <a:r>
              <a:rPr lang="fr-FR" dirty="0" smtClean="0"/>
              <a:t> important packages: </a:t>
            </a:r>
            <a:r>
              <a:rPr lang="fr-FR" b="1" dirty="0" err="1" smtClean="0"/>
              <a:t>io</a:t>
            </a:r>
            <a:r>
              <a:rPr lang="fr-FR" b="1" dirty="0" smtClean="0"/>
              <a:t>)</a:t>
            </a:r>
            <a:r>
              <a:rPr lang="en-US" b="1" dirty="0" smtClean="0"/>
              <a:t> </a:t>
            </a:r>
            <a:endParaRPr lang="en-US"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Streams</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A </a:t>
            </a:r>
            <a:r>
              <a:rPr lang="en-US" i="1" dirty="0" smtClean="0"/>
              <a:t>stream is an abstraction that either produces </a:t>
            </a:r>
            <a:r>
              <a:rPr lang="en-US" dirty="0" smtClean="0"/>
              <a:t>or consumes information.</a:t>
            </a:r>
          </a:p>
          <a:p>
            <a:pPr algn="just"/>
            <a:r>
              <a:rPr lang="en-US" dirty="0" smtClean="0"/>
              <a:t> A stream is linked to a physical device by the Java I/O system.</a:t>
            </a:r>
          </a:p>
          <a:p>
            <a:pPr algn="just"/>
            <a:endParaRPr lang="en-US" dirty="0" smtClean="0"/>
          </a:p>
          <a:p>
            <a:pPr algn="just">
              <a:buNone/>
            </a:pPr>
            <a:r>
              <a:rPr lang="en-US" dirty="0" smtClean="0"/>
              <a:t>    </a:t>
            </a:r>
            <a:r>
              <a:rPr lang="en-US" b="1" dirty="0" smtClean="0"/>
              <a:t>NOTE</a:t>
            </a:r>
            <a:r>
              <a:rPr lang="en-US" dirty="0" smtClean="0"/>
              <a:t>: All streams behave in the same manner, even if the actual physical devices to which they are linked differ. Thus, the same I/O classes and methods can be applied to any type of device.</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Types of streams</a:t>
            </a:r>
            <a:endParaRPr lang="en-US" dirty="0"/>
          </a:p>
        </p:txBody>
      </p:sp>
      <p:sp>
        <p:nvSpPr>
          <p:cNvPr id="3" name="Content Placeholder 2"/>
          <p:cNvSpPr>
            <a:spLocks noGrp="1"/>
          </p:cNvSpPr>
          <p:nvPr>
            <p:ph idx="1"/>
          </p:nvPr>
        </p:nvSpPr>
        <p:spPr/>
        <p:txBody>
          <a:bodyPr>
            <a:normAutofit lnSpcReduction="10000"/>
          </a:bodyPr>
          <a:lstStyle/>
          <a:p>
            <a:r>
              <a:rPr lang="en-US" dirty="0" smtClean="0"/>
              <a:t>Two types:</a:t>
            </a:r>
          </a:p>
          <a:p>
            <a:pPr>
              <a:buNone/>
            </a:pPr>
            <a:r>
              <a:rPr lang="en-US" dirty="0" smtClean="0"/>
              <a:t>     -    Byte and Character.</a:t>
            </a:r>
          </a:p>
          <a:p>
            <a:pPr algn="just"/>
            <a:r>
              <a:rPr lang="en-US" dirty="0" smtClean="0"/>
              <a:t>  </a:t>
            </a:r>
            <a:r>
              <a:rPr lang="en-US" b="1" i="1" dirty="0" smtClean="0"/>
              <a:t>Byte streams </a:t>
            </a:r>
            <a:r>
              <a:rPr lang="en-US" i="1" dirty="0" smtClean="0"/>
              <a:t>provide a convenient </a:t>
            </a:r>
            <a:r>
              <a:rPr lang="en-US" dirty="0" smtClean="0"/>
              <a:t>means for handling input and output of bytes. Byte streams are used, for example, when reading or writing binary data. </a:t>
            </a:r>
          </a:p>
          <a:p>
            <a:pPr algn="just"/>
            <a:r>
              <a:rPr lang="en-US" b="1" i="1" dirty="0" smtClean="0"/>
              <a:t>Character streams </a:t>
            </a:r>
            <a:r>
              <a:rPr lang="en-US" i="1" dirty="0" smtClean="0"/>
              <a:t>provide a convenient means for handling </a:t>
            </a:r>
            <a:r>
              <a:rPr lang="en-US" dirty="0" smtClean="0"/>
              <a:t>input and output of characters. They use Unicode.</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Reading Console Input</a:t>
            </a:r>
            <a:endParaRPr lang="en-US" dirty="0"/>
          </a:p>
        </p:txBody>
      </p:sp>
      <p:sp>
        <p:nvSpPr>
          <p:cNvPr id="3" name="Content Placeholder 2"/>
          <p:cNvSpPr>
            <a:spLocks noGrp="1"/>
          </p:cNvSpPr>
          <p:nvPr>
            <p:ph idx="1"/>
          </p:nvPr>
        </p:nvSpPr>
        <p:spPr/>
        <p:txBody>
          <a:bodyPr/>
          <a:lstStyle/>
          <a:p>
            <a:r>
              <a:rPr lang="en-US" dirty="0" smtClean="0"/>
              <a:t>The following based on the requirement:</a:t>
            </a:r>
          </a:p>
          <a:p>
            <a:pPr lvl="1"/>
            <a:r>
              <a:rPr lang="en-US" b="1" dirty="0" smtClean="0"/>
              <a:t>Scanner class</a:t>
            </a:r>
          </a:p>
          <a:p>
            <a:pPr lvl="1"/>
            <a:r>
              <a:rPr lang="en-US" b="1" dirty="0" smtClean="0"/>
              <a:t>Buffered Reader and InputStreamReader classes</a:t>
            </a:r>
          </a:p>
          <a:p>
            <a:pPr lvl="1"/>
            <a:r>
              <a:rPr lang="en-US" b="1" dirty="0" smtClean="0"/>
              <a:t>DataInputStream class</a:t>
            </a:r>
          </a:p>
          <a:p>
            <a:pPr lvl="1"/>
            <a:r>
              <a:rPr lang="en-US" b="1" dirty="0" smtClean="0"/>
              <a:t>Console class</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Reading Console Input</a:t>
            </a:r>
            <a:endParaRPr lang="en-US" dirty="0"/>
          </a:p>
        </p:txBody>
      </p:sp>
      <p:sp>
        <p:nvSpPr>
          <p:cNvPr id="3" name="Content Placeholder 2"/>
          <p:cNvSpPr>
            <a:spLocks noGrp="1"/>
          </p:cNvSpPr>
          <p:nvPr>
            <p:ph idx="1"/>
          </p:nvPr>
        </p:nvSpPr>
        <p:spPr>
          <a:xfrm>
            <a:off x="457200" y="1447800"/>
            <a:ext cx="8229600" cy="5105400"/>
          </a:xfrm>
        </p:spPr>
        <p:txBody>
          <a:bodyPr>
            <a:normAutofit lnSpcReduction="10000"/>
          </a:bodyPr>
          <a:lstStyle/>
          <a:p>
            <a:pPr>
              <a:buNone/>
            </a:pPr>
            <a:r>
              <a:rPr lang="en-US" sz="2000" dirty="0" smtClean="0"/>
              <a:t>import </a:t>
            </a:r>
            <a:r>
              <a:rPr lang="en-US" sz="2000" dirty="0" err="1" smtClean="0"/>
              <a:t>java.util.Scanner</a:t>
            </a:r>
            <a:r>
              <a:rPr lang="en-US" sz="2000" dirty="0" smtClean="0"/>
              <a:t>; </a:t>
            </a:r>
          </a:p>
          <a:p>
            <a:pPr>
              <a:buNone/>
            </a:pPr>
            <a:r>
              <a:rPr lang="en-US" sz="2000" dirty="0" smtClean="0"/>
              <a:t>class </a:t>
            </a:r>
            <a:r>
              <a:rPr lang="en-US" sz="2000" dirty="0" err="1" smtClean="0"/>
              <a:t>GetInput</a:t>
            </a:r>
            <a:r>
              <a:rPr lang="en-US" sz="2000" dirty="0" smtClean="0"/>
              <a:t>{</a:t>
            </a:r>
          </a:p>
          <a:p>
            <a:pPr>
              <a:buNone/>
            </a:pPr>
            <a:r>
              <a:rPr lang="en-US" sz="2000" dirty="0" smtClean="0"/>
              <a:t>Main(){</a:t>
            </a:r>
          </a:p>
          <a:p>
            <a:pPr>
              <a:buNone/>
            </a:pPr>
            <a:r>
              <a:rPr lang="en-US" sz="2000" dirty="0" err="1" smtClean="0"/>
              <a:t>int</a:t>
            </a:r>
            <a:r>
              <a:rPr lang="en-US" sz="2000" dirty="0" smtClean="0"/>
              <a:t> a;</a:t>
            </a:r>
          </a:p>
          <a:p>
            <a:pPr>
              <a:buNone/>
            </a:pPr>
            <a:r>
              <a:rPr lang="en-US" sz="2000" dirty="0" smtClean="0"/>
              <a:t>String s; </a:t>
            </a:r>
          </a:p>
          <a:p>
            <a:pPr>
              <a:buNone/>
            </a:pPr>
            <a:r>
              <a:rPr lang="en-US" sz="2000" dirty="0" smtClean="0">
                <a:solidFill>
                  <a:srgbClr val="FF0000"/>
                </a:solidFill>
              </a:rPr>
              <a:t>Scanner in = new Scanner(</a:t>
            </a:r>
            <a:r>
              <a:rPr lang="en-US" sz="2000" dirty="0" err="1" smtClean="0">
                <a:solidFill>
                  <a:srgbClr val="FF0000"/>
                </a:solidFill>
              </a:rPr>
              <a:t>System.in</a:t>
            </a:r>
            <a:r>
              <a:rPr lang="en-US" sz="2000" dirty="0" smtClean="0"/>
              <a:t>);</a:t>
            </a:r>
          </a:p>
          <a:p>
            <a:pPr>
              <a:buNone/>
            </a:pPr>
            <a:r>
              <a:rPr lang="en-US" sz="2000" dirty="0" smtClean="0"/>
              <a:t> </a:t>
            </a:r>
            <a:r>
              <a:rPr lang="en-US" sz="2000" dirty="0" err="1" smtClean="0"/>
              <a:t>System.out.println</a:t>
            </a:r>
            <a:r>
              <a:rPr lang="en-US" sz="2000" dirty="0" smtClean="0"/>
              <a:t>("Enter a string");</a:t>
            </a:r>
          </a:p>
          <a:p>
            <a:pPr>
              <a:buNone/>
            </a:pPr>
            <a:r>
              <a:rPr lang="en-US" sz="2000" dirty="0" smtClean="0"/>
              <a:t> </a:t>
            </a:r>
            <a:r>
              <a:rPr lang="en-US" sz="2000" dirty="0" smtClean="0">
                <a:solidFill>
                  <a:srgbClr val="FF0000"/>
                </a:solidFill>
              </a:rPr>
              <a:t>s = </a:t>
            </a:r>
            <a:r>
              <a:rPr lang="en-US" sz="2000" dirty="0" err="1" smtClean="0">
                <a:solidFill>
                  <a:srgbClr val="FF0000"/>
                </a:solidFill>
              </a:rPr>
              <a:t>in.nextLine</a:t>
            </a:r>
            <a:r>
              <a:rPr lang="en-US" sz="2000" dirty="0" smtClean="0">
                <a:solidFill>
                  <a:srgbClr val="FF0000"/>
                </a:solidFill>
              </a:rPr>
              <a:t>();</a:t>
            </a:r>
          </a:p>
          <a:p>
            <a:pPr>
              <a:buNone/>
            </a:pPr>
            <a:r>
              <a:rPr lang="en-US" sz="2000" dirty="0" smtClean="0"/>
              <a:t> </a:t>
            </a:r>
            <a:r>
              <a:rPr lang="en-US" sz="2000" dirty="0" err="1" smtClean="0"/>
              <a:t>System.out.println</a:t>
            </a:r>
            <a:r>
              <a:rPr lang="en-US" sz="2000" dirty="0" smtClean="0"/>
              <a:t>("You entered string " + s);</a:t>
            </a:r>
          </a:p>
          <a:p>
            <a:pPr>
              <a:buNone/>
            </a:pPr>
            <a:r>
              <a:rPr lang="en-US" sz="2000" dirty="0" smtClean="0"/>
              <a:t> </a:t>
            </a:r>
            <a:r>
              <a:rPr lang="en-US" sz="2000" dirty="0" err="1" smtClean="0"/>
              <a:t>System.out.println</a:t>
            </a:r>
            <a:r>
              <a:rPr lang="en-US" sz="2000" dirty="0" smtClean="0"/>
              <a:t>("Enter an integer"); </a:t>
            </a:r>
          </a:p>
          <a:p>
            <a:pPr>
              <a:buNone/>
            </a:pPr>
            <a:r>
              <a:rPr lang="en-US" sz="2000" dirty="0" smtClean="0">
                <a:solidFill>
                  <a:srgbClr val="FF0000"/>
                </a:solidFill>
              </a:rPr>
              <a:t>a = </a:t>
            </a:r>
            <a:r>
              <a:rPr lang="en-US" sz="2000" dirty="0" err="1" smtClean="0">
                <a:solidFill>
                  <a:srgbClr val="FF0000"/>
                </a:solidFill>
              </a:rPr>
              <a:t>in.nextInt</a:t>
            </a:r>
            <a:r>
              <a:rPr lang="en-US" sz="2000" dirty="0" smtClean="0">
                <a:solidFill>
                  <a:srgbClr val="FF0000"/>
                </a:solidFill>
              </a:rPr>
              <a:t>(); </a:t>
            </a:r>
          </a:p>
          <a:p>
            <a:pPr>
              <a:buNone/>
            </a:pPr>
            <a:r>
              <a:rPr lang="en-US" sz="2000" dirty="0" err="1" smtClean="0"/>
              <a:t>System.out.println</a:t>
            </a:r>
            <a:r>
              <a:rPr lang="en-US" sz="2000" dirty="0" smtClean="0"/>
              <a:t>("You entered integer " + a);</a:t>
            </a:r>
          </a:p>
          <a:p>
            <a:pPr>
              <a:buNone/>
            </a:pPr>
            <a:r>
              <a:rPr lang="en-US" sz="2000" dirty="0" smtClean="0"/>
              <a:t>}</a:t>
            </a:r>
          </a:p>
          <a:p>
            <a:pPr>
              <a:buNone/>
            </a:pPr>
            <a:r>
              <a:rPr lang="en-US" sz="2000" dirty="0" smtClean="0"/>
              <a:t>}</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t>Example of Child class </a:t>
            </a:r>
            <a:r>
              <a:rPr lang="en-US" sz="2700" b="1" dirty="0" err="1" smtClean="0"/>
              <a:t>refering</a:t>
            </a:r>
            <a:r>
              <a:rPr lang="en-US" sz="2700" b="1" dirty="0" smtClean="0"/>
              <a:t> Parent class methods using super keyword</a:t>
            </a:r>
            <a:r>
              <a:rPr lang="en-US" b="1" dirty="0" smtClean="0"/>
              <a:t/>
            </a:r>
            <a:br>
              <a:rPr lang="en-US" b="1" dirty="0" smtClean="0"/>
            </a:br>
            <a:endParaRPr lang="en-US" dirty="0"/>
          </a:p>
        </p:txBody>
      </p:sp>
      <p:sp>
        <p:nvSpPr>
          <p:cNvPr id="3" name="Content Placeholder 2"/>
          <p:cNvSpPr>
            <a:spLocks noGrp="1"/>
          </p:cNvSpPr>
          <p:nvPr>
            <p:ph idx="1"/>
          </p:nvPr>
        </p:nvSpPr>
        <p:spPr>
          <a:xfrm>
            <a:off x="457200" y="990600"/>
            <a:ext cx="8229600" cy="5715000"/>
          </a:xfrm>
        </p:spPr>
        <p:txBody>
          <a:bodyPr>
            <a:noAutofit/>
          </a:bodyPr>
          <a:lstStyle/>
          <a:p>
            <a:pPr lvl="1">
              <a:buNone/>
            </a:pPr>
            <a:r>
              <a:rPr lang="en-US" sz="1400" dirty="0" smtClean="0"/>
              <a:t>class Parent</a:t>
            </a:r>
          </a:p>
          <a:p>
            <a:pPr lvl="1">
              <a:buNone/>
            </a:pPr>
            <a:r>
              <a:rPr lang="en-US" sz="1400" dirty="0" smtClean="0"/>
              <a:t>{</a:t>
            </a:r>
          </a:p>
          <a:p>
            <a:pPr lvl="1">
              <a:buNone/>
            </a:pPr>
            <a:r>
              <a:rPr lang="en-US" sz="1400" dirty="0" smtClean="0"/>
              <a:t>    String name;</a:t>
            </a:r>
          </a:p>
          <a:p>
            <a:pPr lvl="1">
              <a:buNone/>
            </a:pPr>
            <a:r>
              <a:rPr lang="en-US" sz="1400" dirty="0" smtClean="0"/>
              <a:t>    public void details()</a:t>
            </a:r>
          </a:p>
          <a:p>
            <a:pPr lvl="1">
              <a:buNone/>
            </a:pPr>
            <a:r>
              <a:rPr lang="en-US" sz="1400" dirty="0" smtClean="0"/>
              <a:t>    {</a:t>
            </a:r>
          </a:p>
          <a:p>
            <a:pPr lvl="1">
              <a:buNone/>
            </a:pPr>
            <a:r>
              <a:rPr lang="en-US" sz="1400" dirty="0" smtClean="0"/>
              <a:t>      name = "Parent";</a:t>
            </a:r>
          </a:p>
          <a:p>
            <a:pPr lvl="1">
              <a:buNone/>
            </a:pPr>
            <a:r>
              <a:rPr lang="en-US" sz="1400" dirty="0" smtClean="0"/>
              <a:t>        </a:t>
            </a:r>
            <a:r>
              <a:rPr lang="en-US" sz="1400" dirty="0" err="1" smtClean="0"/>
              <a:t>System.out.println</a:t>
            </a:r>
            <a:r>
              <a:rPr lang="en-US" sz="1400" dirty="0" smtClean="0"/>
              <a:t>(name);</a:t>
            </a:r>
          </a:p>
          <a:p>
            <a:pPr lvl="1">
              <a:buNone/>
            </a:pPr>
            <a:r>
              <a:rPr lang="en-US" sz="1400" dirty="0" smtClean="0"/>
              <a:t>    }  </a:t>
            </a:r>
          </a:p>
          <a:p>
            <a:pPr lvl="1">
              <a:buNone/>
            </a:pPr>
            <a:r>
              <a:rPr lang="en-US" sz="1400" dirty="0" smtClean="0"/>
              <a:t>}</a:t>
            </a:r>
          </a:p>
          <a:p>
            <a:pPr lvl="1">
              <a:buNone/>
            </a:pPr>
            <a:r>
              <a:rPr lang="en-US" sz="1400" dirty="0" smtClean="0"/>
              <a:t>public class Child extends Parent {</a:t>
            </a:r>
          </a:p>
          <a:p>
            <a:pPr lvl="1">
              <a:buNone/>
            </a:pPr>
            <a:r>
              <a:rPr lang="en-US" sz="1400" dirty="0" smtClean="0"/>
              <a:t>    String name;</a:t>
            </a:r>
          </a:p>
          <a:p>
            <a:pPr lvl="1">
              <a:buNone/>
            </a:pPr>
            <a:r>
              <a:rPr lang="en-US" sz="1400" dirty="0" smtClean="0"/>
              <a:t>    public void details()</a:t>
            </a:r>
          </a:p>
          <a:p>
            <a:pPr lvl="1">
              <a:buNone/>
            </a:pPr>
            <a:r>
              <a:rPr lang="en-US" sz="1400" dirty="0" smtClean="0"/>
              <a:t>    {</a:t>
            </a:r>
          </a:p>
          <a:p>
            <a:pPr lvl="1">
              <a:buNone/>
            </a:pPr>
            <a:r>
              <a:rPr lang="en-US" sz="1400" dirty="0" smtClean="0"/>
              <a:t>        </a:t>
            </a:r>
            <a:r>
              <a:rPr lang="en-US" sz="1400" dirty="0" err="1" smtClean="0"/>
              <a:t>super.details</a:t>
            </a:r>
            <a:r>
              <a:rPr lang="en-US" sz="1400" dirty="0" smtClean="0"/>
              <a:t>();	//calling Parent class details() method</a:t>
            </a:r>
          </a:p>
          <a:p>
            <a:pPr lvl="1">
              <a:buNone/>
            </a:pPr>
            <a:r>
              <a:rPr lang="en-US" sz="1400" dirty="0" smtClean="0"/>
              <a:t>        name = "Child";</a:t>
            </a:r>
          </a:p>
          <a:p>
            <a:pPr lvl="1">
              <a:buNone/>
            </a:pPr>
            <a:r>
              <a:rPr lang="en-US" sz="1400" dirty="0" smtClean="0"/>
              <a:t>        </a:t>
            </a:r>
            <a:r>
              <a:rPr lang="en-US" sz="1400" dirty="0" err="1" smtClean="0"/>
              <a:t>System.out.println</a:t>
            </a:r>
            <a:r>
              <a:rPr lang="en-US" sz="1400" dirty="0" smtClean="0"/>
              <a:t>(name);</a:t>
            </a:r>
          </a:p>
          <a:p>
            <a:pPr lvl="1">
              <a:buNone/>
            </a:pPr>
            <a:r>
              <a:rPr lang="en-US" sz="1400" dirty="0" smtClean="0"/>
              <a:t>    }</a:t>
            </a:r>
          </a:p>
          <a:p>
            <a:pPr lvl="1">
              <a:buNone/>
            </a:pPr>
            <a:r>
              <a:rPr lang="en-US" sz="1400" dirty="0" smtClean="0"/>
              <a:t>    public static void main(String[] </a:t>
            </a:r>
            <a:r>
              <a:rPr lang="en-US" sz="1400" dirty="0" err="1" smtClean="0"/>
              <a:t>args</a:t>
            </a:r>
            <a:r>
              <a:rPr lang="en-US" sz="1400" dirty="0" smtClean="0"/>
              <a:t>)</a:t>
            </a:r>
          </a:p>
          <a:p>
            <a:pPr lvl="1">
              <a:buNone/>
            </a:pPr>
            <a:r>
              <a:rPr lang="en-US" sz="1400" dirty="0" smtClean="0"/>
              <a:t>    {</a:t>
            </a:r>
          </a:p>
          <a:p>
            <a:pPr lvl="1">
              <a:buNone/>
            </a:pPr>
            <a:r>
              <a:rPr lang="en-US" sz="1400" dirty="0" smtClean="0"/>
              <a:t>        Child </a:t>
            </a:r>
            <a:r>
              <a:rPr lang="en-US" sz="1400" dirty="0" err="1" smtClean="0"/>
              <a:t>cobj</a:t>
            </a:r>
            <a:r>
              <a:rPr lang="en-US" sz="1400" dirty="0" smtClean="0"/>
              <a:t> = new Child();</a:t>
            </a:r>
          </a:p>
          <a:p>
            <a:pPr lvl="1">
              <a:buNone/>
            </a:pPr>
            <a:r>
              <a:rPr lang="en-US" sz="1400" dirty="0" smtClean="0"/>
              <a:t>        </a:t>
            </a:r>
            <a:r>
              <a:rPr lang="en-US" sz="1400" dirty="0" err="1" smtClean="0"/>
              <a:t>cobj.details</a:t>
            </a:r>
            <a:r>
              <a:rPr lang="en-US" sz="1400" dirty="0" smtClean="0"/>
              <a:t>();</a:t>
            </a:r>
          </a:p>
          <a:p>
            <a:pPr lvl="1">
              <a:buNone/>
            </a:pPr>
            <a:r>
              <a:rPr lang="en-US" sz="1400" dirty="0" smtClean="0"/>
              <a:t>    }</a:t>
            </a:r>
          </a:p>
          <a:p>
            <a:pPr lvl="1">
              <a:buNone/>
            </a:pPr>
            <a:r>
              <a:rPr lang="en-US" sz="1400" dirty="0" smtClean="0"/>
              <a:t>}</a:t>
            </a:r>
          </a:p>
          <a:p>
            <a:pPr lvl="1">
              <a:buNone/>
            </a:pPr>
            <a:endParaRPr lang="en-US" sz="1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Reading Console Input</a:t>
            </a:r>
            <a:endParaRPr lang="en-US" dirty="0"/>
          </a:p>
        </p:txBody>
      </p:sp>
      <p:sp>
        <p:nvSpPr>
          <p:cNvPr id="3" name="Content Placeholder 2"/>
          <p:cNvSpPr>
            <a:spLocks noGrp="1"/>
          </p:cNvSpPr>
          <p:nvPr>
            <p:ph idx="1"/>
          </p:nvPr>
        </p:nvSpPr>
        <p:spPr>
          <a:xfrm>
            <a:off x="228600" y="1600200"/>
            <a:ext cx="8686800" cy="4525963"/>
          </a:xfrm>
        </p:spPr>
        <p:txBody>
          <a:bodyPr>
            <a:normAutofit fontScale="85000" lnSpcReduction="20000"/>
          </a:bodyPr>
          <a:lstStyle/>
          <a:p>
            <a:r>
              <a:rPr lang="en-US" dirty="0" err="1" smtClean="0"/>
              <a:t>System.in</a:t>
            </a:r>
            <a:endParaRPr lang="en-US" dirty="0" smtClean="0"/>
          </a:p>
          <a:p>
            <a:r>
              <a:rPr lang="en-US" dirty="0" smtClean="0"/>
              <a:t>InputStreamReader</a:t>
            </a:r>
          </a:p>
          <a:p>
            <a:r>
              <a:rPr lang="en-US" dirty="0" err="1" smtClean="0"/>
              <a:t>BufferedReader</a:t>
            </a:r>
            <a:endParaRPr lang="en-US" dirty="0" smtClean="0"/>
          </a:p>
          <a:p>
            <a:pPr lvl="1"/>
            <a:r>
              <a:rPr lang="en-US" dirty="0" err="1" smtClean="0"/>
              <a:t>InputStreamReader</a:t>
            </a:r>
            <a:r>
              <a:rPr lang="en-US" dirty="0" smtClean="0"/>
              <a:t> and </a:t>
            </a:r>
            <a:r>
              <a:rPr lang="en-US" dirty="0" err="1" smtClean="0"/>
              <a:t>BufferedReader</a:t>
            </a:r>
            <a:r>
              <a:rPr lang="en-US" dirty="0" smtClean="0"/>
              <a:t> are classes in java.io package.</a:t>
            </a:r>
          </a:p>
          <a:p>
            <a:pPr lvl="1"/>
            <a:r>
              <a:rPr lang="en-US" dirty="0" smtClean="0"/>
              <a:t>The data is received in the form of bytes from the keyboard by </a:t>
            </a:r>
            <a:r>
              <a:rPr lang="en-US" dirty="0" err="1" smtClean="0"/>
              <a:t>System.in</a:t>
            </a:r>
            <a:r>
              <a:rPr lang="en-US" dirty="0" smtClean="0"/>
              <a:t> which is an </a:t>
            </a:r>
            <a:r>
              <a:rPr lang="en-US" dirty="0" err="1" smtClean="0"/>
              <a:t>InputStream</a:t>
            </a:r>
            <a:r>
              <a:rPr lang="en-US" dirty="0" smtClean="0"/>
              <a:t> object.</a:t>
            </a:r>
          </a:p>
          <a:p>
            <a:pPr lvl="1"/>
            <a:r>
              <a:rPr lang="en-US" dirty="0" smtClean="0"/>
              <a:t>Then the InputStreamReader reads bytes and decodes them into characters.</a:t>
            </a:r>
          </a:p>
          <a:p>
            <a:pPr lvl="1"/>
            <a:r>
              <a:rPr lang="en-US" dirty="0" smtClean="0"/>
              <a:t>Then finally </a:t>
            </a:r>
            <a:r>
              <a:rPr lang="en-US" dirty="0" err="1" smtClean="0"/>
              <a:t>BufferedReader</a:t>
            </a:r>
            <a:r>
              <a:rPr lang="en-US" dirty="0" smtClean="0"/>
              <a:t> object reads text from a character-input stream, buffering characters so as to provide for the efficient reading of characters, arrays, and lines.</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Reading Console Input</a:t>
            </a:r>
            <a:endParaRPr lang="en-US" dirty="0"/>
          </a:p>
        </p:txBody>
      </p:sp>
      <p:sp>
        <p:nvSpPr>
          <p:cNvPr id="3" name="Content Placeholder 2"/>
          <p:cNvSpPr>
            <a:spLocks noGrp="1"/>
          </p:cNvSpPr>
          <p:nvPr>
            <p:ph idx="1"/>
          </p:nvPr>
        </p:nvSpPr>
        <p:spPr>
          <a:xfrm>
            <a:off x="457200" y="1600200"/>
            <a:ext cx="8534400" cy="5029200"/>
          </a:xfrm>
        </p:spPr>
        <p:txBody>
          <a:bodyPr>
            <a:normAutofit/>
          </a:bodyPr>
          <a:lstStyle/>
          <a:p>
            <a:pPr>
              <a:buNone/>
            </a:pPr>
            <a:endParaRPr lang="en-US" dirty="0" smtClean="0"/>
          </a:p>
          <a:p>
            <a:pPr>
              <a:buNone/>
            </a:pPr>
            <a:r>
              <a:rPr lang="en-US" sz="2400" dirty="0" smtClean="0"/>
              <a:t>     InputStreamReader </a:t>
            </a:r>
            <a:r>
              <a:rPr lang="en-US" sz="2400" dirty="0" err="1" smtClean="0"/>
              <a:t>inp</a:t>
            </a:r>
            <a:r>
              <a:rPr lang="en-US" sz="2400" dirty="0" smtClean="0"/>
              <a:t> = new InputStreamReader(</a:t>
            </a:r>
            <a:r>
              <a:rPr lang="en-US" sz="2400" dirty="0" err="1" smtClean="0"/>
              <a:t>system.in</a:t>
            </a:r>
            <a:r>
              <a:rPr lang="en-US" sz="2400" dirty="0" smtClean="0"/>
              <a:t>); </a:t>
            </a:r>
            <a:r>
              <a:rPr lang="en-US" sz="2400" dirty="0" err="1" smtClean="0"/>
              <a:t>BufferedReader</a:t>
            </a:r>
            <a:r>
              <a:rPr lang="en-US" sz="2400" dirty="0" smtClean="0"/>
              <a:t> </a:t>
            </a:r>
            <a:r>
              <a:rPr lang="en-US" sz="2400" dirty="0" err="1" smtClean="0"/>
              <a:t>br</a:t>
            </a:r>
            <a:r>
              <a:rPr lang="en-US" sz="2400" dirty="0" smtClean="0"/>
              <a:t> = new </a:t>
            </a:r>
            <a:r>
              <a:rPr lang="en-US" sz="2400" dirty="0" err="1" smtClean="0"/>
              <a:t>BufferedReader</a:t>
            </a:r>
            <a:r>
              <a:rPr lang="en-US" sz="2400" dirty="0" smtClean="0"/>
              <a:t>(</a:t>
            </a:r>
            <a:r>
              <a:rPr lang="en-US" sz="2400" dirty="0" err="1" smtClean="0"/>
              <a:t>inp</a:t>
            </a:r>
            <a:r>
              <a:rPr lang="en-US" sz="2400" dirty="0" smtClean="0"/>
              <a:t>);</a:t>
            </a:r>
            <a:r>
              <a:rPr lang="en-US" sz="2400" dirty="0" smtClean="0">
                <a:solidFill>
                  <a:srgbClr val="FF0000"/>
                </a:solidFill>
              </a:rPr>
              <a:t>  </a:t>
            </a:r>
          </a:p>
          <a:p>
            <a:pPr>
              <a:buNone/>
            </a:pPr>
            <a:r>
              <a:rPr lang="en-US" sz="2400" dirty="0" smtClean="0">
                <a:solidFill>
                  <a:srgbClr val="FF0000"/>
                </a:solidFill>
              </a:rPr>
              <a:t>   </a:t>
            </a:r>
            <a:r>
              <a:rPr lang="en-US" sz="2400" dirty="0" smtClean="0"/>
              <a:t>   </a:t>
            </a:r>
            <a:r>
              <a:rPr lang="en-US" sz="2400" dirty="0" err="1" smtClean="0"/>
              <a:t>int</a:t>
            </a:r>
            <a:r>
              <a:rPr lang="en-US" sz="2400" dirty="0" smtClean="0"/>
              <a:t> </a:t>
            </a:r>
            <a:r>
              <a:rPr lang="en-US" sz="2400" dirty="0" err="1" smtClean="0"/>
              <a:t>i</a:t>
            </a:r>
            <a:r>
              <a:rPr lang="en-US" sz="2400" dirty="0" smtClean="0"/>
              <a:t> = </a:t>
            </a:r>
            <a:r>
              <a:rPr lang="en-US" sz="2400" dirty="0" err="1" smtClean="0"/>
              <a:t>Integer.parseInt</a:t>
            </a:r>
            <a:r>
              <a:rPr lang="en-US" sz="2400" dirty="0" smtClean="0"/>
              <a:t>(</a:t>
            </a:r>
            <a:r>
              <a:rPr lang="en-US" sz="2400" dirty="0" err="1" smtClean="0"/>
              <a:t>br.readLine</a:t>
            </a:r>
            <a:r>
              <a:rPr lang="en-US" sz="2400" dirty="0" smtClean="0"/>
              <a:t>());</a:t>
            </a:r>
            <a:r>
              <a:rPr lang="en-US" sz="2400" dirty="0" smtClean="0">
                <a:solidFill>
                  <a:srgbClr val="FF0000"/>
                </a:solidFill>
              </a:rPr>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Reading Console Input</a:t>
            </a:r>
            <a:endParaRPr lang="en-US" dirty="0"/>
          </a:p>
        </p:txBody>
      </p:sp>
      <p:sp>
        <p:nvSpPr>
          <p:cNvPr id="3" name="Content Placeholder 2"/>
          <p:cNvSpPr>
            <a:spLocks noGrp="1"/>
          </p:cNvSpPr>
          <p:nvPr>
            <p:ph idx="1"/>
          </p:nvPr>
        </p:nvSpPr>
        <p:spPr>
          <a:xfrm>
            <a:off x="152400" y="1600200"/>
            <a:ext cx="8763000" cy="4525963"/>
          </a:xfrm>
        </p:spPr>
        <p:txBody>
          <a:bodyPr/>
          <a:lstStyle/>
          <a:p>
            <a:r>
              <a:rPr lang="en-US" dirty="0" smtClean="0"/>
              <a:t>To read a character from a </a:t>
            </a:r>
            <a:r>
              <a:rPr lang="en-US" b="1" dirty="0" err="1" smtClean="0"/>
              <a:t>BufferedReader</a:t>
            </a:r>
            <a:r>
              <a:rPr lang="en-US" b="1" dirty="0" smtClean="0"/>
              <a:t>, </a:t>
            </a:r>
            <a:r>
              <a:rPr lang="en-US" dirty="0" smtClean="0"/>
              <a:t>use read( ). </a:t>
            </a:r>
          </a:p>
          <a:p>
            <a:pPr>
              <a:buNone/>
            </a:pPr>
            <a:r>
              <a:rPr lang="en-US" dirty="0" smtClean="0"/>
              <a:t>                 </a:t>
            </a:r>
            <a:r>
              <a:rPr lang="en-US" dirty="0" err="1" smtClean="0"/>
              <a:t>int</a:t>
            </a:r>
            <a:r>
              <a:rPr lang="en-US" dirty="0" smtClean="0"/>
              <a:t> read( ) throws </a:t>
            </a:r>
            <a:r>
              <a:rPr lang="en-US" dirty="0" err="1" smtClean="0"/>
              <a:t>IOException</a:t>
            </a:r>
            <a:endParaRPr lang="en-US" dirty="0" smtClean="0"/>
          </a:p>
          <a:p>
            <a:r>
              <a:rPr lang="en-US" dirty="0" smtClean="0"/>
              <a:t>To read a string from the keyboard, use the version of </a:t>
            </a:r>
            <a:r>
              <a:rPr lang="en-US" b="1" dirty="0" err="1" smtClean="0"/>
              <a:t>readLine</a:t>
            </a:r>
            <a:r>
              <a:rPr lang="en-US" b="1" dirty="0" smtClean="0"/>
              <a:t>( ) </a:t>
            </a:r>
            <a:r>
              <a:rPr lang="en-US" dirty="0" smtClean="0"/>
              <a:t>that is a member of the</a:t>
            </a:r>
          </a:p>
          <a:p>
            <a:pPr>
              <a:buNone/>
            </a:pPr>
            <a:r>
              <a:rPr lang="en-US" dirty="0" smtClean="0"/>
              <a:t>    </a:t>
            </a:r>
            <a:r>
              <a:rPr lang="en-US" dirty="0" err="1" smtClean="0"/>
              <a:t>BufferedReader</a:t>
            </a:r>
            <a:r>
              <a:rPr lang="en-US" dirty="0" smtClean="0"/>
              <a:t> class.</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Reading Console Input</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b="1" dirty="0" smtClean="0"/>
              <a:t>using DataInputStream class:</a:t>
            </a:r>
          </a:p>
          <a:p>
            <a:pPr>
              <a:buNone/>
            </a:pPr>
            <a:endParaRPr lang="en-US" sz="2400" dirty="0" smtClean="0"/>
          </a:p>
          <a:p>
            <a:pPr>
              <a:buNone/>
            </a:pPr>
            <a:r>
              <a:rPr lang="en-US" sz="2400" dirty="0" smtClean="0"/>
              <a:t>      DataInputStream </a:t>
            </a:r>
            <a:r>
              <a:rPr lang="en-US" sz="2400" dirty="0" err="1" smtClean="0"/>
              <a:t>dis</a:t>
            </a:r>
            <a:r>
              <a:rPr lang="en-US" sz="2400" dirty="0" smtClean="0"/>
              <a:t> = new DataInputStream(</a:t>
            </a:r>
            <a:r>
              <a:rPr lang="en-US" sz="2400" dirty="0" err="1" smtClean="0"/>
              <a:t>System.in</a:t>
            </a:r>
            <a:r>
              <a:rPr lang="en-US" sz="2400" dirty="0" smtClean="0"/>
              <a:t>); </a:t>
            </a:r>
          </a:p>
          <a:p>
            <a:pPr>
              <a:buNone/>
            </a:pPr>
            <a:r>
              <a:rPr lang="en-US" sz="2400" dirty="0" smtClean="0"/>
              <a:t>      </a:t>
            </a:r>
            <a:r>
              <a:rPr lang="en-US" sz="2400" dirty="0" err="1" smtClean="0"/>
              <a:t>int</a:t>
            </a:r>
            <a:r>
              <a:rPr lang="en-US" sz="2400" dirty="0" smtClean="0"/>
              <a:t> </a:t>
            </a:r>
            <a:r>
              <a:rPr lang="en-US" sz="2400" dirty="0" err="1" smtClean="0"/>
              <a:t>i</a:t>
            </a:r>
            <a:r>
              <a:rPr lang="en-US" sz="2400" dirty="0" smtClean="0"/>
              <a:t> = </a:t>
            </a:r>
            <a:r>
              <a:rPr lang="en-US" sz="2400" dirty="0" err="1" smtClean="0"/>
              <a:t>dis.readInt</a:t>
            </a:r>
            <a:r>
              <a:rPr lang="en-US" sz="2400" dirty="0" smtClean="0"/>
              <a:t>();</a:t>
            </a:r>
          </a:p>
          <a:p>
            <a:pPr>
              <a:buNone/>
            </a:pPr>
            <a:endParaRPr lang="en-US" sz="2400" dirty="0" smtClean="0"/>
          </a:p>
          <a:p>
            <a:r>
              <a:rPr lang="en-US" b="1" dirty="0" smtClean="0"/>
              <a:t>using Console class:   import </a:t>
            </a:r>
            <a:r>
              <a:rPr lang="en-US" b="1" dirty="0" err="1" smtClean="0"/>
              <a:t>java.io.Console</a:t>
            </a:r>
            <a:r>
              <a:rPr lang="en-US" b="1" dirty="0" smtClean="0"/>
              <a:t>;</a:t>
            </a:r>
          </a:p>
          <a:p>
            <a:pPr lvl="1">
              <a:buNone/>
            </a:pPr>
            <a:r>
              <a:rPr lang="en-US" sz="2000" dirty="0" smtClean="0"/>
              <a:t>Console c = </a:t>
            </a:r>
            <a:r>
              <a:rPr lang="en-US" sz="2000" dirty="0" err="1" smtClean="0"/>
              <a:t>System.console</a:t>
            </a:r>
            <a:r>
              <a:rPr lang="en-US" sz="2000" dirty="0" smtClean="0"/>
              <a:t>();  </a:t>
            </a:r>
          </a:p>
          <a:p>
            <a:pPr lvl="1">
              <a:buNone/>
            </a:pPr>
            <a:r>
              <a:rPr lang="en-US" sz="2000" dirty="0" err="1" smtClean="0"/>
              <a:t>System.out.println</a:t>
            </a:r>
            <a:r>
              <a:rPr lang="en-US" sz="2000" dirty="0" smtClean="0"/>
              <a:t>("Enter your name: ");  </a:t>
            </a:r>
          </a:p>
          <a:p>
            <a:pPr lvl="1">
              <a:buNone/>
            </a:pPr>
            <a:r>
              <a:rPr lang="en-US" sz="2000" dirty="0" smtClean="0"/>
              <a:t>String n = </a:t>
            </a:r>
            <a:r>
              <a:rPr lang="en-US" sz="2000" dirty="0" err="1" smtClean="0"/>
              <a:t>c.readLine</a:t>
            </a:r>
            <a:r>
              <a:rPr lang="en-US" sz="2000" dirty="0" smtClean="0"/>
              <a:t>();  </a:t>
            </a:r>
          </a:p>
          <a:p>
            <a:pPr lvl="1">
              <a:buNone/>
            </a:pPr>
            <a:r>
              <a:rPr lang="en-US" sz="2000" dirty="0" err="1" smtClean="0"/>
              <a:t>System.out.println</a:t>
            </a:r>
            <a:r>
              <a:rPr lang="en-US" sz="2000" dirty="0" smtClean="0"/>
              <a:t>("Welcome "+n);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Writing Console Output</a:t>
            </a:r>
            <a:endParaRPr lang="en-US" dirty="0"/>
          </a:p>
        </p:txBody>
      </p:sp>
      <p:sp>
        <p:nvSpPr>
          <p:cNvPr id="3" name="Content Placeholder 2"/>
          <p:cNvSpPr>
            <a:spLocks noGrp="1"/>
          </p:cNvSpPr>
          <p:nvPr>
            <p:ph idx="1"/>
          </p:nvPr>
        </p:nvSpPr>
        <p:spPr>
          <a:xfrm>
            <a:off x="228600" y="1600200"/>
            <a:ext cx="8763000" cy="4525963"/>
          </a:xfrm>
        </p:spPr>
        <p:txBody>
          <a:bodyPr/>
          <a:lstStyle/>
          <a:p>
            <a:r>
              <a:rPr lang="en-US" dirty="0" smtClean="0"/>
              <a:t>Console output is most easily accomplished with </a:t>
            </a:r>
            <a:r>
              <a:rPr lang="en-US" b="1" dirty="0" smtClean="0"/>
              <a:t>print( ) and </a:t>
            </a:r>
            <a:r>
              <a:rPr lang="en-US" b="1" dirty="0" err="1" smtClean="0"/>
              <a:t>println</a:t>
            </a:r>
            <a:r>
              <a:rPr lang="en-US" b="1" dirty="0" smtClean="0"/>
              <a:t>( ).</a:t>
            </a:r>
          </a:p>
          <a:p>
            <a:r>
              <a:rPr lang="en-US" dirty="0" smtClean="0"/>
              <a:t>The </a:t>
            </a:r>
            <a:r>
              <a:rPr lang="en-US" b="1" dirty="0" err="1" smtClean="0"/>
              <a:t>printf</a:t>
            </a:r>
            <a:r>
              <a:rPr lang="en-US" b="1" dirty="0" smtClean="0"/>
              <a:t>( ) </a:t>
            </a:r>
            <a:r>
              <a:rPr lang="en-US" dirty="0" smtClean="0"/>
              <a:t>method automatically uses Formatter to create a formatted string.</a:t>
            </a:r>
          </a:p>
          <a:p>
            <a:r>
              <a:rPr lang="en-US" dirty="0" smtClean="0"/>
              <a:t>The </a:t>
            </a:r>
            <a:r>
              <a:rPr lang="en-US" dirty="0" err="1" smtClean="0"/>
              <a:t>printf</a:t>
            </a:r>
            <a:r>
              <a:rPr lang="en-US" dirty="0" smtClean="0"/>
              <a:t>( ) method is defined by both   </a:t>
            </a:r>
            <a:r>
              <a:rPr lang="en-US" dirty="0" err="1" smtClean="0"/>
              <a:t>PrintStream</a:t>
            </a:r>
            <a:r>
              <a:rPr lang="en-US" dirty="0" smtClean="0"/>
              <a:t> and </a:t>
            </a:r>
            <a:r>
              <a:rPr lang="en-US" dirty="0" err="1" smtClean="0"/>
              <a:t>PrintWriter</a:t>
            </a:r>
            <a:r>
              <a:rPr lang="en-US" dirty="0" smtClean="0"/>
              <a:t> class.</a:t>
            </a:r>
          </a:p>
          <a:p>
            <a:pPr lvl="1"/>
            <a:r>
              <a:rPr lang="en-US" sz="2400" dirty="0" err="1" smtClean="0"/>
              <a:t>System.out.printf</a:t>
            </a:r>
            <a:r>
              <a:rPr lang="en-US" sz="2400" dirty="0" smtClean="0"/>
              <a:t>("Default floating-point format: %f\n", 12.3);</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Types of Inheritance</a:t>
            </a:r>
            <a:endParaRPr lang="en-US" sz="3600" dirty="0"/>
          </a:p>
        </p:txBody>
      </p:sp>
      <p:pic>
        <p:nvPicPr>
          <p:cNvPr id="2050" name="Picture 2" descr="Java Tutorial"/>
          <p:cNvPicPr>
            <a:picLocks noChangeAspect="1" noChangeArrowheads="1"/>
          </p:cNvPicPr>
          <p:nvPr/>
        </p:nvPicPr>
        <p:blipFill>
          <a:blip r:embed="rId2"/>
          <a:srcRect/>
          <a:stretch>
            <a:fillRect/>
          </a:stretch>
        </p:blipFill>
        <p:spPr bwMode="auto">
          <a:xfrm>
            <a:off x="1143000" y="1143000"/>
            <a:ext cx="7315200" cy="54864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Method(Function) Overriding</a:t>
            </a:r>
            <a:br>
              <a:rPr lang="en-US" b="1" dirty="0" smtClean="0"/>
            </a:br>
            <a:endParaRPr lang="en-US" dirty="0"/>
          </a:p>
        </p:txBody>
      </p:sp>
      <p:sp>
        <p:nvSpPr>
          <p:cNvPr id="3" name="Content Placeholder 2"/>
          <p:cNvSpPr>
            <a:spLocks noGrp="1"/>
          </p:cNvSpPr>
          <p:nvPr>
            <p:ph idx="1"/>
          </p:nvPr>
        </p:nvSpPr>
        <p:spPr>
          <a:xfrm>
            <a:off x="228600" y="1600200"/>
            <a:ext cx="8763000" cy="4525963"/>
          </a:xfrm>
        </p:spPr>
        <p:txBody>
          <a:bodyPr>
            <a:normAutofit fontScale="92500" lnSpcReduction="10000"/>
          </a:bodyPr>
          <a:lstStyle/>
          <a:p>
            <a:pPr algn="just"/>
            <a:r>
              <a:rPr lang="en-US" dirty="0" smtClean="0"/>
              <a:t>In object-oriented terms, overriding means to override the functionality of an existing method(function).</a:t>
            </a:r>
          </a:p>
          <a:p>
            <a:pPr algn="just"/>
            <a:r>
              <a:rPr lang="en-US" dirty="0" smtClean="0"/>
              <a:t>Method overriding is used </a:t>
            </a:r>
            <a:r>
              <a:rPr lang="en-US" i="1" dirty="0" smtClean="0"/>
              <a:t>to provide the specific implementation</a:t>
            </a:r>
            <a:r>
              <a:rPr lang="en-US" dirty="0" smtClean="0"/>
              <a:t> of the method that is already provided by its super class.</a:t>
            </a:r>
          </a:p>
          <a:p>
            <a:pPr algn="just"/>
            <a:r>
              <a:rPr lang="en-US" dirty="0" smtClean="0"/>
              <a:t>In a class hierarchy, when a method in a subclass has the same name and type signature as a method in its </a:t>
            </a:r>
            <a:r>
              <a:rPr lang="en-US" dirty="0" err="1" smtClean="0"/>
              <a:t>superclass</a:t>
            </a:r>
            <a:r>
              <a:rPr lang="en-US" dirty="0" smtClean="0"/>
              <a:t>, then the method in the subclass is said to </a:t>
            </a:r>
            <a:r>
              <a:rPr lang="en-US" i="1" dirty="0" smtClean="0"/>
              <a:t>override the method in </a:t>
            </a:r>
            <a:r>
              <a:rPr lang="en-US" dirty="0" smtClean="0"/>
              <a:t>the </a:t>
            </a:r>
            <a:r>
              <a:rPr lang="en-US" dirty="0" err="1" smtClean="0"/>
              <a:t>superclass</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Method(Function) Overriding</a:t>
            </a:r>
            <a:br>
              <a:rPr lang="en-US" b="1" dirty="0" smtClean="0"/>
            </a:br>
            <a:endParaRPr lang="en-US" dirty="0"/>
          </a:p>
        </p:txBody>
      </p:sp>
      <p:sp>
        <p:nvSpPr>
          <p:cNvPr id="3" name="Content Placeholder 2"/>
          <p:cNvSpPr>
            <a:spLocks noGrp="1"/>
          </p:cNvSpPr>
          <p:nvPr>
            <p:ph idx="1"/>
          </p:nvPr>
        </p:nvSpPr>
        <p:spPr>
          <a:xfrm>
            <a:off x="152400" y="1600200"/>
            <a:ext cx="8839200" cy="4525963"/>
          </a:xfrm>
        </p:spPr>
        <p:txBody>
          <a:bodyPr/>
          <a:lstStyle/>
          <a:p>
            <a:r>
              <a:rPr lang="en-US" dirty="0" smtClean="0"/>
              <a:t>Method overriding occurs </a:t>
            </a:r>
            <a:r>
              <a:rPr lang="en-US" i="1" dirty="0" smtClean="0"/>
              <a:t>in two classes</a:t>
            </a:r>
            <a:r>
              <a:rPr lang="en-US" dirty="0" smtClean="0"/>
              <a:t> that have IS-A (inheritance) relationship.</a:t>
            </a:r>
          </a:p>
          <a:p>
            <a:r>
              <a:rPr lang="en-US" dirty="0" smtClean="0"/>
              <a:t>Method overriding is the example of </a:t>
            </a:r>
            <a:r>
              <a:rPr lang="en-US" i="1" dirty="0" smtClean="0"/>
              <a:t>run time polymorphism</a:t>
            </a:r>
            <a:r>
              <a:rPr lang="en-US" dirty="0" smtClean="0"/>
              <a:t>.</a:t>
            </a:r>
          </a:p>
          <a:p>
            <a:r>
              <a:rPr lang="en-US" dirty="0" smtClean="0"/>
              <a:t>A method declared </a:t>
            </a:r>
            <a:r>
              <a:rPr lang="en-US" i="1" dirty="0" smtClean="0"/>
              <a:t>final </a:t>
            </a:r>
            <a:r>
              <a:rPr lang="en-US" dirty="0" smtClean="0"/>
              <a:t>cannot be overridden.</a:t>
            </a:r>
          </a:p>
          <a:p>
            <a:r>
              <a:rPr lang="en-US" dirty="0" smtClean="0"/>
              <a:t>A method declared </a:t>
            </a:r>
            <a:r>
              <a:rPr lang="en-US" i="1" dirty="0" smtClean="0"/>
              <a:t>static</a:t>
            </a:r>
            <a:r>
              <a:rPr lang="en-US" dirty="0" smtClean="0"/>
              <a:t> cannot be overridden.</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872</TotalTime>
  <Words>2706</Words>
  <Application>Microsoft Office PowerPoint</Application>
  <PresentationFormat>On-screen Show (4:3)</PresentationFormat>
  <Paragraphs>440</Paragraphs>
  <Slides>64</Slides>
  <Notes>0</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Programming Through Java Code: 502 </vt:lpstr>
      <vt:lpstr>Contents</vt:lpstr>
      <vt:lpstr>Inheritance </vt:lpstr>
      <vt:lpstr>extends Keyword </vt:lpstr>
      <vt:lpstr>super keyword </vt:lpstr>
      <vt:lpstr>Example of Child class refering Parent class methods using super keyword </vt:lpstr>
      <vt:lpstr>Types of Inheritance</vt:lpstr>
      <vt:lpstr>Method(Function) Overriding </vt:lpstr>
      <vt:lpstr>Method(Function) Overriding </vt:lpstr>
      <vt:lpstr>Example-1</vt:lpstr>
      <vt:lpstr>Polymorphism</vt:lpstr>
      <vt:lpstr>Polymorphism</vt:lpstr>
      <vt:lpstr>Dynamic method dispatch</vt:lpstr>
      <vt:lpstr>Dynamic method dispatch</vt:lpstr>
      <vt:lpstr>Abstract Classes</vt:lpstr>
      <vt:lpstr>Abstract Classes</vt:lpstr>
      <vt:lpstr>Example -2 </vt:lpstr>
      <vt:lpstr> Real scenario of abstract class </vt:lpstr>
      <vt:lpstr>Example-3</vt:lpstr>
      <vt:lpstr>Interfaces</vt:lpstr>
      <vt:lpstr>Interface</vt:lpstr>
      <vt:lpstr>Slide 22</vt:lpstr>
      <vt:lpstr>Implementing Interfaces</vt:lpstr>
      <vt:lpstr>Using final with Inheritance</vt:lpstr>
      <vt:lpstr>Use final to Prevent Overriding</vt:lpstr>
      <vt:lpstr>Use final to Prevent Inheritance</vt:lpstr>
      <vt:lpstr>The Object Class</vt:lpstr>
      <vt:lpstr>The Object Class</vt:lpstr>
      <vt:lpstr>Exception handling:  The exception handling in java is one of the powerful mechanism to handle the runtime errors so that normal flow of the application can be maintained.</vt:lpstr>
      <vt:lpstr>Thread</vt:lpstr>
      <vt:lpstr>Multithreading </vt:lpstr>
      <vt:lpstr>Multithreading </vt:lpstr>
      <vt:lpstr>Advantage of Java Multithreading </vt:lpstr>
      <vt:lpstr>Life cycle of a Thread </vt:lpstr>
      <vt:lpstr>Priority of a Thread </vt:lpstr>
      <vt:lpstr>Priority of a Thread </vt:lpstr>
      <vt:lpstr>Thread Priority Example </vt:lpstr>
      <vt:lpstr>The Thread Class and the Runnable Interface</vt:lpstr>
      <vt:lpstr>The Main Thread</vt:lpstr>
      <vt:lpstr>Example</vt:lpstr>
      <vt:lpstr>Creating a Thread</vt:lpstr>
      <vt:lpstr>Java Thread Example by extending Thread class </vt:lpstr>
      <vt:lpstr>Example</vt:lpstr>
      <vt:lpstr>Slide 44</vt:lpstr>
      <vt:lpstr>Runnable Interface for Createating Thread </vt:lpstr>
      <vt:lpstr>Runnable Interface</vt:lpstr>
      <vt:lpstr>Example</vt:lpstr>
      <vt:lpstr>Synchronization in Java </vt:lpstr>
      <vt:lpstr>Synchronization in Java </vt:lpstr>
      <vt:lpstr>Synchronization in Java </vt:lpstr>
      <vt:lpstr>Inter-thread communication</vt:lpstr>
      <vt:lpstr>wait() method </vt:lpstr>
      <vt:lpstr>notify() method </vt:lpstr>
      <vt:lpstr>notifyAll() method </vt:lpstr>
      <vt:lpstr>Slide 55</vt:lpstr>
      <vt:lpstr>Streams</vt:lpstr>
      <vt:lpstr> Types of streams</vt:lpstr>
      <vt:lpstr>Reading Console Input</vt:lpstr>
      <vt:lpstr>Reading Console Input</vt:lpstr>
      <vt:lpstr>Reading Console Input</vt:lpstr>
      <vt:lpstr>Reading Console Input</vt:lpstr>
      <vt:lpstr>Reading Console Input</vt:lpstr>
      <vt:lpstr>Reading Console Input</vt:lpstr>
      <vt:lpstr>Writing Console Output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Through Java Code: 502 </dc:title>
  <dc:creator>user</dc:creator>
  <cp:lastModifiedBy>nehu</cp:lastModifiedBy>
  <cp:revision>137</cp:revision>
  <dcterms:created xsi:type="dcterms:W3CDTF">2015-08-25T06:21:38Z</dcterms:created>
  <dcterms:modified xsi:type="dcterms:W3CDTF">2012-01-01T08:41:32Z</dcterms:modified>
</cp:coreProperties>
</file>