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300" r:id="rId4"/>
    <p:sldId id="301" r:id="rId5"/>
    <p:sldId id="302" r:id="rId6"/>
    <p:sldId id="303" r:id="rId7"/>
    <p:sldId id="306" r:id="rId8"/>
    <p:sldId id="307" r:id="rId9"/>
    <p:sldId id="304" r:id="rId10"/>
    <p:sldId id="257" r:id="rId11"/>
    <p:sldId id="258" r:id="rId12"/>
    <p:sldId id="259" r:id="rId13"/>
    <p:sldId id="262" r:id="rId14"/>
    <p:sldId id="260" r:id="rId15"/>
    <p:sldId id="261" r:id="rId16"/>
    <p:sldId id="263" r:id="rId17"/>
    <p:sldId id="289" r:id="rId18"/>
    <p:sldId id="264" r:id="rId19"/>
    <p:sldId id="265" r:id="rId20"/>
    <p:sldId id="291" r:id="rId21"/>
    <p:sldId id="266" r:id="rId22"/>
    <p:sldId id="267" r:id="rId23"/>
    <p:sldId id="268" r:id="rId24"/>
    <p:sldId id="269" r:id="rId25"/>
    <p:sldId id="270" r:id="rId26"/>
    <p:sldId id="271" r:id="rId27"/>
    <p:sldId id="318" r:id="rId28"/>
    <p:sldId id="272" r:id="rId29"/>
    <p:sldId id="274" r:id="rId30"/>
    <p:sldId id="273" r:id="rId31"/>
    <p:sldId id="290" r:id="rId32"/>
    <p:sldId id="292" r:id="rId33"/>
    <p:sldId id="284" r:id="rId34"/>
    <p:sldId id="275" r:id="rId35"/>
    <p:sldId id="297" r:id="rId36"/>
    <p:sldId id="276" r:id="rId37"/>
    <p:sldId id="282" r:id="rId38"/>
    <p:sldId id="283" r:id="rId39"/>
    <p:sldId id="309" r:id="rId40"/>
    <p:sldId id="312" r:id="rId41"/>
    <p:sldId id="310" r:id="rId42"/>
    <p:sldId id="311" r:id="rId43"/>
    <p:sldId id="314" r:id="rId44"/>
    <p:sldId id="315" r:id="rId45"/>
    <p:sldId id="316" r:id="rId46"/>
    <p:sldId id="317" r:id="rId47"/>
    <p:sldId id="277" r:id="rId48"/>
    <p:sldId id="308" r:id="rId49"/>
    <p:sldId id="278" r:id="rId50"/>
    <p:sldId id="279" r:id="rId51"/>
    <p:sldId id="280" r:id="rId52"/>
    <p:sldId id="293" r:id="rId53"/>
    <p:sldId id="295" r:id="rId54"/>
    <p:sldId id="296" r:id="rId55"/>
    <p:sldId id="281" r:id="rId56"/>
    <p:sldId id="286" r:id="rId57"/>
    <p:sldId id="287" r:id="rId58"/>
    <p:sldId id="285" r:id="rId59"/>
    <p:sldId id="29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190" autoAdjust="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B442E6-B5C8-4682-B2DE-D3120A0D7051}"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442E6-B5C8-4682-B2DE-D3120A0D7051}"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442E6-B5C8-4682-B2DE-D3120A0D7051}"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442E6-B5C8-4682-B2DE-D3120A0D7051}"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442E6-B5C8-4682-B2DE-D3120A0D7051}"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B442E6-B5C8-4682-B2DE-D3120A0D7051}"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442E6-B5C8-4682-B2DE-D3120A0D7051}" type="datetimeFigureOut">
              <a:rPr lang="en-US" smtClean="0"/>
              <a:pPr/>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442E6-B5C8-4682-B2DE-D3120A0D7051}" type="datetimeFigureOut">
              <a:rPr lang="en-US" smtClean="0"/>
              <a:pPr/>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442E6-B5C8-4682-B2DE-D3120A0D7051}" type="datetimeFigureOut">
              <a:rPr lang="en-US" smtClean="0"/>
              <a:pPr/>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442E6-B5C8-4682-B2DE-D3120A0D7051}"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442E6-B5C8-4682-B2DE-D3120A0D7051}"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91498-C79D-42B1-82C9-73AE3384C7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442E6-B5C8-4682-B2DE-D3120A0D7051}" type="datetimeFigureOut">
              <a:rPr lang="en-US" smtClean="0"/>
              <a:pPr/>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91498-C79D-42B1-82C9-73AE3384C7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Java Beans</a:t>
            </a:r>
            <a:br>
              <a:rPr lang="en-US" dirty="0" smtClean="0"/>
            </a:br>
            <a:r>
              <a:rPr lang="en-US" dirty="0" smtClean="0"/>
              <a:t>Java database connectivity (JDBC)</a:t>
            </a:r>
            <a:br>
              <a:rPr lang="en-US" dirty="0" smtClean="0"/>
            </a:br>
            <a:r>
              <a:rPr lang="en-US" dirty="0" smtClean="0"/>
              <a:t>Java </a:t>
            </a:r>
            <a:r>
              <a:rPr lang="en-US" dirty="0" err="1" smtClean="0"/>
              <a:t>Servlets</a:t>
            </a:r>
            <a:endParaRPr lang="en-US" dirty="0"/>
          </a:p>
        </p:txBody>
      </p:sp>
      <p:sp>
        <p:nvSpPr>
          <p:cNvPr id="3" name="Subtitle 2"/>
          <p:cNvSpPr>
            <a:spLocks noGrp="1"/>
          </p:cNvSpPr>
          <p:nvPr>
            <p:ph type="subTitle" idx="1"/>
          </p:nvPr>
        </p:nvSpPr>
        <p:spPr/>
        <p:txBody>
          <a:bodyPr/>
          <a:lstStyle/>
          <a:p>
            <a:r>
              <a:rPr lang="en-US" b="1" dirty="0" smtClean="0"/>
              <a:t>UNIT-V</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a:t>What is </a:t>
            </a:r>
            <a:r>
              <a:rPr lang="en-US" dirty="0" smtClean="0"/>
              <a:t>JDBC?</a:t>
            </a:r>
            <a:r>
              <a:rPr lang="en-US" dirty="0"/>
              <a:t/>
            </a:r>
            <a:br>
              <a:rPr lang="en-US" dirty="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endParaRPr lang="en-US" dirty="0" smtClean="0"/>
          </a:p>
          <a:p>
            <a:pPr algn="just"/>
            <a:r>
              <a:rPr lang="en-US" dirty="0" smtClean="0"/>
              <a:t>Java programs communicate with databases and manipulate their data using the Java Database Connectivity (JDBC) API. </a:t>
            </a:r>
          </a:p>
          <a:p>
            <a:pPr algn="just"/>
            <a:r>
              <a:rPr lang="en-US" dirty="0" smtClean="0"/>
              <a:t>For doing this, a JDBC driver is required. It enables Java applications to connect to a database in a particular DBMS and allows user to manipulate that database using the JDBC API.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
            </a:r>
            <a:br>
              <a:rPr lang="en-US" b="1" dirty="0" smtClean="0"/>
            </a:br>
            <a:r>
              <a:rPr lang="en-US" b="1" dirty="0" smtClean="0"/>
              <a:t>JDBC Drivers Types</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JDBC driver implementations vary because of the wide variety of operating systems and hardware platforms in which Java operates. Sun has divided the implementation types into four categories, Types 1, 2, 3, and 4.</a:t>
            </a:r>
          </a:p>
          <a:p>
            <a:pPr lvl="2"/>
            <a:r>
              <a:rPr lang="en-US" b="1" dirty="0" smtClean="0"/>
              <a:t>Type 1: JDBC-ODBC Bridge Driver</a:t>
            </a:r>
          </a:p>
          <a:p>
            <a:pPr lvl="2"/>
            <a:r>
              <a:rPr lang="en-US" b="1" dirty="0" smtClean="0"/>
              <a:t>Type 2: JDBC-Native API</a:t>
            </a:r>
          </a:p>
          <a:p>
            <a:pPr lvl="2"/>
            <a:r>
              <a:rPr lang="nl-NL" b="1" dirty="0" smtClean="0"/>
              <a:t>Type 3: JDBC-</a:t>
            </a:r>
            <a:r>
              <a:rPr lang="en-US" b="1" dirty="0" smtClean="0"/>
              <a:t>Network-Protocol driver</a:t>
            </a:r>
            <a:r>
              <a:rPr lang="nl-NL" b="1" dirty="0" smtClean="0"/>
              <a:t> </a:t>
            </a:r>
          </a:p>
          <a:p>
            <a:pPr lvl="2"/>
            <a:r>
              <a:rPr lang="fr-FR" b="1" dirty="0" smtClean="0"/>
              <a:t>Type 4: </a:t>
            </a:r>
            <a:r>
              <a:rPr lang="en-US" b="1" dirty="0" smtClean="0"/>
              <a:t>Database-Protocol driver (</a:t>
            </a:r>
            <a:r>
              <a:rPr lang="fr-FR" b="1" dirty="0" smtClean="0"/>
              <a:t>Pure Java)</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en-US" sz="3200" b="1" dirty="0" smtClean="0"/>
              <a:t>Type 1: JDBC-ODBC Bridge Driver</a:t>
            </a:r>
            <a:r>
              <a:rPr lang="en-US" b="1" dirty="0" smtClean="0"/>
              <a:t/>
            </a:r>
            <a:br>
              <a:rPr lang="en-US" b="1" dirty="0" smtClean="0"/>
            </a:br>
            <a:endParaRPr lang="en-US" dirty="0"/>
          </a:p>
        </p:txBody>
      </p:sp>
      <p:sp>
        <p:nvSpPr>
          <p:cNvPr id="3" name="Content Placeholder 2"/>
          <p:cNvSpPr>
            <a:spLocks noGrp="1"/>
          </p:cNvSpPr>
          <p:nvPr>
            <p:ph idx="1"/>
          </p:nvPr>
        </p:nvSpPr>
        <p:spPr>
          <a:xfrm>
            <a:off x="457200" y="1600200"/>
            <a:ext cx="5638800" cy="4525963"/>
          </a:xfrm>
        </p:spPr>
        <p:txBody>
          <a:bodyPr>
            <a:normAutofit/>
          </a:bodyPr>
          <a:lstStyle/>
          <a:p>
            <a:pPr algn="just"/>
            <a:r>
              <a:rPr lang="en-US" sz="2400" dirty="0" smtClean="0"/>
              <a:t>The JDBC type 1 driver, also known as the </a:t>
            </a:r>
            <a:r>
              <a:rPr lang="en-US" sz="2400" b="1" dirty="0" smtClean="0"/>
              <a:t>JDBC-ODBC bridge</a:t>
            </a:r>
            <a:r>
              <a:rPr lang="en-US" sz="2400" dirty="0" smtClean="0"/>
              <a:t>, is a database driver implementation that employs the ODBC driver to connect to the database. The driver converts JDBC function calls into ODBC function calls.</a:t>
            </a:r>
          </a:p>
          <a:p>
            <a:pPr algn="just"/>
            <a:r>
              <a:rPr lang="en-US" sz="2400" dirty="0" smtClean="0"/>
              <a:t>The driver is platform-dependent as it makes use of ODBC which in turn depends on native libraries of the underlying operating system the </a:t>
            </a:r>
            <a:r>
              <a:rPr lang="en-US" sz="2400" i="1" dirty="0" smtClean="0"/>
              <a:t>JVM</a:t>
            </a:r>
            <a:r>
              <a:rPr lang="en-US" sz="2400" dirty="0" smtClean="0"/>
              <a:t> is running upon.</a:t>
            </a:r>
            <a:endParaRPr lang="en-US" sz="2400" dirty="0"/>
          </a:p>
        </p:txBody>
      </p:sp>
      <p:pic>
        <p:nvPicPr>
          <p:cNvPr id="3074" name="Picture 2" descr="H:\JDBC driver - Wikipedia, the free encyclopedia_files\300px-JDBC_driver.png"/>
          <p:cNvPicPr>
            <a:picLocks noChangeAspect="1" noChangeArrowheads="1"/>
          </p:cNvPicPr>
          <p:nvPr/>
        </p:nvPicPr>
        <p:blipFill>
          <a:blip r:embed="rId2"/>
          <a:srcRect/>
          <a:stretch>
            <a:fillRect/>
          </a:stretch>
        </p:blipFill>
        <p:spPr bwMode="auto">
          <a:xfrm>
            <a:off x="6134100" y="1828800"/>
            <a:ext cx="2857500" cy="40386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Type 1: JDBC-ODBC Bridge Driver</a:t>
            </a:r>
            <a:endParaRPr lang="en-US" sz="3200" dirty="0"/>
          </a:p>
        </p:txBody>
      </p:sp>
      <p:sp>
        <p:nvSpPr>
          <p:cNvPr id="3" name="Content Placeholder 2"/>
          <p:cNvSpPr>
            <a:spLocks noGrp="1"/>
          </p:cNvSpPr>
          <p:nvPr>
            <p:ph idx="1"/>
          </p:nvPr>
        </p:nvSpPr>
        <p:spPr/>
        <p:txBody>
          <a:bodyPr>
            <a:normAutofit fontScale="92500" lnSpcReduction="20000"/>
          </a:bodyPr>
          <a:lstStyle/>
          <a:p>
            <a:r>
              <a:rPr lang="en-US" b="1" dirty="0" smtClean="0"/>
              <a:t>Advantages</a:t>
            </a:r>
          </a:p>
          <a:p>
            <a:pPr lvl="1"/>
            <a:r>
              <a:rPr lang="en-US" dirty="0" smtClean="0"/>
              <a:t>Almost any database for which an ODBC driver is installed can be accessed, and data can be retrieved.</a:t>
            </a:r>
          </a:p>
          <a:p>
            <a:r>
              <a:rPr lang="en-US" b="1" dirty="0" smtClean="0"/>
              <a:t>Disadvantages</a:t>
            </a:r>
          </a:p>
          <a:p>
            <a:pPr lvl="1"/>
            <a:r>
              <a:rPr lang="en-US" dirty="0" smtClean="0"/>
              <a:t>Performance overhead since the calls have to go through the JDBC bridge to the ODBC driver, then to the native db connectivity interface (thus may be slower than other types of drivers).</a:t>
            </a:r>
          </a:p>
          <a:p>
            <a:pPr lvl="1"/>
            <a:r>
              <a:rPr lang="en-US" dirty="0" smtClean="0"/>
              <a:t>The ODBC driver needs to be installed on the client machine.</a:t>
            </a:r>
          </a:p>
          <a:p>
            <a:pPr lvl="1"/>
            <a:r>
              <a:rPr lang="en-US" dirty="0" smtClean="0"/>
              <a:t>Not suitable for applets, because the ODBC driver needs to be installed on the client.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200" b="1" dirty="0" smtClean="0"/>
              <a:t>Type 2: JDBC-Native API</a:t>
            </a:r>
            <a:br>
              <a:rPr lang="en-US" sz="3200" b="1" dirty="0" smtClean="0"/>
            </a:br>
            <a:endParaRPr lang="en-US" sz="3200" dirty="0"/>
          </a:p>
        </p:txBody>
      </p:sp>
      <p:sp>
        <p:nvSpPr>
          <p:cNvPr id="3" name="Content Placeholder 2"/>
          <p:cNvSpPr>
            <a:spLocks noGrp="1"/>
          </p:cNvSpPr>
          <p:nvPr>
            <p:ph idx="1"/>
          </p:nvPr>
        </p:nvSpPr>
        <p:spPr>
          <a:xfrm>
            <a:off x="457200" y="1600200"/>
            <a:ext cx="5105400" cy="4525963"/>
          </a:xfrm>
        </p:spPr>
        <p:txBody>
          <a:bodyPr>
            <a:normAutofit fontScale="92500" lnSpcReduction="10000"/>
          </a:bodyPr>
          <a:lstStyle/>
          <a:p>
            <a:pPr algn="just"/>
            <a:r>
              <a:rPr lang="en-US" dirty="0" smtClean="0"/>
              <a:t>The JDBC type 2 driver, also known as the </a:t>
            </a:r>
            <a:r>
              <a:rPr lang="en-US" b="1" dirty="0" smtClean="0"/>
              <a:t>Native-API driver</a:t>
            </a:r>
            <a:r>
              <a:rPr lang="en-US" dirty="0" smtClean="0"/>
              <a:t>, is a database driver implementation that uses the client-side libraries of the database. The driver converts JDBC method calls into native calls of the database API. For example: Oracle OCI driver is a type 2 driver.</a:t>
            </a:r>
            <a:endParaRPr lang="en-US" dirty="0"/>
          </a:p>
        </p:txBody>
      </p:sp>
      <p:pic>
        <p:nvPicPr>
          <p:cNvPr id="2050" name="Picture 2" descr="H:\JDBC driver - Wikipedia, the free encyclopedia_files\300px-Native_API_driver.png"/>
          <p:cNvPicPr>
            <a:picLocks noChangeAspect="1" noChangeArrowheads="1"/>
          </p:cNvPicPr>
          <p:nvPr/>
        </p:nvPicPr>
        <p:blipFill>
          <a:blip r:embed="rId2"/>
          <a:srcRect/>
          <a:stretch>
            <a:fillRect/>
          </a:stretch>
        </p:blipFill>
        <p:spPr bwMode="auto">
          <a:xfrm>
            <a:off x="5676900" y="1752600"/>
            <a:ext cx="2857500" cy="366712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 2: JDBC-Native API</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Advantages</a:t>
            </a:r>
          </a:p>
          <a:p>
            <a:pPr lvl="1"/>
            <a:r>
              <a:rPr lang="en-US" dirty="0" smtClean="0"/>
              <a:t>As there is no implementation of JDBC-ODBC bridge, its considerably faster than a type 1 driver.</a:t>
            </a:r>
          </a:p>
          <a:p>
            <a:r>
              <a:rPr lang="en-US" b="1" dirty="0" smtClean="0"/>
              <a:t>Disadvantages</a:t>
            </a:r>
          </a:p>
          <a:p>
            <a:pPr lvl="1"/>
            <a:r>
              <a:rPr lang="en-US" dirty="0" smtClean="0"/>
              <a:t>The vendor client library needs to be installed on the client machine.</a:t>
            </a:r>
          </a:p>
          <a:p>
            <a:pPr lvl="1"/>
            <a:r>
              <a:rPr lang="en-US" dirty="0" smtClean="0"/>
              <a:t>Not all databases have a client side library.</a:t>
            </a:r>
          </a:p>
          <a:p>
            <a:pPr lvl="1"/>
            <a:r>
              <a:rPr lang="en-US" dirty="0" smtClean="0"/>
              <a:t>This driver is platform dependent.</a:t>
            </a:r>
          </a:p>
          <a:p>
            <a:pPr lvl="1"/>
            <a:r>
              <a:rPr lang="en-US" dirty="0" smtClean="0"/>
              <a:t>This driver supports all java applications except applets.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 3 driver – Network-Protocol driver</a:t>
            </a:r>
            <a:br>
              <a:rPr lang="en-US" b="1" dirty="0" smtClean="0"/>
            </a:br>
            <a:endParaRPr lang="en-US" dirty="0"/>
          </a:p>
        </p:txBody>
      </p:sp>
      <p:sp>
        <p:nvSpPr>
          <p:cNvPr id="3" name="Content Placeholder 2"/>
          <p:cNvSpPr>
            <a:spLocks noGrp="1"/>
          </p:cNvSpPr>
          <p:nvPr>
            <p:ph idx="1"/>
          </p:nvPr>
        </p:nvSpPr>
        <p:spPr>
          <a:xfrm>
            <a:off x="76200" y="1600200"/>
            <a:ext cx="5867400" cy="4525963"/>
          </a:xfrm>
        </p:spPr>
        <p:txBody>
          <a:bodyPr>
            <a:normAutofit/>
          </a:bodyPr>
          <a:lstStyle/>
          <a:p>
            <a:pPr algn="just"/>
            <a:r>
              <a:rPr lang="en-US" sz="2600" dirty="0" smtClean="0"/>
              <a:t>The JDBC type 3 driver, also known as the Middleware Java driver, is a database driver implementation which makes use of a middle tier between the calling program and the database. </a:t>
            </a:r>
          </a:p>
          <a:p>
            <a:pPr algn="just"/>
            <a:r>
              <a:rPr lang="en-US" sz="2600" dirty="0" smtClean="0"/>
              <a:t>The middle-tier (application server) converts JDBC calls directly or indirectly into the vendor-specific database protocol</a:t>
            </a:r>
            <a:r>
              <a:rPr lang="en-US" dirty="0" smtClean="0"/>
              <a:t>.</a:t>
            </a:r>
            <a:endParaRPr lang="en-US" dirty="0"/>
          </a:p>
        </p:txBody>
      </p:sp>
      <p:pic>
        <p:nvPicPr>
          <p:cNvPr id="28674" name="Picture 2" descr="H:\JDBC driver - Wikipedia, the free encyclopedia_files\300px-Network_Protocol_driver.png"/>
          <p:cNvPicPr>
            <a:picLocks noChangeAspect="1" noChangeArrowheads="1"/>
          </p:cNvPicPr>
          <p:nvPr/>
        </p:nvPicPr>
        <p:blipFill>
          <a:blip r:embed="rId2"/>
          <a:srcRect/>
          <a:stretch>
            <a:fillRect/>
          </a:stretch>
        </p:blipFill>
        <p:spPr bwMode="auto">
          <a:xfrm>
            <a:off x="5981700" y="1590674"/>
            <a:ext cx="2857500" cy="442912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 3 driver – Network-Protocol driver</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r>
              <a:rPr lang="en-US" dirty="0" smtClean="0"/>
              <a:t>Sends JDBC API calls to a middle-tier net server that translates the calls into the DBMS-specific network protocol. The translated calls are then sent to a particular DBMS.</a:t>
            </a:r>
          </a:p>
          <a:p>
            <a:pPr algn="just"/>
            <a:r>
              <a:rPr lang="en-US" dirty="0" smtClean="0"/>
              <a:t>Follows a three tier communication approach.</a:t>
            </a:r>
          </a:p>
          <a:p>
            <a:pPr algn="just"/>
            <a:r>
              <a:rPr lang="en-US" dirty="0" smtClean="0"/>
              <a:t>Can interface to multiple databases – Not vendor specific.</a:t>
            </a:r>
          </a:p>
          <a:p>
            <a:pPr algn="just"/>
            <a:r>
              <a:rPr lang="en-US" dirty="0" smtClean="0"/>
              <a:t>The JDBC Client driver written in java, communicates with a middleware-net-server using a database independent protocol, and then this net server translates this request into database commands for that database.</a:t>
            </a:r>
          </a:p>
          <a:p>
            <a:pPr algn="just"/>
            <a:r>
              <a:rPr lang="en-US" dirty="0" smtClean="0"/>
              <a:t>Thus the client driver to middleware communication is database independent.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t/>
            </a:r>
            <a:br>
              <a:rPr lang="en-US" b="1" dirty="0" smtClean="0"/>
            </a:br>
            <a:r>
              <a:rPr lang="en-US" b="1" dirty="0" smtClean="0"/>
              <a:t>Type 4 driver – Database-Protocol driver</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JDBC type 4 driver, also known as the Direct to Database </a:t>
            </a:r>
            <a:r>
              <a:rPr lang="en-US" b="1" dirty="0" smtClean="0"/>
              <a:t>Pure Java Driver</a:t>
            </a:r>
            <a:r>
              <a:rPr lang="en-US" dirty="0" smtClean="0"/>
              <a:t>, is a database driver implementation that converts JDBC calls directly into a vendor-specific database protocol.</a:t>
            </a:r>
          </a:p>
          <a:p>
            <a:pPr algn="just"/>
            <a:r>
              <a:rPr lang="en-US" dirty="0" smtClean="0"/>
              <a:t>Written completely in Java, type 4 drivers are thus </a:t>
            </a:r>
            <a:r>
              <a:rPr lang="en-US" i="1" dirty="0" smtClean="0"/>
              <a:t>platform independent</a:t>
            </a:r>
            <a:r>
              <a:rPr lang="en-US" dirty="0" smtClean="0"/>
              <a:t>. </a:t>
            </a:r>
          </a:p>
          <a:p>
            <a:pPr algn="just"/>
            <a:r>
              <a:rPr lang="en-US" dirty="0" smtClean="0"/>
              <a:t>They install inside the Java Virtual Machine of the client. This provides better performance than the type 1 and type 2 drivers as it does not have the overhead of conversion of calls into ODBC or database API calls.</a:t>
            </a:r>
          </a:p>
          <a:p>
            <a:pPr algn="just"/>
            <a:r>
              <a:rPr lang="en-US" dirty="0" smtClean="0"/>
              <a:t> Unlike the type 3 drivers, it does not need associated software to work.</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 4 driver – Database-Protocol driver</a:t>
            </a:r>
            <a:br>
              <a:rPr lang="en-US" b="1" dirty="0" smtClean="0"/>
            </a:br>
            <a:endParaRPr lang="en-US" dirty="0"/>
          </a:p>
        </p:txBody>
      </p:sp>
      <p:sp>
        <p:nvSpPr>
          <p:cNvPr id="3" name="Content Placeholder 2"/>
          <p:cNvSpPr>
            <a:spLocks noGrp="1"/>
          </p:cNvSpPr>
          <p:nvPr>
            <p:ph idx="1"/>
          </p:nvPr>
        </p:nvSpPr>
        <p:spPr>
          <a:xfrm>
            <a:off x="76200" y="1600200"/>
            <a:ext cx="6096000" cy="4525963"/>
          </a:xfrm>
        </p:spPr>
        <p:txBody>
          <a:bodyPr>
            <a:normAutofit fontScale="77500" lnSpcReduction="20000"/>
          </a:bodyPr>
          <a:lstStyle/>
          <a:p>
            <a:r>
              <a:rPr lang="en-US" b="1" dirty="0" smtClean="0"/>
              <a:t>Advantages</a:t>
            </a:r>
          </a:p>
          <a:p>
            <a:pPr lvl="1" algn="just"/>
            <a:r>
              <a:rPr lang="en-US" dirty="0" smtClean="0"/>
              <a:t>Completely implemented in Java to achieve platform independence.</a:t>
            </a:r>
          </a:p>
          <a:p>
            <a:pPr lvl="1" algn="just"/>
            <a:r>
              <a:rPr lang="en-US" dirty="0" smtClean="0"/>
              <a:t>These drivers don't translate the requests into an intermediary format (such as ODBC).</a:t>
            </a:r>
          </a:p>
          <a:p>
            <a:pPr lvl="1" algn="just"/>
            <a:r>
              <a:rPr lang="en-US" dirty="0" smtClean="0"/>
              <a:t>The client application connects directly to the database server. No translation or middleware layers are used, improving performance.</a:t>
            </a:r>
          </a:p>
          <a:p>
            <a:pPr algn="just"/>
            <a:r>
              <a:rPr lang="en-US" b="1" dirty="0" smtClean="0"/>
              <a:t>Disadvantages</a:t>
            </a:r>
          </a:p>
          <a:p>
            <a:pPr lvl="1" algn="just"/>
            <a:r>
              <a:rPr lang="en-US" dirty="0" smtClean="0"/>
              <a:t>Drivers are database dependent, as different database vendors use widely different (and usually proprietary) network protocols</a:t>
            </a:r>
          </a:p>
          <a:p>
            <a:endParaRPr lang="en-US" dirty="0"/>
          </a:p>
        </p:txBody>
      </p:sp>
      <p:pic>
        <p:nvPicPr>
          <p:cNvPr id="26626" name="Picture 2" descr="H:\JDBC driver - Wikipedia, the free encyclopedia_files\300px-Native_Protocol_driver.png"/>
          <p:cNvPicPr>
            <a:picLocks noChangeAspect="1" noChangeArrowheads="1"/>
          </p:cNvPicPr>
          <p:nvPr/>
        </p:nvPicPr>
        <p:blipFill>
          <a:blip r:embed="rId2"/>
          <a:srcRect/>
          <a:stretch>
            <a:fillRect/>
          </a:stretch>
        </p:blipFill>
        <p:spPr bwMode="auto">
          <a:xfrm>
            <a:off x="6172200" y="1676400"/>
            <a:ext cx="2857500" cy="344805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a:buNone/>
            </a:pPr>
            <a:r>
              <a:rPr lang="en-US" dirty="0" smtClean="0"/>
              <a:t>				     </a:t>
            </a:r>
            <a:r>
              <a:rPr lang="en-US" b="1" dirty="0" smtClean="0"/>
              <a:t>JAVA BEANS</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Which Driver should be Used?</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If you are accessing one type of database, such as Oracle, Sybase, or IBM, the preferred driver type is 4.</a:t>
            </a:r>
          </a:p>
          <a:p>
            <a:pPr algn="just"/>
            <a:r>
              <a:rPr lang="en-US" dirty="0" smtClean="0"/>
              <a:t>If your Java application is accessing multiple types of databases at the same time, type 3 is the preferred driver.</a:t>
            </a:r>
          </a:p>
          <a:p>
            <a:pPr algn="just"/>
            <a:r>
              <a:rPr lang="en-US" dirty="0" smtClean="0"/>
              <a:t>Type 2 drivers are useful in situations, where a type 3 or type 4 driver is not available yet for your database.</a:t>
            </a:r>
          </a:p>
          <a:p>
            <a:pPr algn="just"/>
            <a:r>
              <a:rPr lang="en-US" dirty="0" smtClean="0"/>
              <a:t>The type 1 driver is not considered a deployment-level driver, and is typically used for development and testing purposes only.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Steps to connect to the database in java</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sz="2800" dirty="0" smtClean="0"/>
              <a:t>There are 6 steps to connect any java application with the database in java using JDBC. They are as follows:</a:t>
            </a:r>
          </a:p>
          <a:p>
            <a:pPr marL="971550" lvl="1" indent="-514350">
              <a:buFont typeface="+mj-lt"/>
              <a:buAutoNum type="arabicPeriod"/>
            </a:pPr>
            <a:r>
              <a:rPr lang="en-US" dirty="0" smtClean="0"/>
              <a:t>Import JDBC Packages </a:t>
            </a:r>
            <a:r>
              <a:rPr lang="en-US" sz="2000" dirty="0" smtClean="0"/>
              <a:t>(import java.sql.* ; // for standard JDBC programs)</a:t>
            </a:r>
          </a:p>
          <a:p>
            <a:pPr marL="971550" lvl="1" indent="-514350">
              <a:buFont typeface="+mj-lt"/>
              <a:buAutoNum type="arabicPeriod"/>
            </a:pPr>
            <a:r>
              <a:rPr lang="en-US" dirty="0" smtClean="0"/>
              <a:t>Register the driver class</a:t>
            </a:r>
          </a:p>
          <a:p>
            <a:pPr marL="971550" lvl="1" indent="-514350">
              <a:buFont typeface="+mj-lt"/>
              <a:buAutoNum type="arabicPeriod"/>
            </a:pPr>
            <a:r>
              <a:rPr lang="en-US" dirty="0" smtClean="0"/>
              <a:t>Creating connection</a:t>
            </a:r>
          </a:p>
          <a:p>
            <a:pPr marL="971550" lvl="1" indent="-514350">
              <a:buFont typeface="+mj-lt"/>
              <a:buAutoNum type="arabicPeriod"/>
            </a:pPr>
            <a:r>
              <a:rPr lang="en-US" dirty="0" smtClean="0"/>
              <a:t>Creating statement</a:t>
            </a:r>
          </a:p>
          <a:p>
            <a:pPr marL="971550" lvl="1" indent="-514350">
              <a:buFont typeface="+mj-lt"/>
              <a:buAutoNum type="arabicPeriod"/>
            </a:pPr>
            <a:r>
              <a:rPr lang="en-US" dirty="0" smtClean="0"/>
              <a:t>Executing queries</a:t>
            </a:r>
          </a:p>
          <a:p>
            <a:pPr marL="971550" lvl="1" indent="-514350">
              <a:buFont typeface="+mj-lt"/>
              <a:buAutoNum type="arabicPeriod"/>
            </a:pPr>
            <a:r>
              <a:rPr lang="en-US" dirty="0" smtClean="0"/>
              <a:t>Closing connection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marL="342900" lvl="1" indent="-342900">
              <a:buFont typeface="Arial" pitchFamily="34" charset="0"/>
              <a:buChar char="•"/>
            </a:pPr>
            <a:endParaRPr lang="en-US" b="1" dirty="0" smtClean="0"/>
          </a:p>
          <a:p>
            <a:pPr marL="342900" lvl="1" indent="-342900">
              <a:buFont typeface="Arial" pitchFamily="34" charset="0"/>
              <a:buChar char="•"/>
            </a:pPr>
            <a:r>
              <a:rPr lang="en-US" b="1" dirty="0" smtClean="0"/>
              <a:t>2. Register the driver class:</a:t>
            </a:r>
          </a:p>
          <a:p>
            <a:pPr marL="342900" lvl="1" indent="-342900" algn="just">
              <a:buNone/>
            </a:pPr>
            <a:r>
              <a:rPr lang="en-US" b="1" dirty="0" smtClean="0"/>
              <a:t> 		T</a:t>
            </a:r>
            <a:r>
              <a:rPr lang="en-US" dirty="0" smtClean="0"/>
              <a:t>he most common approach to register a driver is to use Java's </a:t>
            </a:r>
            <a:r>
              <a:rPr lang="en-US" b="1" dirty="0" err="1" smtClean="0"/>
              <a:t>Class.forName</a:t>
            </a:r>
            <a:r>
              <a:rPr lang="en-US" b="1" dirty="0" smtClean="0"/>
              <a:t>()</a:t>
            </a:r>
            <a:r>
              <a:rPr lang="en-US" dirty="0" smtClean="0"/>
              <a:t> method, to dynamically load the driver's class file into memory, which automatically registers it. This method is preferable because it allows you to make the driver registration configurable and portable.</a:t>
            </a:r>
          </a:p>
          <a:p>
            <a:pPr marL="342900" lvl="1" indent="-342900" algn="just">
              <a:buNone/>
            </a:pPr>
            <a:endParaRPr lang="en-US" dirty="0" smtClean="0"/>
          </a:p>
          <a:p>
            <a:pPr marL="342900" lvl="1" indent="-342900" algn="just">
              <a:buNone/>
            </a:pPr>
            <a:r>
              <a:rPr lang="en-US" b="1" dirty="0" smtClean="0"/>
              <a:t>     Example to register the </a:t>
            </a:r>
            <a:r>
              <a:rPr lang="en-US" b="1" dirty="0" err="1" smtClean="0"/>
              <a:t>OracleDriver</a:t>
            </a:r>
            <a:r>
              <a:rPr lang="en-US" b="1" dirty="0" smtClean="0"/>
              <a:t> and </a:t>
            </a:r>
            <a:r>
              <a:rPr lang="en-US" b="1" dirty="0" err="1" smtClean="0"/>
              <a:t>mysql</a:t>
            </a:r>
            <a:r>
              <a:rPr lang="en-US" b="1" dirty="0" smtClean="0"/>
              <a:t> class:</a:t>
            </a:r>
          </a:p>
          <a:p>
            <a:pPr marL="342900" lvl="1" indent="-342900" algn="just">
              <a:buNone/>
            </a:pPr>
            <a:r>
              <a:rPr lang="en-US" dirty="0" smtClean="0"/>
              <a:t>     </a:t>
            </a:r>
            <a:r>
              <a:rPr lang="en-US" dirty="0" err="1" smtClean="0">
                <a:solidFill>
                  <a:srgbClr val="FF0000"/>
                </a:solidFill>
              </a:rPr>
              <a:t>Class.forName</a:t>
            </a:r>
            <a:r>
              <a:rPr lang="en-US" dirty="0" smtClean="0">
                <a:solidFill>
                  <a:srgbClr val="FF0000"/>
                </a:solidFill>
              </a:rPr>
              <a:t>("</a:t>
            </a:r>
            <a:r>
              <a:rPr lang="en-US" dirty="0" err="1" smtClean="0">
                <a:solidFill>
                  <a:srgbClr val="FF0000"/>
                </a:solidFill>
              </a:rPr>
              <a:t>oracle.jdbc.driver.OracleDriver</a:t>
            </a:r>
            <a:r>
              <a:rPr lang="en-US" dirty="0" smtClean="0">
                <a:solidFill>
                  <a:srgbClr val="FF0000"/>
                </a:solidFill>
              </a:rPr>
              <a:t>");</a:t>
            </a:r>
          </a:p>
          <a:p>
            <a:pPr marL="342900" lvl="1" indent="-342900" algn="just">
              <a:buNone/>
            </a:pPr>
            <a:r>
              <a:rPr lang="en-US" dirty="0" smtClean="0">
                <a:solidFill>
                  <a:srgbClr val="FF0000"/>
                </a:solidFill>
              </a:rPr>
              <a:t>     </a:t>
            </a:r>
            <a:r>
              <a:rPr lang="en-US" dirty="0" err="1" smtClean="0"/>
              <a:t>Class.forName</a:t>
            </a:r>
            <a:r>
              <a:rPr lang="en-US" dirty="0" smtClean="0"/>
              <a:t>("</a:t>
            </a:r>
            <a:r>
              <a:rPr lang="en-US" dirty="0" err="1" smtClean="0"/>
              <a:t>com.mysql.jdbc.Driver</a:t>
            </a:r>
            <a:r>
              <a:rPr lang="en-US" dirty="0" smtClean="0"/>
              <a:t>");    </a:t>
            </a:r>
          </a:p>
          <a:p>
            <a:pPr marL="342900" lvl="1" indent="-342900" algn="just">
              <a:buNone/>
            </a:pPr>
            <a:r>
              <a:rPr lang="en-US" b="1" dirty="0" smtClean="0"/>
              <a:t> </a:t>
            </a:r>
          </a:p>
          <a:p>
            <a:pPr marL="342900" lvl="1" indent="-342900" algn="just">
              <a:buNone/>
            </a:pPr>
            <a:r>
              <a:rPr lang="en-US" b="1" dirty="0" smtClean="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3. Create the Connection object: </a:t>
            </a:r>
          </a:p>
          <a:p>
            <a:pPr>
              <a:buNone/>
            </a:pPr>
            <a:r>
              <a:rPr lang="en-US" sz="3000" dirty="0" smtClean="0"/>
              <a:t>     After loading the driver, we can establish a connection using the   	</a:t>
            </a:r>
            <a:r>
              <a:rPr lang="en-US" sz="3000" b="1" dirty="0" err="1" smtClean="0"/>
              <a:t>DriverManager.getConnection</a:t>
            </a:r>
            <a:r>
              <a:rPr lang="en-US" sz="3000" b="1" dirty="0" smtClean="0"/>
              <a:t>()</a:t>
            </a:r>
            <a:r>
              <a:rPr lang="en-US" sz="3000" dirty="0" smtClean="0"/>
              <a:t> method. </a:t>
            </a:r>
          </a:p>
          <a:p>
            <a:r>
              <a:rPr lang="en-US" sz="3000" dirty="0" smtClean="0"/>
              <a:t>Three overloaded </a:t>
            </a:r>
            <a:r>
              <a:rPr lang="en-US" sz="3000" dirty="0" err="1" smtClean="0"/>
              <a:t>DriverManager.getConnection</a:t>
            </a:r>
            <a:r>
              <a:rPr lang="en-US" sz="3000" dirty="0" smtClean="0"/>
              <a:t>() methods −</a:t>
            </a:r>
          </a:p>
          <a:p>
            <a:pPr lvl="1"/>
            <a:r>
              <a:rPr lang="en-US" sz="2600" dirty="0" err="1" smtClean="0"/>
              <a:t>getConnection</a:t>
            </a:r>
            <a:r>
              <a:rPr lang="en-US" sz="2600" dirty="0" smtClean="0"/>
              <a:t>(String </a:t>
            </a:r>
            <a:r>
              <a:rPr lang="en-US" sz="2600" dirty="0" err="1" smtClean="0"/>
              <a:t>url</a:t>
            </a:r>
            <a:r>
              <a:rPr lang="en-US" sz="2600" dirty="0" smtClean="0"/>
              <a:t>)</a:t>
            </a:r>
          </a:p>
          <a:p>
            <a:pPr lvl="1"/>
            <a:r>
              <a:rPr lang="en-US" sz="2600" dirty="0" err="1" smtClean="0"/>
              <a:t>getConnection</a:t>
            </a:r>
            <a:r>
              <a:rPr lang="en-US" sz="2600" dirty="0" smtClean="0"/>
              <a:t>(String </a:t>
            </a:r>
            <a:r>
              <a:rPr lang="en-US" sz="2600" dirty="0" err="1" smtClean="0"/>
              <a:t>url</a:t>
            </a:r>
            <a:r>
              <a:rPr lang="en-US" sz="2600" dirty="0" smtClean="0"/>
              <a:t>, Properties prop)</a:t>
            </a:r>
          </a:p>
          <a:p>
            <a:pPr lvl="1"/>
            <a:r>
              <a:rPr lang="en-US" sz="2600" dirty="0" err="1" smtClean="0"/>
              <a:t>getConnection</a:t>
            </a:r>
            <a:r>
              <a:rPr lang="en-US" sz="2600" dirty="0" smtClean="0"/>
              <a:t>(String </a:t>
            </a:r>
            <a:r>
              <a:rPr lang="en-US" sz="2600" dirty="0" err="1" smtClean="0"/>
              <a:t>url</a:t>
            </a:r>
            <a:r>
              <a:rPr lang="en-US" sz="2600" dirty="0" smtClean="0"/>
              <a:t>, String user, String password)</a:t>
            </a:r>
          </a:p>
          <a:p>
            <a:endParaRPr lang="en-US" b="1"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57800"/>
          </a:xfrm>
        </p:spPr>
        <p:txBody>
          <a:bodyPr>
            <a:normAutofit/>
          </a:bodyPr>
          <a:lstStyle/>
          <a:p>
            <a:r>
              <a:rPr lang="en-US" sz="2400" dirty="0" smtClean="0"/>
              <a:t>A database URL is an address that points to your database.</a:t>
            </a:r>
          </a:p>
          <a:p>
            <a:r>
              <a:rPr lang="en-US" sz="2400" dirty="0" smtClean="0"/>
              <a:t>Following table lists down the popular JDBC driver names and database URL.</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b="1" dirty="0" smtClean="0"/>
          </a:p>
          <a:p>
            <a:r>
              <a:rPr lang="en-US" sz="2400" b="1" dirty="0" smtClean="0"/>
              <a:t>Example to establish connection with the Oracle database</a:t>
            </a:r>
          </a:p>
          <a:p>
            <a:pPr>
              <a:buNone/>
            </a:pPr>
            <a:r>
              <a:rPr lang="en-US" sz="2400" dirty="0" smtClean="0"/>
              <a:t>     Connection con=</a:t>
            </a:r>
            <a:r>
              <a:rPr lang="en-US" sz="2400" dirty="0" err="1" smtClean="0"/>
              <a:t>DriverManager.getConnection</a:t>
            </a:r>
            <a:r>
              <a:rPr lang="en-US" sz="2400" dirty="0" smtClean="0"/>
              <a:t>(  </a:t>
            </a:r>
          </a:p>
          <a:p>
            <a:pPr>
              <a:buNone/>
            </a:pPr>
            <a:r>
              <a:rPr lang="en-US" sz="2400" dirty="0" smtClean="0"/>
              <a:t>    "</a:t>
            </a:r>
            <a:r>
              <a:rPr lang="en-US" sz="2400" dirty="0" err="1" smtClean="0"/>
              <a:t>jdbc:oracle:thin</a:t>
            </a:r>
            <a:r>
              <a:rPr lang="en-US" sz="2400" dirty="0" smtClean="0"/>
              <a:t>:@localhost:1521:xe","system","password");  </a:t>
            </a:r>
          </a:p>
          <a:p>
            <a:endParaRPr lang="en-US" sz="2400" dirty="0"/>
          </a:p>
        </p:txBody>
      </p:sp>
      <p:pic>
        <p:nvPicPr>
          <p:cNvPr id="22529" name="Picture 1"/>
          <p:cNvPicPr>
            <a:picLocks noChangeAspect="1" noChangeArrowheads="1"/>
          </p:cNvPicPr>
          <p:nvPr/>
        </p:nvPicPr>
        <p:blipFill>
          <a:blip r:embed="rId2"/>
          <a:srcRect/>
          <a:stretch>
            <a:fillRect/>
          </a:stretch>
        </p:blipFill>
        <p:spPr bwMode="auto">
          <a:xfrm>
            <a:off x="1838325" y="2133600"/>
            <a:ext cx="5705475" cy="24479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4525963"/>
          </a:xfrm>
        </p:spPr>
        <p:txBody>
          <a:bodyPr/>
          <a:lstStyle/>
          <a:p>
            <a:r>
              <a:rPr lang="en-US" b="1" dirty="0" smtClean="0"/>
              <a:t>4. Create the Statement object: </a:t>
            </a:r>
          </a:p>
          <a:p>
            <a:pPr lvl="1"/>
            <a:r>
              <a:rPr lang="en-US" dirty="0" smtClean="0"/>
              <a:t>The </a:t>
            </a:r>
            <a:r>
              <a:rPr lang="en-US" dirty="0" err="1" smtClean="0"/>
              <a:t>createStatement</a:t>
            </a:r>
            <a:r>
              <a:rPr lang="en-US" dirty="0" smtClean="0"/>
              <a:t>() method of Connection interface is used to create statement. The object of statement is responsible to execute queries with the database.</a:t>
            </a:r>
          </a:p>
          <a:p>
            <a:pPr lvl="1">
              <a:buNone/>
            </a:pPr>
            <a:endParaRPr lang="en-US" dirty="0" smtClean="0"/>
          </a:p>
          <a:p>
            <a:pPr lvl="1">
              <a:buNone/>
            </a:pPr>
            <a:r>
              <a:rPr lang="en-US" dirty="0" smtClean="0"/>
              <a:t>          Statement stmt = null;</a:t>
            </a:r>
          </a:p>
          <a:p>
            <a:pPr lvl="1">
              <a:buNone/>
            </a:pPr>
            <a:r>
              <a:rPr lang="en-US" dirty="0" smtClean="0"/>
              <a:t>          Stmt = </a:t>
            </a:r>
            <a:r>
              <a:rPr lang="en-US" dirty="0" err="1" smtClean="0"/>
              <a:t>con.createStatement</a:t>
            </a:r>
            <a:r>
              <a:rPr lang="en-US" dirty="0" smtClean="0"/>
              <a:t>();  </a:t>
            </a:r>
            <a:endParaRPr lang="en-US" b="1"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r>
              <a:rPr lang="en-US" b="1" dirty="0" smtClean="0"/>
              <a:t>5. Execute the query: </a:t>
            </a:r>
          </a:p>
          <a:p>
            <a:pPr lvl="1"/>
            <a:r>
              <a:rPr lang="en-US" sz="2600" dirty="0" smtClean="0"/>
              <a:t>The </a:t>
            </a:r>
            <a:r>
              <a:rPr lang="en-US" sz="2600" dirty="0" err="1" smtClean="0"/>
              <a:t>executeQuery</a:t>
            </a:r>
            <a:r>
              <a:rPr lang="en-US" sz="2600" dirty="0" smtClean="0"/>
              <a:t>() method of Statement interface is used to execute queries to the database. This method returns the object of </a:t>
            </a:r>
            <a:r>
              <a:rPr lang="en-US" sz="2600" i="1" dirty="0" err="1" smtClean="0"/>
              <a:t>ResultSet</a:t>
            </a:r>
            <a:r>
              <a:rPr lang="en-US" sz="2600" dirty="0" smtClean="0"/>
              <a:t> that can be used to get all the records of a table. </a:t>
            </a:r>
          </a:p>
          <a:p>
            <a:pPr lvl="1"/>
            <a:endParaRPr lang="en-US" sz="2600" dirty="0" smtClean="0"/>
          </a:p>
          <a:p>
            <a:pPr lvl="2">
              <a:buNone/>
            </a:pPr>
            <a:r>
              <a:rPr lang="en-US" dirty="0" err="1" smtClean="0"/>
              <a:t>ResultSet</a:t>
            </a:r>
            <a:r>
              <a:rPr lang="en-US" dirty="0" smtClean="0"/>
              <a:t> </a:t>
            </a:r>
            <a:r>
              <a:rPr lang="en-US" dirty="0" err="1" smtClean="0"/>
              <a:t>rs</a:t>
            </a:r>
            <a:r>
              <a:rPr lang="en-US" dirty="0" smtClean="0"/>
              <a:t>=</a:t>
            </a:r>
            <a:r>
              <a:rPr lang="en-US" dirty="0" err="1" smtClean="0"/>
              <a:t>stmt.executeQuery</a:t>
            </a:r>
            <a:r>
              <a:rPr lang="en-US" dirty="0" smtClean="0"/>
              <a:t>("select * from </a:t>
            </a:r>
            <a:r>
              <a:rPr lang="en-US" dirty="0" err="1" smtClean="0"/>
              <a:t>tbl_st</a:t>
            </a:r>
            <a:r>
              <a:rPr lang="en-US" dirty="0" smtClean="0"/>
              <a:t>"); </a:t>
            </a:r>
          </a:p>
          <a:p>
            <a:pPr lvl="2">
              <a:buNone/>
            </a:pPr>
            <a:r>
              <a:rPr lang="en-US" dirty="0" smtClean="0"/>
              <a:t>while(</a:t>
            </a:r>
            <a:r>
              <a:rPr lang="en-US" dirty="0" err="1" smtClean="0"/>
              <a:t>rs.next</a:t>
            </a:r>
            <a:r>
              <a:rPr lang="en-US" dirty="0" smtClean="0"/>
              <a:t>()) {  </a:t>
            </a:r>
          </a:p>
          <a:p>
            <a:pPr lvl="2">
              <a:buNone/>
            </a:pPr>
            <a:r>
              <a:rPr lang="en-US" dirty="0" smtClean="0"/>
              <a:t>  </a:t>
            </a:r>
            <a:r>
              <a:rPr lang="en-US" dirty="0" err="1" smtClean="0"/>
              <a:t>System.out.println</a:t>
            </a:r>
            <a:r>
              <a:rPr lang="en-US" dirty="0" smtClean="0"/>
              <a:t>(</a:t>
            </a:r>
            <a:r>
              <a:rPr lang="en-US" dirty="0" err="1" smtClean="0"/>
              <a:t>rs.getInt</a:t>
            </a:r>
            <a:r>
              <a:rPr lang="en-US" dirty="0" smtClean="0"/>
              <a:t>(1)+" "+</a:t>
            </a:r>
            <a:r>
              <a:rPr lang="en-US" dirty="0" err="1" smtClean="0"/>
              <a:t>rs.getString</a:t>
            </a:r>
            <a:r>
              <a:rPr lang="en-US" dirty="0" smtClean="0"/>
              <a:t>(2));  </a:t>
            </a:r>
          </a:p>
          <a:p>
            <a:pPr lvl="2">
              <a:buNone/>
            </a:pPr>
            <a:r>
              <a:rPr lang="en-US" dirty="0" smtClean="0"/>
              <a:t>}  </a:t>
            </a:r>
          </a:p>
          <a:p>
            <a:pPr lvl="3">
              <a:buNone/>
            </a:pPr>
            <a:endParaRPr lang="en-US" sz="1800" b="1" dirty="0" smtClean="0"/>
          </a:p>
          <a:p>
            <a:pPr>
              <a:buNone/>
            </a:pPr>
            <a:endParaRPr lang="en-US" b="1"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methods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err="1" smtClean="0"/>
              <a:t>boolean</a:t>
            </a:r>
            <a:r>
              <a:rPr lang="en-US" b="1" dirty="0" smtClean="0"/>
              <a:t> </a:t>
            </a:r>
            <a:r>
              <a:rPr lang="en-US" b="1" dirty="0" smtClean="0"/>
              <a:t>execute(String SQL)</a:t>
            </a:r>
            <a:r>
              <a:rPr lang="en-US" dirty="0" smtClean="0"/>
              <a:t> : Returns a </a:t>
            </a:r>
            <a:r>
              <a:rPr lang="en-US" dirty="0" err="1" smtClean="0"/>
              <a:t>boolean</a:t>
            </a:r>
            <a:r>
              <a:rPr lang="en-US" dirty="0" smtClean="0"/>
              <a:t> value of true if a </a:t>
            </a:r>
            <a:r>
              <a:rPr lang="en-US" dirty="0" err="1" smtClean="0"/>
              <a:t>ResultSet</a:t>
            </a:r>
            <a:r>
              <a:rPr lang="en-US" dirty="0" smtClean="0"/>
              <a:t> object can be retrieved; otherwise, it returns false. Use this method to execute SQL DDL statements or when you need to use the truly dynamic SQL</a:t>
            </a:r>
            <a:r>
              <a:rPr lang="en-US" dirty="0" smtClean="0"/>
              <a:t>.</a:t>
            </a:r>
          </a:p>
          <a:p>
            <a:pPr algn="just"/>
            <a:endParaRPr lang="en-US" dirty="0" smtClean="0"/>
          </a:p>
          <a:p>
            <a:pPr algn="just"/>
            <a:r>
              <a:rPr lang="en-US" b="1" dirty="0" err="1" smtClean="0"/>
              <a:t>int</a:t>
            </a:r>
            <a:r>
              <a:rPr lang="en-US" b="1" dirty="0" smtClean="0"/>
              <a:t> </a:t>
            </a:r>
            <a:r>
              <a:rPr lang="en-US" b="1" dirty="0" err="1" smtClean="0"/>
              <a:t>executeUpdate</a:t>
            </a:r>
            <a:r>
              <a:rPr lang="en-US" b="1" dirty="0" smtClean="0"/>
              <a:t>(String SQL)</a:t>
            </a:r>
            <a:r>
              <a:rPr lang="en-US" dirty="0" smtClean="0"/>
              <a:t>: Returns the number of rows affected by the execution of the SQL statement. Use this method to execute SQL statements, for which you expect to get a number of rows affected - for example, an INSERT, UPDATE, or DELETE statement</a:t>
            </a:r>
            <a:r>
              <a:rPr lang="en-US" dirty="0" smtClean="0"/>
              <a:t>.</a:t>
            </a:r>
          </a:p>
          <a:p>
            <a:pPr algn="just"/>
            <a:endParaRPr lang="en-US" dirty="0" smtClean="0"/>
          </a:p>
          <a:p>
            <a:pPr algn="just"/>
            <a:r>
              <a:rPr lang="en-US" b="1" dirty="0" err="1" smtClean="0"/>
              <a:t>ResultSet</a:t>
            </a:r>
            <a:r>
              <a:rPr lang="en-US" b="1" dirty="0" smtClean="0"/>
              <a:t> </a:t>
            </a:r>
            <a:r>
              <a:rPr lang="en-US" b="1" dirty="0" err="1" smtClean="0"/>
              <a:t>executeQuery</a:t>
            </a:r>
            <a:r>
              <a:rPr lang="en-US" b="1" dirty="0" smtClean="0"/>
              <a:t>(String SQL)</a:t>
            </a:r>
            <a:r>
              <a:rPr lang="en-US" dirty="0" smtClean="0"/>
              <a:t>: Returns a </a:t>
            </a:r>
            <a:r>
              <a:rPr lang="en-US" dirty="0" err="1" smtClean="0"/>
              <a:t>ResultSet</a:t>
            </a:r>
            <a:r>
              <a:rPr lang="en-US" dirty="0" smtClean="0"/>
              <a:t> object. Use this method when you expect to get a result set, as you would with a SELECT statement.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6. Close the connection object:</a:t>
            </a:r>
          </a:p>
          <a:p>
            <a:pPr lvl="1"/>
            <a:r>
              <a:rPr lang="en-US" dirty="0" smtClean="0"/>
              <a:t>By closing connection object statement and </a:t>
            </a:r>
            <a:r>
              <a:rPr lang="en-US" dirty="0" err="1" smtClean="0"/>
              <a:t>ResultSet</a:t>
            </a:r>
            <a:r>
              <a:rPr lang="en-US" dirty="0" smtClean="0"/>
              <a:t> will be closed automatically. The close() method of Connection interface is used to close the connection.</a:t>
            </a:r>
          </a:p>
          <a:p>
            <a:pPr lvl="1">
              <a:buNone/>
            </a:pPr>
            <a:r>
              <a:rPr lang="en-US" dirty="0" smtClean="0"/>
              <a:t>              </a:t>
            </a:r>
            <a:r>
              <a:rPr lang="en-US" dirty="0" err="1" smtClean="0"/>
              <a:t>con.close</a:t>
            </a:r>
            <a:r>
              <a:rPr lang="en-US" dirty="0" smtClean="0"/>
              <a:t>();</a:t>
            </a:r>
            <a:endParaRPr lang="en-US" b="1"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smtClean="0"/>
          </a:p>
          <a:p>
            <a:endParaRPr lang="en-US" b="1" dirty="0" smtClean="0"/>
          </a:p>
          <a:p>
            <a:r>
              <a:rPr lang="en-US" b="1" dirty="0" smtClean="0"/>
              <a:t>Example to Connect Java Application with </a:t>
            </a:r>
            <a:r>
              <a:rPr lang="en-US" b="1" dirty="0" err="1" smtClean="0"/>
              <a:t>mysql</a:t>
            </a:r>
            <a:r>
              <a:rPr lang="en-US" b="1" dirty="0" smtClean="0"/>
              <a:t> database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Java Bean?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Java Bean is a software component that has been designed to be reusable in a variety of</a:t>
            </a:r>
          </a:p>
          <a:p>
            <a:pPr algn="just">
              <a:buNone/>
            </a:pPr>
            <a:r>
              <a:rPr lang="en-US" dirty="0" smtClean="0"/>
              <a:t>    different environments.</a:t>
            </a:r>
          </a:p>
          <a:p>
            <a:pPr algn="just">
              <a:buFont typeface="Wingdings" pitchFamily="2" charset="2"/>
              <a:buChar char="§"/>
            </a:pPr>
            <a:r>
              <a:rPr lang="en-US" dirty="0" smtClean="0"/>
              <a:t>It may perform a simple function, such as obtaining a simple sum-average value, or a complex function, such as forecasting the performance of a stock portfolio.</a:t>
            </a:r>
          </a:p>
          <a:p>
            <a:pPr algn="just">
              <a:buFont typeface="Wingdings" pitchFamily="2" charset="2"/>
              <a:buChar char="§"/>
            </a:pPr>
            <a:r>
              <a:rPr lang="en-US" dirty="0" smtClean="0"/>
              <a:t>A bean encapsulates many objects into one object, so we can access this object from multiple places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400800"/>
          </a:xfrm>
        </p:spPr>
        <p:txBody>
          <a:bodyPr>
            <a:normAutofit fontScale="55000" lnSpcReduction="20000"/>
          </a:bodyPr>
          <a:lstStyle/>
          <a:p>
            <a:pPr lvl="1">
              <a:buNone/>
            </a:pPr>
            <a:r>
              <a:rPr lang="en-US" sz="2900" dirty="0" smtClean="0"/>
              <a:t>    import java.sql.*;  </a:t>
            </a:r>
          </a:p>
          <a:p>
            <a:pPr lvl="1">
              <a:buNone/>
            </a:pPr>
            <a:r>
              <a:rPr lang="en-US" sz="2900" dirty="0" smtClean="0"/>
              <a:t>    class </a:t>
            </a:r>
            <a:r>
              <a:rPr lang="en-US" sz="2900" dirty="0" err="1" smtClean="0"/>
              <a:t>MysqlCon</a:t>
            </a:r>
            <a:r>
              <a:rPr lang="en-US" sz="2900" dirty="0" smtClean="0"/>
              <a:t> {  </a:t>
            </a:r>
          </a:p>
          <a:p>
            <a:pPr lvl="1">
              <a:buNone/>
            </a:pPr>
            <a:r>
              <a:rPr lang="en-US" sz="2900" dirty="0" smtClean="0"/>
              <a:t>    public static void main(String </a:t>
            </a:r>
            <a:r>
              <a:rPr lang="en-US" sz="2900" dirty="0" err="1" smtClean="0"/>
              <a:t>args</a:t>
            </a:r>
            <a:r>
              <a:rPr lang="en-US" sz="2900" dirty="0" smtClean="0"/>
              <a:t>[]) {  </a:t>
            </a:r>
          </a:p>
          <a:p>
            <a:pPr lvl="1">
              <a:buNone/>
            </a:pPr>
            <a:r>
              <a:rPr lang="en-US" sz="2900" dirty="0" smtClean="0"/>
              <a:t>    try {  </a:t>
            </a:r>
          </a:p>
          <a:p>
            <a:pPr lvl="1">
              <a:buNone/>
            </a:pPr>
            <a:r>
              <a:rPr lang="en-US" sz="2900" dirty="0" smtClean="0"/>
              <a:t>    </a:t>
            </a:r>
            <a:r>
              <a:rPr lang="en-US" sz="2900" dirty="0" err="1" smtClean="0"/>
              <a:t>Class.forName</a:t>
            </a:r>
            <a:r>
              <a:rPr lang="en-US" sz="2900" dirty="0" smtClean="0"/>
              <a:t>("</a:t>
            </a:r>
            <a:r>
              <a:rPr lang="en-US" sz="2900" dirty="0" err="1" smtClean="0"/>
              <a:t>com.mysql.jdbc.Driver</a:t>
            </a:r>
            <a:r>
              <a:rPr lang="en-US" sz="2900" dirty="0" smtClean="0"/>
              <a:t>");  </a:t>
            </a:r>
          </a:p>
          <a:p>
            <a:pPr lvl="1">
              <a:buNone/>
            </a:pPr>
            <a:r>
              <a:rPr lang="en-US" sz="2900" dirty="0" smtClean="0"/>
              <a:t>      </a:t>
            </a:r>
          </a:p>
          <a:p>
            <a:pPr lvl="1">
              <a:buNone/>
            </a:pPr>
            <a:r>
              <a:rPr lang="en-US" sz="2900" dirty="0" smtClean="0"/>
              <a:t>    Connection con=</a:t>
            </a:r>
            <a:r>
              <a:rPr lang="en-US" sz="2900" dirty="0" err="1" smtClean="0"/>
              <a:t>DriverManager.getConnection</a:t>
            </a:r>
            <a:r>
              <a:rPr lang="en-US" sz="2900" dirty="0" smtClean="0"/>
              <a:t> (  </a:t>
            </a:r>
          </a:p>
          <a:p>
            <a:pPr lvl="1">
              <a:buNone/>
            </a:pPr>
            <a:r>
              <a:rPr lang="en-US" sz="2900" dirty="0" smtClean="0"/>
              <a:t>                                  "</a:t>
            </a:r>
            <a:r>
              <a:rPr lang="en-US" sz="2900" dirty="0" err="1" smtClean="0"/>
              <a:t>jdbc:mysql</a:t>
            </a:r>
            <a:r>
              <a:rPr lang="en-US" sz="2900" dirty="0" smtClean="0"/>
              <a:t>://localhost:3306/</a:t>
            </a:r>
            <a:r>
              <a:rPr lang="en-US" sz="2900" dirty="0" err="1" smtClean="0"/>
              <a:t>TestData","root",“pwd</a:t>
            </a:r>
            <a:r>
              <a:rPr lang="en-US" sz="2900" dirty="0" smtClean="0"/>
              <a:t>“ );  </a:t>
            </a:r>
          </a:p>
          <a:p>
            <a:pPr lvl="1">
              <a:buNone/>
            </a:pPr>
            <a:r>
              <a:rPr lang="en-US" sz="2900" dirty="0" smtClean="0"/>
              <a:t>      </a:t>
            </a:r>
          </a:p>
          <a:p>
            <a:pPr lvl="1">
              <a:buNone/>
            </a:pPr>
            <a:r>
              <a:rPr lang="en-US" sz="2900" dirty="0" smtClean="0"/>
              <a:t>    //here </a:t>
            </a:r>
            <a:r>
              <a:rPr lang="en-US" sz="2900" dirty="0" err="1" smtClean="0"/>
              <a:t>TestData</a:t>
            </a:r>
            <a:r>
              <a:rPr lang="en-US" sz="2900" dirty="0" smtClean="0"/>
              <a:t> is database name, root is username and </a:t>
            </a:r>
            <a:r>
              <a:rPr lang="en-US" sz="2900" dirty="0" err="1" smtClean="0"/>
              <a:t>pwd</a:t>
            </a:r>
            <a:r>
              <a:rPr lang="en-US" sz="2900" dirty="0" smtClean="0"/>
              <a:t> is password  </a:t>
            </a:r>
          </a:p>
          <a:p>
            <a:pPr lvl="1">
              <a:buNone/>
            </a:pPr>
            <a:r>
              <a:rPr lang="en-US" sz="2900" dirty="0" smtClean="0"/>
              <a:t>      </a:t>
            </a:r>
          </a:p>
          <a:p>
            <a:pPr lvl="1">
              <a:buNone/>
            </a:pPr>
            <a:r>
              <a:rPr lang="en-US" sz="2900" dirty="0" smtClean="0"/>
              <a:t>    Statement stmt=</a:t>
            </a:r>
            <a:r>
              <a:rPr lang="en-US" sz="2900" dirty="0" err="1" smtClean="0"/>
              <a:t>con.createStatement</a:t>
            </a:r>
            <a:r>
              <a:rPr lang="en-US" sz="2900" dirty="0" smtClean="0"/>
              <a:t>();  </a:t>
            </a:r>
          </a:p>
          <a:p>
            <a:pPr lvl="1">
              <a:buNone/>
            </a:pPr>
            <a:r>
              <a:rPr lang="en-US" sz="2900" dirty="0" smtClean="0"/>
              <a:t>      </a:t>
            </a:r>
          </a:p>
          <a:p>
            <a:pPr lvl="1">
              <a:buNone/>
            </a:pPr>
            <a:r>
              <a:rPr lang="en-US" sz="2900" dirty="0" smtClean="0"/>
              <a:t>    </a:t>
            </a:r>
            <a:r>
              <a:rPr lang="en-US" sz="2900" dirty="0" err="1" smtClean="0"/>
              <a:t>ResultSet</a:t>
            </a:r>
            <a:r>
              <a:rPr lang="en-US" sz="2900" dirty="0" smtClean="0"/>
              <a:t> </a:t>
            </a:r>
            <a:r>
              <a:rPr lang="en-US" sz="2900" dirty="0" err="1" smtClean="0"/>
              <a:t>rs</a:t>
            </a:r>
            <a:r>
              <a:rPr lang="en-US" sz="2900" dirty="0" smtClean="0"/>
              <a:t>=</a:t>
            </a:r>
            <a:r>
              <a:rPr lang="en-US" sz="2900" dirty="0" err="1" smtClean="0"/>
              <a:t>stmt.executeQuery</a:t>
            </a:r>
            <a:r>
              <a:rPr lang="en-US" sz="2900" dirty="0" smtClean="0"/>
              <a:t>("select * from </a:t>
            </a:r>
            <a:r>
              <a:rPr lang="en-US" sz="2900" dirty="0" err="1" smtClean="0"/>
              <a:t>tbl_st</a:t>
            </a:r>
            <a:r>
              <a:rPr lang="en-US" sz="2900" dirty="0" smtClean="0"/>
              <a:t>");  </a:t>
            </a:r>
          </a:p>
          <a:p>
            <a:pPr lvl="1">
              <a:buNone/>
            </a:pPr>
            <a:r>
              <a:rPr lang="en-US" sz="2900" dirty="0" smtClean="0"/>
              <a:t>      </a:t>
            </a:r>
          </a:p>
          <a:p>
            <a:pPr lvl="1">
              <a:buNone/>
            </a:pPr>
            <a:r>
              <a:rPr lang="en-US" sz="2900" dirty="0" smtClean="0"/>
              <a:t>    while(</a:t>
            </a:r>
            <a:r>
              <a:rPr lang="en-US" sz="2900" dirty="0" err="1" smtClean="0"/>
              <a:t>rs.next</a:t>
            </a:r>
            <a:r>
              <a:rPr lang="en-US" sz="2900" dirty="0" smtClean="0"/>
              <a:t>())  </a:t>
            </a:r>
          </a:p>
          <a:p>
            <a:pPr lvl="1">
              <a:buNone/>
            </a:pPr>
            <a:r>
              <a:rPr lang="en-US" sz="2900" dirty="0" smtClean="0"/>
              <a:t>    </a:t>
            </a:r>
            <a:r>
              <a:rPr lang="en-US" sz="2900" dirty="0" err="1" smtClean="0"/>
              <a:t>System.out.println</a:t>
            </a:r>
            <a:r>
              <a:rPr lang="en-US" sz="2900" dirty="0" smtClean="0"/>
              <a:t> (“ID =“ +</a:t>
            </a:r>
            <a:r>
              <a:rPr lang="en-US" sz="2900" dirty="0" err="1" smtClean="0"/>
              <a:t>rs.getInt</a:t>
            </a:r>
            <a:r>
              <a:rPr lang="en-US" sz="2900" dirty="0" smtClean="0"/>
              <a:t>(“id”)+  "+ Name = “ +</a:t>
            </a:r>
            <a:r>
              <a:rPr lang="en-US" sz="2900" dirty="0" err="1" smtClean="0"/>
              <a:t>rs.getString</a:t>
            </a:r>
            <a:r>
              <a:rPr lang="en-US" sz="2900" dirty="0" smtClean="0"/>
              <a:t>(“Name”) );  </a:t>
            </a:r>
          </a:p>
          <a:p>
            <a:pPr lvl="1">
              <a:buNone/>
            </a:pPr>
            <a:r>
              <a:rPr lang="en-US" sz="2900" dirty="0" smtClean="0"/>
              <a:t>      </a:t>
            </a:r>
          </a:p>
          <a:p>
            <a:pPr lvl="1">
              <a:buNone/>
            </a:pPr>
            <a:r>
              <a:rPr lang="en-US" sz="2900" dirty="0" smtClean="0"/>
              <a:t>    </a:t>
            </a:r>
            <a:r>
              <a:rPr lang="en-US" sz="2900" dirty="0" err="1" smtClean="0"/>
              <a:t>con.close</a:t>
            </a:r>
            <a:r>
              <a:rPr lang="en-US" sz="2900" dirty="0" smtClean="0"/>
              <a:t>();  </a:t>
            </a:r>
          </a:p>
          <a:p>
            <a:pPr lvl="1">
              <a:buNone/>
            </a:pPr>
            <a:r>
              <a:rPr lang="en-US" sz="2900" dirty="0" smtClean="0"/>
              <a:t>      </a:t>
            </a:r>
          </a:p>
          <a:p>
            <a:pPr lvl="1">
              <a:buNone/>
            </a:pPr>
            <a:r>
              <a:rPr lang="en-US" sz="2900" dirty="0" smtClean="0"/>
              <a:t>     } catch(Exception e){ </a:t>
            </a:r>
            <a:r>
              <a:rPr lang="en-US" sz="2900" dirty="0" err="1" smtClean="0"/>
              <a:t>System.out.println</a:t>
            </a:r>
            <a:r>
              <a:rPr lang="en-US" sz="2900" dirty="0" smtClean="0"/>
              <a:t>(e);}  </a:t>
            </a:r>
          </a:p>
          <a:p>
            <a:pPr lvl="1">
              <a:buNone/>
            </a:pPr>
            <a:r>
              <a:rPr lang="en-US" sz="2900" dirty="0" smtClean="0"/>
              <a:t>      </a:t>
            </a:r>
          </a:p>
          <a:p>
            <a:pPr lvl="1">
              <a:buNone/>
            </a:pPr>
            <a:r>
              <a:rPr lang="en-US" sz="2900" dirty="0" smtClean="0"/>
              <a:t>     }  </a:t>
            </a:r>
          </a:p>
          <a:p>
            <a:pPr lvl="1">
              <a:buNone/>
            </a:pPr>
            <a:r>
              <a:rPr lang="en-US" sz="2900" dirty="0" smtClean="0"/>
              <a:t>    }</a:t>
            </a:r>
            <a:endParaRPr lang="en-US" sz="25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a:bodyPr>
          <a:lstStyle/>
          <a:p>
            <a:pPr>
              <a:buNone/>
            </a:pPr>
            <a:r>
              <a:rPr lang="en-US" sz="2000" dirty="0" smtClean="0"/>
              <a:t> </a:t>
            </a:r>
          </a:p>
          <a:p>
            <a:pPr>
              <a:buNone/>
            </a:pPr>
            <a:r>
              <a:rPr lang="en-US" sz="2000" b="1" dirty="0" smtClean="0">
                <a:solidFill>
                  <a:srgbClr val="FF0000"/>
                </a:solidFill>
              </a:rPr>
              <a:t>  // INSERT a record </a:t>
            </a:r>
          </a:p>
          <a:p>
            <a:pPr>
              <a:buNone/>
            </a:pPr>
            <a:r>
              <a:rPr lang="en-US" sz="2000" dirty="0" smtClean="0"/>
              <a:t>        String </a:t>
            </a:r>
            <a:r>
              <a:rPr lang="en-US" sz="2000" dirty="0" err="1" smtClean="0"/>
              <a:t>sqlInsert</a:t>
            </a:r>
            <a:r>
              <a:rPr lang="en-US" sz="2000" dirty="0" smtClean="0"/>
              <a:t> = "insert into </a:t>
            </a:r>
            <a:r>
              <a:rPr lang="en-US" sz="2000" dirty="0" err="1" smtClean="0"/>
              <a:t>tbl_st</a:t>
            </a:r>
            <a:r>
              <a:rPr lang="en-US" sz="2000" dirty="0" smtClean="0"/>
              <a:t> values (3001, ‘Kumar')"; </a:t>
            </a:r>
          </a:p>
          <a:p>
            <a:pPr>
              <a:buNone/>
            </a:pPr>
            <a:r>
              <a:rPr lang="en-US" sz="2000" dirty="0" smtClean="0"/>
              <a:t>       </a:t>
            </a:r>
            <a:r>
              <a:rPr lang="en-US" sz="2000" dirty="0" err="1" smtClean="0"/>
              <a:t>System.out.println</a:t>
            </a:r>
            <a:r>
              <a:rPr lang="en-US" sz="2000" dirty="0" smtClean="0"/>
              <a:t>("The SQL query is: " + </a:t>
            </a:r>
            <a:r>
              <a:rPr lang="en-US" sz="2000" dirty="0" err="1" smtClean="0"/>
              <a:t>sqlInsert</a:t>
            </a: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countInserted</a:t>
            </a:r>
            <a:r>
              <a:rPr lang="en-US" sz="2000" dirty="0" smtClean="0"/>
              <a:t> = </a:t>
            </a:r>
            <a:r>
              <a:rPr lang="en-US" sz="2000" dirty="0" err="1" smtClean="0"/>
              <a:t>stmt.executeUpdate</a:t>
            </a:r>
            <a:r>
              <a:rPr lang="en-US" sz="2000" dirty="0" smtClean="0"/>
              <a:t>(</a:t>
            </a:r>
            <a:r>
              <a:rPr lang="en-US" sz="2000" dirty="0" err="1" smtClean="0"/>
              <a:t>sqlInsert</a:t>
            </a:r>
            <a:r>
              <a:rPr lang="en-US" sz="2000" dirty="0" smtClean="0"/>
              <a:t>);   </a:t>
            </a:r>
            <a:r>
              <a:rPr lang="en-US" sz="2000" dirty="0" err="1" smtClean="0"/>
              <a:t>System.out.println</a:t>
            </a:r>
            <a:r>
              <a:rPr lang="en-US" sz="2000" dirty="0" smtClean="0"/>
              <a:t>(</a:t>
            </a:r>
            <a:r>
              <a:rPr lang="en-US" sz="2000" dirty="0" err="1" smtClean="0"/>
              <a:t>countInserted</a:t>
            </a:r>
            <a:r>
              <a:rPr lang="en-US" sz="2000" dirty="0" smtClean="0"/>
              <a:t> + " records inserted.\n");</a:t>
            </a:r>
          </a:p>
          <a:p>
            <a:pPr>
              <a:buNone/>
            </a:pPr>
            <a:endParaRPr lang="en-US" sz="2000" dirty="0" smtClean="0"/>
          </a:p>
          <a:p>
            <a:pPr>
              <a:buNone/>
            </a:pPr>
            <a:r>
              <a:rPr lang="en-US" sz="2000" b="1" dirty="0" smtClean="0">
                <a:solidFill>
                  <a:srgbClr val="FF0000"/>
                </a:solidFill>
              </a:rPr>
              <a:t>// DELETE records with id&gt;=30 and id&lt;40 </a:t>
            </a:r>
          </a:p>
          <a:p>
            <a:pPr>
              <a:buNone/>
            </a:pPr>
            <a:r>
              <a:rPr lang="en-US" sz="2000" dirty="0" smtClean="0"/>
              <a:t>        String </a:t>
            </a:r>
            <a:r>
              <a:rPr lang="en-US" sz="2000" dirty="0" err="1" smtClean="0"/>
              <a:t>sqlDelete</a:t>
            </a:r>
            <a:r>
              <a:rPr lang="en-US" sz="2000" dirty="0" smtClean="0"/>
              <a:t> = "delete from </a:t>
            </a:r>
            <a:r>
              <a:rPr lang="en-US" sz="2000" dirty="0" err="1" smtClean="0"/>
              <a:t>tbl_st</a:t>
            </a:r>
            <a:r>
              <a:rPr lang="en-US" sz="2000" dirty="0" smtClean="0"/>
              <a:t> where id&gt;=3000 and id&lt;4000"; </a:t>
            </a:r>
          </a:p>
          <a:p>
            <a:pPr>
              <a:buNone/>
            </a:pPr>
            <a:r>
              <a:rPr lang="en-US" sz="2000" dirty="0" smtClean="0"/>
              <a:t>        </a:t>
            </a:r>
            <a:r>
              <a:rPr lang="en-US" sz="2000" dirty="0" err="1" smtClean="0"/>
              <a:t>int</a:t>
            </a:r>
            <a:r>
              <a:rPr lang="en-US" sz="2000" dirty="0" smtClean="0"/>
              <a:t> </a:t>
            </a:r>
            <a:r>
              <a:rPr lang="en-US" sz="2000" dirty="0" err="1" smtClean="0"/>
              <a:t>countDeleted</a:t>
            </a:r>
            <a:r>
              <a:rPr lang="en-US" sz="2000" dirty="0" smtClean="0"/>
              <a:t> = </a:t>
            </a:r>
            <a:r>
              <a:rPr lang="en-US" sz="2000" dirty="0" err="1" smtClean="0"/>
              <a:t>stmt.executeUpdate</a:t>
            </a:r>
            <a:r>
              <a:rPr lang="en-US" sz="2000" dirty="0" smtClean="0"/>
              <a:t>(</a:t>
            </a:r>
            <a:r>
              <a:rPr lang="en-US" sz="2000" dirty="0" err="1" smtClean="0"/>
              <a:t>sqlDelete</a:t>
            </a:r>
            <a:r>
              <a:rPr lang="en-US" sz="2000" dirty="0" smtClean="0"/>
              <a:t>);  </a:t>
            </a:r>
            <a:r>
              <a:rPr lang="en-US" sz="2000" dirty="0" err="1" smtClean="0"/>
              <a:t>System.out.println</a:t>
            </a:r>
            <a:r>
              <a:rPr lang="en-US" sz="2000" dirty="0" smtClean="0"/>
              <a:t>(</a:t>
            </a:r>
            <a:r>
              <a:rPr lang="en-US" sz="2000" dirty="0" err="1" smtClean="0"/>
              <a:t>countDeleted</a:t>
            </a:r>
            <a:r>
              <a:rPr lang="en-US" sz="2000" dirty="0" smtClean="0"/>
              <a:t> + " records deleted.\n");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cycle</a:t>
            </a:r>
            <a:endParaRPr lang="en-US" dirty="0"/>
          </a:p>
        </p:txBody>
      </p:sp>
      <p:pic>
        <p:nvPicPr>
          <p:cNvPr id="1026" name="Picture 2" descr="JDBC_Cycle.png"/>
          <p:cNvPicPr>
            <a:picLocks noChangeAspect="1" noChangeArrowheads="1"/>
          </p:cNvPicPr>
          <p:nvPr/>
        </p:nvPicPr>
        <p:blipFill>
          <a:blip r:embed="rId2"/>
          <a:srcRect/>
          <a:stretch>
            <a:fillRect/>
          </a:stretch>
        </p:blipFill>
        <p:spPr bwMode="auto">
          <a:xfrm>
            <a:off x="609600" y="1981200"/>
            <a:ext cx="7543800" cy="3000376"/>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Statement interface</a:t>
            </a:r>
            <a:br>
              <a:rPr lang="en-US" b="1" dirty="0" smtClean="0"/>
            </a:br>
            <a:endParaRPr lang="en-US" dirty="0"/>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pPr algn="just"/>
            <a:r>
              <a:rPr lang="en-US" dirty="0" smtClean="0"/>
              <a:t>The </a:t>
            </a:r>
            <a:r>
              <a:rPr lang="en-US" b="1" dirty="0" smtClean="0"/>
              <a:t>Statement interface</a:t>
            </a:r>
            <a:r>
              <a:rPr lang="en-US" dirty="0" smtClean="0"/>
              <a:t> provides methods to execute queries with the database. The statement interface is a factory of </a:t>
            </a:r>
            <a:r>
              <a:rPr lang="en-US" dirty="0" err="1" smtClean="0"/>
              <a:t>ResultSet</a:t>
            </a:r>
            <a:r>
              <a:rPr lang="en-US" dirty="0" smtClean="0"/>
              <a:t> i.e. it provides factory method to get the object of </a:t>
            </a:r>
            <a:r>
              <a:rPr lang="en-US" dirty="0" err="1" smtClean="0"/>
              <a:t>ResultSet</a:t>
            </a:r>
            <a:r>
              <a:rPr lang="en-US" dirty="0" smtClean="0"/>
              <a:t>.</a:t>
            </a:r>
          </a:p>
          <a:p>
            <a:pPr algn="just"/>
            <a:endParaRPr lang="en-US" dirty="0" smtClean="0"/>
          </a:p>
          <a:p>
            <a:r>
              <a:rPr lang="en-US" dirty="0" smtClean="0"/>
              <a:t>The important methods of Statement interface are as follows:</a:t>
            </a:r>
          </a:p>
          <a:p>
            <a:pPr lvl="1"/>
            <a:r>
              <a:rPr lang="en-US" b="1" dirty="0" smtClean="0"/>
              <a:t>1) public </a:t>
            </a:r>
            <a:r>
              <a:rPr lang="en-US" b="1" dirty="0" err="1" smtClean="0"/>
              <a:t>ResultSet</a:t>
            </a:r>
            <a:r>
              <a:rPr lang="en-US" b="1" dirty="0" smtClean="0"/>
              <a:t> </a:t>
            </a:r>
            <a:r>
              <a:rPr lang="en-US" b="1" dirty="0" err="1" smtClean="0"/>
              <a:t>executeQuery</a:t>
            </a:r>
            <a:r>
              <a:rPr lang="en-US" b="1" dirty="0" smtClean="0"/>
              <a:t>(String </a:t>
            </a:r>
            <a:r>
              <a:rPr lang="en-US" b="1" dirty="0" err="1" smtClean="0"/>
              <a:t>sql</a:t>
            </a:r>
            <a:r>
              <a:rPr lang="en-US" b="1" dirty="0" smtClean="0"/>
              <a:t>):</a:t>
            </a:r>
            <a:r>
              <a:rPr lang="en-US" dirty="0" smtClean="0"/>
              <a:t> is used to execute SELECT query. It returns the object of </a:t>
            </a:r>
            <a:r>
              <a:rPr lang="en-US" dirty="0" err="1" smtClean="0"/>
              <a:t>ResultSet</a:t>
            </a:r>
            <a:r>
              <a:rPr lang="en-US" dirty="0" smtClean="0"/>
              <a:t>. </a:t>
            </a:r>
          </a:p>
          <a:p>
            <a:pPr lvl="1"/>
            <a:r>
              <a:rPr lang="en-US" b="1" dirty="0" smtClean="0"/>
              <a:t>2) public </a:t>
            </a:r>
            <a:r>
              <a:rPr lang="en-US" b="1" dirty="0" err="1" smtClean="0"/>
              <a:t>int</a:t>
            </a:r>
            <a:r>
              <a:rPr lang="en-US" b="1" dirty="0" smtClean="0"/>
              <a:t> </a:t>
            </a:r>
            <a:r>
              <a:rPr lang="en-US" b="1" dirty="0" err="1" smtClean="0"/>
              <a:t>executeUpdate</a:t>
            </a:r>
            <a:r>
              <a:rPr lang="en-US" b="1" dirty="0" smtClean="0"/>
              <a:t>(String </a:t>
            </a:r>
            <a:r>
              <a:rPr lang="en-US" b="1" dirty="0" err="1" smtClean="0"/>
              <a:t>sql</a:t>
            </a:r>
            <a:r>
              <a:rPr lang="en-US" b="1" dirty="0" smtClean="0"/>
              <a:t>):</a:t>
            </a:r>
            <a:r>
              <a:rPr lang="en-US" dirty="0" smtClean="0"/>
              <a:t> is used to execute specified query, it may be create, drop, insert, update, delete etc. </a:t>
            </a:r>
          </a:p>
          <a:p>
            <a:pPr lvl="1"/>
            <a:r>
              <a:rPr lang="en-US" b="1" dirty="0" smtClean="0"/>
              <a:t>3) public </a:t>
            </a:r>
            <a:r>
              <a:rPr lang="en-US" b="1" dirty="0" err="1" smtClean="0"/>
              <a:t>boolean</a:t>
            </a:r>
            <a:r>
              <a:rPr lang="en-US" b="1" dirty="0" smtClean="0"/>
              <a:t> execute(String </a:t>
            </a:r>
            <a:r>
              <a:rPr lang="en-US" b="1" dirty="0" err="1" smtClean="0"/>
              <a:t>sql</a:t>
            </a:r>
            <a:r>
              <a:rPr lang="en-US" b="1" dirty="0" smtClean="0"/>
              <a:t>):</a:t>
            </a:r>
            <a:r>
              <a:rPr lang="en-US" dirty="0" smtClean="0"/>
              <a:t> is used to execute queries that may return multiple results. </a:t>
            </a:r>
          </a:p>
          <a:p>
            <a:pPr lvl="1"/>
            <a:r>
              <a:rPr lang="en-US" b="1" dirty="0" smtClean="0"/>
              <a:t>4) public </a:t>
            </a:r>
            <a:r>
              <a:rPr lang="en-US" b="1" dirty="0" err="1" smtClean="0"/>
              <a:t>int</a:t>
            </a:r>
            <a:r>
              <a:rPr lang="en-US" b="1" dirty="0" smtClean="0"/>
              <a:t>[] </a:t>
            </a:r>
            <a:r>
              <a:rPr lang="en-US" b="1" dirty="0" err="1" smtClean="0"/>
              <a:t>executeBatch</a:t>
            </a:r>
            <a:r>
              <a:rPr lang="en-US" b="1" dirty="0" smtClean="0"/>
              <a:t>():</a:t>
            </a:r>
            <a:r>
              <a:rPr lang="en-US" dirty="0" smtClean="0"/>
              <a:t> is used to execute batch of commands.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smtClean="0"/>
          </a:p>
          <a:p>
            <a:pPr>
              <a:buNone/>
            </a:pPr>
            <a:endParaRPr lang="en-US" smtClean="0"/>
          </a:p>
          <a:p>
            <a:pPr>
              <a:buNone/>
            </a:pPr>
            <a:r>
              <a:rPr lang="en-US" smtClean="0"/>
              <a:t>				    </a:t>
            </a:r>
            <a:r>
              <a:rPr lang="en-US" sz="4400" b="1" smtClean="0"/>
              <a:t>Servlets</a:t>
            </a:r>
            <a:endParaRPr lang="en-US" sz="4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_ClientServerSystem.png"/>
          <p:cNvPicPr>
            <a:picLocks noChangeAspect="1" noChangeArrowheads="1"/>
          </p:cNvPicPr>
          <p:nvPr/>
        </p:nvPicPr>
        <p:blipFill>
          <a:blip r:embed="rId2"/>
          <a:srcRect/>
          <a:stretch>
            <a:fillRect/>
          </a:stretch>
        </p:blipFill>
        <p:spPr bwMode="auto">
          <a:xfrm>
            <a:off x="609600" y="1295400"/>
            <a:ext cx="8039100" cy="4914901"/>
          </a:xfrm>
          <a:prstGeom prst="rect">
            <a:avLst/>
          </a:prstGeom>
          <a:noFill/>
        </p:spPr>
      </p:pic>
      <p:sp>
        <p:nvSpPr>
          <p:cNvPr id="5" name="Rectangle 4"/>
          <p:cNvSpPr/>
          <p:nvPr/>
        </p:nvSpPr>
        <p:spPr>
          <a:xfrm>
            <a:off x="3429000" y="381000"/>
            <a:ext cx="2612575" cy="523220"/>
          </a:xfrm>
          <a:prstGeom prst="rect">
            <a:avLst/>
          </a:prstGeom>
        </p:spPr>
        <p:txBody>
          <a:bodyPr wrap="none">
            <a:spAutoFit/>
          </a:bodyPr>
          <a:lstStyle/>
          <a:p>
            <a:r>
              <a:rPr lang="en-US" sz="2800" b="1" dirty="0" smtClean="0"/>
              <a:t>Web application</a:t>
            </a:r>
            <a:endParaRPr lang="en-US"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Servlet</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b="1" dirty="0" err="1" smtClean="0"/>
              <a:t>Servlet</a:t>
            </a:r>
            <a:r>
              <a:rPr lang="en-US" dirty="0" smtClean="0"/>
              <a:t>  is used to create web application (resides at server side and generates dynamic web page). </a:t>
            </a:r>
            <a:r>
              <a:rPr lang="en-US" dirty="0" err="1" smtClean="0"/>
              <a:t>Servlet</a:t>
            </a:r>
            <a:r>
              <a:rPr lang="en-US" dirty="0" smtClean="0"/>
              <a:t> programs execute on the server side. </a:t>
            </a:r>
          </a:p>
          <a:p>
            <a:pPr algn="just"/>
            <a:endParaRPr lang="en-US" dirty="0" smtClean="0"/>
          </a:p>
          <a:p>
            <a:pPr algn="just"/>
            <a:r>
              <a:rPr lang="en-US" dirty="0" smtClean="0"/>
              <a:t>The </a:t>
            </a:r>
            <a:r>
              <a:rPr lang="en-US" dirty="0" err="1" smtClean="0"/>
              <a:t>javax.servlet</a:t>
            </a:r>
            <a:r>
              <a:rPr lang="en-US" dirty="0" smtClean="0"/>
              <a:t> and </a:t>
            </a:r>
            <a:r>
              <a:rPr lang="en-US" dirty="0" err="1" smtClean="0"/>
              <a:t>javax.servlet.http</a:t>
            </a:r>
            <a:r>
              <a:rPr lang="en-US" dirty="0" smtClean="0"/>
              <a:t> packages provide interfaces and classes for writing our own </a:t>
            </a:r>
            <a:r>
              <a:rPr lang="en-US" dirty="0" err="1" smtClean="0"/>
              <a:t>servlets</a:t>
            </a:r>
            <a:r>
              <a:rPr lang="en-US"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pPr algn="just"/>
            <a:r>
              <a:rPr lang="en-US" sz="2400" dirty="0" smtClean="0"/>
              <a:t>Common Gateway Interface (CGI) suffered serious performance problems. It was expensive in terms of processor and memory resources to create a separate process for each client request for Dynamic content web pages.</a:t>
            </a:r>
          </a:p>
          <a:p>
            <a:pPr algn="just"/>
            <a:r>
              <a:rPr lang="en-US" sz="2400" dirty="0" smtClean="0"/>
              <a:t>It was also expensive to open and close database connections for each client request. CGI programs were not platform-independent</a:t>
            </a:r>
            <a:endParaRPr lang="en-US" sz="2400" dirty="0"/>
          </a:p>
        </p:txBody>
      </p:sp>
      <p:pic>
        <p:nvPicPr>
          <p:cNvPr id="4" name="Picture 2" descr="problem in cgi and how servlet is better"/>
          <p:cNvPicPr>
            <a:picLocks noChangeAspect="1" noChangeArrowheads="1"/>
          </p:cNvPicPr>
          <p:nvPr/>
        </p:nvPicPr>
        <p:blipFill>
          <a:blip r:embed="rId2"/>
          <a:srcRect/>
          <a:stretch>
            <a:fillRect/>
          </a:stretch>
        </p:blipFill>
        <p:spPr bwMode="auto">
          <a:xfrm>
            <a:off x="2819400" y="3962400"/>
            <a:ext cx="5876925" cy="26289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Advantages</a:t>
            </a:r>
            <a:endParaRPr lang="en-US" dirty="0"/>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pPr lvl="1" algn="just"/>
            <a:r>
              <a:rPr lang="en-US" dirty="0" err="1" smtClean="0"/>
              <a:t>Servlets</a:t>
            </a:r>
            <a:r>
              <a:rPr lang="en-US" dirty="0" smtClean="0"/>
              <a:t> provide better performance that CGI in terms of processing time, memory utilization because </a:t>
            </a:r>
            <a:r>
              <a:rPr lang="en-US" dirty="0" err="1" smtClean="0"/>
              <a:t>servlets</a:t>
            </a:r>
            <a:r>
              <a:rPr lang="en-US" dirty="0" smtClean="0"/>
              <a:t> uses benefits of multithreading and for each request a new thread is created, that is faster than loading creating new Object for each request with CGI.</a:t>
            </a:r>
          </a:p>
          <a:p>
            <a:pPr lvl="1" algn="just"/>
            <a:r>
              <a:rPr lang="en-US" dirty="0" err="1" smtClean="0"/>
              <a:t>Servlets</a:t>
            </a:r>
            <a:r>
              <a:rPr lang="en-US" dirty="0" smtClean="0"/>
              <a:t> and platform and system independent, the web application developed with </a:t>
            </a:r>
            <a:r>
              <a:rPr lang="en-US" dirty="0" err="1" smtClean="0"/>
              <a:t>Servlet</a:t>
            </a:r>
            <a:r>
              <a:rPr lang="en-US" dirty="0" smtClean="0"/>
              <a:t> can be run on any standard web container such as Tomcat, </a:t>
            </a:r>
            <a:r>
              <a:rPr lang="en-US" dirty="0" err="1" smtClean="0"/>
              <a:t>JBoss</a:t>
            </a:r>
            <a:r>
              <a:rPr lang="en-US" dirty="0" smtClean="0"/>
              <a:t>, Glassfish servers and on operating systems such as Windows, Linux, Unix, Solaris, Mac etc.</a:t>
            </a:r>
          </a:p>
          <a:p>
            <a:pPr lvl="1" algn="just"/>
            <a:r>
              <a:rPr lang="en-US" dirty="0" err="1" smtClean="0"/>
              <a:t>Servlets</a:t>
            </a:r>
            <a:r>
              <a:rPr lang="en-US" dirty="0" smtClean="0"/>
              <a:t> are robust because container takes care of life cycle of </a:t>
            </a:r>
            <a:r>
              <a:rPr lang="en-US" dirty="0" err="1" smtClean="0"/>
              <a:t>servlet</a:t>
            </a:r>
            <a:r>
              <a:rPr lang="en-US" dirty="0" smtClean="0"/>
              <a:t> and we don’t need to worry about memory leaks, security, garbage collection etc.</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Servlet</a:t>
            </a:r>
            <a:r>
              <a:rPr lang="en-US" b="1" dirty="0" smtClean="0"/>
              <a:t> Container</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Servlet</a:t>
            </a:r>
            <a:r>
              <a:rPr lang="en-US" dirty="0" smtClean="0"/>
              <a:t> containers are also known as web container, for example Tomcat. Some of the important tasks of </a:t>
            </a:r>
            <a:r>
              <a:rPr lang="en-US" dirty="0" err="1" smtClean="0"/>
              <a:t>servlet</a:t>
            </a:r>
            <a:r>
              <a:rPr lang="en-US" dirty="0" smtClean="0"/>
              <a:t> container are:</a:t>
            </a:r>
          </a:p>
          <a:p>
            <a:pPr algn="just"/>
            <a:r>
              <a:rPr lang="en-US" b="1" dirty="0" smtClean="0"/>
              <a:t>Communication Support</a:t>
            </a:r>
            <a:r>
              <a:rPr lang="en-US" dirty="0" smtClean="0"/>
              <a:t>: </a:t>
            </a:r>
            <a:r>
              <a:rPr lang="en-US" dirty="0" err="1" smtClean="0"/>
              <a:t>Servlet</a:t>
            </a:r>
            <a:r>
              <a:rPr lang="en-US" dirty="0" smtClean="0"/>
              <a:t> Container provides easy way of communication between web client (Browsers) and the </a:t>
            </a:r>
            <a:r>
              <a:rPr lang="en-US" dirty="0" err="1" smtClean="0"/>
              <a:t>servlets</a:t>
            </a:r>
            <a:r>
              <a:rPr lang="en-US" dirty="0" smtClean="0"/>
              <a:t> and JSPs. Because of container, we don’t need to build a server socket to listen for any request from web client, parse the request and generate response. All these important and complex tasks are done by container and all we need to focus is on business logic for the applications</a:t>
            </a:r>
            <a:r>
              <a:rPr lang="en-US" dirty="0" smtClean="0"/>
              <a:t>.</a:t>
            </a:r>
          </a:p>
          <a:p>
            <a:pPr algn="just"/>
            <a:endParaRPr lang="en-US" dirty="0" smtClean="0"/>
          </a:p>
          <a:p>
            <a:pPr algn="just"/>
            <a:r>
              <a:rPr lang="en-US" b="1" dirty="0" smtClean="0"/>
              <a:t>Lifecycle and Resource Management</a:t>
            </a:r>
            <a:r>
              <a:rPr lang="en-US" dirty="0" smtClean="0"/>
              <a:t>: </a:t>
            </a:r>
            <a:r>
              <a:rPr lang="en-US" dirty="0" err="1" smtClean="0"/>
              <a:t>Servlet</a:t>
            </a:r>
            <a:r>
              <a:rPr lang="en-US" dirty="0" smtClean="0"/>
              <a:t> Container takes care of managing the life cycle of </a:t>
            </a:r>
            <a:r>
              <a:rPr lang="en-US" dirty="0" err="1" smtClean="0"/>
              <a:t>servlet</a:t>
            </a:r>
            <a:r>
              <a:rPr lang="en-US" dirty="0" smtClean="0"/>
              <a:t>. From the loading of </a:t>
            </a:r>
            <a:r>
              <a:rPr lang="en-US" dirty="0" err="1" smtClean="0"/>
              <a:t>servlets</a:t>
            </a:r>
            <a:r>
              <a:rPr lang="en-US" dirty="0" smtClean="0"/>
              <a:t> into memory, initializing </a:t>
            </a:r>
            <a:r>
              <a:rPr lang="en-US" dirty="0" err="1" smtClean="0"/>
              <a:t>servlets</a:t>
            </a:r>
            <a:r>
              <a:rPr lang="en-US" dirty="0" smtClean="0"/>
              <a:t>, invoking </a:t>
            </a:r>
            <a:r>
              <a:rPr lang="en-US" dirty="0" err="1" smtClean="0"/>
              <a:t>servlet</a:t>
            </a:r>
            <a:r>
              <a:rPr lang="en-US" dirty="0" smtClean="0"/>
              <a:t> methods and to destroy them. </a:t>
            </a:r>
            <a:endParaRPr lang="en-US" dirty="0" smtClean="0"/>
          </a:p>
          <a:p>
            <a:pPr algn="just"/>
            <a:endParaRPr lang="en-US" dirty="0" smtClean="0"/>
          </a:p>
          <a:p>
            <a:pPr algn="just"/>
            <a:r>
              <a:rPr lang="en-US" b="1" dirty="0" smtClean="0"/>
              <a:t>Multithreading Support</a:t>
            </a:r>
            <a:r>
              <a:rPr lang="en-US" dirty="0" smtClean="0"/>
              <a:t>: Container creates new thread for every request to the </a:t>
            </a:r>
            <a:r>
              <a:rPr lang="en-US" dirty="0" err="1" smtClean="0"/>
              <a:t>servlet</a:t>
            </a:r>
            <a:r>
              <a:rPr lang="en-US" dirty="0" smtClean="0"/>
              <a:t> and provide them request and response objects to process.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Bean</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Java Bean is a java class that should follow following conventions:</a:t>
            </a:r>
          </a:p>
          <a:p>
            <a:pPr lvl="1"/>
            <a:r>
              <a:rPr lang="en-US" dirty="0" smtClean="0"/>
              <a:t>It should have a no argument constructor.</a:t>
            </a:r>
          </a:p>
          <a:p>
            <a:pPr lvl="1"/>
            <a:r>
              <a:rPr lang="en-US" dirty="0" smtClean="0"/>
              <a:t>It should be </a:t>
            </a:r>
            <a:r>
              <a:rPr lang="en-US" dirty="0" err="1" smtClean="0"/>
              <a:t>Serializable</a:t>
            </a:r>
            <a:r>
              <a:rPr lang="en-US" dirty="0" smtClean="0"/>
              <a:t> [This allows applications and frameworks to reliably save, store, and restore the bean's state in a manner independent of the VM and of the platform.]</a:t>
            </a:r>
          </a:p>
          <a:p>
            <a:pPr lvl="1"/>
            <a:r>
              <a:rPr lang="en-US" dirty="0" smtClean="0"/>
              <a:t>It should provide methods to </a:t>
            </a:r>
            <a:r>
              <a:rPr lang="en-US" i="1" dirty="0" smtClean="0"/>
              <a:t>set</a:t>
            </a:r>
            <a:r>
              <a:rPr lang="en-US" dirty="0" smtClean="0"/>
              <a:t> and </a:t>
            </a:r>
            <a:r>
              <a:rPr lang="en-US" i="1" dirty="0" smtClean="0"/>
              <a:t>get</a:t>
            </a:r>
            <a:r>
              <a:rPr lang="en-US" dirty="0" smtClean="0"/>
              <a:t> the values of the properties, known as </a:t>
            </a:r>
            <a:r>
              <a:rPr lang="en-US" i="1" dirty="0" smtClean="0"/>
              <a:t>getter</a:t>
            </a:r>
            <a:r>
              <a:rPr lang="en-US" dirty="0" smtClean="0"/>
              <a:t> and </a:t>
            </a:r>
            <a:r>
              <a:rPr lang="en-US" i="1" dirty="0" smtClean="0"/>
              <a:t>setter</a:t>
            </a:r>
            <a:r>
              <a:rPr lang="en-US" dirty="0" smtClean="0"/>
              <a:t> methods.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container</a:t>
            </a:r>
            <a:endParaRPr lang="en-US" dirty="0"/>
          </a:p>
        </p:txBody>
      </p:sp>
      <p:sp>
        <p:nvSpPr>
          <p:cNvPr id="3" name="Content Placeholder 2"/>
          <p:cNvSpPr>
            <a:spLocks noGrp="1"/>
          </p:cNvSpPr>
          <p:nvPr>
            <p:ph idx="1"/>
          </p:nvPr>
        </p:nvSpPr>
        <p:spPr/>
        <p:txBody>
          <a:bodyPr/>
          <a:lstStyle/>
          <a:p>
            <a:r>
              <a:rPr lang="en-US" dirty="0" smtClean="0"/>
              <a:t> e.g., Tomcat, </a:t>
            </a:r>
            <a:r>
              <a:rPr lang="en-US" dirty="0" err="1" smtClean="0"/>
              <a:t>GlassFish</a:t>
            </a:r>
            <a:r>
              <a:rPr lang="en-US" dirty="0" smtClean="0"/>
              <a:t> etc.</a:t>
            </a:r>
            <a:endParaRPr lang="en-US" dirty="0"/>
          </a:p>
        </p:txBody>
      </p:sp>
      <p:pic>
        <p:nvPicPr>
          <p:cNvPr id="1026" name="Picture 2"/>
          <p:cNvPicPr>
            <a:picLocks noChangeAspect="1" noChangeArrowheads="1"/>
          </p:cNvPicPr>
          <p:nvPr/>
        </p:nvPicPr>
        <p:blipFill>
          <a:blip r:embed="rId2"/>
          <a:srcRect l="19531" t="36458" r="24219" b="29167"/>
          <a:stretch>
            <a:fillRect/>
          </a:stretch>
        </p:blipFill>
        <p:spPr bwMode="auto">
          <a:xfrm>
            <a:off x="1371600" y="2286000"/>
            <a:ext cx="6317673" cy="28956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ServletConfig</a:t>
            </a:r>
            <a:r>
              <a:rPr lang="en-US" b="1" dirty="0" smtClean="0"/>
              <a:t> object</a:t>
            </a:r>
            <a:br>
              <a:rPr lang="en-US" b="1" dirty="0" smtClean="0"/>
            </a:br>
            <a:endParaRPr lang="en-US" dirty="0"/>
          </a:p>
        </p:txBody>
      </p:sp>
      <p:sp>
        <p:nvSpPr>
          <p:cNvPr id="3" name="Content Placeholder 2"/>
          <p:cNvSpPr>
            <a:spLocks noGrp="1"/>
          </p:cNvSpPr>
          <p:nvPr>
            <p:ph idx="1"/>
          </p:nvPr>
        </p:nvSpPr>
        <p:spPr/>
        <p:txBody>
          <a:bodyPr/>
          <a:lstStyle/>
          <a:p>
            <a:pPr algn="just"/>
            <a:r>
              <a:rPr lang="en-US" i="1" dirty="0" err="1" smtClean="0"/>
              <a:t>javax.servlet.ServletConfig</a:t>
            </a:r>
            <a:r>
              <a:rPr lang="en-US" dirty="0" smtClean="0"/>
              <a:t> is used to pass configuration information to </a:t>
            </a:r>
            <a:r>
              <a:rPr lang="en-US" dirty="0" err="1" smtClean="0"/>
              <a:t>Servlet</a:t>
            </a:r>
            <a:r>
              <a:rPr lang="en-US" dirty="0" smtClean="0"/>
              <a:t>. </a:t>
            </a:r>
          </a:p>
          <a:p>
            <a:pPr algn="just"/>
            <a:r>
              <a:rPr lang="en-US" dirty="0" smtClean="0"/>
              <a:t>Every </a:t>
            </a:r>
            <a:r>
              <a:rPr lang="en-US" dirty="0" err="1" smtClean="0"/>
              <a:t>servlet</a:t>
            </a:r>
            <a:r>
              <a:rPr lang="en-US" dirty="0" smtClean="0"/>
              <a:t> has it’s own </a:t>
            </a:r>
            <a:r>
              <a:rPr lang="en-US" b="1" dirty="0" err="1" smtClean="0"/>
              <a:t>ServletConfig</a:t>
            </a:r>
            <a:r>
              <a:rPr lang="en-US" dirty="0" smtClean="0"/>
              <a:t> object and </a:t>
            </a:r>
            <a:r>
              <a:rPr lang="en-US" dirty="0" err="1" smtClean="0"/>
              <a:t>servlet</a:t>
            </a:r>
            <a:r>
              <a:rPr lang="en-US" dirty="0" smtClean="0"/>
              <a:t> container is responsible for instantiating this object. We can provide </a:t>
            </a:r>
            <a:r>
              <a:rPr lang="en-US" dirty="0" err="1" smtClean="0"/>
              <a:t>servlet</a:t>
            </a:r>
            <a:r>
              <a:rPr lang="en-US" dirty="0" smtClean="0"/>
              <a:t> init parameters in web.xml file or through use of </a:t>
            </a:r>
            <a:r>
              <a:rPr lang="en-US" sz="2800" dirty="0" err="1" smtClean="0"/>
              <a:t>WebInitParam</a:t>
            </a:r>
            <a:r>
              <a:rPr lang="en-US" dirty="0" smtClean="0"/>
              <a:t> annotation.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ServletContext</a:t>
            </a:r>
            <a:r>
              <a:rPr lang="en-US" b="1" dirty="0" smtClean="0"/>
              <a:t> object</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i="1" dirty="0" err="1" smtClean="0"/>
              <a:t>javax.servlet.ServletContext</a:t>
            </a:r>
            <a:r>
              <a:rPr lang="en-US" dirty="0" smtClean="0"/>
              <a:t> interface provides access to web application parameters to the </a:t>
            </a:r>
            <a:r>
              <a:rPr lang="en-US" dirty="0" err="1" smtClean="0"/>
              <a:t>servlet</a:t>
            </a:r>
            <a:r>
              <a:rPr lang="en-US" dirty="0" smtClean="0"/>
              <a:t>.</a:t>
            </a:r>
          </a:p>
          <a:p>
            <a:pPr algn="just"/>
            <a:r>
              <a:rPr lang="en-US" dirty="0" smtClean="0"/>
              <a:t> The </a:t>
            </a:r>
            <a:r>
              <a:rPr lang="en-US" dirty="0" err="1" smtClean="0"/>
              <a:t>ServletContext</a:t>
            </a:r>
            <a:r>
              <a:rPr lang="en-US" dirty="0" smtClean="0"/>
              <a:t> is unique object and available to all the </a:t>
            </a:r>
            <a:r>
              <a:rPr lang="en-US" dirty="0" err="1" smtClean="0"/>
              <a:t>servlets</a:t>
            </a:r>
            <a:r>
              <a:rPr lang="en-US" dirty="0" smtClean="0"/>
              <a:t> in the web application.</a:t>
            </a:r>
          </a:p>
          <a:p>
            <a:pPr algn="just"/>
            <a:r>
              <a:rPr lang="en-US" dirty="0" smtClean="0"/>
              <a:t> When we want some init parameters to be available to multiple or all of the </a:t>
            </a:r>
            <a:r>
              <a:rPr lang="en-US" dirty="0" err="1" smtClean="0"/>
              <a:t>servlets</a:t>
            </a:r>
            <a:r>
              <a:rPr lang="en-US" dirty="0" smtClean="0"/>
              <a:t> in the web application.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Deployment Descriptor</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smtClean="0"/>
              <a:t>As the name indicates, the </a:t>
            </a:r>
            <a:r>
              <a:rPr lang="en-US" b="1" dirty="0" smtClean="0"/>
              <a:t>deployment descriptor</a:t>
            </a:r>
            <a:r>
              <a:rPr lang="en-US" dirty="0" smtClean="0"/>
              <a:t> describes the deployment information (or Web Information) of a </a:t>
            </a:r>
            <a:r>
              <a:rPr lang="en-US" dirty="0" err="1" smtClean="0"/>
              <a:t>Servlet</a:t>
            </a:r>
            <a:r>
              <a:rPr lang="en-US" dirty="0" smtClean="0"/>
              <a:t>. The deployment descriptor is an XML file known as </a:t>
            </a:r>
            <a:r>
              <a:rPr lang="en-US" b="1" dirty="0" smtClean="0"/>
              <a:t>web.xml</a:t>
            </a:r>
            <a:r>
              <a:rPr lang="en-US" dirty="0" smtClean="0"/>
              <a:t>. XML is the easiest way to give the information to a server, just writing in between the tags, instead of writing in a text file.</a:t>
            </a:r>
          </a:p>
          <a:p>
            <a:pPr lvl="1" algn="just"/>
            <a:r>
              <a:rPr lang="en-US" b="1" dirty="0" smtClean="0"/>
              <a:t>Mapping alias name with the actual </a:t>
            </a:r>
            <a:r>
              <a:rPr lang="en-US" b="1" dirty="0" err="1" smtClean="0"/>
              <a:t>Servlet</a:t>
            </a:r>
            <a:r>
              <a:rPr lang="en-US" b="1" dirty="0" smtClean="0"/>
              <a:t> name:</a:t>
            </a:r>
          </a:p>
          <a:p>
            <a:pPr lvl="1" algn="just">
              <a:buNone/>
            </a:pPr>
            <a:r>
              <a:rPr lang="en-US" b="1" dirty="0" smtClean="0"/>
              <a:t>    </a:t>
            </a:r>
            <a:r>
              <a:rPr lang="en-US" dirty="0" smtClean="0"/>
              <a:t>First and foremost is the alias name to the </a:t>
            </a:r>
            <a:r>
              <a:rPr lang="en-US" dirty="0" err="1" smtClean="0"/>
              <a:t>Servlet</a:t>
            </a:r>
            <a:r>
              <a:rPr lang="en-US" dirty="0" smtClean="0"/>
              <a:t>. Never a client is given the actual name of the </a:t>
            </a:r>
            <a:r>
              <a:rPr lang="en-US" dirty="0" err="1" smtClean="0"/>
              <a:t>Servlet</a:t>
            </a:r>
            <a:r>
              <a:rPr lang="en-US" dirty="0" smtClean="0"/>
              <a:t>. Always an alias name is given just for security.</a:t>
            </a:r>
          </a:p>
          <a:p>
            <a:pPr lvl="1" algn="just">
              <a:buNone/>
            </a:pPr>
            <a:r>
              <a:rPr lang="en-US" b="1" dirty="0" smtClean="0"/>
              <a:t>So primary Job is : It used to map and configure, the </a:t>
            </a:r>
            <a:r>
              <a:rPr lang="en-US" b="1" dirty="0" err="1" smtClean="0"/>
              <a:t>servlet</a:t>
            </a:r>
            <a:r>
              <a:rPr lang="en-US" b="1" dirty="0" smtClean="0"/>
              <a:t> classes to the URL.</a:t>
            </a:r>
            <a:r>
              <a:rPr lang="en-US" dirty="0" smtClean="0"/>
              <a: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r>
              <a:rPr lang="en-US" sz="2800" dirty="0" err="1" smtClean="0"/>
              <a:t>Example:of</a:t>
            </a:r>
            <a:r>
              <a:rPr lang="en-US" sz="2800" dirty="0" smtClean="0"/>
              <a:t> Registration form in </a:t>
            </a:r>
            <a:r>
              <a:rPr lang="en-US" sz="2800" dirty="0" err="1" smtClean="0"/>
              <a:t>servlet</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normAutofit/>
          </a:bodyPr>
          <a:lstStyle/>
          <a:p>
            <a:pPr>
              <a:buNone/>
            </a:pPr>
            <a:r>
              <a:rPr lang="en-US" sz="1800" b="1" dirty="0" smtClean="0"/>
              <a:t>Consider register.html</a:t>
            </a:r>
            <a:endParaRPr lang="en-US" sz="1800" dirty="0" smtClean="0"/>
          </a:p>
          <a:p>
            <a:pPr>
              <a:buNone/>
            </a:pPr>
            <a:r>
              <a:rPr lang="en-US" sz="1600" dirty="0" smtClean="0"/>
              <a:t>&lt;form action</a:t>
            </a:r>
            <a:r>
              <a:rPr lang="en-US" sz="1600" dirty="0" smtClean="0"/>
              <a:t>="Register</a:t>
            </a:r>
            <a:r>
              <a:rPr lang="en-US" sz="1600" dirty="0" smtClean="0"/>
              <a:t>" method="post"&gt;  </a:t>
            </a:r>
          </a:p>
          <a:p>
            <a:pPr>
              <a:buNone/>
            </a:pPr>
            <a:r>
              <a:rPr lang="en-US" sz="1600" dirty="0" smtClean="0"/>
              <a:t>  </a:t>
            </a:r>
          </a:p>
          <a:p>
            <a:pPr>
              <a:buNone/>
            </a:pPr>
            <a:r>
              <a:rPr lang="en-US" sz="1600" dirty="0" smtClean="0"/>
              <a:t>    Name:&lt;input type="text" name="</a:t>
            </a:r>
            <a:r>
              <a:rPr lang="en-US" sz="1600" dirty="0" err="1" smtClean="0"/>
              <a:t>userName</a:t>
            </a:r>
            <a:r>
              <a:rPr lang="en-US" sz="1600" dirty="0" smtClean="0"/>
              <a:t>"/&gt;&lt;</a:t>
            </a:r>
            <a:r>
              <a:rPr lang="en-US" sz="1600" dirty="0" err="1" smtClean="0"/>
              <a:t>br</a:t>
            </a:r>
            <a:r>
              <a:rPr lang="en-US" sz="1600" dirty="0" smtClean="0"/>
              <a:t>/&gt;&lt;</a:t>
            </a:r>
            <a:r>
              <a:rPr lang="en-US" sz="1600" dirty="0" err="1" smtClean="0"/>
              <a:t>br</a:t>
            </a:r>
            <a:r>
              <a:rPr lang="en-US" sz="1600" dirty="0" smtClean="0"/>
              <a:t>/&gt;  </a:t>
            </a:r>
          </a:p>
          <a:p>
            <a:pPr>
              <a:buNone/>
            </a:pPr>
            <a:r>
              <a:rPr lang="en-US" sz="1600" dirty="0" smtClean="0"/>
              <a:t>    Password:&lt;input type="password" name="</a:t>
            </a:r>
            <a:r>
              <a:rPr lang="en-US" sz="1600" dirty="0" err="1" smtClean="0"/>
              <a:t>userPass</a:t>
            </a:r>
            <a:r>
              <a:rPr lang="en-US" sz="1600" dirty="0" smtClean="0"/>
              <a:t>"/&gt;&lt;</a:t>
            </a:r>
            <a:r>
              <a:rPr lang="en-US" sz="1600" dirty="0" err="1" smtClean="0"/>
              <a:t>br</a:t>
            </a:r>
            <a:r>
              <a:rPr lang="en-US" sz="1600" dirty="0" smtClean="0"/>
              <a:t>/&gt;&lt;</a:t>
            </a:r>
            <a:r>
              <a:rPr lang="en-US" sz="1600" dirty="0" err="1" smtClean="0"/>
              <a:t>br</a:t>
            </a:r>
            <a:r>
              <a:rPr lang="en-US" sz="1600" dirty="0" smtClean="0"/>
              <a:t>/&gt;  </a:t>
            </a:r>
          </a:p>
          <a:p>
            <a:pPr>
              <a:buNone/>
            </a:pPr>
            <a:r>
              <a:rPr lang="en-US" sz="1600" dirty="0" smtClean="0"/>
              <a:t>     Email Id:&lt;input type="text" name="</a:t>
            </a:r>
            <a:r>
              <a:rPr lang="en-US" sz="1600" dirty="0" err="1" smtClean="0"/>
              <a:t>userEmail</a:t>
            </a:r>
            <a:r>
              <a:rPr lang="en-US" sz="1600" dirty="0" smtClean="0"/>
              <a:t>"/&gt;&lt;</a:t>
            </a:r>
            <a:r>
              <a:rPr lang="en-US" sz="1600" dirty="0" err="1" smtClean="0"/>
              <a:t>br</a:t>
            </a:r>
            <a:r>
              <a:rPr lang="en-US" sz="1600" dirty="0" smtClean="0"/>
              <a:t>/&gt;&lt;</a:t>
            </a:r>
            <a:r>
              <a:rPr lang="en-US" sz="1600" dirty="0" err="1" smtClean="0"/>
              <a:t>br</a:t>
            </a:r>
            <a:r>
              <a:rPr lang="en-US" sz="1600" dirty="0" smtClean="0"/>
              <a:t>/&gt;</a:t>
            </a:r>
          </a:p>
          <a:p>
            <a:pPr>
              <a:buNone/>
            </a:pPr>
            <a:r>
              <a:rPr lang="en-US" sz="1600" dirty="0" smtClean="0"/>
              <a:t>    &lt;</a:t>
            </a:r>
            <a:r>
              <a:rPr lang="en-US" sz="1600" dirty="0" err="1" smtClean="0"/>
              <a:t>br</a:t>
            </a:r>
            <a:r>
              <a:rPr lang="en-US" sz="1600" dirty="0" smtClean="0"/>
              <a:t>/&gt;&lt;</a:t>
            </a:r>
            <a:r>
              <a:rPr lang="en-US" sz="1600" dirty="0" err="1" smtClean="0"/>
              <a:t>br</a:t>
            </a:r>
            <a:r>
              <a:rPr lang="en-US" sz="1600" dirty="0" smtClean="0"/>
              <a:t>/&gt;  </a:t>
            </a:r>
          </a:p>
          <a:p>
            <a:pPr>
              <a:buNone/>
            </a:pPr>
            <a:r>
              <a:rPr lang="en-US" sz="1600" dirty="0" smtClean="0"/>
              <a:t>    &lt;input type="submit" value="register"/&gt;  </a:t>
            </a:r>
          </a:p>
          <a:p>
            <a:pPr>
              <a:buNone/>
            </a:pPr>
            <a:r>
              <a:rPr lang="en-US" sz="1600" dirty="0" smtClean="0"/>
              <a:t>  </a:t>
            </a:r>
          </a:p>
          <a:p>
            <a:pPr>
              <a:buNone/>
            </a:pPr>
            <a:r>
              <a:rPr lang="en-US" sz="1600" dirty="0" smtClean="0"/>
              <a:t>    &lt;/form&gt;  </a:t>
            </a:r>
          </a:p>
          <a:p>
            <a:pPr>
              <a:buNone/>
            </a:pPr>
            <a:r>
              <a:rPr lang="en-US" sz="1600" dirty="0" smtClean="0"/>
              <a:t>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a:buNone/>
            </a:pPr>
            <a:r>
              <a:rPr lang="en-US" b="1" dirty="0" smtClean="0"/>
              <a:t>Now the Web.xml file </a:t>
            </a:r>
          </a:p>
          <a:p>
            <a:pPr>
              <a:buNone/>
            </a:pPr>
            <a:r>
              <a:rPr lang="en-US" dirty="0" smtClean="0"/>
              <a:t>&lt;web-app&gt;  </a:t>
            </a:r>
          </a:p>
          <a:p>
            <a:pPr>
              <a:buNone/>
            </a:pPr>
            <a:r>
              <a:rPr lang="en-US" dirty="0" smtClean="0"/>
              <a:t>  </a:t>
            </a:r>
          </a:p>
          <a:p>
            <a:pPr>
              <a:buNone/>
            </a:pPr>
            <a:r>
              <a:rPr lang="en-US" dirty="0" smtClean="0"/>
              <a:t>&lt;</a:t>
            </a:r>
            <a:r>
              <a:rPr lang="en-US" dirty="0" err="1" smtClean="0"/>
              <a:t>servlet</a:t>
            </a:r>
            <a:r>
              <a:rPr lang="en-US" dirty="0" smtClean="0"/>
              <a:t>&gt;  </a:t>
            </a:r>
          </a:p>
          <a:p>
            <a:pPr>
              <a:buNone/>
            </a:pPr>
            <a:r>
              <a:rPr lang="en-US" dirty="0" smtClean="0"/>
              <a:t>	&lt;</a:t>
            </a:r>
            <a:r>
              <a:rPr lang="en-US" dirty="0" err="1" smtClean="0"/>
              <a:t>servlet</a:t>
            </a:r>
            <a:r>
              <a:rPr lang="en-US" dirty="0" smtClean="0"/>
              <a:t>-name&gt;Register&lt;/</a:t>
            </a:r>
            <a:r>
              <a:rPr lang="en-US" dirty="0" err="1" smtClean="0"/>
              <a:t>servlet</a:t>
            </a:r>
            <a:r>
              <a:rPr lang="en-US" dirty="0" smtClean="0"/>
              <a:t>-name&gt;  </a:t>
            </a:r>
          </a:p>
          <a:p>
            <a:pPr>
              <a:buNone/>
            </a:pPr>
            <a:r>
              <a:rPr lang="en-US" dirty="0" smtClean="0"/>
              <a:t>	&lt;</a:t>
            </a:r>
            <a:r>
              <a:rPr lang="en-US" dirty="0" err="1" smtClean="0"/>
              <a:t>servlet</a:t>
            </a:r>
            <a:r>
              <a:rPr lang="en-US" dirty="0" smtClean="0"/>
              <a:t>-</a:t>
            </a:r>
            <a:r>
              <a:rPr lang="en-US" b="1" dirty="0" smtClean="0"/>
              <a:t>class</a:t>
            </a:r>
            <a:r>
              <a:rPr lang="en-US" dirty="0" smtClean="0"/>
              <a:t>&gt;Register&lt;/</a:t>
            </a:r>
            <a:r>
              <a:rPr lang="en-US" dirty="0" err="1" smtClean="0"/>
              <a:t>servlet</a:t>
            </a:r>
            <a:r>
              <a:rPr lang="en-US" dirty="0" smtClean="0"/>
              <a:t>-</a:t>
            </a:r>
            <a:r>
              <a:rPr lang="en-US" b="1" dirty="0" smtClean="0"/>
              <a:t>class</a:t>
            </a:r>
            <a:r>
              <a:rPr lang="en-US" dirty="0" smtClean="0"/>
              <a:t>&gt;  </a:t>
            </a:r>
          </a:p>
          <a:p>
            <a:pPr>
              <a:buNone/>
            </a:pPr>
            <a:r>
              <a:rPr lang="en-US" dirty="0" smtClean="0"/>
              <a:t>&lt;/</a:t>
            </a:r>
            <a:r>
              <a:rPr lang="en-US" dirty="0" err="1" smtClean="0"/>
              <a:t>servlet</a:t>
            </a:r>
            <a:r>
              <a:rPr lang="en-US" dirty="0" smtClean="0"/>
              <a:t>&gt;  </a:t>
            </a:r>
          </a:p>
          <a:p>
            <a:pPr>
              <a:buNone/>
            </a:pPr>
            <a:r>
              <a:rPr lang="en-US" dirty="0" smtClean="0"/>
              <a:t>  </a:t>
            </a:r>
          </a:p>
          <a:p>
            <a:pPr>
              <a:buNone/>
            </a:pPr>
            <a:r>
              <a:rPr lang="en-US" dirty="0" smtClean="0"/>
              <a:t>&lt;</a:t>
            </a:r>
            <a:r>
              <a:rPr lang="en-US" dirty="0" err="1" smtClean="0"/>
              <a:t>servlet</a:t>
            </a:r>
            <a:r>
              <a:rPr lang="en-US" dirty="0" smtClean="0"/>
              <a:t>-mapping&gt;  </a:t>
            </a:r>
          </a:p>
          <a:p>
            <a:pPr>
              <a:buNone/>
            </a:pPr>
            <a:r>
              <a:rPr lang="en-US" dirty="0" smtClean="0"/>
              <a:t>	&lt;</a:t>
            </a:r>
            <a:r>
              <a:rPr lang="en-US" dirty="0" err="1" smtClean="0"/>
              <a:t>servlet</a:t>
            </a:r>
            <a:r>
              <a:rPr lang="en-US" dirty="0" smtClean="0"/>
              <a:t>-name&gt;Register&lt;/</a:t>
            </a:r>
            <a:r>
              <a:rPr lang="en-US" dirty="0" err="1" smtClean="0"/>
              <a:t>servlet</a:t>
            </a:r>
            <a:r>
              <a:rPr lang="en-US" dirty="0" smtClean="0"/>
              <a:t>-name&gt;  </a:t>
            </a:r>
          </a:p>
          <a:p>
            <a:pPr>
              <a:buNone/>
            </a:pPr>
            <a:r>
              <a:rPr lang="en-US" dirty="0" smtClean="0"/>
              <a:t>	&lt;</a:t>
            </a:r>
            <a:r>
              <a:rPr lang="en-US" dirty="0" err="1" smtClean="0"/>
              <a:t>url</a:t>
            </a:r>
            <a:r>
              <a:rPr lang="en-US" dirty="0" smtClean="0"/>
              <a:t>-pattern&gt;/</a:t>
            </a:r>
            <a:r>
              <a:rPr lang="en-US" dirty="0" err="1" smtClean="0"/>
              <a:t>servlet</a:t>
            </a:r>
            <a:r>
              <a:rPr lang="en-US" dirty="0" smtClean="0"/>
              <a:t>/Register&lt;/</a:t>
            </a:r>
            <a:r>
              <a:rPr lang="en-US" dirty="0" err="1" smtClean="0"/>
              <a:t>url</a:t>
            </a:r>
            <a:r>
              <a:rPr lang="en-US" dirty="0" smtClean="0"/>
              <a:t>-pattern&gt;  </a:t>
            </a:r>
          </a:p>
          <a:p>
            <a:pPr>
              <a:buNone/>
            </a:pPr>
            <a:r>
              <a:rPr lang="en-US" dirty="0" smtClean="0"/>
              <a:t>&lt;/</a:t>
            </a:r>
            <a:r>
              <a:rPr lang="en-US" dirty="0" err="1" smtClean="0"/>
              <a:t>servlet</a:t>
            </a:r>
            <a:r>
              <a:rPr lang="en-US" dirty="0" smtClean="0"/>
              <a:t>-mapping&gt;  </a:t>
            </a:r>
          </a:p>
          <a:p>
            <a:pPr>
              <a:buNone/>
            </a:pPr>
            <a:r>
              <a:rPr lang="en-US" dirty="0" smtClean="0"/>
              <a:t>  </a:t>
            </a:r>
          </a:p>
          <a:p>
            <a:pPr>
              <a:buNone/>
            </a:pPr>
            <a:r>
              <a:rPr lang="en-US" dirty="0" smtClean="0"/>
              <a:t>&lt;welcome-file-list&gt;  </a:t>
            </a:r>
          </a:p>
          <a:p>
            <a:pPr>
              <a:buNone/>
            </a:pPr>
            <a:r>
              <a:rPr lang="en-US" dirty="0" smtClean="0"/>
              <a:t>    &lt;welcome-file&gt;register.html&lt;/welcome-file&gt;  </a:t>
            </a:r>
          </a:p>
          <a:p>
            <a:pPr>
              <a:buNone/>
            </a:pPr>
            <a:r>
              <a:rPr lang="en-US" dirty="0" smtClean="0"/>
              <a:t>&lt;/welcome-file-list&gt;  </a:t>
            </a:r>
          </a:p>
          <a:p>
            <a:pPr>
              <a:buNone/>
            </a:pPr>
            <a:r>
              <a:rPr lang="en-US" dirty="0" smtClean="0"/>
              <a:t>  </a:t>
            </a:r>
          </a:p>
          <a:p>
            <a:pPr>
              <a:buNone/>
            </a:pPr>
            <a:r>
              <a:rPr lang="en-US" dirty="0" smtClean="0"/>
              <a:t>&lt;/web-app&gt;  </a:t>
            </a:r>
          </a:p>
          <a:p>
            <a:pPr>
              <a:buNone/>
            </a:pPr>
            <a:endParaRPr lang="en-US" dirty="0" smtClean="0"/>
          </a:p>
          <a:p>
            <a:pPr>
              <a:buNone/>
            </a:pPr>
            <a:r>
              <a:rPr lang="en-US" b="1" dirty="0" smtClean="0"/>
              <a:t>we need to create the Register.java file i.e., the </a:t>
            </a:r>
            <a:r>
              <a:rPr lang="en-US" b="1" dirty="0" err="1" smtClean="0"/>
              <a:t>Servlet</a:t>
            </a:r>
            <a:endParaRPr lang="en-US" b="1"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Autofit/>
          </a:bodyPr>
          <a:lstStyle/>
          <a:p>
            <a:pPr>
              <a:buNone/>
            </a:pPr>
            <a:r>
              <a:rPr lang="en-US" sz="1100" b="1" dirty="0" smtClean="0"/>
              <a:t>public</a:t>
            </a:r>
            <a:r>
              <a:rPr lang="en-US" sz="1100" dirty="0" smtClean="0"/>
              <a:t> </a:t>
            </a:r>
            <a:r>
              <a:rPr lang="en-US" sz="1100" b="1" dirty="0" smtClean="0"/>
              <a:t>class</a:t>
            </a:r>
            <a:r>
              <a:rPr lang="en-US" sz="1100" dirty="0" smtClean="0"/>
              <a:t> Register </a:t>
            </a:r>
            <a:r>
              <a:rPr lang="en-US" sz="1100" b="1" dirty="0" smtClean="0"/>
              <a:t>extends</a:t>
            </a:r>
            <a:r>
              <a:rPr lang="en-US" sz="1100" dirty="0" smtClean="0"/>
              <a:t> </a:t>
            </a:r>
            <a:r>
              <a:rPr lang="en-US" sz="1100" dirty="0" err="1" smtClean="0"/>
              <a:t>HttpServlet</a:t>
            </a:r>
            <a:r>
              <a:rPr lang="en-US" sz="1100" dirty="0" smtClean="0"/>
              <a:t> {  </a:t>
            </a:r>
          </a:p>
          <a:p>
            <a:pPr>
              <a:buNone/>
            </a:pPr>
            <a:r>
              <a:rPr lang="en-US" sz="1100" b="1" dirty="0" smtClean="0"/>
              <a:t>public</a:t>
            </a:r>
            <a:r>
              <a:rPr lang="en-US" sz="1100" dirty="0" smtClean="0"/>
              <a:t> </a:t>
            </a:r>
            <a:r>
              <a:rPr lang="en-US" sz="1100" b="1" dirty="0" smtClean="0"/>
              <a:t>void</a:t>
            </a:r>
            <a:r>
              <a:rPr lang="en-US" sz="1100" dirty="0" smtClean="0"/>
              <a:t> </a:t>
            </a:r>
            <a:r>
              <a:rPr lang="en-US" sz="1100" dirty="0" err="1" smtClean="0"/>
              <a:t>doPost</a:t>
            </a:r>
            <a:r>
              <a:rPr lang="en-US" sz="1100" dirty="0" smtClean="0"/>
              <a:t>(</a:t>
            </a:r>
            <a:r>
              <a:rPr lang="en-US" sz="1100" dirty="0" err="1" smtClean="0"/>
              <a:t>HttpServletRequest</a:t>
            </a:r>
            <a:r>
              <a:rPr lang="en-US" sz="1100" dirty="0" smtClean="0"/>
              <a:t> request, </a:t>
            </a:r>
            <a:r>
              <a:rPr lang="en-US" sz="1100" dirty="0" err="1" smtClean="0"/>
              <a:t>HttpServletResponse</a:t>
            </a:r>
            <a:r>
              <a:rPr lang="en-US" sz="1100" dirty="0" smtClean="0"/>
              <a:t> response)  </a:t>
            </a:r>
          </a:p>
          <a:p>
            <a:pPr>
              <a:buNone/>
            </a:pPr>
            <a:r>
              <a:rPr lang="en-US" sz="1100" dirty="0" smtClean="0"/>
              <a:t>            </a:t>
            </a:r>
            <a:r>
              <a:rPr lang="en-US" sz="1100" b="1" dirty="0" smtClean="0"/>
              <a:t>throws</a:t>
            </a:r>
            <a:r>
              <a:rPr lang="en-US" sz="1100" dirty="0" smtClean="0"/>
              <a:t> </a:t>
            </a:r>
            <a:r>
              <a:rPr lang="en-US" sz="1100" dirty="0" err="1" smtClean="0"/>
              <a:t>ServletException</a:t>
            </a:r>
            <a:r>
              <a:rPr lang="en-US" sz="1100" dirty="0" smtClean="0"/>
              <a:t>, </a:t>
            </a:r>
            <a:r>
              <a:rPr lang="en-US" sz="1100" dirty="0" err="1" smtClean="0"/>
              <a:t>IOException</a:t>
            </a:r>
            <a:r>
              <a:rPr lang="en-US" sz="1100" dirty="0" smtClean="0"/>
              <a:t> {  </a:t>
            </a:r>
          </a:p>
          <a:p>
            <a:pPr>
              <a:buNone/>
            </a:pPr>
            <a:r>
              <a:rPr lang="en-US" sz="1100" dirty="0" smtClean="0"/>
              <a:t>  </a:t>
            </a:r>
          </a:p>
          <a:p>
            <a:pPr>
              <a:buNone/>
            </a:pPr>
            <a:r>
              <a:rPr lang="en-US" sz="1100" dirty="0" err="1" smtClean="0"/>
              <a:t>response.setContentType</a:t>
            </a:r>
            <a:r>
              <a:rPr lang="en-US" sz="1100" dirty="0" smtClean="0"/>
              <a:t>("text/html");  </a:t>
            </a:r>
          </a:p>
          <a:p>
            <a:pPr>
              <a:buNone/>
            </a:pPr>
            <a:r>
              <a:rPr lang="en-US" sz="1100" dirty="0" err="1" smtClean="0"/>
              <a:t>PrintWriter</a:t>
            </a:r>
            <a:r>
              <a:rPr lang="en-US" sz="1100" dirty="0" smtClean="0"/>
              <a:t> out = </a:t>
            </a:r>
            <a:r>
              <a:rPr lang="en-US" sz="1100" dirty="0" err="1" smtClean="0"/>
              <a:t>response.getWriter</a:t>
            </a:r>
            <a:r>
              <a:rPr lang="en-US" sz="1100" dirty="0" smtClean="0"/>
              <a:t>();  </a:t>
            </a:r>
          </a:p>
          <a:p>
            <a:pPr>
              <a:buNone/>
            </a:pPr>
            <a:r>
              <a:rPr lang="en-US" sz="1100" dirty="0" smtClean="0"/>
              <a:t>          </a:t>
            </a:r>
          </a:p>
          <a:p>
            <a:pPr>
              <a:buNone/>
            </a:pPr>
            <a:r>
              <a:rPr lang="en-US" sz="1100" dirty="0" smtClean="0"/>
              <a:t>String n=</a:t>
            </a:r>
            <a:r>
              <a:rPr lang="en-US" sz="1100" dirty="0" err="1" smtClean="0"/>
              <a:t>request.getParameter</a:t>
            </a:r>
            <a:r>
              <a:rPr lang="en-US" sz="1100" dirty="0" smtClean="0"/>
              <a:t>("</a:t>
            </a:r>
            <a:r>
              <a:rPr lang="en-US" sz="1100" dirty="0" err="1" smtClean="0"/>
              <a:t>userName</a:t>
            </a:r>
            <a:r>
              <a:rPr lang="en-US" sz="1100" dirty="0" smtClean="0"/>
              <a:t>");  </a:t>
            </a:r>
          </a:p>
          <a:p>
            <a:pPr>
              <a:buNone/>
            </a:pPr>
            <a:r>
              <a:rPr lang="en-US" sz="1100" dirty="0" smtClean="0"/>
              <a:t>String p=</a:t>
            </a:r>
            <a:r>
              <a:rPr lang="en-US" sz="1100" dirty="0" err="1" smtClean="0"/>
              <a:t>request.getParameter</a:t>
            </a:r>
            <a:r>
              <a:rPr lang="en-US" sz="1100" dirty="0" smtClean="0"/>
              <a:t>("</a:t>
            </a:r>
            <a:r>
              <a:rPr lang="en-US" sz="1100" dirty="0" err="1" smtClean="0"/>
              <a:t>userPass</a:t>
            </a:r>
            <a:r>
              <a:rPr lang="en-US" sz="1100" dirty="0" smtClean="0"/>
              <a:t>");  </a:t>
            </a:r>
          </a:p>
          <a:p>
            <a:pPr>
              <a:buNone/>
            </a:pPr>
            <a:r>
              <a:rPr lang="en-US" sz="1100" dirty="0" smtClean="0"/>
              <a:t>String e=</a:t>
            </a:r>
            <a:r>
              <a:rPr lang="en-US" sz="1100" dirty="0" err="1" smtClean="0"/>
              <a:t>request.getParameter</a:t>
            </a:r>
            <a:r>
              <a:rPr lang="en-US" sz="1100" dirty="0" smtClean="0"/>
              <a:t>("</a:t>
            </a:r>
            <a:r>
              <a:rPr lang="en-US" sz="1100" dirty="0" err="1" smtClean="0"/>
              <a:t>userEmail</a:t>
            </a:r>
            <a:r>
              <a:rPr lang="en-US" sz="1100" dirty="0" smtClean="0"/>
              <a:t>");  </a:t>
            </a:r>
          </a:p>
          <a:p>
            <a:pPr>
              <a:buNone/>
            </a:pPr>
            <a:r>
              <a:rPr lang="en-US" sz="1100" b="1" dirty="0" smtClean="0"/>
              <a:t>try</a:t>
            </a:r>
            <a:r>
              <a:rPr lang="en-US" sz="1100" dirty="0" smtClean="0"/>
              <a:t>{  </a:t>
            </a:r>
          </a:p>
          <a:p>
            <a:pPr>
              <a:buNone/>
            </a:pPr>
            <a:r>
              <a:rPr lang="en-US" sz="1100" dirty="0" smtClean="0"/>
              <a:t>	</a:t>
            </a:r>
            <a:r>
              <a:rPr lang="en-US" sz="1100" dirty="0" err="1" smtClean="0"/>
              <a:t>Class.forName</a:t>
            </a:r>
            <a:r>
              <a:rPr lang="en-US" sz="1100" dirty="0" smtClean="0"/>
              <a:t>("</a:t>
            </a:r>
            <a:r>
              <a:rPr lang="en-US" sz="1100" dirty="0" err="1" smtClean="0"/>
              <a:t>oracle.jdbc.driver.OracleDriver</a:t>
            </a:r>
            <a:r>
              <a:rPr lang="en-US" sz="1100" dirty="0" smtClean="0"/>
              <a:t>");  </a:t>
            </a:r>
          </a:p>
          <a:p>
            <a:pPr>
              <a:buNone/>
            </a:pPr>
            <a:r>
              <a:rPr lang="en-US" sz="1100" dirty="0" smtClean="0"/>
              <a:t>	Connection con=</a:t>
            </a:r>
            <a:r>
              <a:rPr lang="en-US" sz="1100" dirty="0" err="1" smtClean="0"/>
              <a:t>DriverManager.getConnection</a:t>
            </a:r>
            <a:r>
              <a:rPr lang="en-US" sz="1100" dirty="0" smtClean="0"/>
              <a:t>(  </a:t>
            </a:r>
          </a:p>
          <a:p>
            <a:pPr>
              <a:buNone/>
            </a:pPr>
            <a:r>
              <a:rPr lang="en-US" sz="1100" dirty="0" smtClean="0"/>
              <a:t>	"</a:t>
            </a:r>
            <a:r>
              <a:rPr lang="en-US" sz="1100" dirty="0" err="1" smtClean="0"/>
              <a:t>jdbc:oracle:thin</a:t>
            </a:r>
            <a:r>
              <a:rPr lang="en-US" sz="1100" dirty="0" smtClean="0"/>
              <a:t>:@localhost:1521:xe","system","oracle");  </a:t>
            </a:r>
          </a:p>
          <a:p>
            <a:pPr>
              <a:buNone/>
            </a:pPr>
            <a:r>
              <a:rPr lang="en-US" sz="1100" dirty="0" smtClean="0"/>
              <a:t>  </a:t>
            </a:r>
          </a:p>
          <a:p>
            <a:pPr>
              <a:buNone/>
            </a:pPr>
            <a:r>
              <a:rPr lang="en-US" sz="1100" dirty="0" smtClean="0"/>
              <a:t>	</a:t>
            </a:r>
            <a:r>
              <a:rPr lang="en-US" sz="1100" dirty="0" err="1" smtClean="0"/>
              <a:t>PreparedStatement</a:t>
            </a:r>
            <a:r>
              <a:rPr lang="en-US" sz="1100" dirty="0" smtClean="0"/>
              <a:t> </a:t>
            </a:r>
            <a:r>
              <a:rPr lang="en-US" sz="1100" dirty="0" err="1" smtClean="0"/>
              <a:t>ps</a:t>
            </a:r>
            <a:r>
              <a:rPr lang="en-US" sz="1100" dirty="0" smtClean="0"/>
              <a:t>=</a:t>
            </a:r>
            <a:r>
              <a:rPr lang="en-US" sz="1100" dirty="0" err="1" smtClean="0"/>
              <a:t>con.prepareStatement</a:t>
            </a:r>
            <a:r>
              <a:rPr lang="en-US" sz="1100" dirty="0" smtClean="0"/>
              <a:t>(  "insert into </a:t>
            </a:r>
            <a:r>
              <a:rPr lang="en-US" sz="1100" dirty="0" err="1" smtClean="0"/>
              <a:t>registeruser</a:t>
            </a:r>
            <a:r>
              <a:rPr lang="en-US" sz="1100" dirty="0" smtClean="0"/>
              <a:t> values(?,?,?)");  </a:t>
            </a:r>
          </a:p>
          <a:p>
            <a:pPr>
              <a:buNone/>
            </a:pPr>
            <a:r>
              <a:rPr lang="en-US" sz="1100" dirty="0" smtClean="0"/>
              <a:t>  </a:t>
            </a:r>
          </a:p>
          <a:p>
            <a:pPr>
              <a:buNone/>
            </a:pPr>
            <a:r>
              <a:rPr lang="en-US" sz="1100" dirty="0" err="1" smtClean="0"/>
              <a:t>ps.setString</a:t>
            </a:r>
            <a:r>
              <a:rPr lang="en-US" sz="1100" dirty="0" smtClean="0"/>
              <a:t>(1,n);  </a:t>
            </a:r>
          </a:p>
          <a:p>
            <a:pPr>
              <a:buNone/>
            </a:pPr>
            <a:r>
              <a:rPr lang="en-US" sz="1100" dirty="0" err="1" smtClean="0"/>
              <a:t>ps.setString</a:t>
            </a:r>
            <a:r>
              <a:rPr lang="en-US" sz="1100" dirty="0" smtClean="0"/>
              <a:t>(2,p);  </a:t>
            </a:r>
          </a:p>
          <a:p>
            <a:pPr>
              <a:buNone/>
            </a:pPr>
            <a:r>
              <a:rPr lang="en-US" sz="1100" dirty="0" err="1" smtClean="0"/>
              <a:t>ps.setString</a:t>
            </a:r>
            <a:r>
              <a:rPr lang="en-US" sz="1100" dirty="0" smtClean="0"/>
              <a:t>(3,e);  </a:t>
            </a:r>
          </a:p>
          <a:p>
            <a:pPr>
              <a:buNone/>
            </a:pPr>
            <a:r>
              <a:rPr lang="en-US" sz="1100" dirty="0" smtClean="0"/>
              <a:t>          </a:t>
            </a:r>
          </a:p>
          <a:p>
            <a:pPr>
              <a:buNone/>
            </a:pPr>
            <a:r>
              <a:rPr lang="en-US" sz="1100" b="1" dirty="0" err="1" smtClean="0"/>
              <a:t>int</a:t>
            </a:r>
            <a:r>
              <a:rPr lang="en-US" sz="1100" dirty="0" smtClean="0"/>
              <a:t> </a:t>
            </a:r>
            <a:r>
              <a:rPr lang="en-US" sz="1100" dirty="0" err="1" smtClean="0"/>
              <a:t>i</a:t>
            </a:r>
            <a:r>
              <a:rPr lang="en-US" sz="1100" dirty="0" smtClean="0"/>
              <a:t>=</a:t>
            </a:r>
            <a:r>
              <a:rPr lang="en-US" sz="1100" dirty="0" err="1" smtClean="0"/>
              <a:t>ps.executeUpdate</a:t>
            </a:r>
            <a:r>
              <a:rPr lang="en-US" sz="1100" dirty="0" smtClean="0"/>
              <a:t>();  </a:t>
            </a:r>
          </a:p>
          <a:p>
            <a:pPr>
              <a:buNone/>
            </a:pPr>
            <a:r>
              <a:rPr lang="en-US" sz="1100" b="1" dirty="0" smtClean="0"/>
              <a:t>if</a:t>
            </a:r>
            <a:r>
              <a:rPr lang="en-US" sz="1100" dirty="0" smtClean="0"/>
              <a:t>(</a:t>
            </a:r>
            <a:r>
              <a:rPr lang="en-US" sz="1100" dirty="0" err="1" smtClean="0"/>
              <a:t>i</a:t>
            </a:r>
            <a:r>
              <a:rPr lang="en-US" sz="1100" dirty="0" smtClean="0"/>
              <a:t>&gt;0)  </a:t>
            </a:r>
          </a:p>
          <a:p>
            <a:pPr>
              <a:buNone/>
            </a:pPr>
            <a:r>
              <a:rPr lang="en-US" sz="1100" dirty="0" err="1" smtClean="0"/>
              <a:t>out.print</a:t>
            </a:r>
            <a:r>
              <a:rPr lang="en-US" sz="1100" dirty="0" smtClean="0"/>
              <a:t>("You are successfully registered...");  </a:t>
            </a:r>
          </a:p>
          <a:p>
            <a:pPr>
              <a:buNone/>
            </a:pPr>
            <a:r>
              <a:rPr lang="en-US" sz="1100" dirty="0" smtClean="0"/>
              <a:t>      </a:t>
            </a:r>
          </a:p>
          <a:p>
            <a:pPr>
              <a:buNone/>
            </a:pPr>
            <a:r>
              <a:rPr lang="en-US" sz="1100" dirty="0" smtClean="0"/>
              <a:t>          </a:t>
            </a:r>
          </a:p>
          <a:p>
            <a:pPr>
              <a:buNone/>
            </a:pPr>
            <a:r>
              <a:rPr lang="en-US" sz="1100" dirty="0" smtClean="0"/>
              <a:t>}</a:t>
            </a:r>
            <a:r>
              <a:rPr lang="en-US" sz="1100" b="1" dirty="0" smtClean="0"/>
              <a:t>catch</a:t>
            </a:r>
            <a:r>
              <a:rPr lang="en-US" sz="1100" dirty="0" smtClean="0"/>
              <a:t> (Exception e2) {</a:t>
            </a:r>
            <a:r>
              <a:rPr lang="en-US" sz="1100" dirty="0" err="1" smtClean="0"/>
              <a:t>System.out.println</a:t>
            </a:r>
            <a:r>
              <a:rPr lang="en-US" sz="1100" dirty="0" smtClean="0"/>
              <a:t>(e2);}  </a:t>
            </a:r>
          </a:p>
          <a:p>
            <a:pPr>
              <a:buNone/>
            </a:pPr>
            <a:r>
              <a:rPr lang="en-US" sz="1100" dirty="0" smtClean="0"/>
              <a:t>          </a:t>
            </a:r>
          </a:p>
          <a:p>
            <a:pPr>
              <a:buNone/>
            </a:pPr>
            <a:r>
              <a:rPr lang="en-US" sz="1100" dirty="0" err="1" smtClean="0"/>
              <a:t>out.close</a:t>
            </a:r>
            <a:r>
              <a:rPr lang="en-US" sz="1100" dirty="0" smtClean="0"/>
              <a:t>();  </a:t>
            </a:r>
          </a:p>
          <a:p>
            <a:pPr>
              <a:buNone/>
            </a:pPr>
            <a:r>
              <a:rPr lang="en-US" sz="1100" dirty="0" smtClean="0"/>
              <a:t>}  </a:t>
            </a:r>
          </a:p>
          <a:p>
            <a:pPr>
              <a:buNone/>
            </a:pPr>
            <a:r>
              <a:rPr lang="en-US" sz="1100" dirty="0" smtClean="0"/>
              <a:t>  </a:t>
            </a:r>
          </a:p>
          <a:p>
            <a:endParaRPr lang="en-US" sz="11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Life Cycle of a </a:t>
            </a:r>
            <a:r>
              <a:rPr lang="en-US" dirty="0" err="1" smtClean="0"/>
              <a:t>Servlet</a:t>
            </a:r>
            <a:endParaRPr lang="en-US" dirty="0"/>
          </a:p>
        </p:txBody>
      </p:sp>
      <p:sp>
        <p:nvSpPr>
          <p:cNvPr id="3" name="Content Placeholder 2"/>
          <p:cNvSpPr>
            <a:spLocks noGrp="1"/>
          </p:cNvSpPr>
          <p:nvPr>
            <p:ph idx="1"/>
          </p:nvPr>
        </p:nvSpPr>
        <p:spPr/>
        <p:txBody>
          <a:bodyPr/>
          <a:lstStyle/>
          <a:p>
            <a:r>
              <a:rPr lang="en-US" dirty="0" smtClean="0"/>
              <a:t>Three methods are central to the life cycle of a </a:t>
            </a:r>
            <a:r>
              <a:rPr lang="en-US" dirty="0" err="1" smtClean="0"/>
              <a:t>servlet</a:t>
            </a:r>
            <a:r>
              <a:rPr lang="en-US" dirty="0" smtClean="0"/>
              <a:t>. </a:t>
            </a:r>
          </a:p>
          <a:p>
            <a:r>
              <a:rPr lang="en-US" dirty="0" smtClean="0"/>
              <a:t> These are </a:t>
            </a:r>
          </a:p>
          <a:p>
            <a:pPr lvl="1"/>
            <a:r>
              <a:rPr lang="en-US" b="1" dirty="0" smtClean="0"/>
              <a:t>init( ) </a:t>
            </a:r>
          </a:p>
          <a:p>
            <a:pPr lvl="1"/>
            <a:r>
              <a:rPr lang="en-US" b="1" dirty="0" smtClean="0"/>
              <a:t>service( ) </a:t>
            </a:r>
            <a:r>
              <a:rPr lang="en-US" dirty="0" smtClean="0"/>
              <a:t> </a:t>
            </a:r>
          </a:p>
          <a:p>
            <a:pPr lvl="1"/>
            <a:r>
              <a:rPr lang="en-US" b="1" dirty="0" smtClean="0"/>
              <a:t>destroy( )</a:t>
            </a:r>
            <a:endParaRPr lang="en-US" b="1" dirty="0"/>
          </a:p>
        </p:txBody>
      </p:sp>
      <p:pic>
        <p:nvPicPr>
          <p:cNvPr id="9218" name="Picture 2" descr="Life cycle of a servlet"/>
          <p:cNvPicPr>
            <a:picLocks noChangeAspect="1" noChangeArrowheads="1"/>
          </p:cNvPicPr>
          <p:nvPr/>
        </p:nvPicPr>
        <p:blipFill>
          <a:blip r:embed="rId2"/>
          <a:srcRect/>
          <a:stretch>
            <a:fillRect/>
          </a:stretch>
        </p:blipFill>
        <p:spPr bwMode="auto">
          <a:xfrm>
            <a:off x="4038600" y="2514600"/>
            <a:ext cx="3857625" cy="4171951"/>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smtClean="0"/>
              <a:t>public void init(</a:t>
            </a:r>
            <a:r>
              <a:rPr lang="en-US" b="1" dirty="0" err="1" smtClean="0"/>
              <a:t>ServletConfig</a:t>
            </a:r>
            <a:r>
              <a:rPr lang="en-US" b="1" dirty="0" smtClean="0"/>
              <a:t> </a:t>
            </a:r>
            <a:r>
              <a:rPr lang="en-US" b="1" dirty="0" err="1" smtClean="0"/>
              <a:t>config</a:t>
            </a:r>
            <a:r>
              <a:rPr lang="en-US" b="1" dirty="0" smtClean="0"/>
              <a:t>)  </a:t>
            </a:r>
          </a:p>
          <a:p>
            <a:pPr algn="just">
              <a:buNone/>
            </a:pPr>
            <a:r>
              <a:rPr lang="en-US" dirty="0" smtClean="0"/>
              <a:t>          -  This method is used by container to initialize the </a:t>
            </a:r>
            <a:r>
              <a:rPr lang="en-US" dirty="0" err="1" smtClean="0"/>
              <a:t>servlet</a:t>
            </a:r>
            <a:r>
              <a:rPr lang="en-US" dirty="0" smtClean="0"/>
              <a:t>, this method is invoked only once in the lifecycle of </a:t>
            </a:r>
            <a:r>
              <a:rPr lang="en-US" dirty="0" err="1" smtClean="0"/>
              <a:t>servlet</a:t>
            </a:r>
            <a:r>
              <a:rPr lang="en-US" dirty="0" smtClean="0"/>
              <a:t>.</a:t>
            </a:r>
          </a:p>
          <a:p>
            <a:pPr algn="just"/>
            <a:r>
              <a:rPr lang="en-US" b="1" dirty="0" smtClean="0"/>
              <a:t>public void service(</a:t>
            </a:r>
            <a:r>
              <a:rPr lang="en-US" b="1" dirty="0" err="1" smtClean="0"/>
              <a:t>ServletRequest</a:t>
            </a:r>
            <a:r>
              <a:rPr lang="en-US" b="1" dirty="0" smtClean="0"/>
              <a:t> request, </a:t>
            </a:r>
            <a:r>
              <a:rPr lang="en-US" b="1" dirty="0" err="1" smtClean="0"/>
              <a:t>ServletResponse</a:t>
            </a:r>
            <a:r>
              <a:rPr lang="en-US" b="1" dirty="0" smtClean="0"/>
              <a:t> response) – </a:t>
            </a:r>
          </a:p>
          <a:p>
            <a:pPr lvl="1" algn="just"/>
            <a:r>
              <a:rPr lang="en-US" dirty="0" smtClean="0"/>
              <a:t>This method is called once for every request, container can’t invoke service() method until unless init() method is executed.</a:t>
            </a:r>
          </a:p>
          <a:p>
            <a:pPr algn="just"/>
            <a:r>
              <a:rPr lang="en-US" b="1" dirty="0" smtClean="0"/>
              <a:t>public void destroy() – </a:t>
            </a:r>
          </a:p>
          <a:p>
            <a:pPr lvl="1" algn="just"/>
            <a:r>
              <a:rPr lang="en-US" dirty="0" smtClean="0"/>
              <a:t>This method is invoked once when </a:t>
            </a:r>
            <a:r>
              <a:rPr lang="en-US" dirty="0" err="1" smtClean="0"/>
              <a:t>servlet</a:t>
            </a:r>
            <a:r>
              <a:rPr lang="en-US" dirty="0" smtClean="0"/>
              <a:t> is unloaded from memory.</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Scenario to understand the Life Cycle of </a:t>
            </a:r>
            <a:r>
              <a:rPr lang="en-US" dirty="0" err="1" smtClean="0"/>
              <a:t>servlet</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lgn="just"/>
            <a:r>
              <a:rPr lang="en-US" dirty="0" smtClean="0"/>
              <a:t>First, assume that a user enters a Uniform Resource Locator (URL) to a web browser. The browser then generates an HTTP request for this URL. This request is then sent to the appropriate server.</a:t>
            </a:r>
          </a:p>
          <a:p>
            <a:pPr algn="just"/>
            <a:r>
              <a:rPr lang="en-US" dirty="0" smtClean="0"/>
              <a:t>Second, this HTTP request is received by the web server. The </a:t>
            </a:r>
            <a:r>
              <a:rPr lang="en-US" dirty="0" smtClean="0"/>
              <a:t>server(web container with web.xml) </a:t>
            </a:r>
            <a:r>
              <a:rPr lang="en-US" dirty="0" smtClean="0"/>
              <a:t>maps this request to a particular </a:t>
            </a:r>
            <a:r>
              <a:rPr lang="en-US" dirty="0" err="1" smtClean="0"/>
              <a:t>servlet</a:t>
            </a:r>
            <a:r>
              <a:rPr lang="en-US" dirty="0" smtClean="0"/>
              <a:t>. The </a:t>
            </a:r>
            <a:r>
              <a:rPr lang="en-US" dirty="0" err="1" smtClean="0"/>
              <a:t>servlet</a:t>
            </a:r>
            <a:r>
              <a:rPr lang="en-US" dirty="0" smtClean="0"/>
              <a:t> is dynamically retrieved and loaded into the address space of the server.</a:t>
            </a:r>
          </a:p>
          <a:p>
            <a:pPr algn="just"/>
            <a:r>
              <a:rPr lang="en-US" dirty="0" smtClean="0"/>
              <a:t>Third, the server invokes the </a:t>
            </a:r>
            <a:r>
              <a:rPr lang="en-US" b="1" dirty="0" smtClean="0"/>
              <a:t>init() method </a:t>
            </a:r>
            <a:r>
              <a:rPr lang="en-US" dirty="0" smtClean="0"/>
              <a:t>of the </a:t>
            </a:r>
            <a:r>
              <a:rPr lang="en-US" dirty="0" err="1" smtClean="0"/>
              <a:t>servlet</a:t>
            </a:r>
            <a:r>
              <a:rPr lang="en-US" dirty="0" smtClean="0"/>
              <a:t>. This method is invoked only when the </a:t>
            </a:r>
            <a:r>
              <a:rPr lang="en-US" dirty="0" err="1" smtClean="0"/>
              <a:t>servlet</a:t>
            </a:r>
            <a:r>
              <a:rPr lang="en-US" dirty="0" smtClean="0"/>
              <a:t> is first loaded into memory. It is possible to pass initialization parameters  to the </a:t>
            </a:r>
            <a:r>
              <a:rPr lang="en-US" dirty="0" err="1" smtClean="0"/>
              <a:t>servlet</a:t>
            </a:r>
            <a:r>
              <a:rPr lang="en-US" dirty="0" smtClean="0"/>
              <a:t> so it may configure itself.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Properties</a:t>
            </a:r>
            <a:endParaRPr lang="en-US" dirty="0"/>
          </a:p>
        </p:txBody>
      </p:sp>
      <p:sp>
        <p:nvSpPr>
          <p:cNvPr id="3" name="Content Placeholder 2"/>
          <p:cNvSpPr>
            <a:spLocks noGrp="1"/>
          </p:cNvSpPr>
          <p:nvPr>
            <p:ph idx="1"/>
          </p:nvPr>
        </p:nvSpPr>
        <p:spPr/>
        <p:txBody>
          <a:bodyPr>
            <a:normAutofit/>
          </a:bodyPr>
          <a:lstStyle/>
          <a:p>
            <a:pPr algn="just"/>
            <a:r>
              <a:rPr lang="en-US" dirty="0" smtClean="0"/>
              <a:t>A property is a subset of a Bean’s state. The values assigned to the properties determine the behavior and appearance of that component.</a:t>
            </a:r>
          </a:p>
          <a:p>
            <a:pPr algn="just"/>
            <a:r>
              <a:rPr lang="en-US" dirty="0" smtClean="0"/>
              <a:t> A property is set through a setter method. </a:t>
            </a:r>
          </a:p>
          <a:p>
            <a:pPr algn="just"/>
            <a:r>
              <a:rPr lang="en-US" dirty="0" smtClean="0"/>
              <a:t>A property is obtained by a getter method. There are two types of properties: </a:t>
            </a:r>
            <a:r>
              <a:rPr lang="en-US" b="1" dirty="0" smtClean="0"/>
              <a:t>simple and indexed.</a:t>
            </a:r>
            <a:endParaRPr 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rmAutofit fontScale="92500" lnSpcReduction="20000"/>
          </a:bodyPr>
          <a:lstStyle/>
          <a:p>
            <a:pPr algn="just"/>
            <a:r>
              <a:rPr lang="en-US" dirty="0" smtClean="0"/>
              <a:t>Fourth, the server invokes the </a:t>
            </a:r>
            <a:r>
              <a:rPr lang="en-US" b="1" dirty="0" smtClean="0"/>
              <a:t>service( )</a:t>
            </a:r>
            <a:r>
              <a:rPr lang="en-US" dirty="0" smtClean="0"/>
              <a:t>method of the </a:t>
            </a:r>
            <a:r>
              <a:rPr lang="en-US" dirty="0" err="1" smtClean="0"/>
              <a:t>servlet</a:t>
            </a:r>
            <a:r>
              <a:rPr lang="en-US" dirty="0" smtClean="0"/>
              <a:t>. This method is called to process the HTTP request. </a:t>
            </a:r>
          </a:p>
          <a:p>
            <a:pPr algn="just"/>
            <a:r>
              <a:rPr lang="en-US" dirty="0" smtClean="0"/>
              <a:t>The service() method is the main method to perform the actual task. The </a:t>
            </a:r>
            <a:r>
              <a:rPr lang="en-US" dirty="0" err="1" smtClean="0"/>
              <a:t>servlet</a:t>
            </a:r>
            <a:r>
              <a:rPr lang="en-US" dirty="0" smtClean="0"/>
              <a:t> container calls the service() method to handle requests coming from the client( browsers) and to write the formatted response back to the client.</a:t>
            </a:r>
          </a:p>
          <a:p>
            <a:pPr algn="just"/>
            <a:r>
              <a:rPr lang="en-US" dirty="0" smtClean="0"/>
              <a:t>Each time the server receives a request for a </a:t>
            </a:r>
            <a:r>
              <a:rPr lang="en-US" dirty="0" err="1" smtClean="0"/>
              <a:t>servlet</a:t>
            </a:r>
            <a:r>
              <a:rPr lang="en-US" dirty="0" smtClean="0"/>
              <a:t>, the server spawns a new thread and calls service. The service() method checks the HTTP request type (GET, </a:t>
            </a:r>
            <a:r>
              <a:rPr lang="en-US" dirty="0" smtClean="0"/>
              <a:t>POST etc</a:t>
            </a:r>
            <a:r>
              <a:rPr lang="en-US" dirty="0" smtClean="0"/>
              <a:t>.) and calls </a:t>
            </a:r>
            <a:r>
              <a:rPr lang="en-US" dirty="0" err="1" smtClean="0"/>
              <a:t>doGet</a:t>
            </a:r>
            <a:r>
              <a:rPr lang="en-US" dirty="0" smtClean="0"/>
              <a:t>, </a:t>
            </a:r>
            <a:r>
              <a:rPr lang="en-US" dirty="0" err="1" smtClean="0"/>
              <a:t>doPost</a:t>
            </a:r>
            <a:r>
              <a:rPr lang="en-US" dirty="0" smtClean="0"/>
              <a:t>,, </a:t>
            </a:r>
            <a:r>
              <a:rPr lang="en-US" dirty="0" smtClean="0"/>
              <a:t>etc. methods as appropriate.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lnSpcReduction="10000"/>
          </a:bodyPr>
          <a:lstStyle/>
          <a:p>
            <a:pPr algn="just"/>
            <a:r>
              <a:rPr lang="en-US" dirty="0" smtClean="0"/>
              <a:t>  Finally, the server may decide to unload the </a:t>
            </a:r>
            <a:r>
              <a:rPr lang="en-US" dirty="0" err="1" smtClean="0"/>
              <a:t>servlet</a:t>
            </a:r>
            <a:r>
              <a:rPr lang="en-US" dirty="0" smtClean="0"/>
              <a:t> from its memory. The algorithms by which this determination is made are specific to each server. </a:t>
            </a:r>
          </a:p>
          <a:p>
            <a:pPr algn="just"/>
            <a:r>
              <a:rPr lang="en-US" dirty="0" smtClean="0"/>
              <a:t> The server calls the </a:t>
            </a:r>
            <a:r>
              <a:rPr lang="en-US" b="1" dirty="0" smtClean="0"/>
              <a:t>destroy( ) </a:t>
            </a:r>
            <a:r>
              <a:rPr lang="en-US" dirty="0" smtClean="0"/>
              <a:t>method to relinquish any resources such as file handles that are allocated for the </a:t>
            </a:r>
            <a:r>
              <a:rPr lang="en-US" dirty="0" err="1" smtClean="0"/>
              <a:t>servlet</a:t>
            </a:r>
            <a:r>
              <a:rPr lang="en-US" dirty="0" smtClean="0"/>
              <a:t>. This method gives your </a:t>
            </a:r>
            <a:r>
              <a:rPr lang="en-US" dirty="0" err="1" smtClean="0"/>
              <a:t>servlet</a:t>
            </a:r>
            <a:r>
              <a:rPr lang="en-US" dirty="0" smtClean="0"/>
              <a:t> a chance to close database connections, halt background threads and perform other such cleanup activities.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HTTP Request Methods</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GET - query string (name/value pairs) is sent in the URL of a GET request:</a:t>
            </a:r>
          </a:p>
          <a:p>
            <a:pPr>
              <a:buNone/>
            </a:pPr>
            <a:r>
              <a:rPr lang="en-US" dirty="0" smtClean="0"/>
              <a:t>     e.g.,  GET</a:t>
            </a:r>
            <a:r>
              <a:rPr lang="en-US" sz="2600" dirty="0" smtClean="0"/>
              <a:t>/test/demo_form.asp</a:t>
            </a:r>
            <a:r>
              <a:rPr lang="en-US" sz="2600" b="1" dirty="0" smtClean="0"/>
              <a:t>?name1=value1&amp;name2=value2</a:t>
            </a:r>
            <a:r>
              <a:rPr lang="en-US" sz="2600" dirty="0" smtClean="0"/>
              <a:t> </a:t>
            </a:r>
          </a:p>
          <a:p>
            <a:r>
              <a:rPr lang="en-US" dirty="0" smtClean="0"/>
              <a:t>POST - the query string (name/value pairs) is sent in the HTTP message body of a POST request:</a:t>
            </a:r>
          </a:p>
          <a:p>
            <a:pPr lvl="1">
              <a:buNone/>
            </a:pPr>
            <a:r>
              <a:rPr lang="en-US" dirty="0" smtClean="0"/>
              <a:t>  e.g.,  POST /test/demo_form.asp HTTP/1.1</a:t>
            </a:r>
            <a:br>
              <a:rPr lang="en-US" dirty="0" smtClean="0"/>
            </a:br>
            <a:r>
              <a:rPr lang="en-US" dirty="0" smtClean="0"/>
              <a:t>Host: webschools.com</a:t>
            </a:r>
            <a:br>
              <a:rPr lang="en-US" dirty="0" smtClean="0"/>
            </a:br>
            <a:r>
              <a:rPr lang="en-US" dirty="0" smtClean="0"/>
              <a:t>name1=value1&amp;name2=value2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err="1" smtClean="0"/>
              <a:t>doGet</a:t>
            </a:r>
            <a:r>
              <a:rPr lang="en-US" b="1" dirty="0" smtClean="0"/>
              <a:t>() Method</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A GET request results from a normal request for a URL or from an HTML form that has no METHOD specified and it should be handled by </a:t>
            </a:r>
            <a:r>
              <a:rPr lang="en-US" dirty="0" err="1" smtClean="0"/>
              <a:t>doGet</a:t>
            </a:r>
            <a:r>
              <a:rPr lang="en-US" dirty="0" smtClean="0"/>
              <a:t>() method.</a:t>
            </a:r>
          </a:p>
          <a:p>
            <a:pPr lvl="1"/>
            <a:r>
              <a:rPr lang="en-US" dirty="0" smtClean="0"/>
              <a:t>public void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throws </a:t>
            </a:r>
            <a:r>
              <a:rPr lang="en-US" dirty="0" err="1" smtClean="0"/>
              <a:t>ServletException</a:t>
            </a:r>
            <a:r>
              <a:rPr lang="en-US" dirty="0" smtClean="0"/>
              <a:t>, </a:t>
            </a:r>
            <a:r>
              <a:rPr lang="en-US" dirty="0" err="1" smtClean="0"/>
              <a:t>IOException</a:t>
            </a:r>
            <a:r>
              <a:rPr lang="en-US" dirty="0" smtClean="0"/>
              <a:t> </a:t>
            </a:r>
          </a:p>
          <a:p>
            <a:pPr lvl="1">
              <a:buNone/>
            </a:pPr>
            <a:r>
              <a:rPr lang="en-US" dirty="0" smtClean="0"/>
              <a:t>       { // </a:t>
            </a:r>
            <a:r>
              <a:rPr lang="en-US" dirty="0" err="1" smtClean="0"/>
              <a:t>Servlet</a:t>
            </a:r>
            <a:r>
              <a:rPr lang="en-US" dirty="0" smtClean="0"/>
              <a:t> code }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doPost</a:t>
            </a:r>
            <a:r>
              <a:rPr lang="en-US" b="1" dirty="0" smtClean="0"/>
              <a:t>() Method</a:t>
            </a:r>
            <a:br>
              <a:rPr lang="en-US" b="1" dirty="0" smtClean="0"/>
            </a:br>
            <a:endParaRPr lang="en-US" dirty="0"/>
          </a:p>
        </p:txBody>
      </p:sp>
      <p:sp>
        <p:nvSpPr>
          <p:cNvPr id="3" name="Content Placeholder 2"/>
          <p:cNvSpPr>
            <a:spLocks noGrp="1"/>
          </p:cNvSpPr>
          <p:nvPr>
            <p:ph idx="1"/>
          </p:nvPr>
        </p:nvSpPr>
        <p:spPr/>
        <p:txBody>
          <a:bodyPr/>
          <a:lstStyle/>
          <a:p>
            <a:r>
              <a:rPr lang="en-US" dirty="0" smtClean="0"/>
              <a:t>A POST request results from an HTML form that specifically lists POST as the METHOD and it should be handled by </a:t>
            </a:r>
            <a:r>
              <a:rPr lang="en-US" dirty="0" err="1" smtClean="0"/>
              <a:t>doPost</a:t>
            </a:r>
            <a:r>
              <a:rPr lang="en-US" dirty="0" smtClean="0"/>
              <a:t>() method.</a:t>
            </a:r>
          </a:p>
          <a:p>
            <a:pPr lvl="1"/>
            <a:r>
              <a:rPr lang="en-US" dirty="0" smtClean="0"/>
              <a:t>public void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throws </a:t>
            </a:r>
            <a:r>
              <a:rPr lang="en-US" dirty="0" err="1" smtClean="0"/>
              <a:t>ServletException</a:t>
            </a:r>
            <a:r>
              <a:rPr lang="en-US" dirty="0" smtClean="0"/>
              <a:t>, </a:t>
            </a:r>
            <a:r>
              <a:rPr lang="en-US" dirty="0" err="1" smtClean="0"/>
              <a:t>IOException</a:t>
            </a:r>
            <a:endParaRPr lang="en-US" dirty="0" smtClean="0"/>
          </a:p>
          <a:p>
            <a:pPr lvl="1">
              <a:buNone/>
            </a:pPr>
            <a:r>
              <a:rPr lang="en-US" dirty="0" smtClean="0"/>
              <a:t>        { // </a:t>
            </a:r>
            <a:r>
              <a:rPr lang="en-US" dirty="0" err="1" smtClean="0"/>
              <a:t>Servlet</a:t>
            </a:r>
            <a:r>
              <a:rPr lang="en-US" dirty="0" smtClean="0"/>
              <a:t> code   }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HTTP  get requests  </a:t>
            </a:r>
            <a:endParaRPr lang="en-US" dirty="0"/>
          </a:p>
        </p:txBody>
      </p:sp>
      <p:sp>
        <p:nvSpPr>
          <p:cNvPr id="3" name="Content Placeholder 2"/>
          <p:cNvSpPr>
            <a:spLocks noGrp="1"/>
          </p:cNvSpPr>
          <p:nvPr>
            <p:ph idx="1"/>
          </p:nvPr>
        </p:nvSpPr>
        <p:spPr/>
        <p:txBody>
          <a:bodyPr/>
          <a:lstStyle/>
          <a:p>
            <a:r>
              <a:rPr lang="en-US" dirty="0" smtClean="0"/>
              <a:t>Develop a </a:t>
            </a:r>
            <a:r>
              <a:rPr lang="en-US" dirty="0" err="1" smtClean="0"/>
              <a:t>servlet</a:t>
            </a:r>
            <a:r>
              <a:rPr lang="en-US" dirty="0" smtClean="0"/>
              <a:t> that handles an HTTP GET request. </a:t>
            </a:r>
          </a:p>
          <a:p>
            <a:r>
              <a:rPr lang="en-US" dirty="0" smtClean="0"/>
              <a:t>The </a:t>
            </a:r>
            <a:r>
              <a:rPr lang="en-US" dirty="0" err="1" smtClean="0"/>
              <a:t>servlet</a:t>
            </a:r>
            <a:r>
              <a:rPr lang="en-US" dirty="0" smtClean="0"/>
              <a:t> is invoked when a form on a web page is submitted. </a:t>
            </a:r>
          </a:p>
          <a:p>
            <a:r>
              <a:rPr lang="en-US" dirty="0" smtClean="0"/>
              <a:t>The example contains two files.</a:t>
            </a:r>
          </a:p>
          <a:p>
            <a:pPr lvl="1"/>
            <a:r>
              <a:rPr lang="en-US" dirty="0" smtClean="0"/>
              <a:t> </a:t>
            </a:r>
            <a:r>
              <a:rPr lang="en-US" sz="2000" dirty="0" smtClean="0"/>
              <a:t>A web page is defined in ColorGet.htm,</a:t>
            </a:r>
          </a:p>
          <a:p>
            <a:pPr lvl="1"/>
            <a:r>
              <a:rPr lang="en-US" sz="2000" dirty="0" smtClean="0"/>
              <a:t> and a </a:t>
            </a:r>
            <a:r>
              <a:rPr lang="en-US" sz="2000" dirty="0" err="1" smtClean="0"/>
              <a:t>servlet</a:t>
            </a:r>
            <a:r>
              <a:rPr lang="en-US" sz="2000" dirty="0" smtClean="0"/>
              <a:t> is defined in ColorGetServlet.java</a:t>
            </a:r>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ColorGet.html</a:t>
            </a:r>
            <a:endParaRPr lang="en-US" dirty="0"/>
          </a:p>
        </p:txBody>
      </p:sp>
      <p:sp>
        <p:nvSpPr>
          <p:cNvPr id="3" name="Content Placeholder 2"/>
          <p:cNvSpPr>
            <a:spLocks noGrp="1"/>
          </p:cNvSpPr>
          <p:nvPr>
            <p:ph idx="1"/>
          </p:nvPr>
        </p:nvSpPr>
        <p:spPr>
          <a:xfrm>
            <a:off x="838200" y="1371600"/>
            <a:ext cx="8229600" cy="4525963"/>
          </a:xfrm>
        </p:spPr>
        <p:txBody>
          <a:bodyPr>
            <a:noAutofit/>
          </a:bodyPr>
          <a:lstStyle/>
          <a:p>
            <a:pPr>
              <a:buNone/>
            </a:pPr>
            <a:r>
              <a:rPr lang="en-US" sz="1800" dirty="0" smtClean="0"/>
              <a:t>&lt;html&gt;</a:t>
            </a:r>
          </a:p>
          <a:p>
            <a:pPr>
              <a:buNone/>
            </a:pPr>
            <a:r>
              <a:rPr lang="en-US" sz="1800" dirty="0" smtClean="0"/>
              <a:t>&lt;body&gt;</a:t>
            </a:r>
          </a:p>
          <a:p>
            <a:pPr>
              <a:buNone/>
            </a:pPr>
            <a:r>
              <a:rPr lang="en-US" sz="1800" dirty="0" smtClean="0"/>
              <a:t>&lt;center&gt;</a:t>
            </a:r>
          </a:p>
          <a:p>
            <a:pPr>
              <a:buNone/>
            </a:pPr>
            <a:r>
              <a:rPr lang="en-US" sz="1800" dirty="0" smtClean="0"/>
              <a:t>&lt;form name="Form1"</a:t>
            </a:r>
          </a:p>
          <a:p>
            <a:pPr>
              <a:buNone/>
            </a:pPr>
            <a:r>
              <a:rPr lang="en-US" sz="1800" dirty="0" smtClean="0"/>
              <a:t>action="http://localhost:8080/servlets-examples/servlet/ColorGetServlet"&gt;</a:t>
            </a:r>
          </a:p>
          <a:p>
            <a:pPr>
              <a:buNone/>
            </a:pPr>
            <a:r>
              <a:rPr lang="en-US" sz="1800" dirty="0" smtClean="0"/>
              <a:t>&lt;B&gt;Color:&lt;/B&gt;</a:t>
            </a:r>
          </a:p>
          <a:p>
            <a:pPr>
              <a:buNone/>
            </a:pPr>
            <a:r>
              <a:rPr lang="en-US" sz="1800" dirty="0" smtClean="0"/>
              <a:t>&lt;select name="color" size="1"&gt;</a:t>
            </a:r>
          </a:p>
          <a:p>
            <a:pPr>
              <a:buNone/>
            </a:pPr>
            <a:r>
              <a:rPr lang="en-US" sz="1800" dirty="0" smtClean="0"/>
              <a:t> 	 &lt;option value="Red"&gt;Red&lt;/option&gt;</a:t>
            </a:r>
          </a:p>
          <a:p>
            <a:pPr>
              <a:buNone/>
            </a:pPr>
            <a:r>
              <a:rPr lang="en-US" sz="1800" dirty="0" smtClean="0"/>
              <a:t>	&lt;option value="Green"&gt;Green&lt;/option&gt;</a:t>
            </a:r>
          </a:p>
          <a:p>
            <a:pPr>
              <a:buNone/>
            </a:pPr>
            <a:r>
              <a:rPr lang="en-US" sz="1800" dirty="0" smtClean="0"/>
              <a:t>	&lt;option value="Blue"&gt;Blue&lt;/option&gt;</a:t>
            </a:r>
          </a:p>
          <a:p>
            <a:pPr>
              <a:buNone/>
            </a:pPr>
            <a:r>
              <a:rPr lang="en-US" sz="1800" dirty="0" smtClean="0"/>
              <a:t>&lt;/select&gt;</a:t>
            </a:r>
          </a:p>
          <a:p>
            <a:pPr>
              <a:buNone/>
            </a:pPr>
            <a:r>
              <a:rPr lang="en-US" sz="1800" dirty="0" smtClean="0"/>
              <a:t>&lt;</a:t>
            </a:r>
            <a:r>
              <a:rPr lang="en-US" sz="1800" dirty="0" err="1" smtClean="0"/>
              <a:t>br</a:t>
            </a:r>
            <a:r>
              <a:rPr lang="en-US" sz="1800" dirty="0" smtClean="0"/>
              <a:t>&gt;&lt;</a:t>
            </a:r>
            <a:r>
              <a:rPr lang="en-US" sz="1800" dirty="0" err="1" smtClean="0"/>
              <a:t>br</a:t>
            </a:r>
            <a:r>
              <a:rPr lang="en-US" sz="1800" dirty="0" smtClean="0"/>
              <a:t>&gt;</a:t>
            </a:r>
          </a:p>
          <a:p>
            <a:pPr>
              <a:buNone/>
            </a:pPr>
            <a:r>
              <a:rPr lang="en-US" sz="1800" dirty="0" smtClean="0"/>
              <a:t>&lt;input type=submit value="Submit"&gt;</a:t>
            </a:r>
          </a:p>
          <a:p>
            <a:pPr>
              <a:buNone/>
            </a:pPr>
            <a:r>
              <a:rPr lang="en-US" sz="1800" dirty="0" smtClean="0"/>
              <a:t>&lt;/form&gt;</a:t>
            </a:r>
          </a:p>
          <a:p>
            <a:pPr>
              <a:buNone/>
            </a:pPr>
            <a:r>
              <a:rPr lang="en-US" sz="1800" dirty="0" smtClean="0"/>
              <a:t>&lt;/body&gt;</a:t>
            </a:r>
          </a:p>
          <a:p>
            <a:pPr>
              <a:buNone/>
            </a:pPr>
            <a:r>
              <a:rPr lang="en-US" sz="1800" dirty="0" smtClean="0"/>
              <a:t>&lt;/html&gt;</a:t>
            </a:r>
            <a:endParaRPr lang="en-US"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ColorGetServlet.java</a:t>
            </a:r>
            <a:endParaRPr lang="en-US" dirty="0"/>
          </a:p>
        </p:txBody>
      </p:sp>
      <p:sp>
        <p:nvSpPr>
          <p:cNvPr id="3" name="Content Placeholder 2"/>
          <p:cNvSpPr>
            <a:spLocks noGrp="1"/>
          </p:cNvSpPr>
          <p:nvPr>
            <p:ph idx="1"/>
          </p:nvPr>
        </p:nvSpPr>
        <p:spPr>
          <a:xfrm>
            <a:off x="1447800" y="1295400"/>
            <a:ext cx="5791200" cy="5410200"/>
          </a:xfrm>
        </p:spPr>
        <p:txBody>
          <a:bodyPr>
            <a:normAutofit fontScale="55000" lnSpcReduction="20000"/>
          </a:bodyPr>
          <a:lstStyle/>
          <a:p>
            <a:pPr>
              <a:buNone/>
            </a:pPr>
            <a:r>
              <a:rPr lang="en-US" sz="3600" dirty="0" smtClean="0"/>
              <a:t>import java.io.*;</a:t>
            </a:r>
          </a:p>
          <a:p>
            <a:pPr>
              <a:buNone/>
            </a:pPr>
            <a:r>
              <a:rPr lang="en-US" sz="3600" dirty="0" smtClean="0"/>
              <a:t>import </a:t>
            </a:r>
            <a:r>
              <a:rPr lang="en-US" sz="3600" dirty="0" err="1" smtClean="0"/>
              <a:t>javax.servlet</a:t>
            </a:r>
            <a:r>
              <a:rPr lang="en-US" sz="3600" dirty="0" smtClean="0"/>
              <a:t>.*;</a:t>
            </a:r>
          </a:p>
          <a:p>
            <a:pPr>
              <a:buNone/>
            </a:pPr>
            <a:r>
              <a:rPr lang="en-US" sz="3600" dirty="0" smtClean="0"/>
              <a:t>import </a:t>
            </a:r>
            <a:r>
              <a:rPr lang="en-US" sz="3600" dirty="0" err="1" smtClean="0"/>
              <a:t>javax.servlet.http</a:t>
            </a:r>
            <a:r>
              <a:rPr lang="en-US" sz="3600" dirty="0" smtClean="0"/>
              <a:t>.*;</a:t>
            </a:r>
          </a:p>
          <a:p>
            <a:pPr>
              <a:buNone/>
            </a:pPr>
            <a:r>
              <a:rPr lang="en-US" sz="3600" dirty="0" smtClean="0"/>
              <a:t>public class </a:t>
            </a:r>
            <a:r>
              <a:rPr lang="en-US" sz="3600" dirty="0" err="1" smtClean="0"/>
              <a:t>ColorGetServlet</a:t>
            </a:r>
            <a:r>
              <a:rPr lang="en-US" sz="3600" dirty="0" smtClean="0"/>
              <a:t> extends </a:t>
            </a:r>
            <a:r>
              <a:rPr lang="en-US" sz="3600" dirty="0" err="1" smtClean="0"/>
              <a:t>HttpServlet</a:t>
            </a:r>
            <a:endParaRPr lang="en-US" sz="3600" dirty="0" smtClean="0"/>
          </a:p>
          <a:p>
            <a:pPr>
              <a:buNone/>
            </a:pPr>
            <a:r>
              <a:rPr lang="en-US" sz="3600" dirty="0" smtClean="0"/>
              <a:t> {</a:t>
            </a:r>
          </a:p>
          <a:p>
            <a:pPr>
              <a:buNone/>
            </a:pPr>
            <a:r>
              <a:rPr lang="en-US" sz="3600" b="1" dirty="0" smtClean="0"/>
              <a:t>public void </a:t>
            </a:r>
            <a:r>
              <a:rPr lang="en-US" sz="3600" b="1" dirty="0" err="1" smtClean="0"/>
              <a:t>doGet</a:t>
            </a:r>
            <a:r>
              <a:rPr lang="en-US" sz="3600" b="1" dirty="0" smtClean="0"/>
              <a:t> (</a:t>
            </a:r>
            <a:r>
              <a:rPr lang="en-US" sz="3600" b="1" dirty="0" err="1" smtClean="0"/>
              <a:t>HttpServletRequest</a:t>
            </a:r>
            <a:r>
              <a:rPr lang="en-US" sz="3600" b="1" dirty="0" smtClean="0"/>
              <a:t> request,</a:t>
            </a:r>
          </a:p>
          <a:p>
            <a:pPr>
              <a:buNone/>
            </a:pPr>
            <a:r>
              <a:rPr lang="en-US" sz="3600" b="1" dirty="0" err="1" smtClean="0"/>
              <a:t>HttpServletResponse</a:t>
            </a:r>
            <a:r>
              <a:rPr lang="en-US" sz="3600" b="1" dirty="0" smtClean="0"/>
              <a:t> response)</a:t>
            </a:r>
          </a:p>
          <a:p>
            <a:pPr>
              <a:buNone/>
            </a:pPr>
            <a:r>
              <a:rPr lang="en-US" sz="3600" dirty="0" smtClean="0"/>
              <a:t>  throws </a:t>
            </a:r>
            <a:r>
              <a:rPr lang="en-US" sz="3600" dirty="0" err="1" smtClean="0"/>
              <a:t>ServletException</a:t>
            </a:r>
            <a:r>
              <a:rPr lang="en-US" sz="3600" dirty="0" smtClean="0"/>
              <a:t>, </a:t>
            </a:r>
            <a:r>
              <a:rPr lang="en-US" sz="3600" dirty="0" err="1" smtClean="0"/>
              <a:t>IOException</a:t>
            </a:r>
            <a:endParaRPr lang="en-US" sz="3600" dirty="0" smtClean="0"/>
          </a:p>
          <a:p>
            <a:pPr>
              <a:buNone/>
            </a:pPr>
            <a:r>
              <a:rPr lang="en-US" sz="3600" dirty="0" smtClean="0"/>
              <a:t>  {</a:t>
            </a:r>
          </a:p>
          <a:p>
            <a:pPr>
              <a:buNone/>
            </a:pPr>
            <a:r>
              <a:rPr lang="en-US" sz="3600" dirty="0" smtClean="0"/>
              <a:t>    String color = </a:t>
            </a:r>
            <a:r>
              <a:rPr lang="en-US" sz="3600" dirty="0" err="1" smtClean="0"/>
              <a:t>request.getParameter</a:t>
            </a:r>
            <a:r>
              <a:rPr lang="en-US" sz="3600" dirty="0" smtClean="0"/>
              <a:t>("color");</a:t>
            </a:r>
          </a:p>
          <a:p>
            <a:pPr>
              <a:buNone/>
            </a:pPr>
            <a:r>
              <a:rPr lang="en-US" sz="3600" dirty="0" smtClean="0"/>
              <a:t>    </a:t>
            </a:r>
            <a:r>
              <a:rPr lang="en-US" sz="3600" dirty="0" err="1" smtClean="0"/>
              <a:t>response.setContentType</a:t>
            </a:r>
            <a:r>
              <a:rPr lang="en-US" sz="3600" dirty="0" smtClean="0"/>
              <a:t>("text/html");</a:t>
            </a:r>
          </a:p>
          <a:p>
            <a:pPr>
              <a:buNone/>
            </a:pPr>
            <a:r>
              <a:rPr lang="en-US" sz="3600" dirty="0" smtClean="0"/>
              <a:t>    </a:t>
            </a:r>
            <a:r>
              <a:rPr lang="en-US" sz="3600" dirty="0" err="1" smtClean="0"/>
              <a:t>PrintWriter</a:t>
            </a:r>
            <a:r>
              <a:rPr lang="en-US" sz="3600" dirty="0" smtClean="0"/>
              <a:t> pw = </a:t>
            </a:r>
            <a:r>
              <a:rPr lang="en-US" sz="3600" dirty="0" err="1" smtClean="0"/>
              <a:t>response.getWriter</a:t>
            </a:r>
            <a:r>
              <a:rPr lang="en-US" sz="3600" dirty="0" smtClean="0"/>
              <a:t>();</a:t>
            </a:r>
          </a:p>
          <a:p>
            <a:pPr>
              <a:buNone/>
            </a:pPr>
            <a:r>
              <a:rPr lang="en-US" sz="3600" dirty="0" smtClean="0"/>
              <a:t>    </a:t>
            </a:r>
            <a:r>
              <a:rPr lang="en-US" sz="3600" dirty="0" err="1" smtClean="0"/>
              <a:t>pw.println</a:t>
            </a:r>
            <a:r>
              <a:rPr lang="en-US" sz="3600" dirty="0" smtClean="0"/>
              <a:t>("&lt;B&gt;The selected color is:  ");</a:t>
            </a:r>
          </a:p>
          <a:p>
            <a:pPr>
              <a:buNone/>
            </a:pPr>
            <a:r>
              <a:rPr lang="en-US" sz="3600" dirty="0" smtClean="0"/>
              <a:t>   </a:t>
            </a:r>
            <a:r>
              <a:rPr lang="en-US" sz="3600" dirty="0" err="1" smtClean="0"/>
              <a:t>pw.println</a:t>
            </a:r>
            <a:r>
              <a:rPr lang="en-US" sz="3600" dirty="0" smtClean="0"/>
              <a:t>(color);</a:t>
            </a:r>
          </a:p>
          <a:p>
            <a:pPr>
              <a:buNone/>
            </a:pPr>
            <a:r>
              <a:rPr lang="en-US" sz="3600" dirty="0" smtClean="0"/>
              <a:t>   </a:t>
            </a:r>
            <a:r>
              <a:rPr lang="en-US" sz="3600" dirty="0" err="1" smtClean="0"/>
              <a:t>pw.close</a:t>
            </a:r>
            <a:r>
              <a:rPr lang="en-US" sz="3600" dirty="0" smtClean="0"/>
              <a:t>();</a:t>
            </a:r>
          </a:p>
          <a:p>
            <a:pPr>
              <a:buNone/>
            </a:pPr>
            <a:r>
              <a:rPr lang="en-US" sz="3600" dirty="0" smtClean="0"/>
              <a:t> }</a:t>
            </a:r>
          </a:p>
          <a:p>
            <a:pPr>
              <a:buNone/>
            </a:pPr>
            <a:r>
              <a:rPr lang="en-US" dirty="0" smtClean="0"/>
              <a: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HTTP post  requests</a:t>
            </a:r>
            <a:endParaRPr lang="en-US" dirty="0"/>
          </a:p>
        </p:txBody>
      </p:sp>
      <p:sp>
        <p:nvSpPr>
          <p:cNvPr id="4" name="Content Placeholder 2"/>
          <p:cNvSpPr>
            <a:spLocks noGrp="1"/>
          </p:cNvSpPr>
          <p:nvPr>
            <p:ph idx="1"/>
          </p:nvPr>
        </p:nvSpPr>
        <p:spPr>
          <a:xfrm>
            <a:off x="838200" y="1219200"/>
            <a:ext cx="8229600" cy="4525963"/>
          </a:xfrm>
        </p:spPr>
        <p:txBody>
          <a:bodyPr>
            <a:noAutofit/>
          </a:bodyPr>
          <a:lstStyle/>
          <a:p>
            <a:pPr>
              <a:buNone/>
            </a:pPr>
            <a:r>
              <a:rPr lang="en-US" sz="1800" dirty="0" smtClean="0"/>
              <a:t>&lt;html&gt;</a:t>
            </a:r>
          </a:p>
          <a:p>
            <a:pPr>
              <a:buNone/>
            </a:pPr>
            <a:r>
              <a:rPr lang="en-US" sz="1800" dirty="0" smtClean="0"/>
              <a:t>&lt;body&gt;</a:t>
            </a:r>
          </a:p>
          <a:p>
            <a:pPr>
              <a:buNone/>
            </a:pPr>
            <a:r>
              <a:rPr lang="en-US" sz="1800" dirty="0" smtClean="0"/>
              <a:t>&lt;center&gt;</a:t>
            </a:r>
          </a:p>
          <a:p>
            <a:pPr>
              <a:buNone/>
            </a:pPr>
            <a:r>
              <a:rPr lang="en-US" sz="1800" dirty="0" smtClean="0"/>
              <a:t>&lt;form name="Form1“</a:t>
            </a:r>
          </a:p>
          <a:p>
            <a:pPr>
              <a:buNone/>
            </a:pPr>
            <a:r>
              <a:rPr lang="en-US" sz="1800" dirty="0" smtClean="0">
                <a:solidFill>
                  <a:srgbClr val="FF0000"/>
                </a:solidFill>
              </a:rPr>
              <a:t>Method =“post”</a:t>
            </a:r>
          </a:p>
          <a:p>
            <a:pPr>
              <a:buNone/>
            </a:pPr>
            <a:r>
              <a:rPr lang="en-US" sz="1800" dirty="0" smtClean="0"/>
              <a:t>action="http://localhost:8080/servlets-examples/servlet/ColorGetServlet"&gt;</a:t>
            </a:r>
          </a:p>
          <a:p>
            <a:pPr>
              <a:buNone/>
            </a:pPr>
            <a:r>
              <a:rPr lang="en-US" sz="1800" dirty="0" smtClean="0"/>
              <a:t>&lt;B&gt;Color:&lt;/B&gt;</a:t>
            </a:r>
          </a:p>
          <a:p>
            <a:pPr>
              <a:buNone/>
            </a:pPr>
            <a:r>
              <a:rPr lang="en-US" sz="1800" dirty="0" smtClean="0"/>
              <a:t>&lt;select name="color" size="1"&gt;</a:t>
            </a:r>
          </a:p>
          <a:p>
            <a:pPr>
              <a:buNone/>
            </a:pPr>
            <a:r>
              <a:rPr lang="en-US" sz="1800" dirty="0" smtClean="0"/>
              <a:t> 	 &lt;option value="Red"&gt;Red&lt;/option&gt;</a:t>
            </a:r>
          </a:p>
          <a:p>
            <a:pPr>
              <a:buNone/>
            </a:pPr>
            <a:r>
              <a:rPr lang="en-US" sz="1800" dirty="0" smtClean="0"/>
              <a:t>	&lt;option value="Green"&gt;Green&lt;/option&gt;</a:t>
            </a:r>
          </a:p>
          <a:p>
            <a:pPr>
              <a:buNone/>
            </a:pPr>
            <a:r>
              <a:rPr lang="en-US" sz="1800" dirty="0" smtClean="0"/>
              <a:t>	&lt;option value="Blue"&gt;Blue&lt;/option&gt;</a:t>
            </a:r>
          </a:p>
          <a:p>
            <a:pPr>
              <a:buNone/>
            </a:pPr>
            <a:r>
              <a:rPr lang="en-US" sz="1800" dirty="0" smtClean="0"/>
              <a:t>&lt;/select&gt;</a:t>
            </a:r>
          </a:p>
          <a:p>
            <a:pPr>
              <a:buNone/>
            </a:pPr>
            <a:r>
              <a:rPr lang="en-US" sz="1800" dirty="0" smtClean="0"/>
              <a:t>&lt;</a:t>
            </a:r>
            <a:r>
              <a:rPr lang="en-US" sz="1800" dirty="0" err="1" smtClean="0"/>
              <a:t>br</a:t>
            </a:r>
            <a:r>
              <a:rPr lang="en-US" sz="1800" dirty="0" smtClean="0"/>
              <a:t>&gt;&lt;</a:t>
            </a:r>
            <a:r>
              <a:rPr lang="en-US" sz="1800" dirty="0" err="1" smtClean="0"/>
              <a:t>br</a:t>
            </a:r>
            <a:r>
              <a:rPr lang="en-US" sz="1800" dirty="0" smtClean="0"/>
              <a:t>&gt;</a:t>
            </a:r>
          </a:p>
          <a:p>
            <a:pPr>
              <a:buNone/>
            </a:pPr>
            <a:r>
              <a:rPr lang="en-US" sz="1800" dirty="0" smtClean="0"/>
              <a:t>&lt;input type=submit value="Submit"&gt;</a:t>
            </a:r>
          </a:p>
          <a:p>
            <a:pPr>
              <a:buNone/>
            </a:pPr>
            <a:r>
              <a:rPr lang="en-US" sz="1800" dirty="0" smtClean="0"/>
              <a:t>&lt;/form&gt;</a:t>
            </a:r>
          </a:p>
          <a:p>
            <a:pPr>
              <a:buNone/>
            </a:pPr>
            <a:r>
              <a:rPr lang="en-US" sz="1800" dirty="0" smtClean="0"/>
              <a:t>&lt;/body&gt;</a:t>
            </a:r>
          </a:p>
          <a:p>
            <a:pPr>
              <a:buNone/>
            </a:pPr>
            <a:r>
              <a:rPr lang="en-US" sz="1800" dirty="0" smtClean="0"/>
              <a:t>&lt;/html&gt;</a:t>
            </a:r>
            <a:endParaRPr lang="en-US"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Properties</a:t>
            </a:r>
            <a:endParaRPr lang="en-US" dirty="0"/>
          </a:p>
        </p:txBody>
      </p:sp>
      <p:sp>
        <p:nvSpPr>
          <p:cNvPr id="3" name="Content Placeholder 2"/>
          <p:cNvSpPr>
            <a:spLocks noGrp="1"/>
          </p:cNvSpPr>
          <p:nvPr>
            <p:ph idx="1"/>
          </p:nvPr>
        </p:nvSpPr>
        <p:spPr/>
        <p:txBody>
          <a:bodyPr/>
          <a:lstStyle/>
          <a:p>
            <a:r>
              <a:rPr lang="en-US" i="1" dirty="0" smtClean="0"/>
              <a:t>A simple property has a single value</a:t>
            </a:r>
            <a:r>
              <a:rPr lang="en-US" dirty="0" smtClean="0"/>
              <a:t>. It can be identified by the following design patterns,</a:t>
            </a:r>
          </a:p>
          <a:p>
            <a:pPr>
              <a:buNone/>
            </a:pPr>
            <a:r>
              <a:rPr lang="en-US" dirty="0" smtClean="0"/>
              <a:t>    where </a:t>
            </a:r>
            <a:r>
              <a:rPr lang="en-US" b="1" dirty="0" smtClean="0"/>
              <a:t>N </a:t>
            </a:r>
            <a:r>
              <a:rPr lang="en-US" dirty="0" smtClean="0"/>
              <a:t>is the name of the property and T is its type:</a:t>
            </a:r>
          </a:p>
          <a:p>
            <a:pPr lvl="1"/>
            <a:r>
              <a:rPr lang="en-US" dirty="0" smtClean="0"/>
              <a:t>public T </a:t>
            </a:r>
            <a:r>
              <a:rPr lang="en-US" dirty="0" err="1" smtClean="0"/>
              <a:t>getN</a:t>
            </a:r>
            <a:r>
              <a:rPr lang="en-US" dirty="0" smtClean="0"/>
              <a:t>( )</a:t>
            </a:r>
          </a:p>
          <a:p>
            <a:pPr lvl="1"/>
            <a:r>
              <a:rPr lang="en-US" dirty="0" smtClean="0"/>
              <a:t>public void </a:t>
            </a:r>
            <a:r>
              <a:rPr lang="en-US" dirty="0" err="1" smtClean="0"/>
              <a:t>setN</a:t>
            </a:r>
            <a:r>
              <a:rPr lang="en-US" dirty="0" smtClean="0"/>
              <a:t>(T </a:t>
            </a:r>
            <a:r>
              <a:rPr lang="en-US" i="1" dirty="0" err="1" smtClean="0"/>
              <a:t>arg</a:t>
            </a:r>
            <a:r>
              <a:rPr lang="en-US" i="1"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Simple example of java bean class</a:t>
            </a:r>
            <a:br>
              <a:rPr lang="en-US" b="1" dirty="0" smtClean="0"/>
            </a:br>
            <a:endParaRPr lang="en-US" dirty="0"/>
          </a:p>
        </p:txBody>
      </p:sp>
      <p:sp>
        <p:nvSpPr>
          <p:cNvPr id="3" name="Content Placeholder 2"/>
          <p:cNvSpPr>
            <a:spLocks noGrp="1"/>
          </p:cNvSpPr>
          <p:nvPr>
            <p:ph idx="1"/>
          </p:nvPr>
        </p:nvSpPr>
        <p:spPr>
          <a:xfrm>
            <a:off x="1219200" y="914400"/>
            <a:ext cx="6324600" cy="5638800"/>
          </a:xfrm>
        </p:spPr>
        <p:txBody>
          <a:bodyPr>
            <a:normAutofit fontScale="62500" lnSpcReduction="20000"/>
          </a:bodyPr>
          <a:lstStyle/>
          <a:p>
            <a:pPr>
              <a:buNone/>
            </a:pPr>
            <a:r>
              <a:rPr lang="en-US" dirty="0" smtClean="0"/>
              <a:t>//Employee.java  </a:t>
            </a:r>
          </a:p>
          <a:p>
            <a:pPr>
              <a:buNone/>
            </a:pPr>
            <a:r>
              <a:rPr lang="en-US" dirty="0" smtClean="0"/>
              <a:t>  </a:t>
            </a:r>
          </a:p>
          <a:p>
            <a:pPr>
              <a:buNone/>
            </a:pPr>
            <a:r>
              <a:rPr lang="en-US" dirty="0" smtClean="0"/>
              <a:t>package </a:t>
            </a:r>
            <a:r>
              <a:rPr lang="en-US" dirty="0" err="1" smtClean="0"/>
              <a:t>mypack</a:t>
            </a:r>
            <a:r>
              <a:rPr lang="en-US" dirty="0" smtClean="0"/>
              <a:t>;  </a:t>
            </a:r>
          </a:p>
          <a:p>
            <a:pPr>
              <a:buNone/>
            </a:pPr>
            <a:r>
              <a:rPr lang="en-US" dirty="0" smtClean="0"/>
              <a:t>public class Employee implements </a:t>
            </a:r>
            <a:r>
              <a:rPr lang="en-US" dirty="0" err="1" smtClean="0"/>
              <a:t>java.io.Serializable</a:t>
            </a:r>
            <a:r>
              <a:rPr lang="en-US" dirty="0" smtClean="0"/>
              <a:t>{  </a:t>
            </a:r>
          </a:p>
          <a:p>
            <a:pPr>
              <a:buNone/>
            </a:pPr>
            <a:r>
              <a:rPr lang="en-US" dirty="0" smtClean="0"/>
              <a:t>private </a:t>
            </a:r>
            <a:r>
              <a:rPr lang="en-US" dirty="0" err="1" smtClean="0"/>
              <a:t>int</a:t>
            </a:r>
            <a:r>
              <a:rPr lang="en-US" dirty="0" smtClean="0"/>
              <a:t> id;  </a:t>
            </a:r>
          </a:p>
          <a:p>
            <a:pPr>
              <a:buNone/>
            </a:pPr>
            <a:r>
              <a:rPr lang="en-US" dirty="0" smtClean="0"/>
              <a:t>private String name;  </a:t>
            </a:r>
          </a:p>
          <a:p>
            <a:pPr>
              <a:buNone/>
            </a:pPr>
            <a:r>
              <a:rPr lang="en-US" dirty="0" smtClean="0"/>
              <a:t>  </a:t>
            </a:r>
          </a:p>
          <a:p>
            <a:pPr>
              <a:buNone/>
            </a:pPr>
            <a:r>
              <a:rPr lang="en-US" dirty="0" smtClean="0"/>
              <a:t>public Employee(){}  </a:t>
            </a:r>
          </a:p>
          <a:p>
            <a:pPr>
              <a:buNone/>
            </a:pPr>
            <a:r>
              <a:rPr lang="en-US" dirty="0" smtClean="0"/>
              <a:t>  </a:t>
            </a:r>
          </a:p>
          <a:p>
            <a:pPr>
              <a:buNone/>
            </a:pPr>
            <a:r>
              <a:rPr lang="en-US" dirty="0" smtClean="0"/>
              <a:t>public void </a:t>
            </a:r>
            <a:r>
              <a:rPr lang="en-US" dirty="0" err="1" smtClean="0"/>
              <a:t>setId</a:t>
            </a:r>
            <a:r>
              <a:rPr lang="en-US" dirty="0" smtClean="0"/>
              <a:t>(</a:t>
            </a:r>
            <a:r>
              <a:rPr lang="en-US" dirty="0" err="1" smtClean="0"/>
              <a:t>int</a:t>
            </a:r>
            <a:r>
              <a:rPr lang="en-US" dirty="0" smtClean="0"/>
              <a:t> id){this.id=id;}  </a:t>
            </a:r>
          </a:p>
          <a:p>
            <a:pPr>
              <a:buNone/>
            </a:pPr>
            <a:r>
              <a:rPr lang="en-US" dirty="0" smtClean="0"/>
              <a:t>  </a:t>
            </a:r>
          </a:p>
          <a:p>
            <a:pPr>
              <a:buNone/>
            </a:pPr>
            <a:r>
              <a:rPr lang="en-US" dirty="0" smtClean="0"/>
              <a:t>public </a:t>
            </a:r>
            <a:r>
              <a:rPr lang="en-US" dirty="0" err="1" smtClean="0"/>
              <a:t>int</a:t>
            </a:r>
            <a:r>
              <a:rPr lang="en-US" dirty="0" smtClean="0"/>
              <a:t> </a:t>
            </a:r>
            <a:r>
              <a:rPr lang="en-US" dirty="0" err="1" smtClean="0"/>
              <a:t>getId</a:t>
            </a:r>
            <a:r>
              <a:rPr lang="en-US" dirty="0" smtClean="0"/>
              <a:t>(){return id;}  </a:t>
            </a:r>
          </a:p>
          <a:p>
            <a:pPr>
              <a:buNone/>
            </a:pPr>
            <a:r>
              <a:rPr lang="en-US" dirty="0" smtClean="0"/>
              <a:t>  </a:t>
            </a:r>
          </a:p>
          <a:p>
            <a:pPr>
              <a:buNone/>
            </a:pPr>
            <a:r>
              <a:rPr lang="en-US" dirty="0" smtClean="0"/>
              <a:t>public void </a:t>
            </a:r>
            <a:r>
              <a:rPr lang="en-US" dirty="0" err="1" smtClean="0"/>
              <a:t>setName</a:t>
            </a:r>
            <a:r>
              <a:rPr lang="en-US" dirty="0" smtClean="0"/>
              <a:t>(String name){this.name=name;}  </a:t>
            </a:r>
          </a:p>
          <a:p>
            <a:pPr>
              <a:buNone/>
            </a:pPr>
            <a:r>
              <a:rPr lang="en-US" dirty="0" smtClean="0"/>
              <a:t>  </a:t>
            </a:r>
          </a:p>
          <a:p>
            <a:pPr>
              <a:buNone/>
            </a:pPr>
            <a:r>
              <a:rPr lang="en-US" dirty="0" smtClean="0"/>
              <a:t>public String </a:t>
            </a:r>
            <a:r>
              <a:rPr lang="en-US" dirty="0" err="1" smtClean="0"/>
              <a:t>getName</a:t>
            </a:r>
            <a:r>
              <a:rPr lang="en-US" dirty="0" smtClean="0"/>
              <a:t>(){return name;}  </a:t>
            </a:r>
          </a:p>
          <a:p>
            <a:pPr>
              <a:buNone/>
            </a:pPr>
            <a:r>
              <a:rPr lang="en-US" dirty="0" smtClean="0"/>
              <a:t>  </a:t>
            </a:r>
          </a:p>
          <a:p>
            <a:pPr>
              <a:buNone/>
            </a:pPr>
            <a:r>
              <a:rPr lang="en-US" dirty="0" smtClean="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 access the java bean class</a:t>
            </a:r>
            <a:br>
              <a:rPr lang="en-US" b="1" dirty="0" smtClean="0"/>
            </a:br>
            <a:endParaRPr lang="en-US" dirty="0"/>
          </a:p>
        </p:txBody>
      </p:sp>
      <p:sp>
        <p:nvSpPr>
          <p:cNvPr id="3" name="Content Placeholder 2"/>
          <p:cNvSpPr>
            <a:spLocks noGrp="1"/>
          </p:cNvSpPr>
          <p:nvPr>
            <p:ph idx="1"/>
          </p:nvPr>
        </p:nvSpPr>
        <p:spPr>
          <a:xfrm>
            <a:off x="1066800" y="1600200"/>
            <a:ext cx="7086600" cy="4525963"/>
          </a:xfrm>
        </p:spPr>
        <p:txBody>
          <a:bodyPr>
            <a:normAutofit fontScale="70000" lnSpcReduction="20000"/>
          </a:bodyPr>
          <a:lstStyle/>
          <a:p>
            <a:pPr>
              <a:buNone/>
            </a:pPr>
            <a:r>
              <a:rPr lang="en-US" dirty="0" smtClean="0"/>
              <a:t>package </a:t>
            </a:r>
            <a:r>
              <a:rPr lang="en-US" dirty="0" err="1" smtClean="0"/>
              <a:t>mypack</a:t>
            </a:r>
            <a:r>
              <a:rPr lang="en-US" dirty="0" smtClean="0"/>
              <a:t>;  </a:t>
            </a:r>
          </a:p>
          <a:p>
            <a:pPr>
              <a:buNone/>
            </a:pPr>
            <a:r>
              <a:rPr lang="en-US" dirty="0" smtClean="0"/>
              <a:t>public class Test{  </a:t>
            </a:r>
          </a:p>
          <a:p>
            <a:pPr>
              <a:buNone/>
            </a:pPr>
            <a:r>
              <a:rPr lang="en-US" dirty="0" smtClean="0"/>
              <a:t>public static void main(String </a:t>
            </a:r>
            <a:r>
              <a:rPr lang="en-US" dirty="0" err="1" smtClean="0"/>
              <a:t>args</a:t>
            </a:r>
            <a:r>
              <a:rPr lang="en-US" dirty="0" smtClean="0"/>
              <a:t>[])</a:t>
            </a:r>
          </a:p>
          <a:p>
            <a:pPr>
              <a:buNone/>
            </a:pPr>
            <a:r>
              <a:rPr lang="en-US" dirty="0" smtClean="0"/>
              <a:t>{  </a:t>
            </a:r>
          </a:p>
          <a:p>
            <a:pPr>
              <a:buNone/>
            </a:pPr>
            <a:r>
              <a:rPr lang="en-US" dirty="0" smtClean="0"/>
              <a:t>  </a:t>
            </a:r>
          </a:p>
          <a:p>
            <a:pPr>
              <a:buNone/>
            </a:pPr>
            <a:r>
              <a:rPr lang="en-US" dirty="0" smtClean="0"/>
              <a:t>Employee e=new Employee();    //object is created  </a:t>
            </a:r>
          </a:p>
          <a:p>
            <a:pPr>
              <a:buNone/>
            </a:pPr>
            <a:r>
              <a:rPr lang="en-US" dirty="0" smtClean="0"/>
              <a:t>  </a:t>
            </a:r>
          </a:p>
          <a:p>
            <a:pPr>
              <a:buNone/>
            </a:pPr>
            <a:r>
              <a:rPr lang="en-US" dirty="0" err="1" smtClean="0"/>
              <a:t>e.setName</a:t>
            </a:r>
            <a:r>
              <a:rPr lang="en-US" dirty="0" smtClean="0"/>
              <a:t>("</a:t>
            </a:r>
            <a:r>
              <a:rPr lang="en-US" dirty="0" err="1" smtClean="0"/>
              <a:t>Arjun</a:t>
            </a:r>
            <a:r>
              <a:rPr lang="en-US" dirty="0" smtClean="0"/>
              <a:t>");      //setting value to the object  </a:t>
            </a:r>
          </a:p>
          <a:p>
            <a:pPr>
              <a:buNone/>
            </a:pPr>
            <a:r>
              <a:rPr lang="en-US" dirty="0" smtClean="0"/>
              <a:t>  </a:t>
            </a:r>
          </a:p>
          <a:p>
            <a:pPr>
              <a:buNone/>
            </a:pPr>
            <a:r>
              <a:rPr lang="en-US" dirty="0" err="1" smtClean="0"/>
              <a:t>System.out.println</a:t>
            </a:r>
            <a:r>
              <a:rPr lang="en-US" dirty="0" smtClean="0"/>
              <a:t>(</a:t>
            </a:r>
            <a:r>
              <a:rPr lang="en-US" dirty="0" err="1" smtClean="0"/>
              <a:t>e.getName</a:t>
            </a:r>
            <a:r>
              <a:rPr lang="en-US" dirty="0" smtClean="0"/>
              <a:t>());  </a:t>
            </a:r>
          </a:p>
          <a:p>
            <a:pPr>
              <a:buNone/>
            </a:pPr>
            <a:r>
              <a:rPr lang="en-US" dirty="0" smtClean="0"/>
              <a:t>  </a:t>
            </a:r>
          </a:p>
          <a:p>
            <a:pPr>
              <a:buNone/>
            </a:pPr>
            <a:r>
              <a:rPr lang="en-US" dirty="0" smtClean="0"/>
              <a:t>}</a:t>
            </a:r>
          </a:p>
          <a:p>
            <a:pPr>
              <a:buNone/>
            </a:pPr>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a:buNone/>
            </a:pPr>
            <a:endParaRPr lang="en-US" dirty="0" smtClean="0"/>
          </a:p>
          <a:p>
            <a:pPr>
              <a:buNone/>
            </a:pPr>
            <a:r>
              <a:rPr lang="en-US" dirty="0" smtClean="0"/>
              <a:t>				      </a:t>
            </a:r>
            <a:r>
              <a:rPr lang="en-US" sz="4000" b="1" dirty="0" smtClean="0"/>
              <a:t>JDBC</a:t>
            </a:r>
            <a:endParaRPr lang="en-US" sz="4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TotalTime>
  <Words>2871</Words>
  <Application>Microsoft Office PowerPoint</Application>
  <PresentationFormat>On-screen Show (4:3)</PresentationFormat>
  <Paragraphs>409</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Java Beans Java database connectivity (JDBC) Java Servlets</vt:lpstr>
      <vt:lpstr>Slide 2</vt:lpstr>
      <vt:lpstr>What Is a Java Bean?</vt:lpstr>
      <vt:lpstr>Java Bean </vt:lpstr>
      <vt:lpstr>Properties</vt:lpstr>
      <vt:lpstr>Simple Properties</vt:lpstr>
      <vt:lpstr>Simple example of java bean class </vt:lpstr>
      <vt:lpstr>to access the java bean class </vt:lpstr>
      <vt:lpstr>Slide 9</vt:lpstr>
      <vt:lpstr>What is JDBC? </vt:lpstr>
      <vt:lpstr> JDBC Drivers Types  </vt:lpstr>
      <vt:lpstr>Type 1: JDBC-ODBC Bridge Driver </vt:lpstr>
      <vt:lpstr>Type 1: JDBC-ODBC Bridge Driver</vt:lpstr>
      <vt:lpstr>Type 2: JDBC-Native API </vt:lpstr>
      <vt:lpstr>Type 2: JDBC-Native API </vt:lpstr>
      <vt:lpstr> Type 3 driver – Network-Protocol driver </vt:lpstr>
      <vt:lpstr>Type 3 driver – Network-Protocol driver</vt:lpstr>
      <vt:lpstr> Type 4 driver – Database-Protocol driver </vt:lpstr>
      <vt:lpstr> Type 4 driver – Database-Protocol driver </vt:lpstr>
      <vt:lpstr>Which Driver should be Used? </vt:lpstr>
      <vt:lpstr> Steps to connect to the database in java </vt:lpstr>
      <vt:lpstr>Slide 22</vt:lpstr>
      <vt:lpstr>Slide 23</vt:lpstr>
      <vt:lpstr>Slide 24</vt:lpstr>
      <vt:lpstr>Slide 25</vt:lpstr>
      <vt:lpstr>Slide 26</vt:lpstr>
      <vt:lpstr>Other methods</vt:lpstr>
      <vt:lpstr>Slide 28</vt:lpstr>
      <vt:lpstr>Slide 29</vt:lpstr>
      <vt:lpstr>Slide 30</vt:lpstr>
      <vt:lpstr>Slide 31</vt:lpstr>
      <vt:lpstr>JDBC cycle</vt:lpstr>
      <vt:lpstr>Statement interface </vt:lpstr>
      <vt:lpstr>Slide 34</vt:lpstr>
      <vt:lpstr>Slide 35</vt:lpstr>
      <vt:lpstr>What is Servlet?</vt:lpstr>
      <vt:lpstr>Background</vt:lpstr>
      <vt:lpstr>Advantages</vt:lpstr>
      <vt:lpstr>Servlet Container </vt:lpstr>
      <vt:lpstr>Web container</vt:lpstr>
      <vt:lpstr>ServletConfig object </vt:lpstr>
      <vt:lpstr>ServletContext object </vt:lpstr>
      <vt:lpstr>Deployment Descriptor</vt:lpstr>
      <vt:lpstr>Example:of Registration form in servlet </vt:lpstr>
      <vt:lpstr>Slide 45</vt:lpstr>
      <vt:lpstr>Slide 46</vt:lpstr>
      <vt:lpstr>The Life Cycle of a Servlet</vt:lpstr>
      <vt:lpstr>Slide 48</vt:lpstr>
      <vt:lpstr>Scenario to understand the Life Cycle of servlet</vt:lpstr>
      <vt:lpstr>Slide 50</vt:lpstr>
      <vt:lpstr>Slide 51</vt:lpstr>
      <vt:lpstr> HTTP Request Methods </vt:lpstr>
      <vt:lpstr> doGet() Method </vt:lpstr>
      <vt:lpstr>doPost() Method </vt:lpstr>
      <vt:lpstr>Handling HTTP  get requests  </vt:lpstr>
      <vt:lpstr>ColorGet.html</vt:lpstr>
      <vt:lpstr>ColorGetServlet.java</vt:lpstr>
      <vt:lpstr>Handling HTTP post  requests</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database connectivity (JDBC)</dc:title>
  <dc:creator>MCA</dc:creator>
  <cp:lastModifiedBy>user</cp:lastModifiedBy>
  <cp:revision>142</cp:revision>
  <dcterms:created xsi:type="dcterms:W3CDTF">2015-11-05T00:39:50Z</dcterms:created>
  <dcterms:modified xsi:type="dcterms:W3CDTF">2017-11-08T05:41:27Z</dcterms:modified>
</cp:coreProperties>
</file>