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8" r:id="rId8"/>
    <p:sldId id="309" r:id="rId9"/>
    <p:sldId id="262" r:id="rId10"/>
    <p:sldId id="263" r:id="rId11"/>
    <p:sldId id="264" r:id="rId12"/>
    <p:sldId id="283" r:id="rId13"/>
    <p:sldId id="265" r:id="rId14"/>
    <p:sldId id="310" r:id="rId15"/>
    <p:sldId id="266" r:id="rId16"/>
    <p:sldId id="268" r:id="rId17"/>
    <p:sldId id="269" r:id="rId18"/>
    <p:sldId id="267" r:id="rId19"/>
    <p:sldId id="270" r:id="rId20"/>
    <p:sldId id="271" r:id="rId21"/>
    <p:sldId id="311" r:id="rId22"/>
    <p:sldId id="272" r:id="rId23"/>
    <p:sldId id="273" r:id="rId24"/>
    <p:sldId id="274" r:id="rId25"/>
    <p:sldId id="275" r:id="rId26"/>
    <p:sldId id="276" r:id="rId27"/>
    <p:sldId id="277" r:id="rId28"/>
    <p:sldId id="279" r:id="rId29"/>
    <p:sldId id="291" r:id="rId30"/>
    <p:sldId id="278" r:id="rId31"/>
    <p:sldId id="292" r:id="rId32"/>
    <p:sldId id="280" r:id="rId33"/>
    <p:sldId id="281" r:id="rId34"/>
    <p:sldId id="312" r:id="rId35"/>
    <p:sldId id="313" r:id="rId36"/>
    <p:sldId id="284" r:id="rId37"/>
    <p:sldId id="293" r:id="rId38"/>
    <p:sldId id="294" r:id="rId39"/>
    <p:sldId id="295" r:id="rId40"/>
    <p:sldId id="298" r:id="rId41"/>
    <p:sldId id="299" r:id="rId42"/>
    <p:sldId id="296" r:id="rId43"/>
    <p:sldId id="300" r:id="rId44"/>
    <p:sldId id="301" r:id="rId45"/>
    <p:sldId id="302" r:id="rId46"/>
    <p:sldId id="304" r:id="rId47"/>
    <p:sldId id="305" r:id="rId48"/>
    <p:sldId id="306" r:id="rId49"/>
    <p:sldId id="30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29FFC3-8518-4817-B504-5202F4D40EFC}"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9FFC3-8518-4817-B504-5202F4D40EFC}"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9FFC3-8518-4817-B504-5202F4D40EFC}"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9FFC3-8518-4817-B504-5202F4D40EFC}"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29FFC3-8518-4817-B504-5202F4D40EFC}"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29FFC3-8518-4817-B504-5202F4D40EFC}"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29FFC3-8518-4817-B504-5202F4D40EFC}" type="datetimeFigureOut">
              <a:rPr lang="en-US" smtClean="0"/>
              <a:pPr/>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29FFC3-8518-4817-B504-5202F4D40EFC}" type="datetimeFigureOut">
              <a:rPr lang="en-US" smtClean="0"/>
              <a:pPr/>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9FFC3-8518-4817-B504-5202F4D40EFC}" type="datetimeFigureOut">
              <a:rPr lang="en-US" smtClean="0"/>
              <a:pPr/>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9FFC3-8518-4817-B504-5202F4D40EFC}"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9FFC3-8518-4817-B504-5202F4D40EFC}"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FA17B-6C9B-4913-B33E-AF039FBD71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9FFC3-8518-4817-B504-5202F4D40EFC}" type="datetimeFigureOut">
              <a:rPr lang="en-US" smtClean="0"/>
              <a:pPr/>
              <a:t>10/9/2017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FA17B-6C9B-4913-B33E-AF039FBD71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a:t>
            </a:r>
            <a:r>
              <a:rPr lang="en-US" b="1" dirty="0" smtClean="0"/>
              <a:t>III</a:t>
            </a:r>
            <a:endParaRPr lang="en-US" dirty="0"/>
          </a:p>
        </p:txBody>
      </p:sp>
      <p:sp>
        <p:nvSpPr>
          <p:cNvPr id="3" name="Subtitle 2"/>
          <p:cNvSpPr>
            <a:spLocks noGrp="1"/>
          </p:cNvSpPr>
          <p:nvPr>
            <p:ph type="subTitle" idx="1"/>
          </p:nvPr>
        </p:nvSpPr>
        <p:spPr/>
        <p:txBody>
          <a:bodyPr/>
          <a:lstStyle/>
          <a:p>
            <a:r>
              <a:rPr lang="en-US" b="1" dirty="0" smtClean="0"/>
              <a:t>Programming Through Java</a:t>
            </a:r>
            <a:br>
              <a:rPr lang="en-US" b="1" dirty="0" smtClean="0"/>
            </a:br>
            <a:r>
              <a:rPr lang="en-US" b="1" dirty="0" smtClean="0"/>
              <a:t>Code: 502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 Extraction</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getChars</a:t>
            </a:r>
            <a:r>
              <a:rPr lang="en-US" b="1" dirty="0" smtClean="0"/>
              <a:t>: </a:t>
            </a:r>
            <a:r>
              <a:rPr lang="en-US" dirty="0" smtClean="0"/>
              <a:t>retrieve a set of characters from a String as a char array.</a:t>
            </a:r>
          </a:p>
          <a:p>
            <a:pPr>
              <a:buNone/>
            </a:pPr>
            <a:r>
              <a:rPr lang="en-US" dirty="0" smtClean="0"/>
              <a:t>  </a:t>
            </a:r>
          </a:p>
          <a:p>
            <a:pPr>
              <a:buNone/>
            </a:pPr>
            <a:r>
              <a:rPr lang="en-US" dirty="0" smtClean="0"/>
              <a:t>     void </a:t>
            </a:r>
            <a:r>
              <a:rPr lang="en-US" dirty="0" err="1" smtClean="0"/>
              <a:t>getChars</a:t>
            </a:r>
            <a:r>
              <a:rPr lang="en-US" dirty="0" smtClean="0"/>
              <a:t>(</a:t>
            </a:r>
            <a:r>
              <a:rPr lang="en-US" dirty="0" err="1" smtClean="0"/>
              <a:t>int</a:t>
            </a:r>
            <a:r>
              <a:rPr lang="en-US" dirty="0" smtClean="0"/>
              <a:t> </a:t>
            </a:r>
            <a:r>
              <a:rPr lang="en-US" i="1" dirty="0" err="1" smtClean="0"/>
              <a:t>sourceStart</a:t>
            </a:r>
            <a:r>
              <a:rPr lang="en-US" i="1" dirty="0" smtClean="0"/>
              <a:t>, </a:t>
            </a:r>
            <a:r>
              <a:rPr lang="en-US" i="1" dirty="0" err="1" smtClean="0"/>
              <a:t>int</a:t>
            </a:r>
            <a:r>
              <a:rPr lang="en-US" i="1" dirty="0" smtClean="0"/>
              <a:t> </a:t>
            </a:r>
            <a:r>
              <a:rPr lang="en-US" i="1" dirty="0" err="1" smtClean="0"/>
              <a:t>sourceEnd</a:t>
            </a:r>
            <a:r>
              <a:rPr lang="en-US" i="1" dirty="0" smtClean="0"/>
              <a:t>, char target[ ], </a:t>
            </a:r>
            <a:r>
              <a:rPr lang="en-US" i="1" dirty="0" err="1" smtClean="0"/>
              <a:t>int</a:t>
            </a:r>
            <a:r>
              <a:rPr lang="en-US" i="1" dirty="0" smtClean="0"/>
              <a:t> </a:t>
            </a:r>
            <a:r>
              <a:rPr lang="en-US" i="1" dirty="0" err="1" smtClean="0"/>
              <a:t>targetStart</a:t>
            </a:r>
            <a:r>
              <a:rPr lang="en-US" i="1" dirty="0" smtClean="0"/>
              <a:t>)</a:t>
            </a:r>
          </a:p>
          <a:p>
            <a:pPr lvl="1"/>
            <a:r>
              <a:rPr lang="en-US" dirty="0" smtClean="0"/>
              <a:t>Here, </a:t>
            </a:r>
            <a:r>
              <a:rPr lang="en-US" i="1" dirty="0" err="1" smtClean="0"/>
              <a:t>sourceStart</a:t>
            </a:r>
            <a:r>
              <a:rPr lang="en-US" i="1" dirty="0" smtClean="0"/>
              <a:t> </a:t>
            </a:r>
            <a:r>
              <a:rPr lang="en-US" dirty="0" smtClean="0"/>
              <a:t>specifies the index of the beginning of the substring</a:t>
            </a:r>
            <a:r>
              <a:rPr lang="en-US" i="1" dirty="0" smtClean="0"/>
              <a:t>, and </a:t>
            </a:r>
            <a:r>
              <a:rPr lang="en-US" i="1" dirty="0" err="1" smtClean="0"/>
              <a:t>sourceEnd</a:t>
            </a:r>
            <a:endParaRPr lang="en-US" i="1" dirty="0" smtClean="0"/>
          </a:p>
          <a:p>
            <a:pPr lvl="1">
              <a:buNone/>
            </a:pPr>
            <a:r>
              <a:rPr lang="en-US" dirty="0" smtClean="0"/>
              <a:t>    specifies an index that is one past the end of the desired substring.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lvl="1">
              <a:buNone/>
            </a:pPr>
            <a:r>
              <a:rPr lang="en-US" dirty="0" smtClean="0"/>
              <a:t>class </a:t>
            </a:r>
            <a:r>
              <a:rPr lang="en-US" dirty="0" err="1" smtClean="0"/>
              <a:t>getCharsDemo</a:t>
            </a:r>
            <a:r>
              <a:rPr lang="en-US" dirty="0" smtClean="0"/>
              <a:t> {</a:t>
            </a:r>
          </a:p>
          <a:p>
            <a:pPr lvl="1">
              <a:buNone/>
            </a:pPr>
            <a:r>
              <a:rPr lang="en-US" dirty="0" smtClean="0"/>
              <a:t>public static void main(String </a:t>
            </a:r>
            <a:r>
              <a:rPr lang="en-US" dirty="0" err="1" smtClean="0"/>
              <a:t>args</a:t>
            </a:r>
            <a:r>
              <a:rPr lang="en-US" dirty="0" smtClean="0"/>
              <a:t>[]) {</a:t>
            </a:r>
          </a:p>
          <a:p>
            <a:pPr lvl="1">
              <a:buNone/>
            </a:pPr>
            <a:r>
              <a:rPr lang="en-US" dirty="0" smtClean="0"/>
              <a:t>     String s = "This is a demo of the </a:t>
            </a:r>
            <a:r>
              <a:rPr lang="en-US" dirty="0" err="1" smtClean="0"/>
              <a:t>getChars</a:t>
            </a:r>
            <a:r>
              <a:rPr lang="en-US" dirty="0" smtClean="0"/>
              <a:t> method.";</a:t>
            </a:r>
          </a:p>
          <a:p>
            <a:pPr lvl="1">
              <a:buNone/>
            </a:pPr>
            <a:r>
              <a:rPr lang="en-US" dirty="0" smtClean="0"/>
              <a:t>    </a:t>
            </a:r>
            <a:r>
              <a:rPr lang="en-US" dirty="0" err="1" smtClean="0"/>
              <a:t>int</a:t>
            </a:r>
            <a:r>
              <a:rPr lang="en-US" dirty="0" smtClean="0"/>
              <a:t> start = 10;</a:t>
            </a:r>
          </a:p>
          <a:p>
            <a:pPr lvl="1">
              <a:buNone/>
            </a:pPr>
            <a:r>
              <a:rPr lang="en-US" dirty="0" smtClean="0"/>
              <a:t>    </a:t>
            </a:r>
            <a:r>
              <a:rPr lang="en-US" dirty="0" err="1" smtClean="0"/>
              <a:t>int</a:t>
            </a:r>
            <a:r>
              <a:rPr lang="en-US" dirty="0" smtClean="0"/>
              <a:t> end = 14;</a:t>
            </a:r>
          </a:p>
          <a:p>
            <a:pPr lvl="1">
              <a:buNone/>
            </a:pPr>
            <a:r>
              <a:rPr lang="en-US" dirty="0" smtClean="0"/>
              <a:t>     char </a:t>
            </a:r>
            <a:r>
              <a:rPr lang="en-US" dirty="0" err="1" smtClean="0"/>
              <a:t>buf</a:t>
            </a:r>
            <a:r>
              <a:rPr lang="en-US" dirty="0" smtClean="0"/>
              <a:t>[ ] = new char[end - start];</a:t>
            </a:r>
          </a:p>
          <a:p>
            <a:pPr lvl="1">
              <a:buNone/>
            </a:pPr>
            <a:r>
              <a:rPr lang="en-US" dirty="0" smtClean="0"/>
              <a:t>     </a:t>
            </a:r>
            <a:r>
              <a:rPr lang="en-US" dirty="0" err="1" smtClean="0"/>
              <a:t>s.getChars</a:t>
            </a:r>
            <a:r>
              <a:rPr lang="en-US" dirty="0" smtClean="0"/>
              <a:t>(start, end, </a:t>
            </a:r>
            <a:r>
              <a:rPr lang="en-US" dirty="0" err="1" smtClean="0"/>
              <a:t>buf</a:t>
            </a:r>
            <a:r>
              <a:rPr lang="en-US" dirty="0" smtClean="0"/>
              <a:t>, 0);</a:t>
            </a:r>
          </a:p>
          <a:p>
            <a:pPr lvl="1">
              <a:buNone/>
            </a:pPr>
            <a:r>
              <a:rPr lang="en-US" dirty="0" smtClean="0"/>
              <a:t>     </a:t>
            </a:r>
            <a:r>
              <a:rPr lang="en-US" dirty="0" err="1" smtClean="0"/>
              <a:t>System.out.println</a:t>
            </a:r>
            <a:r>
              <a:rPr lang="en-US" dirty="0" smtClean="0"/>
              <a:t>(</a:t>
            </a:r>
            <a:r>
              <a:rPr lang="en-US" dirty="0" err="1" smtClean="0"/>
              <a:t>buf</a:t>
            </a:r>
            <a:r>
              <a:rPr lang="en-US" dirty="0" smtClean="0"/>
              <a:t>);</a:t>
            </a:r>
          </a:p>
          <a:p>
            <a:pPr lvl="1">
              <a:buNone/>
            </a:pPr>
            <a:r>
              <a:rPr lang="en-US" dirty="0" smtClean="0"/>
              <a:t>}</a:t>
            </a:r>
          </a:p>
          <a:p>
            <a:pPr lvl="1">
              <a:buNone/>
            </a:pPr>
            <a:r>
              <a:rPr lang="en-US" dirty="0" smtClean="0"/>
              <a:t>}</a:t>
            </a:r>
          </a:p>
          <a:p>
            <a:pPr lvl="1">
              <a:buNone/>
            </a:pPr>
            <a:r>
              <a:rPr lang="en-US" dirty="0" smtClean="0"/>
              <a:t>Output:</a:t>
            </a:r>
          </a:p>
          <a:p>
            <a:pPr lvl="1">
              <a:buNone/>
            </a:pPr>
            <a:r>
              <a:rPr lang="en-US" dirty="0" smtClean="0"/>
              <a:t>Here is the output of this program:</a:t>
            </a:r>
          </a:p>
          <a:p>
            <a:pPr lvl="1">
              <a:buNone/>
            </a:pPr>
            <a:r>
              <a:rPr lang="en-US" dirty="0" smtClean="0"/>
              <a:t>demo</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 Extraction</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b="1" dirty="0" err="1" smtClean="0"/>
              <a:t>getBytes</a:t>
            </a:r>
            <a:r>
              <a:rPr lang="en-US" b="1" dirty="0" smtClean="0"/>
              <a:t>()</a:t>
            </a:r>
            <a:r>
              <a:rPr lang="en-US" dirty="0" smtClean="0"/>
              <a:t> method returns the byte array of the string.</a:t>
            </a:r>
          </a:p>
          <a:p>
            <a:pPr lvl="1"/>
            <a:r>
              <a:rPr lang="en-US" dirty="0" smtClean="0"/>
              <a:t>public byte[] </a:t>
            </a:r>
            <a:r>
              <a:rPr lang="en-US" dirty="0" err="1" smtClean="0"/>
              <a:t>getBytes</a:t>
            </a:r>
            <a:r>
              <a:rPr lang="en-US" dirty="0" smtClean="0"/>
              <a:t>()  </a:t>
            </a:r>
          </a:p>
          <a:p>
            <a:pPr lvl="1">
              <a:buNone/>
            </a:pPr>
            <a:r>
              <a:rPr lang="en-US" dirty="0" smtClean="0"/>
              <a:t>e.g.,</a:t>
            </a:r>
          </a:p>
          <a:p>
            <a:pPr lvl="1">
              <a:buNone/>
            </a:pPr>
            <a:r>
              <a:rPr lang="en-US" dirty="0" smtClean="0"/>
              <a:t>   String s1="ABCDEFG";  </a:t>
            </a:r>
          </a:p>
          <a:p>
            <a:pPr lvl="1">
              <a:buNone/>
            </a:pPr>
            <a:r>
              <a:rPr lang="en-US" dirty="0" smtClean="0"/>
              <a:t>   byte[ ] </a:t>
            </a:r>
            <a:r>
              <a:rPr lang="en-US" dirty="0" err="1" smtClean="0"/>
              <a:t>barr</a:t>
            </a:r>
            <a:r>
              <a:rPr lang="en-US" dirty="0" smtClean="0"/>
              <a:t>= s1.getBytes();  </a:t>
            </a:r>
          </a:p>
          <a:p>
            <a:pPr lvl="1">
              <a:buNone/>
            </a:pPr>
            <a:r>
              <a:rPr lang="en-US" dirty="0" smtClean="0"/>
              <a:t>   for(</a:t>
            </a:r>
            <a:r>
              <a:rPr lang="en-US" dirty="0" err="1" smtClean="0"/>
              <a:t>int</a:t>
            </a:r>
            <a:r>
              <a:rPr lang="en-US" dirty="0" smtClean="0"/>
              <a:t> </a:t>
            </a:r>
            <a:r>
              <a:rPr lang="en-US" dirty="0" err="1" smtClean="0"/>
              <a:t>i</a:t>
            </a:r>
            <a:r>
              <a:rPr lang="en-US" dirty="0" smtClean="0"/>
              <a:t>=0;i&lt;</a:t>
            </a:r>
            <a:r>
              <a:rPr lang="en-US" dirty="0" err="1" smtClean="0"/>
              <a:t>barr.length;i</a:t>
            </a:r>
            <a:r>
              <a:rPr lang="en-US" dirty="0" smtClean="0"/>
              <a:t>++) </a:t>
            </a:r>
          </a:p>
          <a:p>
            <a:pPr lvl="1">
              <a:buNone/>
            </a:pPr>
            <a:r>
              <a:rPr lang="en-US" dirty="0" smtClean="0"/>
              <a:t>      </a:t>
            </a:r>
            <a:r>
              <a:rPr lang="en-US" dirty="0" err="1" smtClean="0"/>
              <a:t>System.out.println</a:t>
            </a:r>
            <a:r>
              <a:rPr lang="en-US" dirty="0" smtClean="0"/>
              <a:t>(</a:t>
            </a:r>
            <a:r>
              <a:rPr lang="en-US" dirty="0" err="1" smtClean="0"/>
              <a:t>barr</a:t>
            </a:r>
            <a:r>
              <a:rPr lang="en-US" dirty="0" smtClean="0"/>
              <a:t>[</a:t>
            </a:r>
            <a:r>
              <a:rPr lang="en-US" dirty="0" err="1" smtClean="0"/>
              <a:t>i</a:t>
            </a:r>
            <a:r>
              <a:rPr lang="en-US" dirty="0" smtClean="0"/>
              <a:t>]); </a:t>
            </a:r>
          </a:p>
          <a:p>
            <a:pPr lvl="1">
              <a:buNone/>
            </a:pPr>
            <a:endParaRPr lang="en-US" dirty="0" smtClean="0"/>
          </a:p>
          <a:p>
            <a:pPr lvl="1">
              <a:buNone/>
            </a:pPr>
            <a:r>
              <a:rPr lang="en-US" dirty="0" smtClean="0"/>
              <a:t>Output:  65 66 67 68 69 70 71</a:t>
            </a:r>
          </a:p>
          <a:p>
            <a:pPr lvl="1">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 Extraction</a:t>
            </a:r>
            <a:endParaRPr lang="en-US" dirty="0"/>
          </a:p>
        </p:txBody>
      </p:sp>
      <p:sp>
        <p:nvSpPr>
          <p:cNvPr id="3" name="Content Placeholder 2"/>
          <p:cNvSpPr>
            <a:spLocks noGrp="1"/>
          </p:cNvSpPr>
          <p:nvPr>
            <p:ph idx="1"/>
          </p:nvPr>
        </p:nvSpPr>
        <p:spPr/>
        <p:txBody>
          <a:bodyPr/>
          <a:lstStyle/>
          <a:p>
            <a:r>
              <a:rPr lang="en-US" b="1" dirty="0" err="1" smtClean="0"/>
              <a:t>toCharArray</a:t>
            </a:r>
            <a:r>
              <a:rPr lang="en-US" b="1" dirty="0" smtClean="0"/>
              <a:t>( ): </a:t>
            </a:r>
            <a:r>
              <a:rPr lang="en-US" dirty="0" smtClean="0"/>
              <a:t>to convert all the characters in a String object into a character array, the easiest way is to call </a:t>
            </a:r>
            <a:r>
              <a:rPr lang="en-US" i="1" dirty="0" err="1" smtClean="0"/>
              <a:t>toCharArray</a:t>
            </a:r>
            <a:r>
              <a:rPr lang="en-US" i="1" dirty="0" smtClean="0"/>
              <a:t>( ). </a:t>
            </a:r>
          </a:p>
          <a:p>
            <a:r>
              <a:rPr lang="en-US" dirty="0" smtClean="0"/>
              <a:t>It returns an array of characters for the entire string.</a:t>
            </a:r>
          </a:p>
          <a:p>
            <a:endParaRPr lang="en-US" dirty="0" smtClean="0"/>
          </a:p>
          <a:p>
            <a:pPr lvl="1"/>
            <a:r>
              <a:rPr lang="en-US" dirty="0" smtClean="0"/>
              <a:t>char[ ] </a:t>
            </a:r>
            <a:r>
              <a:rPr lang="en-US" dirty="0" err="1" smtClean="0"/>
              <a:t>toCharArray</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	String s1="hello";  </a:t>
            </a:r>
          </a:p>
          <a:p>
            <a:pPr>
              <a:buNone/>
            </a:pPr>
            <a:r>
              <a:rPr lang="en-US" dirty="0" smtClean="0"/>
              <a:t>	char[] </a:t>
            </a:r>
            <a:r>
              <a:rPr lang="en-US" dirty="0" err="1" smtClean="0"/>
              <a:t>ch</a:t>
            </a:r>
            <a:r>
              <a:rPr lang="en-US" dirty="0" smtClean="0"/>
              <a:t>=s1.toCharArray(); </a:t>
            </a:r>
          </a:p>
          <a:p>
            <a:pPr>
              <a:buNone/>
            </a:pPr>
            <a:r>
              <a:rPr lang="en-US" dirty="0" smtClean="0"/>
              <a:t> 	  for(</a:t>
            </a:r>
            <a:r>
              <a:rPr lang="en-US" dirty="0" err="1" smtClean="0"/>
              <a:t>int</a:t>
            </a:r>
            <a:r>
              <a:rPr lang="en-US" dirty="0" smtClean="0"/>
              <a:t> </a:t>
            </a:r>
            <a:r>
              <a:rPr lang="en-US" dirty="0" err="1" smtClean="0"/>
              <a:t>i</a:t>
            </a:r>
            <a:r>
              <a:rPr lang="en-US" dirty="0" smtClean="0"/>
              <a:t>=0;i&lt;</a:t>
            </a:r>
            <a:r>
              <a:rPr lang="en-US" dirty="0" err="1" smtClean="0"/>
              <a:t>ch.length;i</a:t>
            </a:r>
            <a:r>
              <a:rPr lang="en-US" dirty="0" smtClean="0"/>
              <a:t>++)</a:t>
            </a:r>
          </a:p>
          <a:p>
            <a:pPr>
              <a:buNone/>
            </a:pPr>
            <a:r>
              <a:rPr lang="en-US" dirty="0" smtClean="0"/>
              <a:t>		{  </a:t>
            </a:r>
          </a:p>
          <a:p>
            <a:pPr>
              <a:buNone/>
            </a:pPr>
            <a:r>
              <a:rPr lang="en-US" dirty="0" smtClean="0"/>
              <a:t>            </a:t>
            </a:r>
            <a:r>
              <a:rPr lang="en-US" dirty="0" err="1" smtClean="0"/>
              <a:t>System.out.print</a:t>
            </a:r>
            <a:r>
              <a:rPr lang="en-US" dirty="0" smtClean="0"/>
              <a:t>(</a:t>
            </a:r>
            <a:r>
              <a:rPr lang="en-US" dirty="0" err="1" smtClean="0"/>
              <a:t>ch</a:t>
            </a:r>
            <a:r>
              <a:rPr lang="en-US" dirty="0" smtClean="0"/>
              <a:t>[</a:t>
            </a:r>
            <a:r>
              <a:rPr lang="en-US" dirty="0" err="1" smtClean="0"/>
              <a:t>i</a:t>
            </a:r>
            <a:r>
              <a:rPr lang="en-US" dirty="0" smtClean="0"/>
              <a:t>]); </a:t>
            </a:r>
          </a:p>
          <a:p>
            <a:pPr>
              <a:buNone/>
            </a:pP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Comparison</a:t>
            </a:r>
            <a:endParaRPr lang="en-US" dirty="0"/>
          </a:p>
        </p:txBody>
      </p:sp>
      <p:sp>
        <p:nvSpPr>
          <p:cNvPr id="3" name="Content Placeholder 2"/>
          <p:cNvSpPr>
            <a:spLocks noGrp="1"/>
          </p:cNvSpPr>
          <p:nvPr>
            <p:ph idx="1"/>
          </p:nvPr>
        </p:nvSpPr>
        <p:spPr/>
        <p:txBody>
          <a:bodyPr/>
          <a:lstStyle/>
          <a:p>
            <a:r>
              <a:rPr lang="en-US" dirty="0" smtClean="0"/>
              <a:t>The String class includes several methods that compare strings or substrings within strings.</a:t>
            </a:r>
          </a:p>
          <a:p>
            <a:r>
              <a:rPr lang="en-US" b="1" dirty="0" smtClean="0"/>
              <a:t>equals( ) and </a:t>
            </a:r>
            <a:r>
              <a:rPr lang="en-US" b="1" dirty="0" err="1" smtClean="0"/>
              <a:t>equalsIgnoreCase</a:t>
            </a:r>
            <a:r>
              <a:rPr lang="en-US" b="1" dirty="0" smtClean="0"/>
              <a:t>( ):</a:t>
            </a:r>
          </a:p>
          <a:p>
            <a:pPr>
              <a:buNone/>
            </a:pPr>
            <a:r>
              <a:rPr lang="en-US" b="1" dirty="0" smtClean="0"/>
              <a:t>    equals( ):</a:t>
            </a:r>
            <a:r>
              <a:rPr lang="en-US" dirty="0" smtClean="0"/>
              <a:t>To compare two strings for equality.</a:t>
            </a:r>
          </a:p>
          <a:p>
            <a:pPr>
              <a:buNone/>
            </a:pPr>
            <a:r>
              <a:rPr lang="en-US" dirty="0" smtClean="0"/>
              <a:t>        </a:t>
            </a:r>
            <a:r>
              <a:rPr lang="en-US" dirty="0" err="1" smtClean="0"/>
              <a:t>boolean</a:t>
            </a:r>
            <a:r>
              <a:rPr lang="en-US" dirty="0" smtClean="0"/>
              <a:t> equals(Object </a:t>
            </a:r>
            <a:r>
              <a:rPr lang="en-US" i="1" dirty="0" err="1" smtClean="0"/>
              <a:t>str</a:t>
            </a:r>
            <a:r>
              <a:rPr lang="en-US" i="1" dirty="0" smtClean="0"/>
              <a:t>)</a:t>
            </a:r>
          </a:p>
          <a:p>
            <a:pPr>
              <a:buNone/>
            </a:pPr>
            <a:r>
              <a:rPr lang="en-US" i="1" dirty="0" smtClean="0"/>
              <a:t>e.g.,</a:t>
            </a:r>
          </a:p>
          <a:p>
            <a:pPr lvl="1">
              <a:buNone/>
            </a:pPr>
            <a:r>
              <a:rPr lang="en-US" dirty="0" smtClean="0"/>
              <a:t>String s1 = "Hello";</a:t>
            </a:r>
          </a:p>
          <a:p>
            <a:pPr lvl="1">
              <a:buNone/>
            </a:pPr>
            <a:r>
              <a:rPr lang="en-US" dirty="0" smtClean="0"/>
              <a:t>String s2 = "Hello";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Comparison</a:t>
            </a:r>
            <a:endParaRPr lang="en-US" dirty="0"/>
          </a:p>
        </p:txBody>
      </p:sp>
      <p:sp>
        <p:nvSpPr>
          <p:cNvPr id="3" name="Content Placeholder 2"/>
          <p:cNvSpPr>
            <a:spLocks noGrp="1"/>
          </p:cNvSpPr>
          <p:nvPr>
            <p:ph idx="1"/>
          </p:nvPr>
        </p:nvSpPr>
        <p:spPr/>
        <p:txBody>
          <a:bodyPr/>
          <a:lstStyle/>
          <a:p>
            <a:r>
              <a:rPr lang="en-US" b="1" dirty="0" err="1" smtClean="0"/>
              <a:t>equalsIgnoreCase</a:t>
            </a:r>
            <a:r>
              <a:rPr lang="en-US" b="1" dirty="0" smtClean="0"/>
              <a:t>( ).:</a:t>
            </a:r>
            <a:r>
              <a:rPr lang="en-US" dirty="0" smtClean="0"/>
              <a:t>To perform a comparison that ignores case differences.</a:t>
            </a:r>
          </a:p>
          <a:p>
            <a:pPr lvl="1">
              <a:buNone/>
            </a:pPr>
            <a:r>
              <a:rPr lang="en-US" dirty="0" smtClean="0"/>
              <a:t>String s1 = "Hello";</a:t>
            </a:r>
          </a:p>
          <a:p>
            <a:pPr lvl="1">
              <a:buNone/>
            </a:pPr>
            <a:r>
              <a:rPr lang="en-US" dirty="0" smtClean="0"/>
              <a:t>String s2 = "HELLO";</a:t>
            </a:r>
          </a:p>
          <a:p>
            <a:pPr lvl="1">
              <a:buNone/>
            </a:pPr>
            <a:r>
              <a:rPr lang="en-US" dirty="0" smtClean="0"/>
              <a:t>s1.equalsIgnoreCase(s2)</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startsWith</a:t>
            </a:r>
            <a:r>
              <a:rPr lang="en-US" b="1" dirty="0" smtClean="0"/>
              <a:t>( ) and </a:t>
            </a:r>
            <a:r>
              <a:rPr lang="en-US" b="1" dirty="0" err="1" smtClean="0"/>
              <a:t>endsWith</a:t>
            </a:r>
            <a:r>
              <a:rPr lang="en-US" b="1" dirty="0" smtClean="0"/>
              <a:t>( )</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err="1" smtClean="0"/>
              <a:t>startsWith</a:t>
            </a:r>
            <a:r>
              <a:rPr lang="en-US" dirty="0" smtClean="0"/>
              <a:t>( ) method determines whether a given String begins with a specified string.</a:t>
            </a:r>
          </a:p>
          <a:p>
            <a:pPr algn="just"/>
            <a:r>
              <a:rPr lang="en-US" dirty="0" smtClean="0"/>
              <a:t>Conversely, </a:t>
            </a:r>
            <a:r>
              <a:rPr lang="en-US" dirty="0" err="1" smtClean="0"/>
              <a:t>endsWith</a:t>
            </a:r>
            <a:r>
              <a:rPr lang="en-US" dirty="0" smtClean="0"/>
              <a:t>( ) determines whether the String in question ends with a specified</a:t>
            </a:r>
          </a:p>
          <a:p>
            <a:pPr algn="just">
              <a:buNone/>
            </a:pPr>
            <a:r>
              <a:rPr lang="en-US" dirty="0" smtClean="0"/>
              <a:t>    string. </a:t>
            </a:r>
          </a:p>
          <a:p>
            <a:pPr lvl="1"/>
            <a:r>
              <a:rPr lang="en-US" dirty="0" err="1" smtClean="0"/>
              <a:t>boolean</a:t>
            </a:r>
            <a:r>
              <a:rPr lang="en-US" dirty="0" smtClean="0"/>
              <a:t> </a:t>
            </a:r>
            <a:r>
              <a:rPr lang="en-US" dirty="0" err="1" smtClean="0"/>
              <a:t>startsWith</a:t>
            </a:r>
            <a:r>
              <a:rPr lang="en-US" dirty="0" smtClean="0"/>
              <a:t>(String </a:t>
            </a:r>
            <a:r>
              <a:rPr lang="en-US" i="1" dirty="0" err="1" smtClean="0"/>
              <a:t>str</a:t>
            </a:r>
            <a:r>
              <a:rPr lang="en-US" i="1" dirty="0" smtClean="0"/>
              <a:t>)</a:t>
            </a:r>
          </a:p>
          <a:p>
            <a:pPr lvl="1"/>
            <a:r>
              <a:rPr lang="en-US" dirty="0" err="1" smtClean="0"/>
              <a:t>boolean</a:t>
            </a:r>
            <a:r>
              <a:rPr lang="en-US" dirty="0" smtClean="0"/>
              <a:t> </a:t>
            </a:r>
            <a:r>
              <a:rPr lang="en-US" dirty="0" err="1" smtClean="0"/>
              <a:t>endsWith</a:t>
            </a:r>
            <a:r>
              <a:rPr lang="en-US" dirty="0" smtClean="0"/>
              <a:t>(String </a:t>
            </a:r>
            <a:r>
              <a:rPr lang="en-US" i="1" dirty="0" err="1" smtClean="0"/>
              <a:t>str</a:t>
            </a:r>
            <a:r>
              <a:rPr lang="en-US" i="1" dirty="0" smtClean="0"/>
              <a:t>)</a:t>
            </a:r>
          </a:p>
          <a:p>
            <a:pPr lvl="1">
              <a:buNone/>
            </a:pPr>
            <a:r>
              <a:rPr lang="en-US" dirty="0" smtClean="0"/>
              <a:t>e.g., "</a:t>
            </a:r>
            <a:r>
              <a:rPr lang="en-US" dirty="0" err="1" smtClean="0"/>
              <a:t>Football".endsWith</a:t>
            </a:r>
            <a:r>
              <a:rPr lang="en-US" dirty="0" smtClean="0"/>
              <a:t>("ball")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equals( ) Versus ==</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algn="just"/>
            <a:r>
              <a:rPr lang="en-US" dirty="0" smtClean="0"/>
              <a:t>It is important to understand that the </a:t>
            </a:r>
            <a:r>
              <a:rPr lang="en-US" b="1" dirty="0" smtClean="0"/>
              <a:t>equals( ) </a:t>
            </a:r>
            <a:r>
              <a:rPr lang="en-US" dirty="0" smtClean="0"/>
              <a:t>method and the </a:t>
            </a:r>
            <a:r>
              <a:rPr lang="en-US" b="1" dirty="0" smtClean="0"/>
              <a:t>== </a:t>
            </a:r>
            <a:r>
              <a:rPr lang="en-US" dirty="0" smtClean="0"/>
              <a:t>operator perform two</a:t>
            </a:r>
          </a:p>
          <a:p>
            <a:pPr algn="just">
              <a:buNone/>
            </a:pPr>
            <a:r>
              <a:rPr lang="en-US" dirty="0" smtClean="0"/>
              <a:t>    different operations. </a:t>
            </a:r>
          </a:p>
          <a:p>
            <a:pPr algn="just">
              <a:buNone/>
            </a:pPr>
            <a:r>
              <a:rPr lang="en-US" dirty="0" smtClean="0"/>
              <a:t>    the </a:t>
            </a:r>
            <a:r>
              <a:rPr lang="en-US" b="1" dirty="0" smtClean="0"/>
              <a:t>equals( ) </a:t>
            </a:r>
            <a:r>
              <a:rPr lang="en-US" dirty="0" smtClean="0"/>
              <a:t>method compares the characters inside a String object. </a:t>
            </a:r>
          </a:p>
          <a:p>
            <a:pPr algn="just">
              <a:buNone/>
            </a:pPr>
            <a:r>
              <a:rPr lang="en-US" dirty="0" smtClean="0"/>
              <a:t>    The </a:t>
            </a:r>
            <a:r>
              <a:rPr lang="en-US" b="1" dirty="0" smtClean="0"/>
              <a:t>==</a:t>
            </a:r>
            <a:r>
              <a:rPr lang="en-US" dirty="0" smtClean="0"/>
              <a:t> operator compares two object references to see whether they refer to the same instance.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457200" y="990600"/>
            <a:ext cx="8458200" cy="5867400"/>
          </a:xfrm>
        </p:spPr>
        <p:txBody>
          <a:bodyPr>
            <a:normAutofit lnSpcReduction="10000"/>
          </a:bodyPr>
          <a:lstStyle/>
          <a:p>
            <a:pPr>
              <a:buNone/>
            </a:pPr>
            <a:r>
              <a:rPr lang="en-US" sz="2800" dirty="0" smtClean="0"/>
              <a:t>String s1 = "Hello";</a:t>
            </a:r>
          </a:p>
          <a:p>
            <a:pPr>
              <a:buNone/>
            </a:pPr>
            <a:r>
              <a:rPr lang="en-US" sz="2800" dirty="0" smtClean="0"/>
              <a:t>String s2 = new String(s1);</a:t>
            </a:r>
          </a:p>
          <a:p>
            <a:pPr>
              <a:buNone/>
            </a:pPr>
            <a:r>
              <a:rPr lang="en-US" sz="2800" dirty="0" err="1" smtClean="0"/>
              <a:t>System.out.println</a:t>
            </a:r>
            <a:r>
              <a:rPr lang="en-US" sz="2800" dirty="0" smtClean="0"/>
              <a:t>(s1 + " equals " + s2 + " -&gt; " +</a:t>
            </a:r>
          </a:p>
          <a:p>
            <a:pPr>
              <a:buNone/>
            </a:pPr>
            <a:r>
              <a:rPr lang="en-US" sz="2800" dirty="0" smtClean="0"/>
              <a:t>s1.equals(s2));</a:t>
            </a:r>
          </a:p>
          <a:p>
            <a:pPr>
              <a:buNone/>
            </a:pPr>
            <a:r>
              <a:rPr lang="en-US" sz="2800" dirty="0" err="1" smtClean="0"/>
              <a:t>System.out.println</a:t>
            </a:r>
            <a:r>
              <a:rPr lang="en-US" sz="2800" dirty="0" smtClean="0"/>
              <a:t>(s1 + " == " + s2 + " -&gt; " + (s1 == s2));</a:t>
            </a:r>
          </a:p>
          <a:p>
            <a:r>
              <a:rPr lang="en-US" sz="2800" dirty="0" smtClean="0"/>
              <a:t>The variable </a:t>
            </a:r>
            <a:r>
              <a:rPr lang="en-US" sz="2800" b="1" dirty="0" smtClean="0"/>
              <a:t>s1 </a:t>
            </a:r>
            <a:r>
              <a:rPr lang="en-US" sz="2800" dirty="0" smtClean="0"/>
              <a:t>refers to the </a:t>
            </a:r>
            <a:r>
              <a:rPr lang="en-US" sz="2800" b="1" dirty="0" smtClean="0"/>
              <a:t>String </a:t>
            </a:r>
            <a:r>
              <a:rPr lang="en-US" sz="2800" dirty="0" smtClean="0"/>
              <a:t>instance created by "</a:t>
            </a:r>
            <a:r>
              <a:rPr lang="en-US" sz="2800" b="1" dirty="0" smtClean="0"/>
              <a:t>Hello</a:t>
            </a:r>
            <a:r>
              <a:rPr lang="en-US" sz="2800" dirty="0" smtClean="0"/>
              <a:t>". The object referred to by </a:t>
            </a:r>
            <a:r>
              <a:rPr lang="en-US" sz="2800" b="1" dirty="0" smtClean="0"/>
              <a:t>s2 </a:t>
            </a:r>
            <a:r>
              <a:rPr lang="en-US" sz="2800" dirty="0" smtClean="0"/>
              <a:t>is created with </a:t>
            </a:r>
            <a:r>
              <a:rPr lang="en-US" sz="2800" b="1" dirty="0" smtClean="0"/>
              <a:t>s1 </a:t>
            </a:r>
            <a:r>
              <a:rPr lang="en-US" sz="2800" dirty="0" smtClean="0"/>
              <a:t>as an </a:t>
            </a:r>
            <a:r>
              <a:rPr lang="en-US" sz="2800" dirty="0" err="1" smtClean="0"/>
              <a:t>initializer</a:t>
            </a:r>
            <a:r>
              <a:rPr lang="en-US" sz="2800" dirty="0" smtClean="0"/>
              <a:t>. Thus, the contents of the two </a:t>
            </a:r>
            <a:r>
              <a:rPr lang="en-US" sz="2800" b="1" dirty="0" smtClean="0"/>
              <a:t>String </a:t>
            </a:r>
            <a:r>
              <a:rPr lang="en-US" sz="2800" dirty="0" smtClean="0"/>
              <a:t>objects are identical, but they are distinct objects. This means that </a:t>
            </a:r>
            <a:r>
              <a:rPr lang="en-US" sz="2800" b="1" dirty="0" smtClean="0"/>
              <a:t>s1 </a:t>
            </a:r>
            <a:r>
              <a:rPr lang="en-US" sz="2800" dirty="0" smtClean="0"/>
              <a:t>and </a:t>
            </a:r>
            <a:r>
              <a:rPr lang="en-US" sz="2800" b="1" dirty="0" smtClean="0"/>
              <a:t>s2 </a:t>
            </a:r>
            <a:r>
              <a:rPr lang="en-US" sz="2800" dirty="0" smtClean="0"/>
              <a:t>do not refer to the same objects and are, therefore, not </a:t>
            </a:r>
            <a:r>
              <a:rPr lang="en-US" sz="2800" b="1" dirty="0" smtClean="0"/>
              <a:t>==</a:t>
            </a:r>
            <a:endParaRPr lang="en-US" sz="2800" dirty="0" smtClean="0"/>
          </a:p>
          <a:p>
            <a:r>
              <a:rPr lang="en-US" sz="2800" dirty="0" smtClean="0"/>
              <a:t>Output:		</a:t>
            </a:r>
            <a:r>
              <a:rPr lang="en-US" sz="2800" dirty="0" smtClean="0">
                <a:solidFill>
                  <a:schemeClr val="tx2">
                    <a:lumMod val="75000"/>
                  </a:schemeClr>
                </a:solidFill>
              </a:rPr>
              <a:t>Hello equals Hello -&gt; true </a:t>
            </a:r>
            <a:br>
              <a:rPr lang="en-US" sz="2800" dirty="0" smtClean="0">
                <a:solidFill>
                  <a:schemeClr val="tx2">
                    <a:lumMod val="75000"/>
                  </a:schemeClr>
                </a:solidFill>
              </a:rPr>
            </a:br>
            <a:r>
              <a:rPr lang="en-US" sz="2800" dirty="0" smtClean="0">
                <a:solidFill>
                  <a:schemeClr val="tx2">
                    <a:lumMod val="75000"/>
                  </a:schemeClr>
                </a:solidFill>
              </a:rPr>
              <a:t>			Hello == Hello -&gt; false</a:t>
            </a:r>
          </a:p>
          <a:p>
            <a:pPr>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b="1" dirty="0" smtClean="0"/>
              <a:t>String handling</a:t>
            </a:r>
          </a:p>
          <a:p>
            <a:r>
              <a:rPr lang="en-US" b="1" dirty="0" smtClean="0"/>
              <a:t>Exploring   </a:t>
            </a:r>
            <a:r>
              <a:rPr lang="en-US" b="1" i="1" dirty="0" err="1" smtClean="0"/>
              <a:t>java.lang</a:t>
            </a:r>
            <a:r>
              <a:rPr lang="en-US" b="1" i="1" dirty="0" smtClean="0"/>
              <a:t> </a:t>
            </a:r>
          </a:p>
          <a:p>
            <a:r>
              <a:rPr lang="en-US" b="1" dirty="0" smtClean="0"/>
              <a:t>Utility classes</a:t>
            </a:r>
          </a:p>
          <a:p>
            <a:r>
              <a:rPr lang="en-US" b="1" dirty="0" smtClean="0"/>
              <a:t>Exploring   </a:t>
            </a:r>
            <a:r>
              <a:rPr lang="en-US" b="1" i="1" dirty="0" smtClean="0"/>
              <a:t>java.io</a:t>
            </a:r>
            <a:endParaRPr lang="en-US"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compareTo</a:t>
            </a:r>
            <a:r>
              <a:rPr lang="en-US" b="1" dirty="0" smtClean="0"/>
              <a:t>( )</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int</a:t>
            </a:r>
            <a:r>
              <a:rPr lang="en-US" dirty="0" smtClean="0"/>
              <a:t> </a:t>
            </a:r>
            <a:r>
              <a:rPr lang="en-US" dirty="0" err="1" smtClean="0"/>
              <a:t>compareTo</a:t>
            </a:r>
            <a:r>
              <a:rPr lang="en-US" dirty="0" smtClean="0"/>
              <a:t>(String </a:t>
            </a:r>
            <a:r>
              <a:rPr lang="en-US" i="1" dirty="0" err="1" smtClean="0"/>
              <a:t>str</a:t>
            </a:r>
            <a:r>
              <a:rPr lang="en-US" i="1"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1447800" y="2819400"/>
            <a:ext cx="6719455" cy="1676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sz="2000" dirty="0" smtClean="0"/>
              <a:t>String s1="hello";  </a:t>
            </a:r>
          </a:p>
          <a:p>
            <a:pPr>
              <a:buNone/>
            </a:pPr>
            <a:r>
              <a:rPr lang="en-US" sz="2000" dirty="0" smtClean="0"/>
              <a:t>String s2="hello";  </a:t>
            </a:r>
          </a:p>
          <a:p>
            <a:pPr>
              <a:buNone/>
            </a:pPr>
            <a:r>
              <a:rPr lang="en-US" sz="2000" dirty="0" smtClean="0"/>
              <a:t>String s3="</a:t>
            </a:r>
            <a:r>
              <a:rPr lang="en-US" sz="2000" dirty="0" err="1" smtClean="0"/>
              <a:t>meklo</a:t>
            </a:r>
            <a:r>
              <a:rPr lang="en-US" sz="2000" dirty="0" smtClean="0"/>
              <a:t>";  </a:t>
            </a:r>
          </a:p>
          <a:p>
            <a:pPr>
              <a:buNone/>
            </a:pPr>
            <a:r>
              <a:rPr lang="en-US" sz="2000" dirty="0" smtClean="0"/>
              <a:t>String s4="</a:t>
            </a:r>
            <a:r>
              <a:rPr lang="en-US" sz="2000" dirty="0" err="1" smtClean="0"/>
              <a:t>hemlo</a:t>
            </a:r>
            <a:r>
              <a:rPr lang="en-US" sz="2000" dirty="0" smtClean="0"/>
              <a:t>";  </a:t>
            </a:r>
          </a:p>
          <a:p>
            <a:pPr>
              <a:buNone/>
            </a:pPr>
            <a:r>
              <a:rPr lang="en-US" sz="2000" dirty="0" smtClean="0"/>
              <a:t>String s5="flag";  </a:t>
            </a:r>
          </a:p>
          <a:p>
            <a:pPr>
              <a:buNone/>
            </a:pPr>
            <a:r>
              <a:rPr lang="en-US" sz="2000" dirty="0" err="1" smtClean="0"/>
              <a:t>System.out.println</a:t>
            </a:r>
            <a:r>
              <a:rPr lang="en-US" sz="2000" dirty="0" smtClean="0"/>
              <a:t>(s1.compareTo(s2));   //0 because both are equal  </a:t>
            </a:r>
          </a:p>
          <a:p>
            <a:pPr>
              <a:buNone/>
            </a:pPr>
            <a:r>
              <a:rPr lang="en-US" sz="2000" dirty="0" err="1" smtClean="0"/>
              <a:t>System.out.println</a:t>
            </a:r>
            <a:r>
              <a:rPr lang="en-US" sz="2000" dirty="0" smtClean="0"/>
              <a:t>(s1.compareTo(s3));  //-5 because "h" is 5 times lower 					than "m"  </a:t>
            </a:r>
          </a:p>
          <a:p>
            <a:pPr>
              <a:buNone/>
            </a:pPr>
            <a:r>
              <a:rPr lang="en-US" sz="2000" dirty="0" err="1" smtClean="0"/>
              <a:t>System.out.println</a:t>
            </a:r>
            <a:r>
              <a:rPr lang="en-US" sz="2000" dirty="0" smtClean="0"/>
              <a:t>(s1.compareTo(s4)); //-1 because "l" is 1 times lower 					than "m"  </a:t>
            </a:r>
          </a:p>
          <a:p>
            <a:pPr>
              <a:buNone/>
            </a:pPr>
            <a:r>
              <a:rPr lang="en-US" sz="2000" dirty="0" err="1" smtClean="0"/>
              <a:t>System.out.println</a:t>
            </a:r>
            <a:r>
              <a:rPr lang="en-US" sz="2000" dirty="0" smtClean="0"/>
              <a:t>(s1.compareTo(s5)); //2 because "h" is 2 times 						greater than "f" </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Searching Strings</a:t>
            </a:r>
            <a:endParaRPr lang="en-US" dirty="0"/>
          </a:p>
        </p:txBody>
      </p:sp>
      <p:sp>
        <p:nvSpPr>
          <p:cNvPr id="3" name="Content Placeholder 2"/>
          <p:cNvSpPr>
            <a:spLocks noGrp="1"/>
          </p:cNvSpPr>
          <p:nvPr>
            <p:ph idx="1"/>
          </p:nvPr>
        </p:nvSpPr>
        <p:spPr>
          <a:xfrm>
            <a:off x="228600" y="1600200"/>
            <a:ext cx="8686800" cy="4525963"/>
          </a:xfrm>
        </p:spPr>
        <p:txBody>
          <a:bodyPr/>
          <a:lstStyle/>
          <a:p>
            <a:r>
              <a:rPr lang="en-US" b="1" dirty="0" err="1" smtClean="0"/>
              <a:t>indexOf</a:t>
            </a:r>
            <a:r>
              <a:rPr lang="en-US" b="1" dirty="0" smtClean="0"/>
              <a:t>( ): </a:t>
            </a:r>
            <a:r>
              <a:rPr lang="en-US" dirty="0" smtClean="0"/>
              <a:t>Searches for the first occurrence of a character or substring.</a:t>
            </a:r>
          </a:p>
          <a:p>
            <a:r>
              <a:rPr lang="en-US" dirty="0" smtClean="0"/>
              <a:t> </a:t>
            </a:r>
            <a:r>
              <a:rPr lang="en-US" b="1" dirty="0" err="1" smtClean="0"/>
              <a:t>lastIndexOf</a:t>
            </a:r>
            <a:r>
              <a:rPr lang="en-US" b="1" dirty="0" smtClean="0"/>
              <a:t>( ): </a:t>
            </a:r>
            <a:r>
              <a:rPr lang="en-US" dirty="0" smtClean="0"/>
              <a:t>Searches for the last occurrence of a character or substring</a:t>
            </a:r>
          </a:p>
          <a:p>
            <a:pPr lvl="1">
              <a:buNone/>
            </a:pPr>
            <a:r>
              <a:rPr lang="en-US" dirty="0" smtClean="0"/>
              <a:t>   </a:t>
            </a:r>
            <a:r>
              <a:rPr lang="en-US" dirty="0" err="1" smtClean="0"/>
              <a:t>int</a:t>
            </a:r>
            <a:r>
              <a:rPr lang="en-US" dirty="0" smtClean="0"/>
              <a:t> </a:t>
            </a:r>
            <a:r>
              <a:rPr lang="en-US" dirty="0" err="1" smtClean="0"/>
              <a:t>indexOf</a:t>
            </a:r>
            <a:r>
              <a:rPr lang="en-US" dirty="0" smtClean="0"/>
              <a:t>(</a:t>
            </a:r>
            <a:r>
              <a:rPr lang="en-US" dirty="0" err="1" smtClean="0"/>
              <a:t>int</a:t>
            </a:r>
            <a:r>
              <a:rPr lang="en-US" dirty="0" smtClean="0"/>
              <a:t> </a:t>
            </a:r>
            <a:r>
              <a:rPr lang="en-US" i="1" dirty="0" err="1" smtClean="0"/>
              <a:t>ch</a:t>
            </a:r>
            <a:r>
              <a:rPr lang="en-US" dirty="0" smtClean="0"/>
              <a:t>, </a:t>
            </a:r>
            <a:r>
              <a:rPr lang="en-US" dirty="0" err="1" smtClean="0"/>
              <a:t>int</a:t>
            </a:r>
            <a:r>
              <a:rPr lang="en-US" dirty="0" smtClean="0"/>
              <a:t> </a:t>
            </a:r>
            <a:r>
              <a:rPr lang="en-US" i="1" dirty="0" err="1" smtClean="0"/>
              <a:t>startIndex</a:t>
            </a:r>
            <a:r>
              <a:rPr lang="en-US" dirty="0" smtClean="0"/>
              <a:t>) </a:t>
            </a:r>
            <a:br>
              <a:rPr lang="en-US" dirty="0" smtClean="0"/>
            </a:br>
            <a:r>
              <a:rPr lang="en-US" dirty="0" err="1" smtClean="0"/>
              <a:t>int</a:t>
            </a:r>
            <a:r>
              <a:rPr lang="en-US" dirty="0" smtClean="0"/>
              <a:t> </a:t>
            </a:r>
            <a:r>
              <a:rPr lang="en-US" dirty="0" err="1" smtClean="0"/>
              <a:t>lastIndexOf</a:t>
            </a:r>
            <a:r>
              <a:rPr lang="en-US" dirty="0" smtClean="0"/>
              <a:t>(</a:t>
            </a:r>
            <a:r>
              <a:rPr lang="en-US" dirty="0" err="1" smtClean="0"/>
              <a:t>int</a:t>
            </a:r>
            <a:r>
              <a:rPr lang="en-US" dirty="0" smtClean="0"/>
              <a:t> </a:t>
            </a:r>
            <a:r>
              <a:rPr lang="en-US" i="1" dirty="0" err="1" smtClean="0"/>
              <a:t>ch</a:t>
            </a:r>
            <a:r>
              <a:rPr lang="en-US" dirty="0" smtClean="0"/>
              <a:t>, </a:t>
            </a:r>
            <a:r>
              <a:rPr lang="en-US" dirty="0" err="1" smtClean="0"/>
              <a:t>int</a:t>
            </a:r>
            <a:r>
              <a:rPr lang="en-US" dirty="0" smtClean="0"/>
              <a:t> </a:t>
            </a:r>
            <a:r>
              <a:rPr lang="en-US" i="1" dirty="0" err="1" smtClean="0"/>
              <a:t>startIndex</a:t>
            </a:r>
            <a:r>
              <a:rPr lang="en-US" dirty="0" smtClean="0"/>
              <a:t>) </a:t>
            </a:r>
            <a:br>
              <a:rPr lang="en-US" dirty="0" smtClean="0"/>
            </a:br>
            <a:r>
              <a:rPr lang="en-US" dirty="0" err="1" smtClean="0"/>
              <a:t>int</a:t>
            </a:r>
            <a:r>
              <a:rPr lang="en-US" dirty="0" smtClean="0"/>
              <a:t> </a:t>
            </a:r>
            <a:r>
              <a:rPr lang="en-US" dirty="0" err="1" smtClean="0"/>
              <a:t>indexOf</a:t>
            </a:r>
            <a:r>
              <a:rPr lang="en-US" dirty="0" smtClean="0"/>
              <a:t>(String </a:t>
            </a:r>
            <a:r>
              <a:rPr lang="en-US" i="1" dirty="0" err="1" smtClean="0"/>
              <a:t>str</a:t>
            </a:r>
            <a:r>
              <a:rPr lang="en-US" dirty="0" smtClean="0"/>
              <a:t>, </a:t>
            </a:r>
            <a:r>
              <a:rPr lang="en-US" dirty="0" err="1" smtClean="0"/>
              <a:t>int</a:t>
            </a:r>
            <a:r>
              <a:rPr lang="en-US" dirty="0" smtClean="0"/>
              <a:t> </a:t>
            </a:r>
            <a:r>
              <a:rPr lang="en-US" i="1" dirty="0" err="1" smtClean="0"/>
              <a:t>startIndex</a:t>
            </a:r>
            <a:r>
              <a:rPr lang="en-US" dirty="0" smtClean="0"/>
              <a:t>) </a:t>
            </a:r>
            <a:br>
              <a:rPr lang="en-US" dirty="0" smtClean="0"/>
            </a:br>
            <a:r>
              <a:rPr lang="en-US" dirty="0" err="1" smtClean="0"/>
              <a:t>int</a:t>
            </a:r>
            <a:r>
              <a:rPr lang="en-US" dirty="0" smtClean="0"/>
              <a:t> </a:t>
            </a:r>
            <a:r>
              <a:rPr lang="en-US" dirty="0" err="1" smtClean="0"/>
              <a:t>lastIndexOf</a:t>
            </a:r>
            <a:r>
              <a:rPr lang="en-US" dirty="0" smtClean="0"/>
              <a:t>(String </a:t>
            </a:r>
            <a:r>
              <a:rPr lang="en-US" i="1" dirty="0" err="1" smtClean="0"/>
              <a:t>str</a:t>
            </a:r>
            <a:r>
              <a:rPr lang="en-US" dirty="0" smtClean="0"/>
              <a:t>, </a:t>
            </a:r>
            <a:r>
              <a:rPr lang="en-US" dirty="0" err="1" smtClean="0"/>
              <a:t>int</a:t>
            </a:r>
            <a:r>
              <a:rPr lang="en-US" dirty="0" smtClean="0"/>
              <a:t> </a:t>
            </a:r>
            <a:r>
              <a:rPr lang="en-US" i="1" dirty="0" err="1" smtClean="0"/>
              <a:t>startIndex</a:t>
            </a: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52400" y="1600200"/>
            <a:ext cx="8839200" cy="4525963"/>
          </a:xfrm>
        </p:spPr>
        <p:txBody>
          <a:bodyPr>
            <a:normAutofit/>
          </a:bodyPr>
          <a:lstStyle/>
          <a:p>
            <a:pPr lvl="1">
              <a:buNone/>
            </a:pPr>
            <a:r>
              <a:rPr lang="en-US" sz="2000" dirty="0" smtClean="0"/>
              <a:t>String s = "Now is the time for all good men " +</a:t>
            </a:r>
          </a:p>
          <a:p>
            <a:pPr lvl="1">
              <a:buNone/>
            </a:pPr>
            <a:r>
              <a:rPr lang="en-US" sz="2000" dirty="0" smtClean="0"/>
              <a:t>"to come to the aid of their country.";</a:t>
            </a:r>
          </a:p>
          <a:p>
            <a:pPr lvl="1">
              <a:buNone/>
            </a:pPr>
            <a:r>
              <a:rPr lang="en-US" sz="2000" dirty="0" err="1" smtClean="0"/>
              <a:t>System.out.println</a:t>
            </a:r>
            <a:r>
              <a:rPr lang="en-US" sz="2000" dirty="0" smtClean="0"/>
              <a:t>(s);</a:t>
            </a:r>
          </a:p>
          <a:p>
            <a:pPr lvl="1">
              <a:buNone/>
            </a:pPr>
            <a:r>
              <a:rPr lang="en-US" sz="2000" dirty="0" err="1" smtClean="0"/>
              <a:t>System.out.println</a:t>
            </a:r>
            <a:r>
              <a:rPr lang="en-US" sz="2000" dirty="0" smtClean="0"/>
              <a:t>("</a:t>
            </a:r>
            <a:r>
              <a:rPr lang="en-US" sz="2000" dirty="0" err="1" smtClean="0"/>
              <a:t>indexOf</a:t>
            </a:r>
            <a:r>
              <a:rPr lang="en-US" sz="2000" dirty="0" smtClean="0"/>
              <a:t>(t) = " +</a:t>
            </a:r>
            <a:r>
              <a:rPr lang="en-US" sz="2000" dirty="0" err="1" smtClean="0"/>
              <a:t>s.indexOf</a:t>
            </a:r>
            <a:r>
              <a:rPr lang="en-US" sz="2000" dirty="0" smtClean="0"/>
              <a:t>('t‘));</a:t>
            </a:r>
          </a:p>
          <a:p>
            <a:pPr lvl="1">
              <a:buNone/>
            </a:pPr>
            <a:r>
              <a:rPr lang="en-US" sz="2000" dirty="0" err="1" smtClean="0"/>
              <a:t>System.out.println</a:t>
            </a:r>
            <a:r>
              <a:rPr lang="en-US" sz="2000" dirty="0" smtClean="0"/>
              <a:t>("</a:t>
            </a:r>
            <a:r>
              <a:rPr lang="en-US" sz="2000" dirty="0" err="1" smtClean="0"/>
              <a:t>lastIndexOf</a:t>
            </a:r>
            <a:r>
              <a:rPr lang="en-US" sz="2000" dirty="0" smtClean="0"/>
              <a:t>(t) = " +</a:t>
            </a:r>
            <a:r>
              <a:rPr lang="en-US" sz="2000" dirty="0" err="1" smtClean="0"/>
              <a:t>s.lastIndexOf</a:t>
            </a:r>
            <a:r>
              <a:rPr lang="en-US" sz="2000" dirty="0" smtClean="0"/>
              <a:t>('t‘)); </a:t>
            </a:r>
          </a:p>
          <a:p>
            <a:pPr lvl="1">
              <a:buNone/>
            </a:pPr>
            <a:endParaRPr lang="en-US" sz="2000" dirty="0" smtClean="0"/>
          </a:p>
          <a:p>
            <a:pPr lvl="1">
              <a:buNone/>
            </a:pPr>
            <a:r>
              <a:rPr lang="en-US" sz="2000" dirty="0" smtClean="0"/>
              <a:t>     </a:t>
            </a:r>
          </a:p>
          <a:p>
            <a:pPr lvl="1">
              <a:buNone/>
            </a:pPr>
            <a:r>
              <a:rPr lang="en-US" sz="2000" dirty="0" smtClean="0"/>
              <a:t>     output: </a:t>
            </a:r>
          </a:p>
          <a:p>
            <a:pPr lvl="1">
              <a:buNone/>
            </a:pPr>
            <a:r>
              <a:rPr lang="en-US" sz="2000" dirty="0" smtClean="0"/>
              <a:t>      </a:t>
            </a:r>
            <a:r>
              <a:rPr lang="en-US" sz="2000" dirty="0" err="1" smtClean="0"/>
              <a:t>indexOf</a:t>
            </a:r>
            <a:r>
              <a:rPr lang="en-US" sz="2000" dirty="0" smtClean="0"/>
              <a:t>(t) = 7 </a:t>
            </a:r>
            <a:br>
              <a:rPr lang="en-US" sz="2000" dirty="0" smtClean="0"/>
            </a:br>
            <a:r>
              <a:rPr lang="en-US" sz="2000" dirty="0" err="1" smtClean="0"/>
              <a:t>lastIndexOf</a:t>
            </a:r>
            <a:r>
              <a:rPr lang="en-US" sz="2000" dirty="0" smtClean="0"/>
              <a:t>(t) = 65 </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Modifying a String</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sz="2800" b="1" dirty="0" smtClean="0"/>
              <a:t>substring( ):  </a:t>
            </a:r>
          </a:p>
          <a:p>
            <a:pPr>
              <a:buNone/>
            </a:pPr>
            <a:r>
              <a:rPr lang="en-US" sz="2800" b="1" dirty="0" smtClean="0"/>
              <a:t>      </a:t>
            </a:r>
            <a:r>
              <a:rPr lang="en-US" sz="2800" dirty="0" smtClean="0"/>
              <a:t>String substring(</a:t>
            </a:r>
            <a:r>
              <a:rPr lang="en-US" sz="2800" dirty="0" err="1" smtClean="0"/>
              <a:t>int</a:t>
            </a:r>
            <a:r>
              <a:rPr lang="en-US" sz="2800" dirty="0" smtClean="0"/>
              <a:t> </a:t>
            </a:r>
            <a:r>
              <a:rPr lang="en-US" sz="2800" i="1" dirty="0" err="1" smtClean="0"/>
              <a:t>startIndex</a:t>
            </a:r>
            <a:r>
              <a:rPr lang="en-US" sz="2800" i="1" dirty="0" smtClean="0"/>
              <a:t>, </a:t>
            </a:r>
            <a:r>
              <a:rPr lang="en-US" sz="2800" i="1" dirty="0" err="1" smtClean="0"/>
              <a:t>int</a:t>
            </a:r>
            <a:r>
              <a:rPr lang="en-US" sz="2800" i="1" dirty="0" smtClean="0"/>
              <a:t> </a:t>
            </a:r>
            <a:r>
              <a:rPr lang="en-US" sz="2800" i="1" dirty="0" err="1" smtClean="0"/>
              <a:t>endIndex</a:t>
            </a:r>
            <a:r>
              <a:rPr lang="en-US" sz="2800" i="1" dirty="0" smtClean="0"/>
              <a:t>)</a:t>
            </a:r>
          </a:p>
          <a:p>
            <a:r>
              <a:rPr lang="en-US" sz="2800" b="1" dirty="0" err="1" smtClean="0"/>
              <a:t>concat</a:t>
            </a:r>
            <a:r>
              <a:rPr lang="en-US" sz="2800" b="1" dirty="0" smtClean="0"/>
              <a:t>( ):     </a:t>
            </a:r>
            <a:r>
              <a:rPr lang="en-US" sz="2800" dirty="0" smtClean="0"/>
              <a:t>String </a:t>
            </a:r>
            <a:r>
              <a:rPr lang="en-US" sz="2800" dirty="0" err="1" smtClean="0"/>
              <a:t>concat</a:t>
            </a:r>
            <a:r>
              <a:rPr lang="en-US" sz="2800" dirty="0" smtClean="0"/>
              <a:t>(String </a:t>
            </a:r>
            <a:r>
              <a:rPr lang="en-US" sz="2800" i="1" dirty="0" err="1" smtClean="0"/>
              <a:t>str</a:t>
            </a:r>
            <a:r>
              <a:rPr lang="en-US" sz="2800" i="1" dirty="0" smtClean="0"/>
              <a:t>)</a:t>
            </a:r>
          </a:p>
          <a:p>
            <a:r>
              <a:rPr lang="en-US" sz="2800" b="1" dirty="0" smtClean="0"/>
              <a:t>replace( ): </a:t>
            </a:r>
            <a:r>
              <a:rPr lang="en-US" sz="2800" dirty="0" smtClean="0"/>
              <a:t>String replace(char </a:t>
            </a:r>
            <a:r>
              <a:rPr lang="en-US" sz="2800" i="1" dirty="0" smtClean="0"/>
              <a:t>original, char replace)</a:t>
            </a:r>
          </a:p>
          <a:p>
            <a:r>
              <a:rPr lang="en-US" sz="2800" b="1" dirty="0" smtClean="0"/>
              <a:t>trim( ): </a:t>
            </a:r>
            <a:r>
              <a:rPr lang="en-US" sz="2800" dirty="0" smtClean="0"/>
              <a:t>The trim( ) method returns a copy of the invoking string from which any leading and trailing</a:t>
            </a:r>
          </a:p>
          <a:p>
            <a:pPr>
              <a:buNone/>
            </a:pPr>
            <a:r>
              <a:rPr lang="en-US" sz="2800" dirty="0" smtClean="0"/>
              <a:t>    </a:t>
            </a:r>
            <a:r>
              <a:rPr lang="en-US" sz="2800" i="1" dirty="0" smtClean="0"/>
              <a:t>whitespace </a:t>
            </a:r>
            <a:r>
              <a:rPr lang="en-US" sz="2800" dirty="0" smtClean="0"/>
              <a:t>has been removed.</a:t>
            </a:r>
          </a:p>
          <a:p>
            <a:pPr>
              <a:buNone/>
            </a:pPr>
            <a:r>
              <a:rPr lang="en-US" sz="2800" dirty="0" smtClean="0"/>
              <a:t>     e.g.,    String s = "   Hello World    ".trim();</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Conversion Using </a:t>
            </a:r>
            <a:r>
              <a:rPr lang="en-US" b="1" dirty="0" err="1" smtClean="0"/>
              <a:t>valueOf</a:t>
            </a:r>
            <a:r>
              <a:rPr lang="en-US" b="1" dirty="0" smtClean="0"/>
              <a:t>(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a:t>
            </a:r>
            <a:r>
              <a:rPr lang="en-US" b="1" dirty="0" smtClean="0"/>
              <a:t>java string </a:t>
            </a:r>
            <a:r>
              <a:rPr lang="en-US" b="1" dirty="0" err="1" smtClean="0"/>
              <a:t>valueOf</a:t>
            </a:r>
            <a:r>
              <a:rPr lang="en-US" b="1" dirty="0" smtClean="0"/>
              <a:t>()</a:t>
            </a:r>
            <a:r>
              <a:rPr lang="en-US" dirty="0" smtClean="0"/>
              <a:t> method converts different types of values into string. By the help of string </a:t>
            </a:r>
            <a:r>
              <a:rPr lang="en-US" dirty="0" err="1" smtClean="0"/>
              <a:t>valueOf</a:t>
            </a:r>
            <a:r>
              <a:rPr lang="en-US" dirty="0" smtClean="0"/>
              <a:t>() method</a:t>
            </a:r>
          </a:p>
          <a:p>
            <a:pPr algn="just"/>
            <a:r>
              <a:rPr lang="en-US" dirty="0" smtClean="0"/>
              <a:t> Convert </a:t>
            </a:r>
            <a:r>
              <a:rPr lang="en-US" dirty="0" err="1" smtClean="0"/>
              <a:t>int</a:t>
            </a:r>
            <a:r>
              <a:rPr lang="en-US" dirty="0" smtClean="0"/>
              <a:t> to string, long to string, </a:t>
            </a:r>
            <a:r>
              <a:rPr lang="en-US" dirty="0" err="1" smtClean="0"/>
              <a:t>boolean</a:t>
            </a:r>
            <a:r>
              <a:rPr lang="en-US" dirty="0" smtClean="0"/>
              <a:t> to string, character to string, float to string, double to string, object to string and char array to string.</a:t>
            </a:r>
          </a:p>
          <a:p>
            <a:pPr algn="just"/>
            <a:endParaRPr lang="en-US" dirty="0" smtClean="0"/>
          </a:p>
          <a:p>
            <a:pPr algn="just"/>
            <a:r>
              <a:rPr lang="en-US" dirty="0" smtClean="0"/>
              <a:t>It is a static method that is overloaded within String for all of Java’s built-in types so that each type can be converted properly into a string.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Syntax:</a:t>
            </a:r>
          </a:p>
          <a:p>
            <a:pPr>
              <a:buNone/>
            </a:pPr>
            <a:r>
              <a:rPr lang="en-US" dirty="0" smtClean="0"/>
              <a:t>Public static String </a:t>
            </a:r>
            <a:r>
              <a:rPr lang="en-US" dirty="0" err="1" smtClean="0"/>
              <a:t>valueOf</a:t>
            </a:r>
            <a:r>
              <a:rPr lang="en-US" dirty="0" smtClean="0"/>
              <a:t>(double </a:t>
            </a:r>
            <a:r>
              <a:rPr lang="en-US" i="1" dirty="0" smtClean="0"/>
              <a:t>num)</a:t>
            </a:r>
          </a:p>
          <a:p>
            <a:pPr>
              <a:buNone/>
            </a:pPr>
            <a:r>
              <a:rPr lang="en-US" dirty="0" smtClean="0"/>
              <a:t>Public static String </a:t>
            </a:r>
            <a:r>
              <a:rPr lang="en-US" dirty="0" err="1" smtClean="0"/>
              <a:t>valueOf</a:t>
            </a:r>
            <a:r>
              <a:rPr lang="en-US" dirty="0" smtClean="0"/>
              <a:t>(long </a:t>
            </a:r>
            <a:r>
              <a:rPr lang="en-US" i="1" dirty="0" smtClean="0"/>
              <a:t>num)</a:t>
            </a:r>
          </a:p>
          <a:p>
            <a:pPr>
              <a:buNone/>
            </a:pPr>
            <a:r>
              <a:rPr lang="en-US" i="1" dirty="0" smtClean="0"/>
              <a:t>e.g.,</a:t>
            </a:r>
          </a:p>
          <a:p>
            <a:pPr lvl="1">
              <a:buNone/>
            </a:pPr>
            <a:r>
              <a:rPr lang="en-US" sz="2400" dirty="0" err="1" smtClean="0"/>
              <a:t>int</a:t>
            </a:r>
            <a:r>
              <a:rPr lang="en-US" sz="2400" dirty="0" smtClean="0"/>
              <a:t> value=30;  </a:t>
            </a:r>
          </a:p>
          <a:p>
            <a:pPr lvl="1">
              <a:buNone/>
            </a:pPr>
            <a:r>
              <a:rPr lang="en-US" sz="2400" dirty="0" smtClean="0"/>
              <a:t>String s1=</a:t>
            </a:r>
            <a:r>
              <a:rPr lang="en-US" sz="2400" dirty="0" err="1" smtClean="0"/>
              <a:t>String.valueOf</a:t>
            </a:r>
            <a:r>
              <a:rPr lang="en-US" sz="2400" dirty="0" smtClean="0"/>
              <a:t>(value);  </a:t>
            </a:r>
          </a:p>
          <a:p>
            <a:pPr lvl="1">
              <a:buNone/>
            </a:pPr>
            <a:r>
              <a:rPr lang="en-US" sz="2400" dirty="0" err="1" smtClean="0"/>
              <a:t>System.out.println</a:t>
            </a:r>
            <a:r>
              <a:rPr lang="en-US" sz="2400" dirty="0" smtClean="0"/>
              <a:t>(s1+10);//concatenating string with 3010  </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StringBuffer</a:t>
            </a:r>
            <a:endParaRPr lang="en-US" dirty="0"/>
          </a:p>
        </p:txBody>
      </p:sp>
      <p:sp>
        <p:nvSpPr>
          <p:cNvPr id="3" name="Content Placeholder 2"/>
          <p:cNvSpPr>
            <a:spLocks noGrp="1"/>
          </p:cNvSpPr>
          <p:nvPr>
            <p:ph idx="1"/>
          </p:nvPr>
        </p:nvSpPr>
        <p:spPr>
          <a:xfrm>
            <a:off x="152400" y="1600200"/>
            <a:ext cx="8763000" cy="4525963"/>
          </a:xfrm>
        </p:spPr>
        <p:txBody>
          <a:bodyPr/>
          <a:lstStyle/>
          <a:p>
            <a:r>
              <a:rPr lang="en-US" b="1" dirty="0" smtClean="0"/>
              <a:t>String </a:t>
            </a:r>
            <a:r>
              <a:rPr lang="en-US" dirty="0" smtClean="0"/>
              <a:t>represents fixed-length, immutable character sequences.</a:t>
            </a:r>
          </a:p>
          <a:p>
            <a:r>
              <a:rPr lang="en-US" dirty="0" smtClean="0"/>
              <a:t>Java </a:t>
            </a:r>
            <a:r>
              <a:rPr lang="en-US" b="1" dirty="0" err="1" smtClean="0"/>
              <a:t>StringBuffer</a:t>
            </a:r>
            <a:r>
              <a:rPr lang="en-US" b="1" dirty="0" smtClean="0"/>
              <a:t> class </a:t>
            </a:r>
            <a:r>
              <a:rPr lang="en-US" dirty="0" smtClean="0"/>
              <a:t>is used to created mutable (modifiable) string.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Important Constructors of </a:t>
            </a:r>
            <a:r>
              <a:rPr lang="en-US" b="1" dirty="0" err="1" smtClean="0"/>
              <a:t>StringBuffer</a:t>
            </a:r>
            <a:r>
              <a:rPr lang="en-US" b="1" dirty="0" smtClean="0"/>
              <a:t> class</a:t>
            </a:r>
            <a:br>
              <a:rPr lang="en-US" b="1" dirty="0" smtClean="0"/>
            </a:br>
            <a:endParaRPr lang="en-US" dirty="0"/>
          </a:p>
        </p:txBody>
      </p:sp>
      <p:sp>
        <p:nvSpPr>
          <p:cNvPr id="3" name="Content Placeholder 2"/>
          <p:cNvSpPr>
            <a:spLocks noGrp="1"/>
          </p:cNvSpPr>
          <p:nvPr>
            <p:ph idx="1"/>
          </p:nvPr>
        </p:nvSpPr>
        <p:spPr>
          <a:xfrm>
            <a:off x="228600" y="1600200"/>
            <a:ext cx="8458200" cy="4525963"/>
          </a:xfrm>
        </p:spPr>
        <p:txBody>
          <a:bodyPr/>
          <a:lstStyle/>
          <a:p>
            <a:pPr lvl="1"/>
            <a:r>
              <a:rPr lang="en-US" b="1" dirty="0" err="1" smtClean="0"/>
              <a:t>StringBuffer</a:t>
            </a:r>
            <a:r>
              <a:rPr lang="en-US" b="1" dirty="0" smtClean="0"/>
              <a:t>():</a:t>
            </a:r>
            <a:r>
              <a:rPr lang="en-US" dirty="0" smtClean="0"/>
              <a:t> creates an empty string buffer with the initial capacity of 16 characters.</a:t>
            </a:r>
          </a:p>
          <a:p>
            <a:pPr lvl="1"/>
            <a:r>
              <a:rPr lang="en-US" b="1" dirty="0" err="1" smtClean="0"/>
              <a:t>StringBuffer</a:t>
            </a:r>
            <a:r>
              <a:rPr lang="en-US" b="1" dirty="0" smtClean="0"/>
              <a:t>(String </a:t>
            </a:r>
            <a:r>
              <a:rPr lang="en-US" b="1" dirty="0" err="1" smtClean="0"/>
              <a:t>str</a:t>
            </a:r>
            <a:r>
              <a:rPr lang="en-US" b="1" dirty="0" smtClean="0"/>
              <a:t>):</a:t>
            </a:r>
            <a:r>
              <a:rPr lang="en-US" dirty="0" smtClean="0"/>
              <a:t> creates a string buffer with the specified string and reserves room for 16 more characters.</a:t>
            </a:r>
          </a:p>
          <a:p>
            <a:pPr lvl="1"/>
            <a:r>
              <a:rPr lang="en-US" b="1" dirty="0" err="1" smtClean="0"/>
              <a:t>StringBuffer</a:t>
            </a:r>
            <a:r>
              <a:rPr lang="en-US" b="1" dirty="0" smtClean="0"/>
              <a:t>(</a:t>
            </a:r>
            <a:r>
              <a:rPr lang="en-US" b="1" dirty="0" err="1" smtClean="0"/>
              <a:t>int</a:t>
            </a:r>
            <a:r>
              <a:rPr lang="en-US" b="1" dirty="0" smtClean="0"/>
              <a:t> capacity):</a:t>
            </a:r>
            <a:r>
              <a:rPr lang="en-US" dirty="0" smtClean="0"/>
              <a:t> creates an empty string buffer with the specified capacity as length.</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lvl="1">
              <a:buNone/>
            </a:pPr>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("Hello");</a:t>
            </a:r>
          </a:p>
          <a:p>
            <a:pPr lvl="1">
              <a:buNone/>
            </a:pPr>
            <a:r>
              <a:rPr lang="en-US" dirty="0" err="1" smtClean="0"/>
              <a:t>System.out.println</a:t>
            </a:r>
            <a:r>
              <a:rPr lang="en-US" dirty="0" smtClean="0"/>
              <a:t>("buffer = " + </a:t>
            </a:r>
            <a:r>
              <a:rPr lang="en-US" dirty="0" err="1" smtClean="0"/>
              <a:t>sb</a:t>
            </a:r>
            <a:r>
              <a:rPr lang="en-US" dirty="0" smtClean="0"/>
              <a:t>);</a:t>
            </a:r>
          </a:p>
          <a:p>
            <a:pPr lvl="1">
              <a:buNone/>
            </a:pPr>
            <a:r>
              <a:rPr lang="en-US" dirty="0" err="1" smtClean="0"/>
              <a:t>System.out.println</a:t>
            </a:r>
            <a:r>
              <a:rPr lang="en-US" dirty="0" smtClean="0"/>
              <a:t>("length = " + </a:t>
            </a:r>
            <a:r>
              <a:rPr lang="en-US" dirty="0" err="1" smtClean="0"/>
              <a:t>sb.length</a:t>
            </a:r>
            <a:r>
              <a:rPr lang="en-US" dirty="0" smtClean="0"/>
              <a:t>());</a:t>
            </a:r>
          </a:p>
          <a:p>
            <a:pPr lvl="1">
              <a:buNone/>
            </a:pPr>
            <a:r>
              <a:rPr lang="en-US" dirty="0" err="1" smtClean="0"/>
              <a:t>System.out.println</a:t>
            </a:r>
            <a:r>
              <a:rPr lang="en-US" dirty="0" smtClean="0"/>
              <a:t>("capacity = " + </a:t>
            </a:r>
            <a:r>
              <a:rPr lang="en-US" dirty="0" err="1" smtClean="0"/>
              <a:t>sb.capacity</a:t>
            </a:r>
            <a:r>
              <a:rPr lang="en-US" dirty="0" smtClean="0"/>
              <a:t>());</a:t>
            </a:r>
          </a:p>
          <a:p>
            <a:pPr lvl="1">
              <a:buNone/>
            </a:pPr>
            <a:endParaRPr lang="en-US" dirty="0" smtClean="0"/>
          </a:p>
          <a:p>
            <a:pPr lvl="1">
              <a:buNone/>
            </a:pPr>
            <a:r>
              <a:rPr lang="en-US" dirty="0" smtClean="0"/>
              <a:t>Output:</a:t>
            </a:r>
          </a:p>
          <a:p>
            <a:pPr lvl="1">
              <a:buNone/>
            </a:pPr>
            <a:r>
              <a:rPr lang="en-US" dirty="0" smtClean="0"/>
              <a:t> buffer = Hello</a:t>
            </a:r>
          </a:p>
          <a:p>
            <a:pPr lvl="1">
              <a:buNone/>
            </a:pPr>
            <a:r>
              <a:rPr lang="en-US" dirty="0" smtClean="0"/>
              <a:t> length = 5</a:t>
            </a:r>
          </a:p>
          <a:p>
            <a:pPr lvl="1">
              <a:buNone/>
            </a:pPr>
            <a:r>
              <a:rPr lang="en-US" dirty="0" smtClean="0"/>
              <a:t> capacity = 21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p>
          <a:p>
            <a:endParaRPr lang="en-US" b="1" dirty="0"/>
          </a:p>
          <a:p>
            <a:pPr>
              <a:buNone/>
            </a:pPr>
            <a:r>
              <a:rPr lang="en-US" b="1" dirty="0" smtClean="0"/>
              <a:t>			     </a:t>
            </a:r>
            <a:r>
              <a:rPr lang="en-US" sz="4000" b="1" dirty="0" smtClean="0"/>
              <a:t>String handling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Important methods of </a:t>
            </a:r>
            <a:r>
              <a:rPr lang="en-US" b="1" dirty="0" err="1" smtClean="0"/>
              <a:t>StringBuffer</a:t>
            </a:r>
            <a:r>
              <a:rPr lang="en-US" b="1" dirty="0" smtClean="0"/>
              <a:t> class</a:t>
            </a:r>
            <a:br>
              <a:rPr lang="en-US" b="1" dirty="0" smtClean="0"/>
            </a:br>
            <a:endParaRPr lang="en-US" dirty="0"/>
          </a:p>
        </p:txBody>
      </p:sp>
      <p:sp>
        <p:nvSpPr>
          <p:cNvPr id="3" name="Content Placeholder 2"/>
          <p:cNvSpPr>
            <a:spLocks noGrp="1"/>
          </p:cNvSpPr>
          <p:nvPr>
            <p:ph idx="1"/>
          </p:nvPr>
        </p:nvSpPr>
        <p:spPr>
          <a:xfrm>
            <a:off x="228600" y="1600200"/>
            <a:ext cx="8686800" cy="4525963"/>
          </a:xfrm>
        </p:spPr>
        <p:txBody>
          <a:bodyPr>
            <a:normAutofit fontScale="92500"/>
          </a:bodyPr>
          <a:lstStyle/>
          <a:p>
            <a:r>
              <a:rPr lang="en-US" i="1" dirty="0" smtClean="0"/>
              <a:t>public synchronized </a:t>
            </a:r>
            <a:r>
              <a:rPr lang="en-US" i="1" dirty="0" err="1" smtClean="0"/>
              <a:t>StringBuffer</a:t>
            </a:r>
            <a:r>
              <a:rPr lang="en-US" i="1" dirty="0" smtClean="0"/>
              <a:t> </a:t>
            </a:r>
            <a:r>
              <a:rPr lang="en-US" b="1" dirty="0" smtClean="0"/>
              <a:t>append(String s):</a:t>
            </a:r>
            <a:r>
              <a:rPr lang="en-US" dirty="0" smtClean="0"/>
              <a:t> is used to append the specified string with this string. </a:t>
            </a:r>
          </a:p>
          <a:p>
            <a:pPr lvl="1"/>
            <a:r>
              <a:rPr lang="en-US" dirty="0" smtClean="0"/>
              <a:t>The append() method is overloaded like append(char), append(</a:t>
            </a:r>
            <a:r>
              <a:rPr lang="en-US" dirty="0" err="1" smtClean="0"/>
              <a:t>int</a:t>
            </a:r>
            <a:r>
              <a:rPr lang="en-US" dirty="0" smtClean="0"/>
              <a:t>), append(float), append(double) etc. </a:t>
            </a:r>
          </a:p>
          <a:p>
            <a:r>
              <a:rPr lang="en-US" i="1" dirty="0" smtClean="0"/>
              <a:t>public synchronized </a:t>
            </a:r>
            <a:r>
              <a:rPr lang="en-US" i="1" dirty="0" err="1" smtClean="0"/>
              <a:t>StringBuffer</a:t>
            </a:r>
            <a:r>
              <a:rPr lang="en-US" dirty="0" smtClean="0"/>
              <a:t> </a:t>
            </a:r>
            <a:r>
              <a:rPr lang="en-US" b="1" dirty="0" smtClean="0"/>
              <a:t>insert(</a:t>
            </a:r>
            <a:r>
              <a:rPr lang="en-US" b="1" dirty="0" err="1" smtClean="0"/>
              <a:t>int</a:t>
            </a:r>
            <a:r>
              <a:rPr lang="en-US" b="1" dirty="0" smtClean="0"/>
              <a:t> offset, String s):</a:t>
            </a:r>
            <a:r>
              <a:rPr lang="en-US" dirty="0" smtClean="0"/>
              <a:t> is used to insert the specified string with this string at the specified position. </a:t>
            </a:r>
          </a:p>
          <a:p>
            <a:pPr lvl="1"/>
            <a:r>
              <a:rPr lang="en-US" dirty="0" smtClean="0"/>
              <a:t>The insert() method is overloaded like insert(</a:t>
            </a:r>
            <a:r>
              <a:rPr lang="en-US" dirty="0" err="1" smtClean="0"/>
              <a:t>int</a:t>
            </a:r>
            <a:r>
              <a:rPr lang="en-US" dirty="0" smtClean="0"/>
              <a:t>, char), insert(</a:t>
            </a:r>
            <a:r>
              <a:rPr lang="en-US" dirty="0" err="1" smtClean="0"/>
              <a:t>int</a:t>
            </a:r>
            <a:r>
              <a:rPr lang="en-US" dirty="0" smtClean="0"/>
              <a:t>, </a:t>
            </a:r>
            <a:r>
              <a:rPr lang="en-US" dirty="0" err="1" smtClean="0"/>
              <a:t>int</a:t>
            </a:r>
            <a:r>
              <a:rPr lang="en-US" dirty="0" smtClean="0"/>
              <a:t>), insert(</a:t>
            </a:r>
            <a:r>
              <a:rPr lang="en-US" dirty="0" err="1" smtClean="0"/>
              <a:t>int</a:t>
            </a:r>
            <a:r>
              <a:rPr lang="en-US" dirty="0" smtClean="0"/>
              <a:t>, float), insert(</a:t>
            </a:r>
            <a:r>
              <a:rPr lang="en-US" dirty="0" err="1" smtClean="0"/>
              <a:t>int</a:t>
            </a:r>
            <a:r>
              <a:rPr lang="en-US" dirty="0" smtClean="0"/>
              <a:t>, double) etc.</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lvl="1">
              <a:buNone/>
            </a:pPr>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("I Java!");</a:t>
            </a:r>
          </a:p>
          <a:p>
            <a:pPr lvl="1">
              <a:buNone/>
            </a:pPr>
            <a:r>
              <a:rPr lang="en-US" dirty="0" err="1" smtClean="0"/>
              <a:t>sb.insert</a:t>
            </a:r>
            <a:r>
              <a:rPr lang="en-US" dirty="0" smtClean="0"/>
              <a:t>(2, "like ");</a:t>
            </a:r>
          </a:p>
          <a:p>
            <a:pPr lvl="1">
              <a:buNone/>
            </a:pPr>
            <a:r>
              <a:rPr lang="en-US" dirty="0" err="1" smtClean="0"/>
              <a:t>System.out.println</a:t>
            </a:r>
            <a:r>
              <a:rPr lang="en-US" dirty="0" smtClean="0"/>
              <a:t>(</a:t>
            </a:r>
            <a:r>
              <a:rPr lang="en-US" dirty="0" err="1" smtClean="0"/>
              <a:t>sb</a:t>
            </a: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Important methods of </a:t>
            </a:r>
            <a:r>
              <a:rPr lang="en-US" b="1" dirty="0" err="1" smtClean="0"/>
              <a:t>StringBuffer</a:t>
            </a:r>
            <a:r>
              <a:rPr lang="en-US" b="1" dirty="0" smtClean="0"/>
              <a:t> class</a:t>
            </a:r>
            <a:endParaRPr lang="en-US" dirty="0"/>
          </a:p>
        </p:txBody>
      </p:sp>
      <p:sp>
        <p:nvSpPr>
          <p:cNvPr id="3" name="Content Placeholder 2"/>
          <p:cNvSpPr>
            <a:spLocks noGrp="1"/>
          </p:cNvSpPr>
          <p:nvPr>
            <p:ph idx="1"/>
          </p:nvPr>
        </p:nvSpPr>
        <p:spPr>
          <a:xfrm>
            <a:off x="457200" y="1600200"/>
            <a:ext cx="8458200" cy="4953000"/>
          </a:xfrm>
        </p:spPr>
        <p:txBody>
          <a:bodyPr>
            <a:normAutofit fontScale="92500" lnSpcReduction="10000"/>
          </a:bodyPr>
          <a:lstStyle/>
          <a:p>
            <a:pPr algn="just"/>
            <a:r>
              <a:rPr lang="en-US" dirty="0" smtClean="0"/>
              <a:t>public synchronized </a:t>
            </a:r>
            <a:r>
              <a:rPr lang="en-US" dirty="0" err="1" smtClean="0"/>
              <a:t>StringBuffer</a:t>
            </a:r>
            <a:r>
              <a:rPr lang="en-US" dirty="0" smtClean="0"/>
              <a:t> </a:t>
            </a:r>
            <a:r>
              <a:rPr lang="en-US" b="1" dirty="0" smtClean="0"/>
              <a:t>replace(</a:t>
            </a:r>
            <a:r>
              <a:rPr lang="en-US" b="1" dirty="0" err="1" smtClean="0"/>
              <a:t>int</a:t>
            </a:r>
            <a:r>
              <a:rPr lang="en-US" b="1" dirty="0" smtClean="0"/>
              <a:t> </a:t>
            </a:r>
            <a:r>
              <a:rPr lang="en-US" b="1" dirty="0" err="1" smtClean="0"/>
              <a:t>startIndex</a:t>
            </a:r>
            <a:r>
              <a:rPr lang="en-US" b="1" dirty="0" smtClean="0"/>
              <a:t>, </a:t>
            </a:r>
            <a:r>
              <a:rPr lang="en-US" b="1" dirty="0" err="1" smtClean="0"/>
              <a:t>int</a:t>
            </a:r>
            <a:r>
              <a:rPr lang="en-US" b="1" dirty="0" smtClean="0"/>
              <a:t> </a:t>
            </a:r>
            <a:r>
              <a:rPr lang="en-US" b="1" dirty="0" err="1" smtClean="0"/>
              <a:t>endIndex</a:t>
            </a:r>
            <a:r>
              <a:rPr lang="en-US" b="1" dirty="0" smtClean="0"/>
              <a:t>, String </a:t>
            </a:r>
            <a:r>
              <a:rPr lang="en-US" b="1" dirty="0" err="1" smtClean="0"/>
              <a:t>str</a:t>
            </a:r>
            <a:r>
              <a:rPr lang="en-US" b="1" dirty="0" smtClean="0"/>
              <a:t>):</a:t>
            </a:r>
            <a:r>
              <a:rPr lang="en-US" dirty="0" smtClean="0"/>
              <a:t> is used to replace the string from specified </a:t>
            </a:r>
            <a:r>
              <a:rPr lang="en-US" dirty="0" err="1" smtClean="0"/>
              <a:t>startIndex</a:t>
            </a:r>
            <a:r>
              <a:rPr lang="en-US" dirty="0" smtClean="0"/>
              <a:t> and </a:t>
            </a:r>
            <a:r>
              <a:rPr lang="en-US" dirty="0" err="1" smtClean="0"/>
              <a:t>endIndex</a:t>
            </a:r>
            <a:r>
              <a:rPr lang="en-US" dirty="0" smtClean="0"/>
              <a:t>.</a:t>
            </a:r>
          </a:p>
          <a:p>
            <a:pPr algn="just"/>
            <a:r>
              <a:rPr lang="en-US" dirty="0" smtClean="0"/>
              <a:t> public synchronized </a:t>
            </a:r>
            <a:r>
              <a:rPr lang="en-US" dirty="0" err="1" smtClean="0"/>
              <a:t>StringBuffer</a:t>
            </a:r>
            <a:r>
              <a:rPr lang="en-US" dirty="0" smtClean="0"/>
              <a:t> </a:t>
            </a:r>
            <a:r>
              <a:rPr lang="en-US" b="1" dirty="0" smtClean="0"/>
              <a:t>delete(</a:t>
            </a:r>
            <a:r>
              <a:rPr lang="en-US" b="1" dirty="0" err="1" smtClean="0"/>
              <a:t>int</a:t>
            </a:r>
            <a:r>
              <a:rPr lang="en-US" b="1" dirty="0" smtClean="0"/>
              <a:t> </a:t>
            </a:r>
            <a:r>
              <a:rPr lang="en-US" b="1" dirty="0" err="1" smtClean="0"/>
              <a:t>startIndex</a:t>
            </a:r>
            <a:r>
              <a:rPr lang="en-US" b="1" dirty="0" smtClean="0"/>
              <a:t>, </a:t>
            </a:r>
            <a:r>
              <a:rPr lang="en-US" b="1" dirty="0" err="1" smtClean="0"/>
              <a:t>int</a:t>
            </a:r>
            <a:r>
              <a:rPr lang="en-US" b="1" dirty="0" smtClean="0"/>
              <a:t> </a:t>
            </a:r>
            <a:r>
              <a:rPr lang="en-US" b="1" dirty="0" err="1" smtClean="0"/>
              <a:t>endIndex</a:t>
            </a:r>
            <a:r>
              <a:rPr lang="en-US" b="1" dirty="0" smtClean="0"/>
              <a:t>):</a:t>
            </a:r>
            <a:r>
              <a:rPr lang="en-US" dirty="0" smtClean="0"/>
              <a:t> is used to delete the string from specified </a:t>
            </a:r>
            <a:r>
              <a:rPr lang="en-US" dirty="0" err="1" smtClean="0"/>
              <a:t>startIndex</a:t>
            </a:r>
            <a:r>
              <a:rPr lang="en-US" dirty="0" smtClean="0"/>
              <a:t> and </a:t>
            </a:r>
            <a:r>
              <a:rPr lang="en-US" dirty="0" err="1" smtClean="0"/>
              <a:t>endIndex</a:t>
            </a:r>
            <a:r>
              <a:rPr lang="en-US" dirty="0" smtClean="0"/>
              <a:t>. </a:t>
            </a:r>
          </a:p>
          <a:p>
            <a:pPr algn="just"/>
            <a:r>
              <a:rPr lang="en-US" dirty="0" smtClean="0"/>
              <a:t>public synchronized </a:t>
            </a:r>
            <a:r>
              <a:rPr lang="en-US" dirty="0" err="1" smtClean="0"/>
              <a:t>StringBuffer</a:t>
            </a:r>
            <a:r>
              <a:rPr lang="en-US" dirty="0" smtClean="0"/>
              <a:t> </a:t>
            </a:r>
            <a:r>
              <a:rPr lang="en-US" b="1" dirty="0" smtClean="0"/>
              <a:t>reverse():</a:t>
            </a:r>
            <a:r>
              <a:rPr lang="en-US" dirty="0" smtClean="0"/>
              <a:t> is used to reverse the string.</a:t>
            </a:r>
          </a:p>
          <a:p>
            <a:pPr algn="just"/>
            <a:r>
              <a:rPr lang="en-US" dirty="0" smtClean="0"/>
              <a:t> public </a:t>
            </a:r>
            <a:r>
              <a:rPr lang="en-US" dirty="0" err="1" smtClean="0"/>
              <a:t>int</a:t>
            </a:r>
            <a:r>
              <a:rPr lang="en-US" dirty="0" smtClean="0"/>
              <a:t> </a:t>
            </a:r>
            <a:r>
              <a:rPr lang="en-US" b="1" dirty="0" smtClean="0"/>
              <a:t>capacity():</a:t>
            </a:r>
            <a:r>
              <a:rPr lang="en-US" dirty="0" smtClean="0"/>
              <a:t> is used to return the current capacity.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a:t>
            </a:r>
            <a:endParaRPr lang="en-US" dirty="0"/>
          </a:p>
        </p:txBody>
      </p:sp>
      <p:sp>
        <p:nvSpPr>
          <p:cNvPr id="3" name="Content Placeholder 2"/>
          <p:cNvSpPr>
            <a:spLocks noGrp="1"/>
          </p:cNvSpPr>
          <p:nvPr>
            <p:ph idx="1"/>
          </p:nvPr>
        </p:nvSpPr>
        <p:spPr/>
        <p:txBody>
          <a:bodyPr>
            <a:normAutofit/>
          </a:bodyPr>
          <a:lstStyle/>
          <a:p>
            <a:pPr>
              <a:buNone/>
            </a:pPr>
            <a:r>
              <a:rPr lang="en-US" sz="2000" dirty="0" smtClean="0"/>
              <a:t>class A  { </a:t>
            </a:r>
          </a:p>
          <a:p>
            <a:pPr>
              <a:buNone/>
            </a:pPr>
            <a:r>
              <a:rPr lang="en-US" sz="2000" dirty="0" smtClean="0"/>
              <a:t> public static void main(String </a:t>
            </a:r>
            <a:r>
              <a:rPr lang="en-US" sz="2000" dirty="0" err="1" smtClean="0"/>
              <a:t>args</a:t>
            </a:r>
            <a:r>
              <a:rPr lang="en-US" sz="2000" dirty="0" smtClean="0"/>
              <a:t>[])</a:t>
            </a:r>
          </a:p>
          <a:p>
            <a:pPr>
              <a:buNone/>
            </a:pPr>
            <a:r>
              <a:rPr lang="en-US" sz="2000" dirty="0" smtClean="0"/>
              <a:t>{  </a:t>
            </a:r>
          </a:p>
          <a:p>
            <a:pPr>
              <a:buNone/>
            </a:pPr>
            <a:r>
              <a:rPr lang="en-US" sz="2000" dirty="0" smtClean="0"/>
              <a:t>   </a:t>
            </a:r>
            <a:r>
              <a:rPr lang="en-US" sz="2000" dirty="0" err="1" smtClean="0"/>
              <a:t>StringBuffer</a:t>
            </a:r>
            <a:r>
              <a:rPr lang="en-US" sz="2000" dirty="0" smtClean="0"/>
              <a:t> </a:t>
            </a:r>
            <a:r>
              <a:rPr lang="en-US" sz="2000" dirty="0" err="1" smtClean="0"/>
              <a:t>sb</a:t>
            </a:r>
            <a:r>
              <a:rPr lang="en-US" sz="2000" dirty="0" smtClean="0"/>
              <a:t>=new </a:t>
            </a:r>
            <a:r>
              <a:rPr lang="en-US" sz="2000" dirty="0" err="1" smtClean="0"/>
              <a:t>StringBuffer</a:t>
            </a:r>
            <a:r>
              <a:rPr lang="en-US" sz="2000" dirty="0" smtClean="0"/>
              <a:t>("Hello "); </a:t>
            </a:r>
          </a:p>
          <a:p>
            <a:pPr>
              <a:buNone/>
            </a:pPr>
            <a:r>
              <a:rPr lang="en-US" sz="2000" dirty="0" smtClean="0"/>
              <a:t>   </a:t>
            </a:r>
            <a:r>
              <a:rPr lang="en-US" sz="2000" dirty="0" err="1" smtClean="0"/>
              <a:t>sb.append</a:t>
            </a:r>
            <a:r>
              <a:rPr lang="en-US" sz="2000" dirty="0" smtClean="0"/>
              <a:t>("Java");   </a:t>
            </a:r>
          </a:p>
          <a:p>
            <a:pPr>
              <a:buNone/>
            </a:pPr>
            <a:r>
              <a:rPr lang="en-US" sz="2000" dirty="0" smtClean="0"/>
              <a:t>   </a:t>
            </a:r>
            <a:r>
              <a:rPr lang="en-US" sz="2000" dirty="0" err="1" smtClean="0"/>
              <a:t>System.out.println</a:t>
            </a:r>
            <a:r>
              <a:rPr lang="en-US" sz="2000" dirty="0" smtClean="0"/>
              <a:t>(</a:t>
            </a:r>
            <a:r>
              <a:rPr lang="en-US" sz="2000" dirty="0" err="1" smtClean="0"/>
              <a:t>sb</a:t>
            </a:r>
            <a:r>
              <a:rPr lang="en-US" sz="2000" dirty="0" smtClean="0"/>
              <a:t>);   </a:t>
            </a:r>
          </a:p>
          <a:p>
            <a:pPr>
              <a:buNone/>
            </a:pPr>
            <a:r>
              <a:rPr lang="en-US" sz="2000" dirty="0" smtClean="0"/>
              <a:t>   </a:t>
            </a:r>
            <a:r>
              <a:rPr lang="en-US" sz="2000" dirty="0" err="1" smtClean="0"/>
              <a:t>sb.insert</a:t>
            </a:r>
            <a:r>
              <a:rPr lang="en-US" sz="2000" dirty="0" smtClean="0"/>
              <a:t>(1,"Java");  </a:t>
            </a:r>
          </a:p>
          <a:p>
            <a:pPr>
              <a:buNone/>
            </a:pPr>
            <a:r>
              <a:rPr lang="en-US" sz="2000" dirty="0" smtClean="0"/>
              <a:t>   </a:t>
            </a:r>
            <a:r>
              <a:rPr lang="en-US" sz="2000" dirty="0" err="1" smtClean="0"/>
              <a:t>System.out.println</a:t>
            </a:r>
            <a:r>
              <a:rPr lang="en-US" sz="2000" dirty="0" smtClean="0"/>
              <a:t>(</a:t>
            </a:r>
            <a:r>
              <a:rPr lang="en-US" sz="2000" dirty="0" err="1" smtClean="0"/>
              <a:t>sb</a:t>
            </a:r>
            <a:r>
              <a:rPr lang="en-US" sz="2000" dirty="0" smtClean="0"/>
              <a:t>);        //prints </a:t>
            </a:r>
            <a:r>
              <a:rPr lang="en-US" sz="2000" dirty="0" err="1" smtClean="0"/>
              <a:t>HJavaello</a:t>
            </a:r>
            <a:r>
              <a:rPr lang="en-US" sz="2000" dirty="0" smtClean="0"/>
              <a:t>  </a:t>
            </a:r>
          </a:p>
          <a:p>
            <a:pPr>
              <a:buNone/>
            </a:pPr>
            <a:r>
              <a:rPr lang="en-US" sz="2000" dirty="0" smtClean="0"/>
              <a:t> }</a:t>
            </a:r>
          </a:p>
          <a:p>
            <a:pPr>
              <a:buNone/>
            </a:pPr>
            <a:r>
              <a:rPr lang="en-US" sz="2000" dirty="0" smtClean="0"/>
              <a:t>}</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class</a:t>
            </a:r>
            <a:r>
              <a:rPr lang="en-US" dirty="0" smtClean="0"/>
              <a:t> StringBufferExample3{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err="1" smtClean="0"/>
              <a:t>StringBuffer</a:t>
            </a:r>
            <a:r>
              <a:rPr lang="en-US" dirty="0" smtClean="0"/>
              <a:t> </a:t>
            </a:r>
            <a:r>
              <a:rPr lang="en-US" dirty="0" err="1" smtClean="0"/>
              <a:t>sb</a:t>
            </a:r>
            <a:r>
              <a:rPr lang="en-US" dirty="0" smtClean="0"/>
              <a:t>=</a:t>
            </a:r>
            <a:r>
              <a:rPr lang="en-US" b="1" dirty="0" smtClean="0"/>
              <a:t>new</a:t>
            </a:r>
            <a:r>
              <a:rPr lang="en-US" dirty="0" smtClean="0"/>
              <a:t> </a:t>
            </a:r>
            <a:r>
              <a:rPr lang="en-US" dirty="0" err="1" smtClean="0"/>
              <a:t>StringBuffer</a:t>
            </a:r>
            <a:r>
              <a:rPr lang="en-US" dirty="0" smtClean="0"/>
              <a:t>("Hello");  </a:t>
            </a:r>
          </a:p>
          <a:p>
            <a:pPr>
              <a:buNone/>
            </a:pPr>
            <a:r>
              <a:rPr lang="en-US" dirty="0" err="1" smtClean="0"/>
              <a:t>sb.replace</a:t>
            </a:r>
            <a:r>
              <a:rPr lang="en-US" dirty="0" smtClean="0"/>
              <a:t>(1,3,"Java");  </a:t>
            </a:r>
          </a:p>
          <a:p>
            <a:pPr>
              <a:buNone/>
            </a:pPr>
            <a:r>
              <a:rPr lang="en-US" dirty="0" err="1" smtClean="0"/>
              <a:t>System.out.println</a:t>
            </a:r>
            <a:r>
              <a:rPr lang="en-US" dirty="0" smtClean="0"/>
              <a:t>(</a:t>
            </a:r>
            <a:r>
              <a:rPr lang="en-US" dirty="0" err="1" smtClean="0"/>
              <a:t>sb</a:t>
            </a:r>
            <a:r>
              <a:rPr lang="en-US" dirty="0" smtClean="0"/>
              <a:t>);//prints </a:t>
            </a:r>
            <a:r>
              <a:rPr lang="en-US" dirty="0" err="1" smtClean="0"/>
              <a:t>HJavalo</a:t>
            </a:r>
            <a:r>
              <a:rPr lang="en-US" dirty="0" smtClean="0"/>
              <a:t>  </a:t>
            </a:r>
            <a:endParaRPr lang="en-US" dirty="0" smtClean="0"/>
          </a:p>
          <a:p>
            <a:pPr>
              <a:buNone/>
            </a:pPr>
            <a:r>
              <a:rPr lang="en-US" dirty="0" err="1" smtClean="0"/>
              <a:t>sb.delete</a:t>
            </a:r>
            <a:r>
              <a:rPr lang="en-US" dirty="0" smtClean="0"/>
              <a:t>(1,3);  </a:t>
            </a:r>
          </a:p>
          <a:p>
            <a:pPr>
              <a:buNone/>
            </a:pPr>
            <a:r>
              <a:rPr lang="en-US" dirty="0" err="1" smtClean="0"/>
              <a:t>System.out.println</a:t>
            </a:r>
            <a:r>
              <a:rPr lang="en-US" dirty="0" smtClean="0"/>
              <a:t>(</a:t>
            </a:r>
            <a:r>
              <a:rPr lang="en-US" dirty="0" err="1" smtClean="0"/>
              <a:t>sb</a:t>
            </a:r>
            <a:r>
              <a:rPr lang="en-US" dirty="0" smtClean="0"/>
              <a:t>);//prints </a:t>
            </a:r>
            <a:r>
              <a:rPr lang="en-US" dirty="0" err="1" smtClean="0"/>
              <a:t>Hlo</a:t>
            </a:r>
            <a:r>
              <a:rPr lang="en-US" dirty="0" smtClean="0"/>
              <a:t>  </a:t>
            </a:r>
          </a:p>
          <a:p>
            <a:pPr>
              <a:buNone/>
            </a:pPr>
            <a:endParaRPr lang="en-US" dirty="0" smtClean="0"/>
          </a:p>
          <a:p>
            <a:pPr>
              <a:buNone/>
            </a:pPr>
            <a:r>
              <a:rPr lang="en-US" dirty="0" smtClean="0"/>
              <a:t>}  </a:t>
            </a:r>
          </a:p>
          <a:p>
            <a:pPr>
              <a:buNone/>
            </a:pPr>
            <a:r>
              <a:rPr lang="en-US" dirty="0" smtClean="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sz="2600" dirty="0" err="1" smtClean="0"/>
              <a:t>StringBuffer</a:t>
            </a:r>
            <a:r>
              <a:rPr lang="en-US" sz="2600" dirty="0" smtClean="0"/>
              <a:t> </a:t>
            </a:r>
            <a:r>
              <a:rPr lang="en-US" sz="2600" dirty="0" err="1" smtClean="0"/>
              <a:t>sb</a:t>
            </a:r>
            <a:r>
              <a:rPr lang="en-US" sz="2600" dirty="0" smtClean="0"/>
              <a:t>=</a:t>
            </a:r>
            <a:r>
              <a:rPr lang="en-US" sz="2600" b="1" dirty="0" smtClean="0"/>
              <a:t>new</a:t>
            </a:r>
            <a:r>
              <a:rPr lang="en-US" sz="2600" dirty="0" smtClean="0"/>
              <a:t> </a:t>
            </a:r>
            <a:r>
              <a:rPr lang="en-US" sz="2600" dirty="0" err="1" smtClean="0"/>
              <a:t>StringBuffer</a:t>
            </a:r>
            <a:r>
              <a:rPr lang="en-US" sz="2600" dirty="0" smtClean="0"/>
              <a:t>();  </a:t>
            </a:r>
          </a:p>
          <a:p>
            <a:pPr>
              <a:buNone/>
            </a:pPr>
            <a:r>
              <a:rPr lang="en-US" sz="2600" dirty="0" err="1" smtClean="0"/>
              <a:t>System.out.println</a:t>
            </a:r>
            <a:r>
              <a:rPr lang="en-US" sz="2600" dirty="0" smtClean="0"/>
              <a:t>(</a:t>
            </a:r>
            <a:r>
              <a:rPr lang="en-US" sz="2600" dirty="0" err="1" smtClean="0"/>
              <a:t>sb.capacity</a:t>
            </a:r>
            <a:r>
              <a:rPr lang="en-US" sz="2600" dirty="0" smtClean="0"/>
              <a:t>());//default 16  </a:t>
            </a:r>
          </a:p>
          <a:p>
            <a:pPr>
              <a:buNone/>
            </a:pPr>
            <a:r>
              <a:rPr lang="en-US" sz="2600" dirty="0" err="1" smtClean="0"/>
              <a:t>sb.append</a:t>
            </a:r>
            <a:r>
              <a:rPr lang="en-US" sz="2600" dirty="0" smtClean="0"/>
              <a:t>("Hello");  </a:t>
            </a:r>
          </a:p>
          <a:p>
            <a:pPr>
              <a:buNone/>
            </a:pPr>
            <a:r>
              <a:rPr lang="en-US" sz="2600" dirty="0" err="1" smtClean="0"/>
              <a:t>System.out.println</a:t>
            </a:r>
            <a:r>
              <a:rPr lang="en-US" sz="2600" dirty="0" smtClean="0"/>
              <a:t>(</a:t>
            </a:r>
            <a:r>
              <a:rPr lang="en-US" sz="2600" dirty="0" err="1" smtClean="0"/>
              <a:t>sb.capacity</a:t>
            </a:r>
            <a:r>
              <a:rPr lang="en-US" sz="2600" dirty="0" smtClean="0"/>
              <a:t>());//now 16  </a:t>
            </a:r>
          </a:p>
          <a:p>
            <a:pPr>
              <a:buNone/>
            </a:pPr>
            <a:r>
              <a:rPr lang="en-US" sz="2600" dirty="0" err="1" smtClean="0"/>
              <a:t>sb.append</a:t>
            </a:r>
            <a:r>
              <a:rPr lang="en-US" sz="2600" dirty="0" smtClean="0"/>
              <a:t>("java is my </a:t>
            </a:r>
            <a:r>
              <a:rPr lang="en-US" sz="2600" dirty="0" err="1" smtClean="0"/>
              <a:t>favourite</a:t>
            </a:r>
            <a:r>
              <a:rPr lang="en-US" sz="2600" dirty="0" smtClean="0"/>
              <a:t> language");  </a:t>
            </a:r>
          </a:p>
          <a:p>
            <a:pPr>
              <a:buNone/>
            </a:pPr>
            <a:r>
              <a:rPr lang="en-US" sz="2600" dirty="0" err="1" smtClean="0"/>
              <a:t>System.out.println</a:t>
            </a:r>
            <a:r>
              <a:rPr lang="en-US" sz="2600" dirty="0" smtClean="0"/>
              <a:t>(</a:t>
            </a:r>
            <a:r>
              <a:rPr lang="en-US" sz="2600" dirty="0" err="1" smtClean="0"/>
              <a:t>sb.capacity</a:t>
            </a:r>
            <a:r>
              <a:rPr lang="en-US" sz="2600" dirty="0" smtClean="0"/>
              <a:t>());</a:t>
            </a:r>
          </a:p>
          <a:p>
            <a:pPr>
              <a:buNone/>
            </a:pPr>
            <a:r>
              <a:rPr lang="en-US" sz="2600" dirty="0" smtClean="0"/>
              <a:t> </a:t>
            </a:r>
            <a:r>
              <a:rPr lang="en-US" sz="2600" dirty="0" smtClean="0"/>
              <a:t>      //</a:t>
            </a:r>
            <a:r>
              <a:rPr lang="en-US" sz="2600" dirty="0" smtClean="0"/>
              <a:t>now (16*2)+2=34 </a:t>
            </a:r>
            <a:r>
              <a:rPr lang="en-US" sz="2600" dirty="0" err="1" smtClean="0"/>
              <a:t>i.e</a:t>
            </a:r>
            <a:r>
              <a:rPr lang="en-US" sz="2600" dirty="0" smtClean="0"/>
              <a:t> (</a:t>
            </a:r>
            <a:r>
              <a:rPr lang="en-US" sz="2600" dirty="0" err="1" smtClean="0"/>
              <a:t>oldcapacity</a:t>
            </a:r>
            <a:r>
              <a:rPr lang="en-US" sz="2600" dirty="0" smtClean="0"/>
              <a:t>*2)+2  </a:t>
            </a:r>
          </a:p>
          <a:p>
            <a:pPr>
              <a:buNone/>
            </a:pPr>
            <a:r>
              <a:rPr lang="en-US" sz="2600" dirty="0" smtClean="0"/>
              <a:t>}  </a:t>
            </a:r>
          </a:p>
          <a:p>
            <a:pPr>
              <a:buNone/>
            </a:pPr>
            <a:r>
              <a:rPr lang="en-US" sz="2600" dirty="0" smtClean="0"/>
              <a:t>}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a:buNone/>
            </a:pPr>
            <a:r>
              <a:rPr lang="en-US" i="1" dirty="0" smtClean="0"/>
              <a:t>			</a:t>
            </a:r>
            <a:r>
              <a:rPr lang="en-US" sz="3600" b="1" dirty="0" smtClean="0"/>
              <a:t>Exploring </a:t>
            </a:r>
            <a:r>
              <a:rPr lang="en-US" sz="3600" dirty="0" smtClean="0"/>
              <a:t>Utility Classes</a:t>
            </a:r>
            <a:endParaRPr lang="en-US" sz="36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StringTokenizer</a:t>
            </a:r>
            <a:endParaRPr lang="en-US" dirty="0"/>
          </a:p>
        </p:txBody>
      </p:sp>
      <p:sp>
        <p:nvSpPr>
          <p:cNvPr id="3" name="Content Placeholder 2"/>
          <p:cNvSpPr>
            <a:spLocks noGrp="1"/>
          </p:cNvSpPr>
          <p:nvPr>
            <p:ph idx="1"/>
          </p:nvPr>
        </p:nvSpPr>
        <p:spPr/>
        <p:txBody>
          <a:bodyPr/>
          <a:lstStyle/>
          <a:p>
            <a:pPr algn="just"/>
            <a:r>
              <a:rPr lang="en-US" i="1" dirty="0" smtClean="0"/>
              <a:t>Parsing</a:t>
            </a:r>
            <a:r>
              <a:rPr lang="en-US" dirty="0" smtClean="0"/>
              <a:t> is the division of text into a set of discrete parts, or tokens, which in a certain sequence can convey a semantic meaning. </a:t>
            </a:r>
          </a:p>
          <a:p>
            <a:pPr algn="just"/>
            <a:r>
              <a:rPr lang="en-US" dirty="0" smtClean="0"/>
              <a:t>The </a:t>
            </a:r>
            <a:r>
              <a:rPr lang="en-US" b="1" dirty="0" err="1" smtClean="0"/>
              <a:t>StringTokenizer</a:t>
            </a:r>
            <a:r>
              <a:rPr lang="en-US" b="1" dirty="0" smtClean="0"/>
              <a:t> </a:t>
            </a:r>
            <a:r>
              <a:rPr lang="en-US" dirty="0" smtClean="0"/>
              <a:t>class provides the first step in this parsing process, often called the </a:t>
            </a:r>
            <a:r>
              <a:rPr lang="en-US" dirty="0" err="1" smtClean="0"/>
              <a:t>lexer</a:t>
            </a:r>
            <a:r>
              <a:rPr lang="en-US" dirty="0" smtClean="0"/>
              <a:t> (lexical analyzer) or scanner</a:t>
            </a:r>
            <a:r>
              <a:rPr lang="en-US" i="1"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StringTokenizer</a:t>
            </a:r>
            <a:endParaRPr lang="en-US" dirty="0"/>
          </a:p>
        </p:txBody>
      </p:sp>
      <p:sp>
        <p:nvSpPr>
          <p:cNvPr id="3" name="Content Placeholder 2"/>
          <p:cNvSpPr>
            <a:spLocks noGrp="1"/>
          </p:cNvSpPr>
          <p:nvPr>
            <p:ph idx="1"/>
          </p:nvPr>
        </p:nvSpPr>
        <p:spPr/>
        <p:txBody>
          <a:bodyPr>
            <a:normAutofit/>
          </a:bodyPr>
          <a:lstStyle/>
          <a:p>
            <a:r>
              <a:rPr lang="en-US" dirty="0" smtClean="0"/>
              <a:t>To use </a:t>
            </a:r>
            <a:r>
              <a:rPr lang="en-US" dirty="0" err="1" smtClean="0"/>
              <a:t>StringTokenizerspecify</a:t>
            </a:r>
            <a:r>
              <a:rPr lang="en-US" dirty="0" smtClean="0"/>
              <a:t> an input string contains delimiters.</a:t>
            </a:r>
          </a:p>
          <a:p>
            <a:r>
              <a:rPr lang="en-US" i="1" dirty="0" smtClean="0"/>
              <a:t>Delimiters </a:t>
            </a:r>
            <a:r>
              <a:rPr lang="en-US" dirty="0" smtClean="0"/>
              <a:t>are characters that separate tokens.</a:t>
            </a:r>
          </a:p>
          <a:p>
            <a:r>
              <a:rPr lang="en-US" dirty="0" smtClean="0"/>
              <a:t>The </a:t>
            </a:r>
            <a:r>
              <a:rPr lang="en-US" dirty="0" err="1" smtClean="0"/>
              <a:t>StringTokenizer</a:t>
            </a:r>
            <a:r>
              <a:rPr lang="en-US" dirty="0" smtClean="0"/>
              <a:t> constructors are shown here:</a:t>
            </a:r>
          </a:p>
          <a:p>
            <a:pPr lvl="1"/>
            <a:r>
              <a:rPr lang="en-US" dirty="0" err="1" smtClean="0"/>
              <a:t>StringTokenizer</a:t>
            </a:r>
            <a:r>
              <a:rPr lang="en-US" dirty="0" smtClean="0"/>
              <a:t>(String </a:t>
            </a:r>
            <a:r>
              <a:rPr lang="en-US" i="1" dirty="0" err="1" smtClean="0"/>
              <a:t>str</a:t>
            </a:r>
            <a:r>
              <a:rPr lang="en-US" i="1" dirty="0" smtClean="0"/>
              <a:t>)</a:t>
            </a:r>
          </a:p>
          <a:p>
            <a:pPr lvl="1"/>
            <a:r>
              <a:rPr lang="en-US" dirty="0" err="1" smtClean="0"/>
              <a:t>StringTokenizer</a:t>
            </a:r>
            <a:r>
              <a:rPr lang="en-US" dirty="0" smtClean="0"/>
              <a:t>(String </a:t>
            </a:r>
            <a:r>
              <a:rPr lang="en-US" i="1" dirty="0" err="1" smtClean="0"/>
              <a:t>str</a:t>
            </a:r>
            <a:r>
              <a:rPr lang="en-US" i="1" dirty="0" smtClean="0"/>
              <a:t>, String delimiters)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Methods Defined by </a:t>
            </a:r>
            <a:r>
              <a:rPr lang="en-US" dirty="0" err="1" smtClean="0"/>
              <a:t>StringTokenizer</a:t>
            </a:r>
            <a:endParaRPr lang="en-US" dirty="0"/>
          </a:p>
        </p:txBody>
      </p:sp>
      <p:pic>
        <p:nvPicPr>
          <p:cNvPr id="1026" name="Picture 2"/>
          <p:cNvPicPr>
            <a:picLocks noChangeAspect="1" noChangeArrowheads="1"/>
          </p:cNvPicPr>
          <p:nvPr/>
        </p:nvPicPr>
        <p:blipFill>
          <a:blip r:embed="rId2"/>
          <a:srcRect/>
          <a:stretch>
            <a:fillRect/>
          </a:stretch>
        </p:blipFill>
        <p:spPr bwMode="auto">
          <a:xfrm>
            <a:off x="762000" y="2133600"/>
            <a:ext cx="7543800" cy="30861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String </a:t>
            </a:r>
            <a:r>
              <a:rPr lang="en-US" dirty="0" smtClean="0"/>
              <a:t>represents fixed-length, immutable character sequences.</a:t>
            </a:r>
          </a:p>
          <a:p>
            <a:r>
              <a:rPr lang="en-US" dirty="0" smtClean="0"/>
              <a:t>Java </a:t>
            </a:r>
            <a:r>
              <a:rPr lang="en-US" dirty="0"/>
              <a:t>implements strings as objects of type </a:t>
            </a:r>
            <a:r>
              <a:rPr lang="en-US" b="1" dirty="0" smtClean="0"/>
              <a:t>String class.</a:t>
            </a:r>
          </a:p>
          <a:p>
            <a:pPr>
              <a:buNone/>
            </a:pPr>
            <a:endParaRPr lang="en-US" b="1" dirty="0"/>
          </a:p>
          <a:p>
            <a:pPr lvl="1"/>
            <a:r>
              <a:rPr lang="en-US" b="1" dirty="0" smtClean="0"/>
              <a:t> </a:t>
            </a:r>
            <a:r>
              <a:rPr lang="en-US" dirty="0" smtClean="0"/>
              <a:t>“Al </a:t>
            </a:r>
            <a:r>
              <a:rPr lang="en-US" dirty="0" err="1" smtClean="0"/>
              <a:t>pacino</a:t>
            </a:r>
            <a:r>
              <a:rPr lang="en-US" dirty="0" smtClean="0"/>
              <a:t>" </a:t>
            </a:r>
            <a:r>
              <a:rPr lang="en-US" dirty="0"/>
              <a:t>(a name)</a:t>
            </a:r>
          </a:p>
          <a:p>
            <a:pPr lvl="1"/>
            <a:r>
              <a:rPr lang="en-US" dirty="0" smtClean="0"/>
              <a:t>“102 </a:t>
            </a:r>
            <a:r>
              <a:rPr lang="en-US" dirty="0"/>
              <a:t>Main Street" (a street address)</a:t>
            </a:r>
          </a:p>
          <a:p>
            <a:pPr lvl="1"/>
            <a:r>
              <a:rPr lang="en-US" dirty="0" smtClean="0"/>
              <a:t>“</a:t>
            </a:r>
            <a:r>
              <a:rPr lang="en-US" dirty="0" err="1" smtClean="0"/>
              <a:t>Chandmari</a:t>
            </a:r>
            <a:r>
              <a:rPr lang="en-US" dirty="0" smtClean="0"/>
              <a:t>, Tura" </a:t>
            </a:r>
            <a:r>
              <a:rPr lang="en-US" dirty="0"/>
              <a:t>(a city and state)</a:t>
            </a:r>
          </a:p>
          <a:p>
            <a:pPr lvl="1"/>
            <a:r>
              <a:rPr lang="en-US" dirty="0"/>
              <a:t>"(201) 555-1212" (a telephone number</a:t>
            </a:r>
            <a:r>
              <a:rPr lang="en-US" dirty="0" smtClean="0"/>
              <a:t>)</a:t>
            </a:r>
          </a:p>
          <a:p>
            <a:pPr lvl="1">
              <a:buFont typeface="Wingdings" pitchFamily="2" charset="2"/>
              <a:buChar char="§"/>
            </a:pPr>
            <a:r>
              <a:rPr lang="en-US" dirty="0" smtClean="0"/>
              <a:t>String Reference </a:t>
            </a:r>
          </a:p>
          <a:p>
            <a:pPr lvl="1">
              <a:buNone/>
            </a:pPr>
            <a:r>
              <a:rPr lang="en-US" dirty="0"/>
              <a:t> </a:t>
            </a:r>
            <a:r>
              <a:rPr lang="en-US" dirty="0" smtClean="0"/>
              <a:t>          String </a:t>
            </a:r>
            <a:r>
              <a:rPr lang="en-US" dirty="0"/>
              <a:t>color = "</a:t>
            </a:r>
            <a:r>
              <a:rPr lang="en-US" dirty="0">
                <a:solidFill>
                  <a:srgbClr val="0070C0"/>
                </a:solidFill>
              </a:rPr>
              <a:t>blue</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public static void main(String </a:t>
            </a:r>
            <a:r>
              <a:rPr lang="en-US" dirty="0" err="1" smtClean="0"/>
              <a:t>args</a:t>
            </a:r>
            <a:r>
              <a:rPr lang="en-US" dirty="0" smtClean="0"/>
              <a:t>[ ]){  </a:t>
            </a:r>
          </a:p>
          <a:p>
            <a:pPr>
              <a:buNone/>
            </a:pPr>
            <a:r>
              <a:rPr lang="en-US" dirty="0" smtClean="0"/>
              <a:t>   </a:t>
            </a:r>
            <a:r>
              <a:rPr lang="en-US" dirty="0" err="1" smtClean="0"/>
              <a:t>StringTokenizer</a:t>
            </a:r>
            <a:r>
              <a:rPr lang="en-US" dirty="0" smtClean="0"/>
              <a:t> </a:t>
            </a:r>
            <a:r>
              <a:rPr lang="en-US" dirty="0" err="1" smtClean="0"/>
              <a:t>st</a:t>
            </a:r>
            <a:r>
              <a:rPr lang="en-US" dirty="0" smtClean="0"/>
              <a:t> = new </a:t>
            </a:r>
            <a:r>
              <a:rPr lang="en-US" dirty="0" err="1" smtClean="0"/>
              <a:t>StringTokenizer</a:t>
            </a:r>
            <a:r>
              <a:rPr lang="en-US" dirty="0" smtClean="0"/>
              <a:t>("my name is khan", " ");  </a:t>
            </a:r>
          </a:p>
          <a:p>
            <a:pPr>
              <a:buNone/>
            </a:pPr>
            <a:r>
              <a:rPr lang="en-US" dirty="0" smtClean="0"/>
              <a:t>     while (</a:t>
            </a:r>
            <a:r>
              <a:rPr lang="en-US" dirty="0" err="1" smtClean="0"/>
              <a:t>st.hasMoreTokens</a:t>
            </a:r>
            <a:r>
              <a:rPr lang="en-US" dirty="0" smtClean="0"/>
              <a:t>( ) ) {  </a:t>
            </a:r>
          </a:p>
          <a:p>
            <a:pPr>
              <a:buNone/>
            </a:pPr>
            <a:r>
              <a:rPr lang="en-US" dirty="0" smtClean="0"/>
              <a:t>         </a:t>
            </a:r>
            <a:r>
              <a:rPr lang="en-US" dirty="0" err="1" smtClean="0"/>
              <a:t>System.out.println</a:t>
            </a:r>
            <a:r>
              <a:rPr lang="en-US" dirty="0" smtClean="0"/>
              <a:t>(</a:t>
            </a:r>
            <a:r>
              <a:rPr lang="en-US" dirty="0" err="1" smtClean="0"/>
              <a:t>st.nextToken</a:t>
            </a:r>
            <a:r>
              <a:rPr lang="en-US" dirty="0" smtClean="0"/>
              <a:t>());  </a:t>
            </a:r>
          </a:p>
          <a:p>
            <a:pPr>
              <a:buNone/>
            </a:pPr>
            <a:r>
              <a:rPr lang="en-US" dirty="0" smtClean="0"/>
              <a:t>     }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public static void main(String[] </a:t>
            </a:r>
            <a:r>
              <a:rPr lang="en-US" dirty="0" err="1" smtClean="0"/>
              <a:t>args</a:t>
            </a:r>
            <a:r>
              <a:rPr lang="en-US" dirty="0" smtClean="0"/>
              <a:t>) {  </a:t>
            </a:r>
          </a:p>
          <a:p>
            <a:pPr>
              <a:buNone/>
            </a:pPr>
            <a:r>
              <a:rPr lang="en-US" dirty="0" smtClean="0"/>
              <a:t>       </a:t>
            </a:r>
            <a:r>
              <a:rPr lang="en-US" dirty="0" err="1" smtClean="0"/>
              <a:t>StringTokenizer</a:t>
            </a:r>
            <a:r>
              <a:rPr lang="en-US" dirty="0" smtClean="0"/>
              <a:t> </a:t>
            </a:r>
            <a:r>
              <a:rPr lang="en-US" dirty="0" err="1" smtClean="0"/>
              <a:t>st</a:t>
            </a:r>
            <a:r>
              <a:rPr lang="en-US" dirty="0" smtClean="0"/>
              <a:t> = new    </a:t>
            </a:r>
            <a:r>
              <a:rPr lang="en-US" dirty="0" err="1" smtClean="0"/>
              <a:t>StringTokenizer</a:t>
            </a:r>
            <a:r>
              <a:rPr lang="en-US" dirty="0" smtClean="0"/>
              <a:t>("</a:t>
            </a:r>
            <a:r>
              <a:rPr lang="en-US" dirty="0" err="1" smtClean="0"/>
              <a:t>my,name,is,khan</a:t>
            </a:r>
            <a:r>
              <a:rPr lang="en-US" dirty="0" smtClean="0"/>
              <a:t>");  </a:t>
            </a:r>
          </a:p>
          <a:p>
            <a:pPr>
              <a:buNone/>
            </a:pPr>
            <a:r>
              <a:rPr lang="en-US" dirty="0" smtClean="0"/>
              <a:t>        </a:t>
            </a:r>
          </a:p>
          <a:p>
            <a:pPr>
              <a:buNone/>
            </a:pPr>
            <a:r>
              <a:rPr lang="en-US" dirty="0" smtClean="0"/>
              <a:t>      // printing next token  </a:t>
            </a:r>
          </a:p>
          <a:p>
            <a:pPr>
              <a:buNone/>
            </a:pPr>
            <a:r>
              <a:rPr lang="en-US" dirty="0" smtClean="0"/>
              <a:t>      </a:t>
            </a:r>
            <a:r>
              <a:rPr lang="en-US" dirty="0" err="1" smtClean="0"/>
              <a:t>System.out.println</a:t>
            </a:r>
            <a:r>
              <a:rPr lang="en-US" dirty="0" smtClean="0"/>
              <a:t>("Next token is : " + </a:t>
            </a:r>
            <a:r>
              <a:rPr lang="en-US" dirty="0" err="1" smtClean="0"/>
              <a:t>st.nextToken</a:t>
            </a:r>
            <a:r>
              <a:rPr lang="en-US" dirty="0" smtClean="0"/>
              <a:t>(","));  </a:t>
            </a:r>
          </a:p>
          <a:p>
            <a:pPr>
              <a:buNone/>
            </a:pPr>
            <a:r>
              <a:rPr lang="en-US" dirty="0" smtClean="0"/>
              <a:t>   }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BitSet</a:t>
            </a:r>
            <a:endParaRPr lang="en-US" dirty="0"/>
          </a:p>
        </p:txBody>
      </p:sp>
      <p:sp>
        <p:nvSpPr>
          <p:cNvPr id="3" name="Content Placeholder 2"/>
          <p:cNvSpPr>
            <a:spLocks noGrp="1"/>
          </p:cNvSpPr>
          <p:nvPr>
            <p:ph idx="1"/>
          </p:nvPr>
        </p:nvSpPr>
        <p:spPr/>
        <p:txBody>
          <a:bodyPr/>
          <a:lstStyle/>
          <a:p>
            <a:r>
              <a:rPr lang="en-US" dirty="0" smtClean="0"/>
              <a:t>A </a:t>
            </a:r>
            <a:r>
              <a:rPr lang="en-US" i="1" dirty="0" err="1" smtClean="0"/>
              <a:t>BitSet</a:t>
            </a:r>
            <a:r>
              <a:rPr lang="en-US" dirty="0" smtClean="0"/>
              <a:t> class creates a special type of array that holds bit values. This array can increase in size as needed.</a:t>
            </a:r>
          </a:p>
          <a:p>
            <a:r>
              <a:rPr lang="en-US" dirty="0" smtClean="0"/>
              <a:t>The </a:t>
            </a:r>
            <a:r>
              <a:rPr lang="en-US" dirty="0" err="1" smtClean="0"/>
              <a:t>BitSet</a:t>
            </a:r>
            <a:r>
              <a:rPr lang="en-US" dirty="0" smtClean="0"/>
              <a:t> constructors are shown here:</a:t>
            </a:r>
          </a:p>
          <a:p>
            <a:pPr lvl="1"/>
            <a:r>
              <a:rPr lang="en-US" dirty="0" err="1" smtClean="0"/>
              <a:t>BitSet</a:t>
            </a:r>
            <a:r>
              <a:rPr lang="en-US" dirty="0" smtClean="0"/>
              <a:t>( )</a:t>
            </a:r>
          </a:p>
          <a:p>
            <a:pPr lvl="1"/>
            <a:r>
              <a:rPr lang="en-US" dirty="0" err="1" smtClean="0"/>
              <a:t>BitSet</a:t>
            </a:r>
            <a:r>
              <a:rPr lang="en-US" dirty="0" smtClean="0"/>
              <a:t>(</a:t>
            </a:r>
            <a:r>
              <a:rPr lang="en-US" dirty="0" err="1" smtClean="0"/>
              <a:t>int</a:t>
            </a:r>
            <a:r>
              <a:rPr lang="en-US" dirty="0" smtClean="0"/>
              <a:t> </a:t>
            </a:r>
            <a:r>
              <a:rPr lang="en-US" i="1" dirty="0" smtClean="0"/>
              <a:t>size)</a:t>
            </a:r>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Vector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b="1" dirty="0" err="1" smtClean="0"/>
              <a:t>Hashtable</a:t>
            </a:r>
            <a:r>
              <a:rPr lang="en-US" b="1" dirty="0" smtClean="0"/>
              <a:t> stores key/value pairs in a hash table</a:t>
            </a:r>
            <a:r>
              <a:rPr lang="en-US" dirty="0" smtClean="0"/>
              <a:t>.</a:t>
            </a:r>
          </a:p>
          <a:p>
            <a:pPr algn="just"/>
            <a:r>
              <a:rPr lang="en-US" dirty="0" smtClean="0"/>
              <a:t>It contains only unique elements. </a:t>
            </a:r>
          </a:p>
          <a:p>
            <a:r>
              <a:rPr lang="en-US" dirty="0" smtClean="0"/>
              <a:t>Neither keys nor values can be </a:t>
            </a:r>
            <a:r>
              <a:rPr lang="en-US" b="1" dirty="0" smtClean="0"/>
              <a:t>null.</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a:t>
            </a: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smtClean="0"/>
              <a:t>It is declared like this:</a:t>
            </a:r>
          </a:p>
          <a:p>
            <a:pPr lvl="1"/>
            <a:r>
              <a:rPr lang="en-US" dirty="0" smtClean="0"/>
              <a:t>class </a:t>
            </a:r>
            <a:r>
              <a:rPr lang="en-US" dirty="0" err="1" smtClean="0"/>
              <a:t>Hashtable</a:t>
            </a:r>
            <a:r>
              <a:rPr lang="en-US" dirty="0" smtClean="0"/>
              <a:t>&lt;K, V&gt;</a:t>
            </a:r>
          </a:p>
          <a:p>
            <a:pPr lvl="1"/>
            <a:r>
              <a:rPr lang="en-US" dirty="0" smtClean="0"/>
              <a:t>Here, K specifies the type of keys, and V specifies the type of values.</a:t>
            </a:r>
          </a:p>
          <a:p>
            <a:pPr lvl="1"/>
            <a:r>
              <a:rPr lang="en-US" dirty="0" smtClean="0"/>
              <a:t>The key is then hashed, and the resulting hash code is used as the index at which the value is stored within the table.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err="1" smtClean="0"/>
              <a:t>HashTable</a:t>
            </a:r>
            <a:r>
              <a:rPr lang="en-US" dirty="0" smtClean="0"/>
              <a:t> Methods</a:t>
            </a:r>
            <a:endParaRPr lang="en-US" dirty="0"/>
          </a:p>
        </p:txBody>
      </p:sp>
      <p:sp>
        <p:nvSpPr>
          <p:cNvPr id="3" name="Content Placeholder 2"/>
          <p:cNvSpPr>
            <a:spLocks noGrp="1"/>
          </p:cNvSpPr>
          <p:nvPr>
            <p:ph idx="1"/>
          </p:nvPr>
        </p:nvSpPr>
        <p:spPr>
          <a:xfrm>
            <a:off x="457200" y="1371600"/>
            <a:ext cx="8229600" cy="5334000"/>
          </a:xfrm>
        </p:spPr>
        <p:txBody>
          <a:bodyPr>
            <a:normAutofit fontScale="92500" lnSpcReduction="20000"/>
          </a:bodyPr>
          <a:lstStyle/>
          <a:p>
            <a:pPr algn="just"/>
            <a:r>
              <a:rPr lang="en-US" b="1" dirty="0" smtClean="0"/>
              <a:t>Object put(Object key, Object value)</a:t>
            </a:r>
            <a:r>
              <a:rPr lang="en-US" dirty="0" smtClean="0"/>
              <a:t> Inserts a key and a value into the hash table. </a:t>
            </a:r>
          </a:p>
          <a:p>
            <a:pPr algn="just"/>
            <a:r>
              <a:rPr lang="en-US" b="1" dirty="0" smtClean="0"/>
              <a:t>Object get(Object key)</a:t>
            </a:r>
            <a:r>
              <a:rPr lang="en-US" dirty="0" smtClean="0"/>
              <a:t> Returns the object that contains the value associated with key. If key is not in the hash table, a null object is returned.</a:t>
            </a:r>
          </a:p>
          <a:p>
            <a:pPr algn="just"/>
            <a:r>
              <a:rPr lang="en-US" b="1" dirty="0" smtClean="0"/>
              <a:t>Enumeration keys( )</a:t>
            </a:r>
            <a:r>
              <a:rPr lang="en-US" dirty="0" smtClean="0"/>
              <a:t> Returns an enumeration of the keys contained in the hash table.</a:t>
            </a:r>
          </a:p>
          <a:p>
            <a:pPr algn="just"/>
            <a:r>
              <a:rPr lang="en-US" b="1" dirty="0" err="1" smtClean="0"/>
              <a:t>boolean</a:t>
            </a:r>
            <a:r>
              <a:rPr lang="en-US" b="1" dirty="0" smtClean="0"/>
              <a:t> </a:t>
            </a:r>
            <a:r>
              <a:rPr lang="en-US" b="1" dirty="0" err="1" smtClean="0"/>
              <a:t>containsKey</a:t>
            </a:r>
            <a:r>
              <a:rPr lang="en-US" b="1" dirty="0" smtClean="0"/>
              <a:t>(Object key)</a:t>
            </a:r>
            <a:r>
              <a:rPr lang="en-US" dirty="0" smtClean="0"/>
              <a:t> Returns true if some key equal to key exists within the hash table. Returns false if the key isn't found.</a:t>
            </a:r>
          </a:p>
          <a:p>
            <a:pPr algn="just"/>
            <a:r>
              <a:rPr lang="en-US" b="1" dirty="0" err="1" smtClean="0"/>
              <a:t>boolean</a:t>
            </a:r>
            <a:r>
              <a:rPr lang="en-US" b="1" dirty="0" smtClean="0"/>
              <a:t> </a:t>
            </a:r>
            <a:r>
              <a:rPr lang="en-US" b="1" dirty="0" err="1" smtClean="0"/>
              <a:t>containsValue</a:t>
            </a:r>
            <a:r>
              <a:rPr lang="en-US" b="1" dirty="0" smtClean="0"/>
              <a:t>(Object value)</a:t>
            </a:r>
            <a:r>
              <a:rPr lang="en-US" dirty="0" smtClean="0"/>
              <a:t> Returns true if some value equal to value exists within the hash table. Returns false if the value isn't found.</a:t>
            </a:r>
          </a:p>
          <a:p>
            <a:pPr algn="just"/>
            <a:endParaRPr lang="en-US" dirty="0" smtClean="0"/>
          </a:p>
          <a:p>
            <a:pPr algn="just"/>
            <a:endParaRPr lang="en-US"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lgn="just"/>
            <a:r>
              <a:rPr lang="en-US" dirty="0" smtClean="0"/>
              <a:t>Write a Java Program Which includes a class called </a:t>
            </a:r>
            <a:r>
              <a:rPr lang="en-US" i="1" dirty="0" smtClean="0"/>
              <a:t>searching </a:t>
            </a:r>
            <a:r>
              <a:rPr lang="en-US" dirty="0" smtClean="0"/>
              <a:t>with an integer array as member, which will be initialized by using </a:t>
            </a:r>
            <a:r>
              <a:rPr lang="en-US" i="1" dirty="0" smtClean="0"/>
              <a:t>random</a:t>
            </a:r>
            <a:r>
              <a:rPr lang="en-US" dirty="0" smtClean="0"/>
              <a:t> number generator object. Write a function to search an input element in that integer array using linear search.</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pic>
        <p:nvPicPr>
          <p:cNvPr id="1026" name="Picture 2"/>
          <p:cNvPicPr>
            <a:picLocks noChangeAspect="1" noChangeArrowheads="1"/>
          </p:cNvPicPr>
          <p:nvPr/>
        </p:nvPicPr>
        <p:blipFill>
          <a:blip r:embed="rId2"/>
          <a:srcRect/>
          <a:stretch>
            <a:fillRect/>
          </a:stretch>
        </p:blipFill>
        <p:spPr bwMode="auto">
          <a:xfrm>
            <a:off x="451218" y="1524000"/>
            <a:ext cx="8311782" cy="48482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String</a:t>
            </a:r>
            <a:endParaRPr lang="en-US" dirty="0"/>
          </a:p>
        </p:txBody>
      </p:sp>
      <p:sp>
        <p:nvSpPr>
          <p:cNvPr id="3" name="Content Placeholder 2"/>
          <p:cNvSpPr>
            <a:spLocks noGrp="1"/>
          </p:cNvSpPr>
          <p:nvPr>
            <p:ph idx="1"/>
          </p:nvPr>
        </p:nvSpPr>
        <p:spPr/>
        <p:txBody>
          <a:bodyPr/>
          <a:lstStyle/>
          <a:p>
            <a:r>
              <a:rPr lang="en-US" dirty="0"/>
              <a:t>Class String is used to represent strings in </a:t>
            </a:r>
            <a:r>
              <a:rPr lang="en-US" dirty="0" smtClean="0"/>
              <a:t>Java.</a:t>
            </a:r>
          </a:p>
          <a:p>
            <a:r>
              <a:rPr lang="en-US" dirty="0"/>
              <a:t>Class String provides </a:t>
            </a:r>
            <a:r>
              <a:rPr lang="en-US" b="1" dirty="0"/>
              <a:t>constructors</a:t>
            </a:r>
            <a:r>
              <a:rPr lang="en-US" dirty="0"/>
              <a:t> for initializing String objects in a variety of ways</a:t>
            </a:r>
            <a:r>
              <a:rPr lang="en-US" dirty="0" smtClean="0"/>
              <a:t>.</a:t>
            </a:r>
          </a:p>
          <a:p>
            <a:r>
              <a:rPr lang="en-US" dirty="0" smtClean="0"/>
              <a:t>The </a:t>
            </a:r>
            <a:r>
              <a:rPr lang="en-US" dirty="0" err="1" smtClean="0"/>
              <a:t>java.lang.String</a:t>
            </a:r>
            <a:r>
              <a:rPr lang="en-US" dirty="0" smtClean="0"/>
              <a:t> class provides many useful methods to perform operations on sequence of char values.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buNone/>
            </a:pPr>
            <a:r>
              <a:rPr lang="en-US" dirty="0" smtClean="0"/>
              <a:t>public class </a:t>
            </a:r>
            <a:r>
              <a:rPr lang="en-US" dirty="0" err="1" smtClean="0"/>
              <a:t>StringConstructors</a:t>
            </a:r>
            <a:endParaRPr lang="en-US" dirty="0" smtClean="0"/>
          </a:p>
          <a:p>
            <a:pPr>
              <a:buNone/>
            </a:pPr>
            <a:r>
              <a:rPr lang="en-US" dirty="0" smtClean="0"/>
              <a:t> {</a:t>
            </a:r>
          </a:p>
          <a:p>
            <a:pPr>
              <a:buNone/>
            </a:pPr>
            <a:r>
              <a:rPr lang="en-US" dirty="0" smtClean="0"/>
              <a:t> 	public static void main( String[] </a:t>
            </a:r>
            <a:r>
              <a:rPr lang="en-US" dirty="0" err="1" smtClean="0"/>
              <a:t>args</a:t>
            </a:r>
            <a:r>
              <a:rPr lang="en-US" dirty="0" smtClean="0"/>
              <a:t> )</a:t>
            </a:r>
          </a:p>
          <a:p>
            <a:pPr>
              <a:buNone/>
            </a:pPr>
            <a:r>
              <a:rPr lang="en-US" dirty="0" smtClean="0"/>
              <a:t>	 {</a:t>
            </a:r>
          </a:p>
          <a:p>
            <a:pPr>
              <a:buNone/>
            </a:pPr>
            <a:r>
              <a:rPr lang="en-US" dirty="0" smtClean="0"/>
              <a:t> 		char[ ] </a:t>
            </a:r>
            <a:r>
              <a:rPr lang="en-US" dirty="0" err="1" smtClean="0"/>
              <a:t>charArray</a:t>
            </a:r>
            <a:r>
              <a:rPr lang="en-US" dirty="0" smtClean="0"/>
              <a:t> = { 'b', '</a:t>
            </a:r>
            <a:r>
              <a:rPr lang="en-US" dirty="0" err="1" smtClean="0"/>
              <a:t>i</a:t>
            </a:r>
            <a:r>
              <a:rPr lang="en-US" dirty="0" smtClean="0"/>
              <a:t>', 'r', 't', 'h', ' ', 'd', 'a', 'y' };</a:t>
            </a:r>
          </a:p>
          <a:p>
            <a:pPr>
              <a:buNone/>
            </a:pPr>
            <a:r>
              <a:rPr lang="en-US" dirty="0" smtClean="0"/>
              <a:t> 		String s = new String( "hello" );</a:t>
            </a:r>
          </a:p>
          <a:p>
            <a:pPr>
              <a:buNone/>
            </a:pPr>
            <a:endParaRPr lang="en-US" dirty="0" smtClean="0"/>
          </a:p>
          <a:p>
            <a:pPr>
              <a:buNone/>
            </a:pPr>
            <a:r>
              <a:rPr lang="en-US" dirty="0" smtClean="0"/>
              <a:t>	// </a:t>
            </a:r>
            <a:r>
              <a:rPr lang="en-US" dirty="0"/>
              <a:t>use String constructors</a:t>
            </a:r>
          </a:p>
          <a:p>
            <a:pPr>
              <a:buNone/>
            </a:pPr>
            <a:r>
              <a:rPr lang="en-US" dirty="0" smtClean="0"/>
              <a:t>		</a:t>
            </a:r>
            <a:r>
              <a:rPr lang="en-US" dirty="0" smtClean="0">
                <a:solidFill>
                  <a:srgbClr val="FF0000"/>
                </a:solidFill>
              </a:rPr>
              <a:t>String </a:t>
            </a:r>
            <a:r>
              <a:rPr lang="en-US" dirty="0">
                <a:solidFill>
                  <a:srgbClr val="FF0000"/>
                </a:solidFill>
              </a:rPr>
              <a:t>s1 = new String();</a:t>
            </a:r>
          </a:p>
          <a:p>
            <a:pPr>
              <a:buNone/>
            </a:pPr>
            <a:r>
              <a:rPr lang="en-US" dirty="0" smtClean="0">
                <a:solidFill>
                  <a:srgbClr val="FF0000"/>
                </a:solidFill>
              </a:rPr>
              <a:t>		String </a:t>
            </a:r>
            <a:r>
              <a:rPr lang="en-US" dirty="0">
                <a:solidFill>
                  <a:srgbClr val="FF0000"/>
                </a:solidFill>
              </a:rPr>
              <a:t>s2 = new String( s );</a:t>
            </a:r>
          </a:p>
          <a:p>
            <a:pPr>
              <a:buNone/>
            </a:pPr>
            <a:r>
              <a:rPr lang="en-US" dirty="0" smtClean="0">
                <a:solidFill>
                  <a:srgbClr val="FF0000"/>
                </a:solidFill>
              </a:rPr>
              <a:t>		String </a:t>
            </a:r>
            <a:r>
              <a:rPr lang="en-US" dirty="0">
                <a:solidFill>
                  <a:srgbClr val="FF0000"/>
                </a:solidFill>
              </a:rPr>
              <a:t>s3 = new String( </a:t>
            </a:r>
            <a:r>
              <a:rPr lang="en-US" dirty="0" err="1">
                <a:solidFill>
                  <a:srgbClr val="FF0000"/>
                </a:solidFill>
              </a:rPr>
              <a:t>charArray</a:t>
            </a:r>
            <a:r>
              <a:rPr lang="en-US" dirty="0">
                <a:solidFill>
                  <a:srgbClr val="FF0000"/>
                </a:solidFill>
              </a:rPr>
              <a:t> );</a:t>
            </a:r>
          </a:p>
          <a:p>
            <a:pPr>
              <a:buNone/>
            </a:pPr>
            <a:r>
              <a:rPr lang="en-US" dirty="0" smtClean="0">
                <a:solidFill>
                  <a:srgbClr val="FF0000"/>
                </a:solidFill>
              </a:rPr>
              <a:t>		String </a:t>
            </a:r>
            <a:r>
              <a:rPr lang="en-US" dirty="0">
                <a:solidFill>
                  <a:srgbClr val="FF0000"/>
                </a:solidFill>
              </a:rPr>
              <a:t>s4 = new String( </a:t>
            </a:r>
            <a:r>
              <a:rPr lang="en-US" dirty="0" err="1">
                <a:solidFill>
                  <a:srgbClr val="FF0000"/>
                </a:solidFill>
              </a:rPr>
              <a:t>charArray</a:t>
            </a:r>
            <a:r>
              <a:rPr lang="en-US" dirty="0">
                <a:solidFill>
                  <a:srgbClr val="FF0000"/>
                </a:solidFill>
              </a:rPr>
              <a:t>, 6, 3 </a:t>
            </a:r>
            <a:r>
              <a:rPr lang="en-US" dirty="0" smtClean="0">
                <a:solidFill>
                  <a:srgbClr val="FF0000"/>
                </a:solidFill>
              </a:rPr>
              <a:t>);</a:t>
            </a:r>
          </a:p>
          <a:p>
            <a:pPr>
              <a:buNone/>
            </a:pPr>
            <a:endParaRPr lang="en-US" dirty="0" smtClean="0">
              <a:solidFill>
                <a:srgbClr val="FF0000"/>
              </a:solidFill>
            </a:endParaRPr>
          </a:p>
          <a:p>
            <a:pPr>
              <a:buNone/>
            </a:pPr>
            <a:r>
              <a:rPr lang="en-US" dirty="0" smtClean="0"/>
              <a:t>   </a:t>
            </a:r>
            <a:r>
              <a:rPr lang="en-US" dirty="0" err="1" smtClean="0"/>
              <a:t>System.out.printf</a:t>
            </a:r>
            <a:r>
              <a:rPr lang="en-US" dirty="0" smtClean="0"/>
              <a:t>("s1 = %s\ns2 = %s\ns3 = %s\ns4 = %s\n",s1, s2, s3, s4 ); </a:t>
            </a:r>
          </a:p>
          <a:p>
            <a:pPr>
              <a:buNone/>
            </a:pPr>
            <a:r>
              <a:rPr lang="en-US" dirty="0" smtClean="0"/>
              <a:t>  }</a:t>
            </a:r>
          </a:p>
          <a:p>
            <a:pPr>
              <a:buNone/>
            </a:pP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In java, </a:t>
            </a:r>
            <a:r>
              <a:rPr lang="en-US" b="1" dirty="0" smtClean="0"/>
              <a:t>string objects are immutable</a:t>
            </a:r>
            <a:r>
              <a:rPr lang="en-US" dirty="0" smtClean="0"/>
              <a:t>. Immutable simply means un-modifiable or unchangeable.</a:t>
            </a:r>
          </a:p>
          <a:p>
            <a:r>
              <a:rPr lang="en-US" dirty="0" smtClean="0"/>
              <a:t>Once string object is created its data or state can't be changed but a new string object is created.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Why string objects are immutable in java?</a:t>
            </a:r>
            <a:br>
              <a:rPr lang="en-US" b="1" dirty="0" smtClean="0"/>
            </a:br>
            <a:endParaRPr lang="en-US" dirty="0"/>
          </a:p>
        </p:txBody>
      </p:sp>
      <p:sp>
        <p:nvSpPr>
          <p:cNvPr id="3" name="Content Placeholder 2"/>
          <p:cNvSpPr>
            <a:spLocks noGrp="1"/>
          </p:cNvSpPr>
          <p:nvPr>
            <p:ph idx="1"/>
          </p:nvPr>
        </p:nvSpPr>
        <p:spPr>
          <a:xfrm>
            <a:off x="457200" y="1951037"/>
            <a:ext cx="8229600" cy="4525963"/>
          </a:xfrm>
        </p:spPr>
        <p:txBody>
          <a:bodyPr/>
          <a:lstStyle/>
          <a:p>
            <a:pPr algn="just"/>
            <a:r>
              <a:rPr lang="en-US" dirty="0" smtClean="0"/>
              <a:t>Because java uses the concept of string </a:t>
            </a:r>
            <a:r>
              <a:rPr lang="en-US" i="1" dirty="0" smtClean="0"/>
              <a:t>literal</a:t>
            </a:r>
            <a:r>
              <a:rPr lang="en-US" dirty="0" smtClean="0"/>
              <a:t>. Suppose there are 5 reference variables, all refers to one object “Java". If one reference variable changes the value of the object, it will be affected to all the reference variables. That is why string objects are immutable in java.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Character Extraction</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smtClean="0"/>
              <a:t>The String class provides a number of ways in which characters can be extracted from a</a:t>
            </a:r>
          </a:p>
          <a:p>
            <a:pPr>
              <a:buNone/>
            </a:pPr>
            <a:r>
              <a:rPr lang="en-US" dirty="0" smtClean="0"/>
              <a:t>     String object.</a:t>
            </a:r>
          </a:p>
          <a:p>
            <a:r>
              <a:rPr lang="en-US" b="1" dirty="0" err="1" smtClean="0"/>
              <a:t>charAt</a:t>
            </a:r>
            <a:r>
              <a:rPr lang="en-US" b="1" dirty="0" smtClean="0"/>
              <a:t>: </a:t>
            </a:r>
            <a:r>
              <a:rPr lang="en-US" dirty="0" smtClean="0"/>
              <a:t>obtain the character at a specific location in a String</a:t>
            </a:r>
            <a:r>
              <a:rPr lang="en-US" b="1" dirty="0" smtClean="0"/>
              <a:t> </a:t>
            </a:r>
          </a:p>
          <a:p>
            <a:pPr>
              <a:buNone/>
            </a:pPr>
            <a:r>
              <a:rPr lang="en-US" b="1" dirty="0" smtClean="0"/>
              <a:t>                 </a:t>
            </a:r>
            <a:r>
              <a:rPr lang="en-US" dirty="0" smtClean="0"/>
              <a:t>char </a:t>
            </a:r>
            <a:r>
              <a:rPr lang="en-US" dirty="0" err="1" smtClean="0"/>
              <a:t>charAt</a:t>
            </a:r>
            <a:r>
              <a:rPr lang="en-US" dirty="0" smtClean="0"/>
              <a:t>(</a:t>
            </a:r>
            <a:r>
              <a:rPr lang="en-US" dirty="0" err="1" smtClean="0"/>
              <a:t>int</a:t>
            </a:r>
            <a:r>
              <a:rPr lang="en-US" dirty="0" smtClean="0"/>
              <a:t> </a:t>
            </a:r>
            <a:r>
              <a:rPr lang="en-US" i="1" dirty="0" smtClean="0"/>
              <a:t>index)</a:t>
            </a:r>
          </a:p>
          <a:p>
            <a:pPr>
              <a:buNone/>
            </a:pPr>
            <a:r>
              <a:rPr lang="en-US" i="1" dirty="0" smtClean="0"/>
              <a:t>e.g.,</a:t>
            </a:r>
          </a:p>
          <a:p>
            <a:pPr lvl="1">
              <a:buNone/>
            </a:pPr>
            <a:r>
              <a:rPr lang="en-US" dirty="0" smtClean="0"/>
              <a:t>char </a:t>
            </a:r>
            <a:r>
              <a:rPr lang="en-US" dirty="0" err="1" smtClean="0"/>
              <a:t>ch</a:t>
            </a:r>
            <a:r>
              <a:rPr lang="en-US" dirty="0" smtClean="0"/>
              <a:t>;</a:t>
            </a:r>
          </a:p>
          <a:p>
            <a:pPr lvl="1">
              <a:buNone/>
            </a:pPr>
            <a:r>
              <a:rPr lang="en-US" dirty="0" err="1" smtClean="0"/>
              <a:t>ch</a:t>
            </a:r>
            <a:r>
              <a:rPr lang="en-US" dirty="0" smtClean="0"/>
              <a:t> = "</a:t>
            </a:r>
            <a:r>
              <a:rPr lang="en-US" dirty="0" err="1" smtClean="0"/>
              <a:t>abc".charAt</a:t>
            </a:r>
            <a:r>
              <a:rPr lang="en-US" dirty="0" smtClean="0"/>
              <a:t>(1);</a:t>
            </a:r>
          </a:p>
          <a:p>
            <a:pPr>
              <a:buNone/>
            </a:pPr>
            <a:r>
              <a:rPr lang="en-US" dirty="0" smtClean="0"/>
              <a:t>     assigns the value “</a:t>
            </a:r>
            <a:r>
              <a:rPr lang="en-US" b="1" dirty="0" smtClean="0"/>
              <a:t>b” to </a:t>
            </a:r>
            <a:r>
              <a:rPr lang="en-US" b="1" dirty="0" err="1" smtClean="0"/>
              <a:t>ch</a:t>
            </a:r>
            <a:r>
              <a:rPr lang="en-US" b="1" dirty="0" smtClean="0"/>
              <a:t>.</a:t>
            </a:r>
          </a:p>
          <a:p>
            <a:pPr>
              <a:buNone/>
            </a:pPr>
            <a:r>
              <a:rPr lang="en-US" b="1"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1878</Words>
  <Application>Microsoft Office PowerPoint</Application>
  <PresentationFormat>On-screen Show (4:3)</PresentationFormat>
  <Paragraphs>294</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Unit III</vt:lpstr>
      <vt:lpstr>Contents</vt:lpstr>
      <vt:lpstr>Slide 3</vt:lpstr>
      <vt:lpstr>String</vt:lpstr>
      <vt:lpstr>Class String</vt:lpstr>
      <vt:lpstr>Example</vt:lpstr>
      <vt:lpstr>String</vt:lpstr>
      <vt:lpstr>Why string objects are immutable in java? </vt:lpstr>
      <vt:lpstr>Character Extraction</vt:lpstr>
      <vt:lpstr>Character Extraction</vt:lpstr>
      <vt:lpstr>Example</vt:lpstr>
      <vt:lpstr>Character Extraction</vt:lpstr>
      <vt:lpstr>Character Extraction</vt:lpstr>
      <vt:lpstr>example</vt:lpstr>
      <vt:lpstr>String Comparison</vt:lpstr>
      <vt:lpstr>String Comparison</vt:lpstr>
      <vt:lpstr>startsWith( ) and endsWith( )</vt:lpstr>
      <vt:lpstr>equals( ) Versus ==</vt:lpstr>
      <vt:lpstr>Example</vt:lpstr>
      <vt:lpstr>compareTo( )</vt:lpstr>
      <vt:lpstr>example</vt:lpstr>
      <vt:lpstr>Searching Strings</vt:lpstr>
      <vt:lpstr>Example</vt:lpstr>
      <vt:lpstr>Modifying a String</vt:lpstr>
      <vt:lpstr>Data Conversion Using valueOf( )</vt:lpstr>
      <vt:lpstr>Example</vt:lpstr>
      <vt:lpstr>StringBuffer</vt:lpstr>
      <vt:lpstr>Important Constructors of StringBuffer class </vt:lpstr>
      <vt:lpstr>Example</vt:lpstr>
      <vt:lpstr>Important methods of StringBuffer class </vt:lpstr>
      <vt:lpstr>Example</vt:lpstr>
      <vt:lpstr>Important methods of StringBuffer class</vt:lpstr>
      <vt:lpstr>Example</vt:lpstr>
      <vt:lpstr>Example</vt:lpstr>
      <vt:lpstr>Example</vt:lpstr>
      <vt:lpstr>Slide 36</vt:lpstr>
      <vt:lpstr>StringTokenizer</vt:lpstr>
      <vt:lpstr>StringTokenizer</vt:lpstr>
      <vt:lpstr>The Methods Defined by StringTokenizer</vt:lpstr>
      <vt:lpstr>Example</vt:lpstr>
      <vt:lpstr>Example</vt:lpstr>
      <vt:lpstr>BitSet</vt:lpstr>
      <vt:lpstr>Vector</vt:lpstr>
      <vt:lpstr>Stack</vt:lpstr>
      <vt:lpstr>HashTable</vt:lpstr>
      <vt:lpstr>HashTable</vt:lpstr>
      <vt:lpstr>HashTable Methods</vt:lpstr>
      <vt:lpstr>Exercise</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user</dc:creator>
  <cp:lastModifiedBy>user</cp:lastModifiedBy>
  <cp:revision>97</cp:revision>
  <dcterms:created xsi:type="dcterms:W3CDTF">2015-09-15T07:23:54Z</dcterms:created>
  <dcterms:modified xsi:type="dcterms:W3CDTF">2017-10-09T05:45:03Z</dcterms:modified>
</cp:coreProperties>
</file>