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7" r:id="rId11"/>
    <p:sldId id="268" r:id="rId12"/>
    <p:sldId id="269" r:id="rId13"/>
    <p:sldId id="270" r:id="rId14"/>
    <p:sldId id="264" r:id="rId15"/>
    <p:sldId id="271" r:id="rId16"/>
    <p:sldId id="272" r:id="rId17"/>
    <p:sldId id="273" r:id="rId18"/>
    <p:sldId id="275" r:id="rId19"/>
    <p:sldId id="266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E3F13-4253-46FD-B426-51007D2D5662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1B1F4-4DCF-4792-B3B9-8A8B63374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12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Clipart : crazywebsite</a:t>
            </a:r>
            <a:r>
              <a:rPr lang="en-US" baseline="0" dirty="0" smtClean="0"/>
              <a:t>.com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1B1F4-4DCF-4792-B3B9-8A8B63374F6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11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EB23AD-7410-4799-A8A0-101154A45C9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73E649-3608-445E-86D9-B811F5BF8E7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OverloadDemo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OverLoadDemo2.tx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OverloadCons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OverloadCons1.txt" TargetMode="External"/><Relationship Id="rId2" Type="http://schemas.openxmlformats.org/officeDocument/2006/relationships/hyperlink" Target="RectangleDemo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RectangleDemo1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Classes and </a:t>
            </a:r>
            <a:r>
              <a:rPr smtClean="0"/>
              <a:t>Method</a:t>
            </a:r>
            <a:r>
              <a:rPr lang="en-US" smtClean="0"/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:One dimensional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  <a:p>
            <a:pPr lvl="1"/>
            <a:endParaRPr lang="en-IN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34958"/>
            <a:ext cx="7848600" cy="272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5127171"/>
            <a:ext cx="6096000" cy="12675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:: Index out of range is checked</a:t>
            </a:r>
            <a:endParaRPr lang="en-IN" dirty="0"/>
          </a:p>
        </p:txBody>
      </p:sp>
      <p:pic>
        <p:nvPicPr>
          <p:cNvPr id="1028" name="Picture 4" descr="https://encrypted-tbn0.gstatic.com/images?q=tbn:ANd9GcSHoOtQxTWHKYQ4fwdYHn38sjuxAD-Ad-4JIwGSs-e8tVsIWLWSU7l0De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32614"/>
            <a:ext cx="361950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6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Multidimensional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twoD</a:t>
            </a:r>
            <a:r>
              <a:rPr lang="en-IN" dirty="0"/>
              <a:t>[][] = new </a:t>
            </a:r>
            <a:r>
              <a:rPr lang="en-IN" dirty="0" err="1"/>
              <a:t>int</a:t>
            </a:r>
            <a:r>
              <a:rPr lang="en-IN" dirty="0"/>
              <a:t>[4][5</a:t>
            </a:r>
            <a:r>
              <a:rPr lang="en-IN" dirty="0" smtClean="0"/>
              <a:t>];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twoD</a:t>
            </a:r>
            <a:r>
              <a:rPr lang="en-IN" dirty="0"/>
              <a:t>[][] = new </a:t>
            </a:r>
            <a:r>
              <a:rPr lang="en-IN" dirty="0" err="1"/>
              <a:t>int</a:t>
            </a:r>
            <a:r>
              <a:rPr lang="en-IN" dirty="0"/>
              <a:t>[4</a:t>
            </a:r>
            <a:r>
              <a:rPr lang="en-IN" dirty="0" smtClean="0"/>
              <a:t>][];</a:t>
            </a:r>
            <a:br>
              <a:rPr lang="en-IN" dirty="0" smtClean="0"/>
            </a:br>
            <a:r>
              <a:rPr lang="en-IN" dirty="0" err="1" smtClean="0"/>
              <a:t>twoD</a:t>
            </a:r>
            <a:r>
              <a:rPr lang="en-IN" dirty="0" smtClean="0"/>
              <a:t>[0</a:t>
            </a:r>
            <a:r>
              <a:rPr lang="en-IN" dirty="0"/>
              <a:t>] = new </a:t>
            </a:r>
            <a:r>
              <a:rPr lang="en-IN" dirty="0" err="1"/>
              <a:t>int</a:t>
            </a:r>
            <a:r>
              <a:rPr lang="en-IN" dirty="0"/>
              <a:t>[1</a:t>
            </a:r>
            <a:r>
              <a:rPr lang="en-IN" dirty="0" smtClean="0"/>
              <a:t>];</a:t>
            </a:r>
            <a:br>
              <a:rPr lang="en-IN" dirty="0" smtClean="0"/>
            </a:br>
            <a:r>
              <a:rPr lang="en-IN" dirty="0" err="1" smtClean="0"/>
              <a:t>twoD</a:t>
            </a:r>
            <a:r>
              <a:rPr lang="en-IN" dirty="0" smtClean="0"/>
              <a:t>[1</a:t>
            </a:r>
            <a:r>
              <a:rPr lang="en-IN" dirty="0"/>
              <a:t>] = new </a:t>
            </a:r>
            <a:r>
              <a:rPr lang="en-IN" dirty="0" err="1"/>
              <a:t>int</a:t>
            </a:r>
            <a:r>
              <a:rPr lang="en-IN" dirty="0"/>
              <a:t>[2</a:t>
            </a:r>
            <a:r>
              <a:rPr lang="en-IN" dirty="0" smtClean="0"/>
              <a:t>];</a:t>
            </a:r>
            <a:br>
              <a:rPr lang="en-IN" dirty="0" smtClean="0"/>
            </a:br>
            <a:r>
              <a:rPr lang="en-IN" dirty="0" err="1" smtClean="0"/>
              <a:t>twoD</a:t>
            </a:r>
            <a:r>
              <a:rPr lang="en-IN" dirty="0" smtClean="0"/>
              <a:t>[2</a:t>
            </a:r>
            <a:r>
              <a:rPr lang="en-IN" dirty="0"/>
              <a:t>] = new </a:t>
            </a:r>
            <a:r>
              <a:rPr lang="en-IN" dirty="0" err="1"/>
              <a:t>int</a:t>
            </a:r>
            <a:r>
              <a:rPr lang="en-IN" dirty="0"/>
              <a:t>[3</a:t>
            </a:r>
            <a:r>
              <a:rPr lang="en-IN" dirty="0" smtClean="0"/>
              <a:t>];</a:t>
            </a:r>
            <a:br>
              <a:rPr lang="en-IN" dirty="0" smtClean="0"/>
            </a:br>
            <a:r>
              <a:rPr lang="en-IN" dirty="0" err="1" smtClean="0"/>
              <a:t>twoD</a:t>
            </a:r>
            <a:r>
              <a:rPr lang="en-IN" dirty="0" smtClean="0"/>
              <a:t>[3</a:t>
            </a:r>
            <a:r>
              <a:rPr lang="en-IN" dirty="0"/>
              <a:t>] = new </a:t>
            </a:r>
            <a:r>
              <a:rPr lang="en-IN" dirty="0" err="1"/>
              <a:t>int</a:t>
            </a:r>
            <a:r>
              <a:rPr lang="en-IN" dirty="0"/>
              <a:t>[4</a:t>
            </a:r>
            <a:r>
              <a:rPr lang="en-IN" dirty="0" smtClean="0"/>
              <a:t>];</a:t>
            </a:r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Displaying</a:t>
            </a:r>
          </a:p>
          <a:p>
            <a:r>
              <a:rPr lang="en-US" dirty="0" smtClean="0"/>
              <a:t>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77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Arrays:: Alternative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Dimensional</a:t>
            </a:r>
          </a:p>
          <a:p>
            <a:r>
              <a:rPr lang="en-IN" dirty="0" err="1"/>
              <a:t>int</a:t>
            </a:r>
            <a:r>
              <a:rPr lang="en-IN" dirty="0"/>
              <a:t> al[] = new </a:t>
            </a:r>
            <a:r>
              <a:rPr lang="en-IN" dirty="0" err="1"/>
              <a:t>int</a:t>
            </a:r>
            <a:r>
              <a:rPr lang="en-IN" dirty="0"/>
              <a:t>[3</a:t>
            </a:r>
            <a:r>
              <a:rPr lang="en-IN" dirty="0" smtClean="0"/>
              <a:t>];</a:t>
            </a:r>
            <a:br>
              <a:rPr lang="en-IN" dirty="0" smtClean="0"/>
            </a:br>
            <a:r>
              <a:rPr lang="en-IN" dirty="0" err="1" smtClean="0"/>
              <a:t>int</a:t>
            </a:r>
            <a:r>
              <a:rPr lang="en-IN" dirty="0"/>
              <a:t>[] a2 = new </a:t>
            </a:r>
            <a:r>
              <a:rPr lang="en-IN" dirty="0" err="1"/>
              <a:t>int</a:t>
            </a:r>
            <a:r>
              <a:rPr lang="en-IN" dirty="0"/>
              <a:t>[3</a:t>
            </a:r>
            <a:r>
              <a:rPr lang="en-IN" dirty="0" smtClean="0"/>
              <a:t>];</a:t>
            </a:r>
          </a:p>
          <a:p>
            <a:r>
              <a:rPr lang="en-US" dirty="0" smtClean="0"/>
              <a:t>Two Dimensional</a:t>
            </a:r>
          </a:p>
          <a:p>
            <a:r>
              <a:rPr lang="en-IN" dirty="0"/>
              <a:t>char twod1[][] = new char[3][4</a:t>
            </a:r>
            <a:r>
              <a:rPr lang="en-IN" dirty="0" smtClean="0"/>
              <a:t>];</a:t>
            </a:r>
            <a:br>
              <a:rPr lang="en-IN" dirty="0" smtClean="0"/>
            </a:br>
            <a:r>
              <a:rPr lang="en-IN" dirty="0" smtClean="0"/>
              <a:t>char</a:t>
            </a:r>
            <a:r>
              <a:rPr lang="en-IN" dirty="0"/>
              <a:t>[][] twod2 = new char[3][4];</a:t>
            </a:r>
          </a:p>
        </p:txBody>
      </p:sp>
    </p:spTree>
    <p:extLst>
      <p:ext uri="{BB962C8B-B14F-4D97-AF65-F5344CB8AC3E}">
        <p14:creationId xmlns:p14="http://schemas.microsoft.com/office/powerpoint/2010/main" val="419947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length </a:t>
            </a:r>
            <a:r>
              <a:rPr lang="en-US" dirty="0" smtClean="0"/>
              <a:t>instance variable</a:t>
            </a:r>
          </a:p>
          <a:p>
            <a:r>
              <a:rPr lang="en-US" b="1" dirty="0" smtClean="0"/>
              <a:t>Stack </a:t>
            </a:r>
            <a:r>
              <a:rPr lang="en-US" dirty="0" smtClean="0"/>
              <a:t>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1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implemented as </a:t>
            </a:r>
            <a:r>
              <a:rPr lang="en-US" b="1" dirty="0" smtClean="0"/>
              <a:t>objects</a:t>
            </a:r>
          </a:p>
          <a:p>
            <a:pPr lvl="1"/>
            <a:r>
              <a:rPr lang="en-US" dirty="0" smtClean="0"/>
              <a:t>String is Not a simple type</a:t>
            </a:r>
          </a:p>
          <a:p>
            <a:pPr lvl="1"/>
            <a:r>
              <a:rPr lang="en-US" dirty="0" smtClean="0"/>
              <a:t>String is NOT an array of characters</a:t>
            </a:r>
          </a:p>
          <a:p>
            <a:endParaRPr lang="en-US" dirty="0"/>
          </a:p>
        </p:txBody>
      </p:sp>
      <p:pic>
        <p:nvPicPr>
          <p:cNvPr id="4" name="Picture 4" descr="https://encrypted-tbn0.gstatic.com/images?q=tbn:ANd9GcSHoOtQxTWHKYQ4fwdYHn38sjuxAD-Ad-4JIwGSs-e8tVsIWLWSU7l0De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361950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Strings::</a:t>
            </a:r>
            <a:r>
              <a:rPr lang="en-US" b="1" dirty="0" smtClean="0"/>
              <a:t>objects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string created is an </a:t>
            </a:r>
            <a:r>
              <a:rPr lang="en-US" b="1" dirty="0" smtClean="0"/>
              <a:t>object</a:t>
            </a:r>
            <a:endParaRPr lang="en-US" dirty="0" smtClean="0"/>
          </a:p>
          <a:p>
            <a:r>
              <a:rPr lang="en-IN" b="1" dirty="0" smtClean="0"/>
              <a:t>String</a:t>
            </a:r>
            <a:r>
              <a:rPr lang="en-IN" dirty="0" smtClean="0"/>
              <a:t> </a:t>
            </a:r>
            <a:r>
              <a:rPr lang="en-IN" b="1" dirty="0" smtClean="0"/>
              <a:t>constants</a:t>
            </a:r>
            <a:r>
              <a:rPr lang="en-IN" dirty="0" smtClean="0"/>
              <a:t> </a:t>
            </a:r>
            <a:r>
              <a:rPr lang="en-IN" dirty="0"/>
              <a:t>are actually </a:t>
            </a:r>
            <a:r>
              <a:rPr lang="en-IN" dirty="0" smtClean="0"/>
              <a:t>string</a:t>
            </a:r>
            <a:r>
              <a:rPr lang="en-IN" b="1" dirty="0" smtClean="0"/>
              <a:t> </a:t>
            </a:r>
            <a:r>
              <a:rPr lang="en-IN" dirty="0" smtClean="0"/>
              <a:t>objects</a:t>
            </a:r>
          </a:p>
          <a:p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("This is a String, too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3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always </a:t>
            </a:r>
            <a:r>
              <a:rPr lang="en-IN" dirty="0"/>
              <a:t>create a new one that </a:t>
            </a:r>
            <a:r>
              <a:rPr lang="en-IN" dirty="0" smtClean="0"/>
              <a:t>contains the modifications if needed</a:t>
            </a:r>
            <a:endParaRPr lang="en-IN" dirty="0"/>
          </a:p>
          <a:p>
            <a:r>
              <a:rPr lang="en-IN" dirty="0" smtClean="0"/>
              <a:t>Java </a:t>
            </a:r>
            <a:r>
              <a:rPr lang="en-IN" dirty="0"/>
              <a:t>defines a peer class of </a:t>
            </a:r>
            <a:r>
              <a:rPr lang="en-IN" b="1" dirty="0"/>
              <a:t>String</a:t>
            </a:r>
            <a:r>
              <a:rPr lang="en-IN" dirty="0"/>
              <a:t>, called </a:t>
            </a:r>
            <a:r>
              <a:rPr lang="en-IN" b="1" dirty="0" err="1" smtClean="0"/>
              <a:t>StringBuffer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7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Strings::Construction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19288" cy="4800600"/>
          </a:xfrm>
        </p:spPr>
        <p:txBody>
          <a:bodyPr>
            <a:normAutofit/>
          </a:bodyPr>
          <a:lstStyle/>
          <a:p>
            <a:r>
              <a:rPr lang="en-IN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= "this is a test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IN" dirty="0" smtClean="0">
                <a:latin typeface="Courier New" pitchFamily="49" charset="0"/>
                <a:cs typeface="Courier New" pitchFamily="49" charset="0"/>
              </a:rPr>
            </a:br>
            <a:r>
              <a:rPr lang="en-IN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IN" dirty="0">
                <a:latin typeface="Courier New" pitchFamily="49" charset="0"/>
                <a:cs typeface="Courier New" pitchFamily="49" charset="0"/>
              </a:rPr>
            </a:br>
            <a:r>
              <a:rPr lang="en-IN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IN" dirty="0" smtClean="0">
                <a:latin typeface="Courier New" pitchFamily="49" charset="0"/>
                <a:cs typeface="Courier New" pitchFamily="49" charset="0"/>
              </a:rPr>
            </a:b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= "I" + " like " + "Java.";</a:t>
            </a:r>
            <a:r>
              <a:rPr lang="en-IN" sz="3600" dirty="0" smtClean="0"/>
              <a:t/>
            </a:r>
            <a:br>
              <a:rPr lang="en-IN" sz="3600" dirty="0" smtClean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375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Strings::methods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boolean</a:t>
            </a:r>
            <a:r>
              <a:rPr lang="en-IN" dirty="0"/>
              <a:t> equals(String </a:t>
            </a:r>
            <a:r>
              <a:rPr lang="en-IN" i="1" dirty="0"/>
              <a:t>object</a:t>
            </a:r>
            <a:r>
              <a:rPr lang="en-IN" dirty="0"/>
              <a:t>)</a:t>
            </a:r>
          </a:p>
          <a:p>
            <a:r>
              <a:rPr lang="en-IN" dirty="0" err="1"/>
              <a:t>int</a:t>
            </a:r>
            <a:r>
              <a:rPr lang="en-IN" dirty="0"/>
              <a:t> length( )</a:t>
            </a:r>
          </a:p>
          <a:p>
            <a:r>
              <a:rPr lang="en-IN" dirty="0"/>
              <a:t>char </a:t>
            </a:r>
            <a:r>
              <a:rPr lang="en-IN" dirty="0" err="1"/>
              <a:t>charAt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index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6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passing </a:t>
            </a:r>
            <a:r>
              <a:rPr lang="en-IN" b="1" dirty="0"/>
              <a:t>information</a:t>
            </a:r>
            <a:r>
              <a:rPr lang="en-IN" dirty="0"/>
              <a:t> into a program when </a:t>
            </a:r>
            <a:r>
              <a:rPr lang="en-IN" dirty="0" smtClean="0"/>
              <a:t>you </a:t>
            </a:r>
            <a:r>
              <a:rPr lang="en-IN" dirty="0"/>
              <a:t>run </a:t>
            </a:r>
            <a:r>
              <a:rPr lang="en-IN" dirty="0" smtClean="0"/>
              <a:t>it</a:t>
            </a:r>
          </a:p>
          <a:p>
            <a:r>
              <a:rPr lang="en-IN" dirty="0"/>
              <a:t>by passing </a:t>
            </a:r>
            <a:r>
              <a:rPr lang="en-IN" i="1" dirty="0"/>
              <a:t>command-line arguments </a:t>
            </a:r>
            <a:r>
              <a:rPr lang="en-IN" dirty="0"/>
              <a:t>to </a:t>
            </a:r>
            <a:r>
              <a:rPr lang="en-IN" b="1" dirty="0"/>
              <a:t>main( </a:t>
            </a:r>
            <a:r>
              <a:rPr lang="en-IN" b="1" dirty="0" smtClean="0"/>
              <a:t>)</a:t>
            </a:r>
            <a:endParaRPr lang="en-IN" dirty="0"/>
          </a:p>
          <a:p>
            <a:r>
              <a:rPr lang="en-IN" dirty="0"/>
              <a:t>A command-line argument </a:t>
            </a:r>
            <a:r>
              <a:rPr lang="en-IN" dirty="0" smtClean="0"/>
              <a:t>is the </a:t>
            </a:r>
            <a:r>
              <a:rPr lang="en-IN" dirty="0"/>
              <a:t>information that </a:t>
            </a:r>
            <a:r>
              <a:rPr lang="en-IN" b="1" dirty="0"/>
              <a:t>directly follows </a:t>
            </a:r>
            <a:r>
              <a:rPr lang="en-IN" dirty="0"/>
              <a:t>the program’s name on the command </a:t>
            </a:r>
            <a:r>
              <a:rPr lang="en-IN" dirty="0" smtClean="0"/>
              <a:t>line  when </a:t>
            </a:r>
            <a:r>
              <a:rPr lang="en-IN" dirty="0"/>
              <a:t>it </a:t>
            </a:r>
            <a:r>
              <a:rPr lang="en-IN" dirty="0" smtClean="0"/>
              <a:t>is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Overloading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hlinkClick r:id="rId3" action="ppaction://hlinkfile"/>
              </a:rPr>
              <a:t>OverloadDemo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 Conversions</a:t>
            </a:r>
          </a:p>
          <a:p>
            <a:pPr lvl="1"/>
            <a:r>
              <a:rPr lang="en-US" dirty="0" smtClean="0">
                <a:hlinkClick r:id="rId4" action="ppaction://hlinkfile"/>
              </a:rPr>
              <a:t>OverloadDemo2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http://www.crazywebsite.com/Pg-Free-Clipart-Graphics/Images_Celebrate_Labor_Day_Weekend_Clipart_Photos/Man_Carries_Heavy_Box-1m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08414"/>
            <a:ext cx="3381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304800"/>
            <a:ext cx="527598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3200400"/>
            <a:ext cx="6172200" cy="33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693597" y="870857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099340" y="489857"/>
            <a:ext cx="158746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 CopyFile.java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58369" y="4267200"/>
            <a:ext cx="12409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896469" y="38481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9340" y="3390900"/>
            <a:ext cx="1964872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enus.txt and earth.txt are command line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93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command line arguments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59136" y="1295400"/>
            <a:ext cx="1964872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enus.txt and earth.txt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6041572" y="2286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79334"/>
            <a:ext cx="5791200" cy="57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48400" y="2345871"/>
            <a:ext cx="1763486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Copied to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3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command line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venus.txt is copied to </a:t>
            </a:r>
            <a:r>
              <a:rPr lang="en-US" dirty="0" err="1" smtClean="0"/>
              <a:t>args</a:t>
            </a:r>
            <a:r>
              <a:rPr lang="en-US" dirty="0" smtClean="0"/>
              <a:t>[0]</a:t>
            </a:r>
          </a:p>
          <a:p>
            <a:r>
              <a:rPr lang="en-US" dirty="0" smtClean="0"/>
              <a:t>earth.txt is copied to </a:t>
            </a:r>
            <a:r>
              <a:rPr lang="en-US" dirty="0" err="1" smtClean="0"/>
              <a:t>args</a:t>
            </a:r>
            <a:r>
              <a:rPr lang="en-US" dirty="0" smtClean="0"/>
              <a:t>[1]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13945"/>
            <a:ext cx="7212981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86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Varargs</a:t>
            </a:r>
            <a:r>
              <a:rPr lang="en-US" dirty="0" smtClean="0"/>
              <a:t>: variable length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marL="402336" lvl="1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6096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105400" y="1752600"/>
            <a:ext cx="1600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38256" y="1371600"/>
            <a:ext cx="141514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 using 3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2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Varargs</a:t>
            </a:r>
            <a:r>
              <a:rPr lang="en-US" dirty="0" smtClean="0"/>
              <a:t>: variable length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</a:t>
            </a:r>
          </a:p>
          <a:p>
            <a:pPr lvl="1"/>
            <a:endParaRPr lang="en-US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marL="402336" lvl="1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6629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2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Varargs</a:t>
            </a:r>
            <a:r>
              <a:rPr lang="en-US" dirty="0"/>
              <a:t>: </a:t>
            </a:r>
            <a:r>
              <a:rPr lang="en-US" dirty="0" smtClean="0"/>
              <a:t>Restrictions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431" y="1219200"/>
            <a:ext cx="7498080" cy="4800600"/>
          </a:xfrm>
        </p:spPr>
        <p:txBody>
          <a:bodyPr/>
          <a:lstStyle/>
          <a:p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doIt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 b, double c,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 ...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vals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stopFlag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// Error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fr-FR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dirty="0" err="1">
                <a:latin typeface="Courier New" pitchFamily="49" charset="0"/>
                <a:cs typeface="Courier New" pitchFamily="49" charset="0"/>
              </a:rPr>
              <a:t>doIt</a:t>
            </a:r>
            <a:r>
              <a:rPr lang="fr-FR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8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800" dirty="0">
                <a:latin typeface="Courier New" pitchFamily="49" charset="0"/>
                <a:cs typeface="Courier New" pitchFamily="49" charset="0"/>
              </a:rPr>
              <a:t> b, double c, </a:t>
            </a:r>
            <a:r>
              <a:rPr lang="fr-FR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800" dirty="0">
                <a:latin typeface="Courier New" pitchFamily="49" charset="0"/>
                <a:cs typeface="Courier New" pitchFamily="49" charset="0"/>
              </a:rPr>
              <a:t> ... vals, double ... </a:t>
            </a:r>
            <a:r>
              <a:rPr lang="fr-FR" sz="2800" dirty="0" err="1">
                <a:latin typeface="Courier New" pitchFamily="49" charset="0"/>
                <a:cs typeface="Courier New" pitchFamily="49" charset="0"/>
              </a:rPr>
              <a:t>morevals</a:t>
            </a:r>
            <a:r>
              <a:rPr lang="fr-FR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28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variable-length </a:t>
            </a:r>
            <a:r>
              <a:rPr lang="en-IN" dirty="0"/>
              <a:t>parameter must be the last parameter declared by the method</a:t>
            </a:r>
          </a:p>
        </p:txBody>
      </p:sp>
      <p:pic>
        <p:nvPicPr>
          <p:cNvPr id="4" name="Picture 4" descr="https://encrypted-tbn0.gstatic.com/images?q=tbn:ANd9GcSHoOtQxTWHKYQ4fwdYHn38sjuxAD-Ad-4JIwGSs-e8tVsIWLWSU7l0De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10" y="4267200"/>
            <a:ext cx="361950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8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r>
              <a:rPr lang="en-US" dirty="0"/>
              <a:t>: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static void </a:t>
            </a:r>
            <a:r>
              <a:rPr lang="en-IN" dirty="0" err="1"/>
              <a:t>vaTest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... v) </a:t>
            </a:r>
            <a:endParaRPr lang="en-IN" dirty="0" smtClean="0"/>
          </a:p>
          <a:p>
            <a:r>
              <a:rPr lang="en-IN" dirty="0"/>
              <a:t>static void </a:t>
            </a:r>
            <a:r>
              <a:rPr lang="en-IN" dirty="0" err="1"/>
              <a:t>vaTest</a:t>
            </a:r>
            <a:r>
              <a:rPr lang="en-IN" dirty="0"/>
              <a:t>(</a:t>
            </a:r>
            <a:r>
              <a:rPr lang="en-IN" dirty="0" err="1"/>
              <a:t>boolean</a:t>
            </a:r>
            <a:r>
              <a:rPr lang="en-IN" dirty="0"/>
              <a:t> ... v</a:t>
            </a:r>
            <a:r>
              <a:rPr lang="en-IN" dirty="0" smtClean="0"/>
              <a:t>)</a:t>
            </a:r>
          </a:p>
          <a:p>
            <a:r>
              <a:rPr lang="en-IN" dirty="0"/>
              <a:t>static void </a:t>
            </a:r>
            <a:r>
              <a:rPr lang="en-IN" dirty="0" err="1"/>
              <a:t>vaTest</a:t>
            </a:r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... v)</a:t>
            </a:r>
          </a:p>
        </p:txBody>
      </p:sp>
    </p:spTree>
    <p:extLst>
      <p:ext uri="{BB962C8B-B14F-4D97-AF65-F5344CB8AC3E}">
        <p14:creationId xmlns:p14="http://schemas.microsoft.com/office/powerpoint/2010/main" val="42698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r>
              <a:rPr lang="en-US" dirty="0" smtClean="0"/>
              <a:t>: Overloading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00869"/>
            <a:ext cx="5105400" cy="489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5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r>
              <a:rPr lang="en-US" dirty="0"/>
              <a:t>: </a:t>
            </a:r>
            <a:r>
              <a:rPr lang="en-US" dirty="0" smtClean="0"/>
              <a:t>Overloading (Ambiguity)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Definintion</a:t>
            </a:r>
            <a:endParaRPr lang="en-IN" dirty="0" smtClean="0"/>
          </a:p>
          <a:p>
            <a:pPr lvl="1"/>
            <a:r>
              <a:rPr lang="en-IN" dirty="0" smtClean="0"/>
              <a:t>static </a:t>
            </a:r>
            <a:r>
              <a:rPr lang="en-IN" dirty="0"/>
              <a:t>void </a:t>
            </a:r>
            <a:r>
              <a:rPr lang="en-IN" dirty="0" err="1"/>
              <a:t>vaTest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... v</a:t>
            </a:r>
            <a:r>
              <a:rPr lang="en-IN" dirty="0" smtClean="0"/>
              <a:t>)</a:t>
            </a:r>
          </a:p>
          <a:p>
            <a:pPr lvl="1"/>
            <a:r>
              <a:rPr lang="en-IN" dirty="0"/>
              <a:t>static void </a:t>
            </a:r>
            <a:r>
              <a:rPr lang="en-IN" dirty="0" err="1"/>
              <a:t>vaTest</a:t>
            </a:r>
            <a:r>
              <a:rPr lang="en-IN" dirty="0"/>
              <a:t>(</a:t>
            </a:r>
            <a:r>
              <a:rPr lang="en-IN" dirty="0" err="1"/>
              <a:t>boolean</a:t>
            </a:r>
            <a:r>
              <a:rPr lang="en-IN" dirty="0"/>
              <a:t> ... v</a:t>
            </a:r>
            <a:r>
              <a:rPr lang="en-IN" dirty="0" smtClean="0"/>
              <a:t>)</a:t>
            </a:r>
          </a:p>
          <a:p>
            <a:r>
              <a:rPr lang="en-US" dirty="0" smtClean="0"/>
              <a:t>Calling</a:t>
            </a:r>
          </a:p>
          <a:p>
            <a:r>
              <a:rPr lang="en-IN" dirty="0" err="1"/>
              <a:t>vaTest</a:t>
            </a:r>
            <a:r>
              <a:rPr lang="en-IN" dirty="0"/>
              <a:t>(1, 2, 3); // OK</a:t>
            </a:r>
          </a:p>
          <a:p>
            <a:r>
              <a:rPr lang="en-IN" dirty="0" err="1"/>
              <a:t>vaTest</a:t>
            </a:r>
            <a:r>
              <a:rPr lang="en-IN" dirty="0"/>
              <a:t>(true, false, false); // OK</a:t>
            </a:r>
          </a:p>
          <a:p>
            <a:r>
              <a:rPr lang="en-IN" dirty="0" err="1"/>
              <a:t>vaTest</a:t>
            </a:r>
            <a:r>
              <a:rPr lang="en-IN" dirty="0"/>
              <a:t>(); // Error: Ambiguous!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67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Overloading Constructors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OverloadCons</a:t>
            </a:r>
            <a:endParaRPr lang="en-US" dirty="0"/>
          </a:p>
        </p:txBody>
      </p:sp>
      <p:pic>
        <p:nvPicPr>
          <p:cNvPr id="2050" name="Picture 2" descr="http://comps.canstockphoto.com/can-stock-photo_csp37155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599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Rectangle</a:t>
            </a:r>
            <a:endParaRPr lang="en-US" dirty="0" smtClean="0">
              <a:hlinkClick r:id="rId3" action="ppaction://hlinkfile"/>
            </a:endParaRPr>
          </a:p>
          <a:p>
            <a:r>
              <a:rPr lang="en-US" dirty="0" err="1" smtClean="0">
                <a:hlinkClick r:id="rId3" action="ppaction://hlinkfile"/>
              </a:rPr>
              <a:t>OverloadCons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by value and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RectangleDemo1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by value </a:t>
            </a:r>
            <a:r>
              <a:rPr lang="en-US" dirty="0" err="1" smtClean="0"/>
              <a:t>vs</a:t>
            </a:r>
            <a:r>
              <a:rPr lang="en-US" dirty="0" smtClean="0"/>
              <a:t> call by reference</a:t>
            </a:r>
          </a:p>
          <a:p>
            <a:r>
              <a:rPr lang="en-US" dirty="0"/>
              <a:t>Returning objects from methods</a:t>
            </a:r>
          </a:p>
          <a:p>
            <a:r>
              <a:rPr lang="en-US" dirty="0"/>
              <a:t>p</a:t>
            </a:r>
            <a:r>
              <a:rPr lang="en-US" dirty="0" smtClean="0"/>
              <a:t>ublic vs. private access </a:t>
            </a:r>
            <a:r>
              <a:rPr lang="en-US" dirty="0" err="1" smtClean="0"/>
              <a:t>specifiers</a:t>
            </a:r>
            <a:endParaRPr lang="en-US" dirty="0" smtClean="0"/>
          </a:p>
          <a:p>
            <a:r>
              <a:rPr lang="en-US" b="1" dirty="0"/>
              <a:t>f</a:t>
            </a:r>
            <a:r>
              <a:rPr lang="en-US" b="1" dirty="0" smtClean="0"/>
              <a:t>inal </a:t>
            </a:r>
            <a:r>
              <a:rPr lang="en-US" dirty="0" smtClean="0"/>
              <a:t>keyword</a:t>
            </a:r>
          </a:p>
          <a:p>
            <a:pPr lvl="1"/>
            <a:r>
              <a:rPr lang="en-US" dirty="0"/>
              <a:t>It is a common coding convention to choose all uppercase identifiers for </a:t>
            </a:r>
            <a:r>
              <a:rPr lang="en-US" b="1" dirty="0"/>
              <a:t>final </a:t>
            </a:r>
            <a:r>
              <a:rPr lang="en-US" dirty="0"/>
              <a:t>variables.</a:t>
            </a:r>
          </a:p>
          <a:p>
            <a:pPr lvl="1"/>
            <a:r>
              <a:rPr lang="en-US" dirty="0"/>
              <a:t>Variables declared as </a:t>
            </a:r>
            <a:r>
              <a:rPr lang="en-US" b="1" dirty="0"/>
              <a:t>final </a:t>
            </a:r>
            <a:r>
              <a:rPr lang="en-US" dirty="0"/>
              <a:t>do not occupy memory on a per-instance basis.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final </a:t>
            </a:r>
            <a:r>
              <a:rPr lang="en-US" dirty="0" smtClean="0"/>
              <a:t>variable </a:t>
            </a:r>
            <a:r>
              <a:rPr lang="en-US" dirty="0"/>
              <a:t>is essentially a constant.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tatic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tatic variable</a:t>
            </a:r>
          </a:p>
          <a:p>
            <a:r>
              <a:rPr lang="en-US" dirty="0"/>
              <a:t>Methods declared as </a:t>
            </a:r>
            <a:r>
              <a:rPr lang="en-US" b="1" dirty="0"/>
              <a:t>static </a:t>
            </a:r>
            <a:r>
              <a:rPr lang="en-US" dirty="0"/>
              <a:t>have several restrictions: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can only call other </a:t>
            </a:r>
            <a:r>
              <a:rPr lang="en-US" b="1" dirty="0"/>
              <a:t>static </a:t>
            </a:r>
            <a:r>
              <a:rPr lang="en-US" dirty="0"/>
              <a:t>methods.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must only access </a:t>
            </a:r>
            <a:r>
              <a:rPr lang="en-US" b="1" dirty="0"/>
              <a:t>static </a:t>
            </a:r>
            <a:r>
              <a:rPr lang="en-US" dirty="0"/>
              <a:t>data.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They cannot refer to </a:t>
            </a:r>
            <a:r>
              <a:rPr lang="en-US" b="1" dirty="0"/>
              <a:t>this </a:t>
            </a:r>
            <a:r>
              <a:rPr lang="en-US" dirty="0"/>
              <a:t>or </a:t>
            </a:r>
            <a:r>
              <a:rPr lang="en-US" b="1" dirty="0"/>
              <a:t>super </a:t>
            </a:r>
            <a:r>
              <a:rPr lang="en-US" dirty="0"/>
              <a:t>in any way</a:t>
            </a:r>
            <a:r>
              <a:rPr lang="en-US" dirty="0" smtClean="0"/>
              <a:t>.</a:t>
            </a:r>
          </a:p>
          <a:p>
            <a:r>
              <a:rPr lang="en-US" b="1" dirty="0"/>
              <a:t>static </a:t>
            </a:r>
            <a:r>
              <a:rPr lang="en-US" dirty="0"/>
              <a:t>block that gets executed exactly once, when the class is first loaded</a:t>
            </a:r>
          </a:p>
        </p:txBody>
      </p:sp>
    </p:spTree>
    <p:extLst>
      <p:ext uri="{BB962C8B-B14F-4D97-AF65-F5344CB8AC3E}">
        <p14:creationId xmlns:p14="http://schemas.microsoft.com/office/powerpoint/2010/main" val="233503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:One dimensional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</a:t>
            </a:r>
          </a:p>
          <a:p>
            <a:r>
              <a:rPr lang="en-IN" i="1" dirty="0"/>
              <a:t>type </a:t>
            </a:r>
            <a:r>
              <a:rPr lang="en-IN" i="1" dirty="0" err="1"/>
              <a:t>var</a:t>
            </a:r>
            <a:r>
              <a:rPr lang="en-IN" i="1" dirty="0"/>
              <a:t>-name</a:t>
            </a:r>
            <a:r>
              <a:rPr lang="en-IN" dirty="0"/>
              <a:t>[ </a:t>
            </a:r>
            <a:r>
              <a:rPr lang="en-IN" dirty="0" smtClean="0"/>
              <a:t>];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month_days</a:t>
            </a:r>
            <a:r>
              <a:rPr lang="en-IN" dirty="0" smtClean="0"/>
              <a:t>[];</a:t>
            </a:r>
          </a:p>
          <a:p>
            <a:r>
              <a:rPr lang="en-IN" i="1" dirty="0"/>
              <a:t>array-</a:t>
            </a:r>
            <a:r>
              <a:rPr lang="en-IN" i="1" dirty="0" err="1"/>
              <a:t>var</a:t>
            </a:r>
            <a:r>
              <a:rPr lang="en-IN" i="1" dirty="0"/>
              <a:t> </a:t>
            </a:r>
            <a:r>
              <a:rPr lang="en-IN" dirty="0"/>
              <a:t>= new </a:t>
            </a:r>
            <a:r>
              <a:rPr lang="en-IN" i="1" dirty="0"/>
              <a:t>type</a:t>
            </a:r>
            <a:r>
              <a:rPr lang="en-IN" dirty="0"/>
              <a:t>[</a:t>
            </a:r>
            <a:r>
              <a:rPr lang="en-IN" i="1" dirty="0"/>
              <a:t>size</a:t>
            </a:r>
            <a:r>
              <a:rPr lang="en-IN" dirty="0" smtClean="0"/>
              <a:t>];</a:t>
            </a:r>
          </a:p>
          <a:p>
            <a:pPr lvl="1"/>
            <a:r>
              <a:rPr lang="en-IN" dirty="0" err="1"/>
              <a:t>month_days</a:t>
            </a:r>
            <a:r>
              <a:rPr lang="en-IN" dirty="0"/>
              <a:t> = new </a:t>
            </a:r>
            <a:r>
              <a:rPr lang="en-IN" dirty="0" err="1"/>
              <a:t>int</a:t>
            </a:r>
            <a:r>
              <a:rPr lang="en-IN" dirty="0"/>
              <a:t>[12</a:t>
            </a:r>
            <a:r>
              <a:rPr lang="en-IN" dirty="0" smtClean="0"/>
              <a:t>];</a:t>
            </a:r>
          </a:p>
          <a:p>
            <a:r>
              <a:rPr lang="en-US" dirty="0" smtClean="0"/>
              <a:t>Assigning values</a:t>
            </a:r>
          </a:p>
          <a:p>
            <a:r>
              <a:rPr lang="en-US" dirty="0" smtClean="0"/>
              <a:t>Displaying values</a:t>
            </a:r>
            <a:endParaRPr lang="en-IN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127</TotalTime>
  <Words>528</Words>
  <Application>Microsoft Office PowerPoint</Application>
  <PresentationFormat>On-screen Show (4:3)</PresentationFormat>
  <Paragraphs>121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Classes and Methods</vt:lpstr>
      <vt:lpstr>Overloading methods</vt:lpstr>
      <vt:lpstr>Overloading Constructors</vt:lpstr>
      <vt:lpstr>Using Objects as Arguments</vt:lpstr>
      <vt:lpstr>passing by value and by reference</vt:lpstr>
      <vt:lpstr>Additional </vt:lpstr>
      <vt:lpstr>Additional </vt:lpstr>
      <vt:lpstr>static keyword</vt:lpstr>
      <vt:lpstr>Arrays :One dimensional</vt:lpstr>
      <vt:lpstr>Arrays :One dimensional</vt:lpstr>
      <vt:lpstr>Arrays: Multidimensional</vt:lpstr>
      <vt:lpstr>Arrays:: Alternative syntax</vt:lpstr>
      <vt:lpstr>Arrays are Objects</vt:lpstr>
      <vt:lpstr>Strings</vt:lpstr>
      <vt:lpstr>Strings::objects</vt:lpstr>
      <vt:lpstr>Strings are immutable</vt:lpstr>
      <vt:lpstr>Strings::Construction</vt:lpstr>
      <vt:lpstr>Strings::methods</vt:lpstr>
      <vt:lpstr>Command-line arguments</vt:lpstr>
      <vt:lpstr>PowerPoint Presentation</vt:lpstr>
      <vt:lpstr>Accessing command line arguments</vt:lpstr>
      <vt:lpstr>Accessing command line arguments</vt:lpstr>
      <vt:lpstr>Varargs: variable length arguments</vt:lpstr>
      <vt:lpstr>Varargs: variable length arguments</vt:lpstr>
      <vt:lpstr>Varargs: Restrictions</vt:lpstr>
      <vt:lpstr>Varargs: Overloading</vt:lpstr>
      <vt:lpstr>Varargs: Overloading</vt:lpstr>
      <vt:lpstr>Varargs: Overloading (Ambiguity)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Methods</dc:title>
  <dc:creator>medari</dc:creator>
  <cp:lastModifiedBy>medari</cp:lastModifiedBy>
  <cp:revision>46</cp:revision>
  <dcterms:created xsi:type="dcterms:W3CDTF">2012-05-26T05:18:36Z</dcterms:created>
  <dcterms:modified xsi:type="dcterms:W3CDTF">2017-09-04T08:52:44Z</dcterms:modified>
</cp:coreProperties>
</file>