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0" r:id="rId4"/>
    <p:sldId id="270" r:id="rId5"/>
    <p:sldId id="261" r:id="rId6"/>
    <p:sldId id="257" r:id="rId7"/>
    <p:sldId id="258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CA2F-3CD7-41C0-A251-D77AE36C0F6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23DAA1D-61A6-4C16-8F23-78B433D26C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CA2F-3CD7-41C0-A251-D77AE36C0F6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A1D-61A6-4C16-8F23-78B433D26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CA2F-3CD7-41C0-A251-D77AE36C0F6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A1D-61A6-4C16-8F23-78B433D26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CA2F-3CD7-41C0-A251-D77AE36C0F6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A1D-61A6-4C16-8F23-78B433D26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CA2F-3CD7-41C0-A251-D77AE36C0F6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A1D-61A6-4C16-8F23-78B433D26C3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CA2F-3CD7-41C0-A251-D77AE36C0F6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A1D-61A6-4C16-8F23-78B433D26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CA2F-3CD7-41C0-A251-D77AE36C0F6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A1D-61A6-4C16-8F23-78B433D26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CA2F-3CD7-41C0-A251-D77AE36C0F6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A1D-61A6-4C16-8F23-78B433D26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CA2F-3CD7-41C0-A251-D77AE36C0F6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A1D-61A6-4C16-8F23-78B433D26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CA2F-3CD7-41C0-A251-D77AE36C0F6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A1D-61A6-4C16-8F23-78B433D26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CA2F-3CD7-41C0-A251-D77AE36C0F6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AA1D-61A6-4C16-8F23-78B433D26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C21CA2F-3CD7-41C0-A251-D77AE36C0F6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23DAA1D-61A6-4C16-8F23-78B433D26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4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Loading </a:t>
            </a:r>
            <a:r>
              <a:rPr lang="en-US" dirty="0" smtClean="0"/>
              <a:t>drivers</a:t>
            </a:r>
          </a:p>
          <a:p>
            <a:r>
              <a:rPr lang="en-US" dirty="0" err="1"/>
              <a:t>Class.forName</a:t>
            </a:r>
            <a:r>
              <a:rPr lang="en-US" dirty="0"/>
              <a:t>(</a:t>
            </a:r>
            <a:r>
              <a:rPr lang="en-US" b="1" dirty="0"/>
              <a:t>"</a:t>
            </a:r>
            <a:r>
              <a:rPr lang="en-US" b="1" dirty="0" err="1"/>
              <a:t>JDBCDriverClass</a:t>
            </a:r>
            <a:r>
              <a:rPr lang="en-US" b="1" dirty="0" smtClean="0"/>
              <a:t>"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86217"/>
            <a:ext cx="53054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72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 startAt="2"/>
            </a:pPr>
            <a:r>
              <a:rPr lang="en-US" dirty="0" smtClean="0"/>
              <a:t>Establishing connections</a:t>
            </a:r>
          </a:p>
          <a:p>
            <a:r>
              <a:rPr lang="en-US" dirty="0"/>
              <a:t>To connect to a database, use the static method </a:t>
            </a:r>
            <a:r>
              <a:rPr lang="en-US" b="1" dirty="0" err="1"/>
              <a:t>getConnection</a:t>
            </a:r>
            <a:r>
              <a:rPr lang="en-US" b="1" dirty="0"/>
              <a:t>(</a:t>
            </a:r>
            <a:r>
              <a:rPr lang="en-US" b="1" dirty="0" err="1"/>
              <a:t>databaseURL</a:t>
            </a:r>
            <a:r>
              <a:rPr lang="en-US" b="1" dirty="0"/>
              <a:t>)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b="1" dirty="0" err="1" smtClean="0"/>
              <a:t>DriverManager</a:t>
            </a:r>
            <a:r>
              <a:rPr lang="en-US" b="1" dirty="0" smtClean="0"/>
              <a:t> </a:t>
            </a:r>
            <a:r>
              <a:rPr lang="en-US" dirty="0"/>
              <a:t>class, as </a:t>
            </a:r>
            <a:r>
              <a:rPr lang="en-US" dirty="0" smtClean="0"/>
              <a:t>follows</a:t>
            </a:r>
          </a:p>
          <a:p>
            <a:r>
              <a:rPr lang="en-US" dirty="0"/>
              <a:t>Connection </a:t>
            </a:r>
            <a:r>
              <a:rPr lang="en-US" dirty="0" err="1"/>
              <a:t>connection</a:t>
            </a:r>
            <a:r>
              <a:rPr lang="en-US" dirty="0"/>
              <a:t> = </a:t>
            </a:r>
            <a:r>
              <a:rPr lang="en-US" dirty="0" err="1"/>
              <a:t>DriverManager.getConnection</a:t>
            </a:r>
            <a:r>
              <a:rPr lang="en-US" dirty="0"/>
              <a:t>(</a:t>
            </a:r>
            <a:r>
              <a:rPr lang="en-US" dirty="0" err="1"/>
              <a:t>databaseURL</a:t>
            </a:r>
            <a:r>
              <a:rPr lang="en-US" dirty="0"/>
              <a:t>);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343400"/>
            <a:ext cx="6631441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46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 startAt="3"/>
            </a:pPr>
            <a:r>
              <a:rPr lang="en-US" dirty="0"/>
              <a:t>Creating statements</a:t>
            </a:r>
            <a:r>
              <a:rPr lang="en-US" dirty="0" smtClean="0"/>
              <a:t>.</a:t>
            </a:r>
          </a:p>
          <a:p>
            <a:r>
              <a:rPr lang="en-US" dirty="0"/>
              <a:t>Once a </a:t>
            </a:r>
            <a:r>
              <a:rPr lang="en-US" b="1" dirty="0"/>
              <a:t>Connection </a:t>
            </a:r>
            <a:r>
              <a:rPr lang="en-US" dirty="0" smtClean="0"/>
              <a:t>object is </a:t>
            </a:r>
            <a:r>
              <a:rPr lang="en-US" dirty="0"/>
              <a:t>created, you can create statements for executing SQL statements as follows</a:t>
            </a:r>
            <a:r>
              <a:rPr lang="en-US" dirty="0" smtClean="0"/>
              <a:t>:</a:t>
            </a:r>
          </a:p>
          <a:p>
            <a:r>
              <a:rPr lang="en-US" dirty="0"/>
              <a:t>Statement </a:t>
            </a:r>
            <a:r>
              <a:rPr lang="en-US" dirty="0" err="1"/>
              <a:t>statement</a:t>
            </a:r>
            <a:r>
              <a:rPr lang="en-US" dirty="0"/>
              <a:t> = </a:t>
            </a:r>
            <a:r>
              <a:rPr lang="en-US" dirty="0" smtClean="0"/>
              <a:t> </a:t>
            </a:r>
            <a:r>
              <a:rPr lang="en-US" dirty="0" err="1" smtClean="0"/>
              <a:t>connection.createStatement</a:t>
            </a:r>
            <a:r>
              <a:rPr lang="en-US" dirty="0"/>
              <a:t>();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130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457200">
              <a:buFont typeface="+mj-lt"/>
              <a:buAutoNum type="arabicPeriod" startAt="4"/>
            </a:pPr>
            <a:r>
              <a:rPr lang="en-US" dirty="0"/>
              <a:t>Executing </a:t>
            </a:r>
            <a:r>
              <a:rPr lang="en-US" dirty="0" smtClean="0"/>
              <a:t>statements</a:t>
            </a:r>
          </a:p>
          <a:p>
            <a:r>
              <a:rPr lang="en-US" dirty="0"/>
              <a:t>An SQL DDL or update statement can be executed using </a:t>
            </a:r>
            <a:r>
              <a:rPr lang="en-US" b="1" dirty="0" err="1"/>
              <a:t>executeUpdate</a:t>
            </a:r>
            <a:r>
              <a:rPr lang="en-US" b="1" dirty="0"/>
              <a:t>(String </a:t>
            </a:r>
            <a:r>
              <a:rPr lang="en-US" b="1" dirty="0" err="1"/>
              <a:t>sql</a:t>
            </a:r>
            <a:r>
              <a:rPr lang="en-US" b="1" dirty="0" smtClean="0"/>
              <a:t>)</a:t>
            </a:r>
            <a:r>
              <a:rPr lang="en-US" dirty="0" smtClean="0"/>
              <a:t>, and </a:t>
            </a:r>
            <a:r>
              <a:rPr lang="en-US" dirty="0"/>
              <a:t>an SQL query statement can be executed using </a:t>
            </a:r>
            <a:r>
              <a:rPr lang="en-US" dirty="0" smtClean="0"/>
              <a:t> </a:t>
            </a:r>
            <a:r>
              <a:rPr lang="en-US" b="1" dirty="0" err="1" smtClean="0"/>
              <a:t>executeQuery</a:t>
            </a:r>
            <a:r>
              <a:rPr lang="en-US" b="1" dirty="0" smtClean="0"/>
              <a:t>(String </a:t>
            </a:r>
            <a:r>
              <a:rPr lang="en-US" b="1" dirty="0" err="1" smtClean="0"/>
              <a:t>sql</a:t>
            </a:r>
            <a:r>
              <a:rPr lang="en-US" b="1" dirty="0" smtClean="0"/>
              <a:t>)</a:t>
            </a:r>
            <a:endParaRPr lang="en-US" dirty="0"/>
          </a:p>
          <a:p>
            <a:r>
              <a:rPr lang="en-US" dirty="0" smtClean="0"/>
              <a:t>The result </a:t>
            </a:r>
            <a:r>
              <a:rPr lang="en-US" dirty="0"/>
              <a:t>of the query is returned in </a:t>
            </a:r>
            <a:r>
              <a:rPr lang="en-US" b="1" dirty="0" err="1"/>
              <a:t>ResultSet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example, the following code executes </a:t>
            </a:r>
            <a:r>
              <a:rPr lang="en-US" dirty="0" smtClean="0"/>
              <a:t>the SQL </a:t>
            </a:r>
            <a:r>
              <a:rPr lang="en-US" dirty="0"/>
              <a:t>statement </a:t>
            </a:r>
            <a:r>
              <a:rPr lang="en-US" b="1" dirty="0"/>
              <a:t>create table Temp (col1 char(5), col2 char(5))</a:t>
            </a:r>
            <a:r>
              <a:rPr lang="en-US" i="1" dirty="0"/>
              <a:t>:</a:t>
            </a:r>
          </a:p>
          <a:p>
            <a:r>
              <a:rPr lang="en-US" dirty="0" err="1" smtClean="0"/>
              <a:t>statement.executeUpdate</a:t>
            </a:r>
            <a:r>
              <a:rPr lang="en-US" dirty="0" smtClean="0"/>
              <a:t> (</a:t>
            </a:r>
            <a:r>
              <a:rPr lang="en-US" b="1" dirty="0" smtClean="0"/>
              <a:t>"</a:t>
            </a:r>
            <a:r>
              <a:rPr lang="en-US" b="1" dirty="0"/>
              <a:t>create table Temp (col1 char(5), col2 char(5))"</a:t>
            </a:r>
            <a:r>
              <a:rPr lang="en-US" dirty="0"/>
              <a:t>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226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 startAt="4"/>
            </a:pPr>
            <a:r>
              <a:rPr lang="en-US" dirty="0"/>
              <a:t>Executing </a:t>
            </a:r>
            <a:r>
              <a:rPr lang="en-US" dirty="0" smtClean="0"/>
              <a:t>statements</a:t>
            </a:r>
          </a:p>
          <a:p>
            <a:r>
              <a:rPr lang="en-US" dirty="0"/>
              <a:t>The next code executes the SQL query </a:t>
            </a:r>
            <a:r>
              <a:rPr lang="en-US" b="1" dirty="0"/>
              <a:t>select </a:t>
            </a:r>
            <a:r>
              <a:rPr lang="en-US" b="1" dirty="0" err="1"/>
              <a:t>firstName</a:t>
            </a:r>
            <a:r>
              <a:rPr lang="en-US" b="1" dirty="0"/>
              <a:t>, mi, </a:t>
            </a:r>
            <a:r>
              <a:rPr lang="en-US" b="1" dirty="0" err="1"/>
              <a:t>lastName</a:t>
            </a:r>
            <a:r>
              <a:rPr lang="en-US" b="1" dirty="0"/>
              <a:t> from </a:t>
            </a:r>
            <a:r>
              <a:rPr lang="en-US" b="1" dirty="0" smtClean="0"/>
              <a:t>Student where </a:t>
            </a:r>
            <a:r>
              <a:rPr lang="en-US" b="1" dirty="0" err="1"/>
              <a:t>lastName</a:t>
            </a:r>
            <a:r>
              <a:rPr lang="en-US" b="1" dirty="0"/>
              <a:t> = 'Smith'</a:t>
            </a:r>
            <a:r>
              <a:rPr lang="en-US" i="1" dirty="0"/>
              <a:t>:</a:t>
            </a:r>
          </a:p>
          <a:p>
            <a:r>
              <a:rPr lang="en-US" dirty="0"/>
              <a:t>// Select the columns from the Student table</a:t>
            </a:r>
          </a:p>
          <a:p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resultSet</a:t>
            </a:r>
            <a:r>
              <a:rPr lang="en-US" dirty="0"/>
              <a:t> = </a:t>
            </a:r>
            <a:r>
              <a:rPr lang="en-US" dirty="0" err="1" smtClean="0"/>
              <a:t>statement.executeQuery</a:t>
            </a:r>
            <a:r>
              <a:rPr lang="en-US" dirty="0" smtClean="0"/>
              <a:t> (</a:t>
            </a:r>
            <a:r>
              <a:rPr lang="en-US" b="1" dirty="0" smtClean="0"/>
              <a:t>"</a:t>
            </a:r>
            <a:r>
              <a:rPr lang="en-US" b="1" dirty="0"/>
              <a:t>select </a:t>
            </a:r>
            <a:r>
              <a:rPr lang="en-US" b="1" dirty="0" err="1"/>
              <a:t>firstName</a:t>
            </a:r>
            <a:r>
              <a:rPr lang="en-US" b="1" dirty="0"/>
              <a:t>, mi, </a:t>
            </a:r>
            <a:r>
              <a:rPr lang="en-US" b="1" dirty="0" err="1"/>
              <a:t>lastName</a:t>
            </a:r>
            <a:r>
              <a:rPr lang="en-US" b="1" dirty="0"/>
              <a:t> from Student where </a:t>
            </a:r>
            <a:r>
              <a:rPr lang="en-US" b="1" dirty="0" err="1"/>
              <a:t>lastName</a:t>
            </a:r>
            <a:r>
              <a:rPr lang="en-US" b="1" dirty="0"/>
              <a:t> </a:t>
            </a:r>
            <a:r>
              <a:rPr lang="en-US" b="1" dirty="0" smtClean="0"/>
              <a:t>“</a:t>
            </a:r>
          </a:p>
          <a:p>
            <a:r>
              <a:rPr lang="en-US" b="1" dirty="0" smtClean="0"/>
              <a:t> </a:t>
            </a:r>
            <a:r>
              <a:rPr lang="en-US" dirty="0" smtClean="0"/>
              <a:t>+ </a:t>
            </a:r>
            <a:r>
              <a:rPr lang="en-US" b="1" dirty="0"/>
              <a:t>" = </a:t>
            </a:r>
            <a:r>
              <a:rPr lang="en-US" b="1" dirty="0" smtClean="0"/>
              <a:t>'Smith’ "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9433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 startAt="5"/>
            </a:pPr>
            <a:r>
              <a:rPr lang="en-US" dirty="0"/>
              <a:t>Processing </a:t>
            </a:r>
            <a:r>
              <a:rPr lang="en-US" b="1" dirty="0" err="1" smtClean="0"/>
              <a:t>ResultSet</a:t>
            </a:r>
            <a:endParaRPr lang="en-US" b="1" dirty="0" smtClean="0"/>
          </a:p>
          <a:p>
            <a:r>
              <a:rPr lang="en-US" dirty="0"/>
              <a:t>The </a:t>
            </a:r>
            <a:r>
              <a:rPr lang="en-US" b="1" dirty="0" err="1"/>
              <a:t>ResultSet</a:t>
            </a:r>
            <a:r>
              <a:rPr lang="en-US" b="1" dirty="0"/>
              <a:t> </a:t>
            </a:r>
            <a:r>
              <a:rPr lang="en-US" dirty="0"/>
              <a:t>maintains a table whose current row can be retrieved. The initial row </a:t>
            </a:r>
            <a:r>
              <a:rPr lang="en-US" dirty="0" smtClean="0"/>
              <a:t>position is </a:t>
            </a:r>
            <a:r>
              <a:rPr lang="en-US" b="1" dirty="0"/>
              <a:t>null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 use </a:t>
            </a:r>
            <a:r>
              <a:rPr lang="en-US" dirty="0"/>
              <a:t>the </a:t>
            </a:r>
            <a:r>
              <a:rPr lang="en-US" b="1" dirty="0"/>
              <a:t>next </a:t>
            </a:r>
            <a:r>
              <a:rPr lang="en-US" dirty="0"/>
              <a:t>method to move to the next row and the various </a:t>
            </a:r>
            <a:r>
              <a:rPr lang="en-US" b="1" dirty="0"/>
              <a:t>get </a:t>
            </a:r>
            <a:r>
              <a:rPr lang="en-US" dirty="0" smtClean="0"/>
              <a:t>methods to </a:t>
            </a:r>
            <a:r>
              <a:rPr lang="en-US" dirty="0"/>
              <a:t>retrieve values from a current row</a:t>
            </a:r>
            <a:r>
              <a:rPr lang="en-US" dirty="0" smtClean="0"/>
              <a:t>.</a:t>
            </a:r>
          </a:p>
          <a:p>
            <a:r>
              <a:rPr lang="en-US" b="1" dirty="0"/>
              <a:t>while </a:t>
            </a:r>
            <a:r>
              <a:rPr lang="en-US" dirty="0"/>
              <a:t>(</a:t>
            </a:r>
            <a:r>
              <a:rPr lang="en-US" dirty="0" err="1"/>
              <a:t>resultSet.next</a:t>
            </a:r>
            <a:r>
              <a:rPr lang="en-US" dirty="0"/>
              <a:t>())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resultSet.getString</a:t>
            </a:r>
            <a:r>
              <a:rPr lang="en-US" dirty="0"/>
              <a:t>(</a:t>
            </a:r>
            <a:r>
              <a:rPr lang="en-US" b="1" dirty="0"/>
              <a:t>1</a:t>
            </a:r>
            <a:r>
              <a:rPr lang="en-US" dirty="0"/>
              <a:t>) + </a:t>
            </a:r>
            <a:r>
              <a:rPr lang="en-US" b="1" dirty="0"/>
              <a:t>" " </a:t>
            </a:r>
            <a:r>
              <a:rPr lang="en-US" dirty="0"/>
              <a:t>+</a:t>
            </a:r>
          </a:p>
          <a:p>
            <a:r>
              <a:rPr lang="en-US" dirty="0" err="1"/>
              <a:t>resultSet.getString</a:t>
            </a:r>
            <a:r>
              <a:rPr lang="en-US" dirty="0"/>
              <a:t>(</a:t>
            </a:r>
            <a:r>
              <a:rPr lang="en-US" b="1" dirty="0"/>
              <a:t>2</a:t>
            </a:r>
            <a:r>
              <a:rPr lang="en-US" dirty="0"/>
              <a:t>) + </a:t>
            </a:r>
            <a:r>
              <a:rPr lang="en-US" b="1" dirty="0"/>
              <a:t>". " </a:t>
            </a:r>
            <a:r>
              <a:rPr lang="en-US" dirty="0"/>
              <a:t>+ </a:t>
            </a:r>
            <a:r>
              <a:rPr lang="en-US" dirty="0" err="1"/>
              <a:t>resultSet.getString</a:t>
            </a:r>
            <a:r>
              <a:rPr lang="en-US" dirty="0"/>
              <a:t>(</a:t>
            </a:r>
            <a:r>
              <a:rPr lang="en-US" b="1" dirty="0"/>
              <a:t>3</a:t>
            </a:r>
            <a:r>
              <a:rPr lang="en-US" dirty="0"/>
              <a:t>));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136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is an organized collection of data.</a:t>
            </a:r>
          </a:p>
          <a:p>
            <a:r>
              <a:rPr lang="en-US" dirty="0" smtClean="0"/>
              <a:t>A DBMS provides mechanisms for </a:t>
            </a:r>
          </a:p>
          <a:p>
            <a:pPr lvl="1"/>
            <a:r>
              <a:rPr lang="en-US" dirty="0" smtClean="0"/>
              <a:t>storing</a:t>
            </a:r>
          </a:p>
          <a:p>
            <a:pPr lvl="1"/>
            <a:r>
              <a:rPr lang="en-US" dirty="0" smtClean="0"/>
              <a:t>organizing</a:t>
            </a:r>
          </a:p>
          <a:p>
            <a:pPr lvl="1"/>
            <a:r>
              <a:rPr lang="en-US" dirty="0" smtClean="0"/>
              <a:t>retrieving</a:t>
            </a:r>
          </a:p>
          <a:p>
            <a:pPr lvl="1"/>
            <a:r>
              <a:rPr lang="en-US" dirty="0" smtClean="0"/>
              <a:t>modifying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85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database system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5086350" cy="385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7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</a:t>
            </a:r>
            <a:r>
              <a:rPr lang="en-US" dirty="0" err="1" smtClean="0"/>
              <a:t>RDbms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SQL Server</a:t>
            </a:r>
          </a:p>
          <a:p>
            <a:r>
              <a:rPr lang="en-US" dirty="0" smtClean="0"/>
              <a:t>Oracle</a:t>
            </a:r>
          </a:p>
          <a:p>
            <a:r>
              <a:rPr lang="en-US" dirty="0" smtClean="0"/>
              <a:t>Sybase</a:t>
            </a:r>
          </a:p>
          <a:p>
            <a:r>
              <a:rPr lang="en-US" dirty="0" smtClean="0"/>
              <a:t>IBM DB2</a:t>
            </a:r>
          </a:p>
          <a:p>
            <a:r>
              <a:rPr lang="en-US" dirty="0" smtClean="0"/>
              <a:t>Informix</a:t>
            </a:r>
          </a:p>
          <a:p>
            <a:r>
              <a:rPr lang="en-US" dirty="0" smtClean="0"/>
              <a:t>PostgreSQL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err="1" smtClean="0"/>
              <a:t>jdk</a:t>
            </a:r>
            <a:r>
              <a:rPr lang="en-US" dirty="0" smtClean="0"/>
              <a:t> comes with pure-Java RDBMS (Java DB)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62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today’s database systems are </a:t>
            </a:r>
            <a:r>
              <a:rPr lang="en-US" i="1" dirty="0"/>
              <a:t>relational database </a:t>
            </a:r>
            <a:r>
              <a:rPr lang="en-US" i="1" dirty="0" smtClean="0"/>
              <a:t>systems</a:t>
            </a:r>
          </a:p>
          <a:p>
            <a:r>
              <a:rPr lang="en-US" dirty="0"/>
              <a:t>They are based on </a:t>
            </a:r>
            <a:r>
              <a:rPr lang="en-US" dirty="0" smtClean="0"/>
              <a:t>the relational </a:t>
            </a:r>
            <a:r>
              <a:rPr lang="en-US" dirty="0"/>
              <a:t>data model, which has </a:t>
            </a:r>
            <a:r>
              <a:rPr lang="en-US" b="1" dirty="0"/>
              <a:t>three key </a:t>
            </a:r>
            <a:r>
              <a:rPr lang="en-US" dirty="0"/>
              <a:t>components: </a:t>
            </a:r>
            <a:r>
              <a:rPr lang="en-US" b="1" dirty="0"/>
              <a:t>structure</a:t>
            </a:r>
            <a:r>
              <a:rPr lang="en-US" dirty="0"/>
              <a:t>, </a:t>
            </a:r>
            <a:r>
              <a:rPr lang="en-US" b="1" dirty="0"/>
              <a:t>integrity</a:t>
            </a:r>
            <a:r>
              <a:rPr lang="en-US" dirty="0"/>
              <a:t>, and </a:t>
            </a:r>
            <a:r>
              <a:rPr lang="en-US" b="1" dirty="0"/>
              <a:t>language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Structure </a:t>
            </a:r>
            <a:r>
              <a:rPr lang="en-US" dirty="0"/>
              <a:t>defines the representation of the data. </a:t>
            </a:r>
            <a:endParaRPr lang="en-US" dirty="0" smtClean="0"/>
          </a:p>
          <a:p>
            <a:pPr lvl="1"/>
            <a:r>
              <a:rPr lang="en-US" dirty="0" smtClean="0"/>
              <a:t>I</a:t>
            </a:r>
            <a:r>
              <a:rPr lang="en-US" i="1" dirty="0" smtClean="0"/>
              <a:t>ntegrity </a:t>
            </a:r>
            <a:r>
              <a:rPr lang="en-US" dirty="0"/>
              <a:t>imposes constraints on the data.</a:t>
            </a:r>
          </a:p>
          <a:p>
            <a:pPr lvl="1"/>
            <a:r>
              <a:rPr lang="en-US" i="1" dirty="0"/>
              <a:t>Language </a:t>
            </a:r>
            <a:r>
              <a:rPr lang="en-US" dirty="0"/>
              <a:t>provides the means for accessing and manipulating data.</a:t>
            </a:r>
          </a:p>
        </p:txBody>
      </p:sp>
    </p:spTree>
    <p:extLst>
      <p:ext uri="{BB962C8B-B14F-4D97-AF65-F5344CB8AC3E}">
        <p14:creationId xmlns:p14="http://schemas.microsoft.com/office/powerpoint/2010/main" val="420064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API for developing Java database </a:t>
            </a:r>
            <a:r>
              <a:rPr lang="en-US" dirty="0" smtClean="0"/>
              <a:t>applications </a:t>
            </a:r>
            <a:r>
              <a:rPr lang="en-US" dirty="0"/>
              <a:t>is called </a:t>
            </a:r>
            <a:r>
              <a:rPr lang="en-US" b="1" i="1" dirty="0" smtClean="0"/>
              <a:t>JDBC</a:t>
            </a:r>
            <a:endParaRPr lang="en-US" dirty="0" smtClean="0"/>
          </a:p>
          <a:p>
            <a:r>
              <a:rPr lang="en-US" dirty="0"/>
              <a:t>JDBC provides Java programmers with a </a:t>
            </a:r>
            <a:r>
              <a:rPr lang="en-US" i="1" dirty="0"/>
              <a:t>uniform</a:t>
            </a:r>
            <a:r>
              <a:rPr lang="en-US" dirty="0"/>
              <a:t> interface for accessing and </a:t>
            </a:r>
            <a:r>
              <a:rPr lang="en-US" dirty="0" smtClean="0"/>
              <a:t>manipulating a </a:t>
            </a:r>
            <a:r>
              <a:rPr lang="en-US" dirty="0"/>
              <a:t>wide range of relational databases.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the JDBC API, applications written in </a:t>
            </a:r>
            <a:r>
              <a:rPr lang="en-US" dirty="0" smtClean="0"/>
              <a:t>the </a:t>
            </a:r>
            <a:r>
              <a:rPr lang="en-US" dirty="0"/>
              <a:t>Java programming language can </a:t>
            </a:r>
            <a:r>
              <a:rPr lang="en-US" i="1" dirty="0"/>
              <a:t>execute</a:t>
            </a:r>
            <a:r>
              <a:rPr lang="en-US" dirty="0"/>
              <a:t> SQL </a:t>
            </a:r>
            <a:r>
              <a:rPr lang="en-US" dirty="0" smtClean="0"/>
              <a:t>statements</a:t>
            </a:r>
            <a:r>
              <a:rPr lang="en-US" dirty="0"/>
              <a:t>, </a:t>
            </a:r>
            <a:r>
              <a:rPr lang="en-US" i="1" dirty="0"/>
              <a:t>retrieve</a:t>
            </a:r>
            <a:r>
              <a:rPr lang="en-US" dirty="0"/>
              <a:t> results, </a:t>
            </a:r>
            <a:r>
              <a:rPr lang="en-US" i="1" dirty="0"/>
              <a:t>present</a:t>
            </a:r>
            <a:r>
              <a:rPr lang="en-US" dirty="0"/>
              <a:t> data in </a:t>
            </a:r>
            <a:r>
              <a:rPr lang="en-US" dirty="0" smtClean="0"/>
              <a:t>a user-friendly </a:t>
            </a:r>
            <a:r>
              <a:rPr lang="en-US" dirty="0"/>
              <a:t>interface, and </a:t>
            </a:r>
            <a:r>
              <a:rPr lang="en-US" i="1" dirty="0"/>
              <a:t>propagate</a:t>
            </a:r>
            <a:r>
              <a:rPr lang="en-US" dirty="0"/>
              <a:t> changes back to the database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464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50" y="1066801"/>
            <a:ext cx="6259426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61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Developing Database Applications Using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JDBC API is a Java application program interface to generic SQL databases </a:t>
            </a:r>
            <a:endParaRPr lang="en-US" dirty="0" smtClean="0"/>
          </a:p>
          <a:p>
            <a:pPr lvl="1"/>
            <a:r>
              <a:rPr lang="en-US" dirty="0" smtClean="0"/>
              <a:t>that enables Java </a:t>
            </a:r>
            <a:r>
              <a:rPr lang="en-US" dirty="0"/>
              <a:t>developers to develop DBMS-independent Java applications using a uniform interface.</a:t>
            </a:r>
          </a:p>
          <a:p>
            <a:r>
              <a:rPr lang="en-US" dirty="0"/>
              <a:t>The JDBC API consists of </a:t>
            </a:r>
            <a:r>
              <a:rPr lang="en-US" b="1" dirty="0"/>
              <a:t>classes</a:t>
            </a:r>
            <a:r>
              <a:rPr lang="en-US" dirty="0"/>
              <a:t> and </a:t>
            </a:r>
            <a:r>
              <a:rPr lang="en-US" b="1" dirty="0"/>
              <a:t>interfaces</a:t>
            </a:r>
            <a:r>
              <a:rPr lang="en-US" dirty="0"/>
              <a:t> for 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establishing </a:t>
            </a:r>
            <a:r>
              <a:rPr lang="en-US" dirty="0"/>
              <a:t>connections with databases,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sending SQL statements to databases, 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processing </a:t>
            </a:r>
            <a:r>
              <a:rPr lang="en-US" dirty="0"/>
              <a:t>the results of the SQL </a:t>
            </a:r>
            <a:r>
              <a:rPr lang="en-US" dirty="0" smtClean="0"/>
              <a:t>statements,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and </a:t>
            </a:r>
            <a:r>
              <a:rPr lang="en-US" dirty="0"/>
              <a:t>obtaining database metadata.</a:t>
            </a:r>
          </a:p>
        </p:txBody>
      </p:sp>
    </p:spTree>
    <p:extLst>
      <p:ext uri="{BB962C8B-B14F-4D97-AF65-F5344CB8AC3E}">
        <p14:creationId xmlns:p14="http://schemas.microsoft.com/office/powerpoint/2010/main" val="158493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Developing Database Applications Using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key </a:t>
            </a:r>
            <a:r>
              <a:rPr lang="en-US" dirty="0"/>
              <a:t>interfaces are needed to develop any </a:t>
            </a:r>
            <a:r>
              <a:rPr lang="en-US" dirty="0" smtClean="0"/>
              <a:t>database using Java</a:t>
            </a:r>
          </a:p>
          <a:p>
            <a:r>
              <a:rPr lang="en-US" b="1" dirty="0"/>
              <a:t>Driver</a:t>
            </a:r>
            <a:r>
              <a:rPr lang="en-US" dirty="0"/>
              <a:t>, </a:t>
            </a:r>
            <a:r>
              <a:rPr lang="en-US" b="1" dirty="0"/>
              <a:t>Connection</a:t>
            </a:r>
            <a:r>
              <a:rPr lang="en-US" dirty="0"/>
              <a:t>, </a:t>
            </a:r>
            <a:r>
              <a:rPr lang="en-US" b="1" dirty="0"/>
              <a:t>Statement</a:t>
            </a:r>
            <a:r>
              <a:rPr lang="en-US" dirty="0"/>
              <a:t>, and </a:t>
            </a:r>
            <a:r>
              <a:rPr lang="en-US" b="1" dirty="0" err="1" smtClean="0"/>
              <a:t>ResultSet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24200"/>
            <a:ext cx="52578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78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410</TotalTime>
  <Words>512</Words>
  <Application>Microsoft Office PowerPoint</Application>
  <PresentationFormat>On-screen Show (4:3)</PresentationFormat>
  <Paragraphs>69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Apothecary</vt:lpstr>
      <vt:lpstr>JDBC</vt:lpstr>
      <vt:lpstr>Introduction</vt:lpstr>
      <vt:lpstr>A database system</vt:lpstr>
      <vt:lpstr>Popular RDbms</vt:lpstr>
      <vt:lpstr>Relational database system</vt:lpstr>
      <vt:lpstr>Introduction</vt:lpstr>
      <vt:lpstr>PowerPoint Presentation</vt:lpstr>
      <vt:lpstr>Developing Database Applications Using JDBC</vt:lpstr>
      <vt:lpstr>Developing Database Applications Using JDBC</vt:lpstr>
      <vt:lpstr>Typical algorithm</vt:lpstr>
      <vt:lpstr>Typical algorithm</vt:lpstr>
      <vt:lpstr>Typical algorithm</vt:lpstr>
      <vt:lpstr>Typical algorithm</vt:lpstr>
      <vt:lpstr>Typical algorithm</vt:lpstr>
      <vt:lpstr>Typical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medari</dc:creator>
  <cp:lastModifiedBy>medari</cp:lastModifiedBy>
  <cp:revision>30</cp:revision>
  <dcterms:created xsi:type="dcterms:W3CDTF">2013-10-25T08:51:43Z</dcterms:created>
  <dcterms:modified xsi:type="dcterms:W3CDTF">2017-11-15T10:43:51Z</dcterms:modified>
</cp:coreProperties>
</file>