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4" r:id="rId13"/>
    <p:sldId id="275" r:id="rId14"/>
    <p:sldId id="268" r:id="rId15"/>
    <p:sldId id="269" r:id="rId16"/>
    <p:sldId id="270" r:id="rId17"/>
    <p:sldId id="276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F5802E4-16DF-4CCA-9103-CF9F5A315CD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3846C92C-05C9-4650-BBD4-3620410AD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02E4-16DF-4CCA-9103-CF9F5A315CD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C92C-05C9-4650-BBD4-3620410AD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02E4-16DF-4CCA-9103-CF9F5A315CD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C92C-05C9-4650-BBD4-3620410AD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02E4-16DF-4CCA-9103-CF9F5A315CD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C92C-05C9-4650-BBD4-3620410AD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02E4-16DF-4CCA-9103-CF9F5A315CD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C92C-05C9-4650-BBD4-3620410AD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02E4-16DF-4CCA-9103-CF9F5A315CD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C92C-05C9-4650-BBD4-3620410ADB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02E4-16DF-4CCA-9103-CF9F5A315CD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C92C-05C9-4650-BBD4-3620410AD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02E4-16DF-4CCA-9103-CF9F5A315CD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C92C-05C9-4650-BBD4-3620410AD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02E4-16DF-4CCA-9103-CF9F5A315CD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C92C-05C9-4650-BBD4-3620410AD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F5802E4-16DF-4CCA-9103-CF9F5A315CD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3846C92C-05C9-4650-BBD4-3620410AD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F5802E4-16DF-4CCA-9103-CF9F5A315CD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3846C92C-05C9-4650-BBD4-3620410AD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F5802E4-16DF-4CCA-9103-CF9F5A315CD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846C92C-05C9-4650-BBD4-3620410ADB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Servlets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servlet remains in the server's address space and is available to process any other HTTP requests received from clients. The </a:t>
            </a:r>
            <a:r>
              <a:rPr lang="en-US" sz="2400" b="1" dirty="0" smtClean="0"/>
              <a:t>service( ) </a:t>
            </a:r>
            <a:r>
              <a:rPr lang="en-US" sz="2400" dirty="0" smtClean="0"/>
              <a:t>method is </a:t>
            </a:r>
            <a:r>
              <a:rPr lang="en-US" sz="2400" b="1" dirty="0" smtClean="0"/>
              <a:t>called for each HTTP request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Finally, the server may decide to </a:t>
            </a:r>
            <a:r>
              <a:rPr lang="en-US" sz="2400" b="1" dirty="0" smtClean="0"/>
              <a:t>unload the servlet from its memory</a:t>
            </a:r>
            <a:r>
              <a:rPr lang="en-US" sz="2400" dirty="0" smtClean="0"/>
              <a:t>. It calls the </a:t>
            </a:r>
            <a:r>
              <a:rPr lang="en-US" sz="2400" b="1" dirty="0" smtClean="0"/>
              <a:t>destroy() </a:t>
            </a:r>
            <a:r>
              <a:rPr lang="en-US" sz="2400" dirty="0" smtClean="0"/>
              <a:t>method to relinquish any resources, such as file handles that are allocated for the servlet. Important data may be saved to a persistent store. The memory allocated for the servlet and its objects can then be garbage-collected.</a:t>
            </a:r>
          </a:p>
        </p:txBody>
      </p:sp>
    </p:spTree>
    <p:extLst>
      <p:ext uri="{BB962C8B-B14F-4D97-AF65-F5344CB8AC3E}">
        <p14:creationId xmlns:p14="http://schemas.microsoft.com/office/powerpoint/2010/main" val="242560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packages contain the classes and interfaces that are required to build servlets. These </a:t>
            </a:r>
            <a:r>
              <a:rPr lang="en-IN" dirty="0" smtClean="0"/>
              <a:t>are </a:t>
            </a:r>
            <a:r>
              <a:rPr lang="en-IN" b="1" dirty="0" err="1" smtClean="0"/>
              <a:t>javax.servlet</a:t>
            </a:r>
            <a:r>
              <a:rPr lang="en-IN" b="1" dirty="0" smtClean="0"/>
              <a:t> </a:t>
            </a:r>
            <a:r>
              <a:rPr lang="en-IN" dirty="0"/>
              <a:t>and </a:t>
            </a:r>
            <a:r>
              <a:rPr lang="en-IN" b="1" dirty="0" err="1"/>
              <a:t>javax.servlet.http</a:t>
            </a:r>
            <a:r>
              <a:rPr lang="en-IN"/>
              <a:t>. </a:t>
            </a:r>
            <a:endParaRPr lang="en-IN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204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33600"/>
            <a:ext cx="5737412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333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5400"/>
            <a:ext cx="5172075" cy="4869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67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/>
              <a:t>Cookie </a:t>
            </a:r>
            <a:r>
              <a:rPr lang="en-IN" dirty="0"/>
              <a:t>class encapsulates a cookie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A </a:t>
            </a:r>
            <a:r>
              <a:rPr lang="en-IN" i="1" dirty="0"/>
              <a:t>cookie </a:t>
            </a:r>
            <a:r>
              <a:rPr lang="en-IN" dirty="0"/>
              <a:t>is stored on a client and contains </a:t>
            </a:r>
            <a:r>
              <a:rPr lang="en-IN" dirty="0" smtClean="0"/>
              <a:t>state information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Cookies </a:t>
            </a:r>
            <a:r>
              <a:rPr lang="en-IN" dirty="0"/>
              <a:t>are valuable for tracking user activities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023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cookie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servlet can write a cookie to a user’s machine via the </a:t>
            </a:r>
            <a:r>
              <a:rPr lang="en-IN" b="1" dirty="0" err="1"/>
              <a:t>addCookie</a:t>
            </a:r>
            <a:r>
              <a:rPr lang="en-IN" b="1" dirty="0"/>
              <a:t>( ) </a:t>
            </a:r>
            <a:r>
              <a:rPr lang="en-IN" dirty="0"/>
              <a:t>method of the </a:t>
            </a:r>
            <a:r>
              <a:rPr lang="en-IN" b="1" dirty="0" err="1"/>
              <a:t>HttpServletResponse</a:t>
            </a:r>
            <a:r>
              <a:rPr lang="en-IN" b="1" dirty="0"/>
              <a:t> </a:t>
            </a:r>
            <a:r>
              <a:rPr lang="en-IN" dirty="0"/>
              <a:t>interface</a:t>
            </a:r>
          </a:p>
          <a:p>
            <a:r>
              <a:rPr lang="en-IN" dirty="0"/>
              <a:t>The data for that cookie is </a:t>
            </a:r>
            <a:r>
              <a:rPr lang="en-IN" b="1" dirty="0"/>
              <a:t>then included </a:t>
            </a:r>
            <a:r>
              <a:rPr lang="en-IN" dirty="0"/>
              <a:t>in the header </a:t>
            </a:r>
            <a:r>
              <a:rPr lang="en-IN" dirty="0" smtClean="0"/>
              <a:t>of the </a:t>
            </a:r>
            <a:r>
              <a:rPr lang="en-IN" dirty="0"/>
              <a:t>HTTP response that is sent to the browser</a:t>
            </a:r>
          </a:p>
        </p:txBody>
      </p:sp>
    </p:spTree>
    <p:extLst>
      <p:ext uri="{BB962C8B-B14F-4D97-AF65-F5344CB8AC3E}">
        <p14:creationId xmlns:p14="http://schemas.microsoft.com/office/powerpoint/2010/main" val="26568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cookie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The names and values of cookies are stored on the user’s machine</a:t>
            </a:r>
            <a:r>
              <a:rPr lang="en-IN" dirty="0" smtClean="0"/>
              <a:t>. Some of the info added 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name of the cookie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value of the cookie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expiration date of the cookie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domain and path of the </a:t>
            </a:r>
            <a:r>
              <a:rPr lang="en-IN" dirty="0" smtClean="0"/>
              <a:t>cookie</a:t>
            </a:r>
          </a:p>
          <a:p>
            <a:r>
              <a:rPr lang="en-IN" dirty="0"/>
              <a:t>There is one constructor for </a:t>
            </a:r>
            <a:r>
              <a:rPr lang="en-IN" b="1" dirty="0"/>
              <a:t>Cookie</a:t>
            </a:r>
            <a:r>
              <a:rPr lang="en-IN" dirty="0"/>
              <a:t>. It has the signature shown here:</a:t>
            </a:r>
          </a:p>
          <a:p>
            <a:r>
              <a:rPr lang="en-IN" dirty="0"/>
              <a:t>Cookie(String </a:t>
            </a:r>
            <a:r>
              <a:rPr lang="en-IN" i="1" dirty="0"/>
              <a:t>name</a:t>
            </a:r>
            <a:r>
              <a:rPr lang="en-IN" dirty="0"/>
              <a:t>, String </a:t>
            </a:r>
            <a:r>
              <a:rPr lang="en-IN" i="1" dirty="0"/>
              <a:t>value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297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domain and path of the cookie determine when it is included in the header of </a:t>
            </a:r>
            <a:r>
              <a:rPr lang="en-IN" dirty="0" smtClean="0"/>
              <a:t>an HTTP </a:t>
            </a:r>
            <a:r>
              <a:rPr lang="en-IN" dirty="0"/>
              <a:t>request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If the user enters a URL whose domain and path match these values, </a:t>
            </a:r>
            <a:r>
              <a:rPr lang="en-IN"/>
              <a:t>the </a:t>
            </a:r>
            <a:r>
              <a:rPr lang="en-IN" smtClean="0"/>
              <a:t>cookie is </a:t>
            </a:r>
            <a:r>
              <a:rPr lang="en-IN" dirty="0"/>
              <a:t>then supplied to the Web server. Otherwise, it is not.</a:t>
            </a:r>
          </a:p>
        </p:txBody>
      </p:sp>
    </p:spTree>
    <p:extLst>
      <p:ext uri="{BB962C8B-B14F-4D97-AF65-F5344CB8AC3E}">
        <p14:creationId xmlns:p14="http://schemas.microsoft.com/office/powerpoint/2010/main" val="551095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a stateless protocol. Each request is independent of the previous </a:t>
            </a:r>
            <a:r>
              <a:rPr lang="en-US" dirty="0" smtClean="0"/>
              <a:t>one.</a:t>
            </a:r>
          </a:p>
          <a:p>
            <a:r>
              <a:rPr lang="en-US" dirty="0" smtClean="0"/>
              <a:t>Sometimes it is needed to save state information like online shopping</a:t>
            </a:r>
          </a:p>
          <a:p>
            <a:r>
              <a:rPr lang="en-US" dirty="0"/>
              <a:t>A session can be created via the </a:t>
            </a:r>
            <a:r>
              <a:rPr lang="en-US" b="1" dirty="0" err="1"/>
              <a:t>getSession</a:t>
            </a:r>
            <a:r>
              <a:rPr lang="en-US" b="1" dirty="0" smtClean="0"/>
              <a:t>() </a:t>
            </a:r>
            <a:r>
              <a:rPr lang="en-US" dirty="0"/>
              <a:t>method of </a:t>
            </a:r>
            <a:r>
              <a:rPr lang="en-US" b="1" dirty="0" err="1"/>
              <a:t>HttpServletRequest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 err="1" smtClean="0"/>
              <a:t>HttpSession</a:t>
            </a:r>
            <a:r>
              <a:rPr lang="en-US" b="1" dirty="0" smtClean="0"/>
              <a:t> </a:t>
            </a:r>
            <a:r>
              <a:rPr lang="en-US" dirty="0"/>
              <a:t>object is returned</a:t>
            </a:r>
          </a:p>
        </p:txBody>
      </p:sp>
    </p:spTree>
    <p:extLst>
      <p:ext uri="{BB962C8B-B14F-4D97-AF65-F5344CB8AC3E}">
        <p14:creationId xmlns:p14="http://schemas.microsoft.com/office/powerpoint/2010/main" val="297102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object can store a set of bindings that associate names </a:t>
            </a:r>
            <a:r>
              <a:rPr lang="en-US" dirty="0" smtClean="0"/>
              <a:t>with objects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b="1" dirty="0" err="1"/>
              <a:t>setAttribute</a:t>
            </a:r>
            <a:r>
              <a:rPr lang="en-US" b="1" dirty="0"/>
              <a:t>( )</a:t>
            </a:r>
            <a:r>
              <a:rPr lang="en-US" dirty="0"/>
              <a:t>, </a:t>
            </a:r>
            <a:r>
              <a:rPr lang="en-US" b="1" dirty="0" err="1"/>
              <a:t>getAttribute</a:t>
            </a:r>
            <a:r>
              <a:rPr lang="en-US" b="1" dirty="0"/>
              <a:t>( )</a:t>
            </a:r>
            <a:r>
              <a:rPr lang="en-US" dirty="0"/>
              <a:t>, </a:t>
            </a:r>
            <a:r>
              <a:rPr lang="en-US" b="1" dirty="0" err="1"/>
              <a:t>getAttributeNames</a:t>
            </a:r>
            <a:r>
              <a:rPr lang="en-US" b="1" dirty="0"/>
              <a:t>( )</a:t>
            </a:r>
            <a:r>
              <a:rPr lang="en-US" dirty="0"/>
              <a:t>, and </a:t>
            </a:r>
            <a:r>
              <a:rPr lang="en-US" b="1" dirty="0" err="1"/>
              <a:t>removeAttribute</a:t>
            </a:r>
            <a:r>
              <a:rPr lang="en-US" b="1" dirty="0"/>
              <a:t>( </a:t>
            </a:r>
            <a:r>
              <a:rPr lang="en-US" b="1" dirty="0" smtClean="0"/>
              <a:t>) </a:t>
            </a:r>
            <a:r>
              <a:rPr lang="en-US" dirty="0" smtClean="0"/>
              <a:t>methods </a:t>
            </a:r>
            <a:r>
              <a:rPr lang="en-US" dirty="0"/>
              <a:t>of </a:t>
            </a:r>
            <a:r>
              <a:rPr lang="en-US" b="1" dirty="0" err="1"/>
              <a:t>HttpSession</a:t>
            </a:r>
            <a:r>
              <a:rPr lang="en-US" b="1" dirty="0"/>
              <a:t> </a:t>
            </a:r>
            <a:r>
              <a:rPr lang="en-US" dirty="0"/>
              <a:t>manage these bindings</a:t>
            </a:r>
            <a:r>
              <a:rPr lang="en-US" dirty="0" smtClean="0"/>
              <a:t>.</a:t>
            </a:r>
          </a:p>
          <a:p>
            <a:r>
              <a:rPr lang="en-US" b="1" dirty="0"/>
              <a:t>session state </a:t>
            </a:r>
            <a:r>
              <a:rPr lang="en-US" dirty="0" smtClean="0"/>
              <a:t>is shared </a:t>
            </a:r>
            <a:r>
              <a:rPr lang="en-US" dirty="0"/>
              <a:t>among all the servlets that are associated with a particular client</a:t>
            </a:r>
          </a:p>
        </p:txBody>
      </p:sp>
    </p:spTree>
    <p:extLst>
      <p:ext uri="{BB962C8B-B14F-4D97-AF65-F5344CB8AC3E}">
        <p14:creationId xmlns:p14="http://schemas.microsoft.com/office/powerpoint/2010/main" val="5002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Servlets are </a:t>
            </a:r>
            <a:r>
              <a:rPr lang="en-US" b="1" dirty="0"/>
              <a:t>small programs </a:t>
            </a:r>
            <a:r>
              <a:rPr lang="en-US" dirty="0"/>
              <a:t>that execute </a:t>
            </a:r>
            <a:r>
              <a:rPr lang="en-US" dirty="0" smtClean="0"/>
              <a:t>on the </a:t>
            </a:r>
            <a:r>
              <a:rPr lang="en-US" dirty="0"/>
              <a:t>server side of a web </a:t>
            </a:r>
            <a:r>
              <a:rPr lang="en-US" dirty="0" smtClean="0"/>
              <a:t>connection</a:t>
            </a:r>
          </a:p>
          <a:p>
            <a:r>
              <a:rPr lang="en-US" dirty="0" smtClean="0"/>
              <a:t>Just as applets </a:t>
            </a:r>
            <a:r>
              <a:rPr lang="en-US" dirty="0"/>
              <a:t>dynamically extend the </a:t>
            </a:r>
            <a:r>
              <a:rPr lang="en-US" dirty="0" smtClean="0"/>
              <a:t>functionality of </a:t>
            </a:r>
            <a:r>
              <a:rPr lang="en-US" dirty="0"/>
              <a:t>a web browser, servlets dynamically extend the functionality of a web server</a:t>
            </a:r>
          </a:p>
        </p:txBody>
      </p:sp>
    </p:spTree>
    <p:extLst>
      <p:ext uri="{BB962C8B-B14F-4D97-AF65-F5344CB8AC3E}">
        <p14:creationId xmlns:p14="http://schemas.microsoft.com/office/powerpoint/2010/main" val="392527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object can store a set of bindings that associate names </a:t>
            </a:r>
            <a:r>
              <a:rPr lang="en-US" dirty="0" smtClean="0"/>
              <a:t>with objects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b="1" dirty="0" err="1"/>
              <a:t>setAttribute</a:t>
            </a:r>
            <a:r>
              <a:rPr lang="en-US" b="1" dirty="0"/>
              <a:t>( )</a:t>
            </a:r>
            <a:r>
              <a:rPr lang="en-US" dirty="0"/>
              <a:t>, </a:t>
            </a:r>
            <a:r>
              <a:rPr lang="en-US" b="1" dirty="0" err="1"/>
              <a:t>getAttribute</a:t>
            </a:r>
            <a:r>
              <a:rPr lang="en-US" b="1" dirty="0"/>
              <a:t>( )</a:t>
            </a:r>
            <a:r>
              <a:rPr lang="en-US" dirty="0"/>
              <a:t>, </a:t>
            </a:r>
            <a:r>
              <a:rPr lang="en-US" b="1" dirty="0" err="1"/>
              <a:t>getAttributeNames</a:t>
            </a:r>
            <a:r>
              <a:rPr lang="en-US" b="1" dirty="0"/>
              <a:t>( )</a:t>
            </a:r>
            <a:r>
              <a:rPr lang="en-US" dirty="0"/>
              <a:t>, and </a:t>
            </a:r>
            <a:r>
              <a:rPr lang="en-US" b="1" dirty="0" err="1"/>
              <a:t>removeAttribute</a:t>
            </a:r>
            <a:r>
              <a:rPr lang="en-US" b="1" dirty="0"/>
              <a:t>( </a:t>
            </a:r>
            <a:r>
              <a:rPr lang="en-US" b="1" dirty="0" smtClean="0"/>
              <a:t>) </a:t>
            </a:r>
            <a:r>
              <a:rPr lang="en-US" dirty="0" smtClean="0"/>
              <a:t>methods </a:t>
            </a:r>
            <a:r>
              <a:rPr lang="en-US" dirty="0"/>
              <a:t>of </a:t>
            </a:r>
            <a:r>
              <a:rPr lang="en-US" b="1" dirty="0" err="1"/>
              <a:t>HttpSession</a:t>
            </a:r>
            <a:r>
              <a:rPr lang="en-US" b="1" dirty="0"/>
              <a:t> </a:t>
            </a:r>
            <a:r>
              <a:rPr lang="en-US" dirty="0"/>
              <a:t>manage these bindings</a:t>
            </a:r>
            <a:r>
              <a:rPr lang="en-US" dirty="0" smtClean="0"/>
              <a:t>.</a:t>
            </a:r>
          </a:p>
          <a:p>
            <a:r>
              <a:rPr lang="en-US" b="1" dirty="0"/>
              <a:t>session state </a:t>
            </a:r>
            <a:r>
              <a:rPr lang="en-US" dirty="0" smtClean="0"/>
              <a:t>is shared </a:t>
            </a:r>
            <a:r>
              <a:rPr lang="en-US" dirty="0"/>
              <a:t>among all the servlets that are associated with a particular client</a:t>
            </a:r>
          </a:p>
        </p:txBody>
      </p:sp>
    </p:spTree>
    <p:extLst>
      <p:ext uri="{BB962C8B-B14F-4D97-AF65-F5344CB8AC3E}">
        <p14:creationId xmlns:p14="http://schemas.microsoft.com/office/powerpoint/2010/main" val="377016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Browser and Server cooperation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n-US" b="1" dirty="0" smtClean="0"/>
              <a:t>request for a static web page</a:t>
            </a:r>
          </a:p>
          <a:p>
            <a:r>
              <a:rPr lang="en-US" dirty="0"/>
              <a:t>A </a:t>
            </a:r>
            <a:r>
              <a:rPr lang="en-US" b="1" dirty="0" smtClean="0"/>
              <a:t>USER</a:t>
            </a:r>
            <a:r>
              <a:rPr lang="en-US" dirty="0" smtClean="0"/>
              <a:t> enters </a:t>
            </a:r>
            <a:r>
              <a:rPr lang="en-US" dirty="0"/>
              <a:t>a Uniform Resource Locator (URL) into a browser.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BROWSER</a:t>
            </a:r>
            <a:r>
              <a:rPr lang="en-US" dirty="0" smtClean="0"/>
              <a:t> generates </a:t>
            </a:r>
            <a:r>
              <a:rPr lang="en-US" dirty="0"/>
              <a:t>an </a:t>
            </a:r>
            <a:r>
              <a:rPr lang="en-US" b="1" dirty="0"/>
              <a:t>HTTP request </a:t>
            </a:r>
            <a:r>
              <a:rPr lang="en-US" dirty="0"/>
              <a:t>to the appropriate web server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 smtClean="0"/>
              <a:t>WEB SERVER </a:t>
            </a:r>
            <a:r>
              <a:rPr lang="en-US" dirty="0" smtClean="0"/>
              <a:t>maps this </a:t>
            </a:r>
            <a:r>
              <a:rPr lang="en-US" dirty="0"/>
              <a:t>request to a specific file. That file is returned in an </a:t>
            </a:r>
            <a:r>
              <a:rPr lang="en-US" b="1" dirty="0"/>
              <a:t>HTTP response </a:t>
            </a:r>
            <a:r>
              <a:rPr lang="en-US" dirty="0"/>
              <a:t>to the browser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9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Browser and Server cooperation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HTTP header </a:t>
            </a:r>
            <a:r>
              <a:rPr lang="en-US" dirty="0"/>
              <a:t>in the response indicates the type of the content. The </a:t>
            </a:r>
            <a:r>
              <a:rPr lang="en-US" b="1" dirty="0"/>
              <a:t>Multipurpose Internet Mail Extensions (MIME) </a:t>
            </a:r>
            <a:r>
              <a:rPr lang="en-US" dirty="0"/>
              <a:t>are used for this purpose. </a:t>
            </a:r>
          </a:p>
          <a:p>
            <a:pPr lvl="1"/>
            <a:r>
              <a:rPr lang="en-US" dirty="0"/>
              <a:t>For example, ordinary ASCII text has a MIME type of text/plain. </a:t>
            </a:r>
          </a:p>
          <a:p>
            <a:pPr lvl="1"/>
            <a:r>
              <a:rPr lang="en-US" dirty="0"/>
              <a:t>The Hypertext Markup Language (HTML) source code of a webpage has a MIME type of text/html.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4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Browser and Server cooperation </a:t>
            </a:r>
            <a:r>
              <a:rPr lang="en-US" dirty="0" err="1" smtClean="0"/>
              <a:t>cont</a:t>
            </a:r>
            <a:r>
              <a:rPr lang="en-US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Example: </a:t>
            </a:r>
            <a:r>
              <a:rPr lang="en-US" b="1" dirty="0" smtClean="0"/>
              <a:t>Dynamic content</a:t>
            </a:r>
          </a:p>
          <a:p>
            <a:r>
              <a:rPr lang="en-US" dirty="0"/>
              <a:t>early days of the Web, a server could dynamically construct a page by creating </a:t>
            </a:r>
            <a:r>
              <a:rPr lang="en-US" dirty="0" smtClean="0"/>
              <a:t>a </a:t>
            </a:r>
            <a:r>
              <a:rPr lang="en-US" b="1" dirty="0" smtClean="0"/>
              <a:t>separate </a:t>
            </a:r>
            <a:r>
              <a:rPr lang="en-US" b="1" dirty="0"/>
              <a:t>process </a:t>
            </a:r>
            <a:r>
              <a:rPr lang="en-US" dirty="0"/>
              <a:t>to handle each client request.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process would open connections to </a:t>
            </a:r>
            <a:r>
              <a:rPr lang="en-US" dirty="0" smtClean="0"/>
              <a:t>one or </a:t>
            </a:r>
            <a:r>
              <a:rPr lang="en-US" dirty="0"/>
              <a:t>more databases in order to obtain the necessary information. It communicated with </a:t>
            </a:r>
            <a:r>
              <a:rPr lang="en-US" dirty="0" smtClean="0"/>
              <a:t>the web </a:t>
            </a:r>
            <a:r>
              <a:rPr lang="en-US" dirty="0"/>
              <a:t>server via an interface known as the </a:t>
            </a:r>
            <a:r>
              <a:rPr lang="en-US" b="1" dirty="0"/>
              <a:t>Common Gateway Interface (CGI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CGI </a:t>
            </a:r>
            <a:r>
              <a:rPr lang="en-US" dirty="0" smtClean="0"/>
              <a:t>allowed the </a:t>
            </a:r>
            <a:r>
              <a:rPr lang="en-US" dirty="0"/>
              <a:t>separate process to read data from the HTTP request and write data to the HTTP response.</a:t>
            </a:r>
          </a:p>
          <a:p>
            <a:pPr lvl="1"/>
            <a:r>
              <a:rPr lang="en-US" dirty="0" smtClean="0"/>
              <a:t>A variety </a:t>
            </a:r>
            <a:r>
              <a:rPr lang="en-US" dirty="0"/>
              <a:t>of different languages were used to build CGI programs. These included C, C</a:t>
            </a:r>
            <a:r>
              <a:rPr lang="en-US" dirty="0" smtClean="0"/>
              <a:t>++, and </a:t>
            </a:r>
            <a:r>
              <a:rPr lang="en-US" dirty="0"/>
              <a:t>Perl.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Browser and Server cooperation </a:t>
            </a:r>
            <a:r>
              <a:rPr lang="en-US" dirty="0" err="1" smtClean="0"/>
              <a:t>cont</a:t>
            </a:r>
            <a:r>
              <a:rPr lang="en-US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CGI suffered serious performance </a:t>
            </a:r>
            <a:r>
              <a:rPr lang="en-US" dirty="0" smtClean="0"/>
              <a:t>problems.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was expensive in terms </a:t>
            </a:r>
            <a:r>
              <a:rPr lang="en-US" dirty="0" smtClean="0"/>
              <a:t>of </a:t>
            </a:r>
            <a:r>
              <a:rPr lang="en-US" b="1" dirty="0" smtClean="0"/>
              <a:t>processor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/>
              <a:t>memory</a:t>
            </a:r>
            <a:r>
              <a:rPr lang="en-US" dirty="0"/>
              <a:t> resources to create a separate process for each client </a:t>
            </a:r>
            <a:r>
              <a:rPr lang="en-US" dirty="0" smtClean="0"/>
              <a:t>request </a:t>
            </a:r>
          </a:p>
          <a:p>
            <a:pPr lvl="1"/>
            <a:r>
              <a:rPr lang="en-US" dirty="0" smtClean="0"/>
              <a:t>It was also </a:t>
            </a:r>
            <a:r>
              <a:rPr lang="en-US" dirty="0"/>
              <a:t>expensive </a:t>
            </a:r>
            <a:r>
              <a:rPr lang="en-US" b="1" dirty="0"/>
              <a:t>to open and close </a:t>
            </a:r>
            <a:r>
              <a:rPr lang="en-US" dirty="0"/>
              <a:t>database connections for each client request. </a:t>
            </a:r>
            <a:endParaRPr lang="en-US" dirty="0" smtClean="0"/>
          </a:p>
          <a:p>
            <a:pPr lvl="1"/>
            <a:r>
              <a:rPr lang="en-US" dirty="0"/>
              <a:t>the CGI programs were not platform-independent.</a:t>
            </a:r>
          </a:p>
        </p:txBody>
      </p:sp>
    </p:spTree>
    <p:extLst>
      <p:ext uri="{BB962C8B-B14F-4D97-AF65-F5344CB8AC3E}">
        <p14:creationId xmlns:p14="http://schemas.microsoft.com/office/powerpoint/2010/main" val="409240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of Servlets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First</a:t>
            </a:r>
            <a:r>
              <a:rPr lang="en-US" dirty="0"/>
              <a:t>, performance is </a:t>
            </a:r>
            <a:r>
              <a:rPr lang="en-US" dirty="0" smtClean="0"/>
              <a:t>significantly better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Servlets </a:t>
            </a:r>
            <a:r>
              <a:rPr lang="en-US" dirty="0"/>
              <a:t>execute </a:t>
            </a:r>
            <a:r>
              <a:rPr lang="en-US" b="1" dirty="0"/>
              <a:t>within the address space of a web server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Second</a:t>
            </a:r>
            <a:r>
              <a:rPr lang="en-US" dirty="0"/>
              <a:t>, servlets are </a:t>
            </a:r>
            <a:r>
              <a:rPr lang="en-US" dirty="0" smtClean="0"/>
              <a:t>platform-independent  </a:t>
            </a:r>
          </a:p>
          <a:p>
            <a:r>
              <a:rPr lang="en-US" dirty="0" smtClean="0"/>
              <a:t>Third</a:t>
            </a:r>
            <a:r>
              <a:rPr lang="en-US" dirty="0"/>
              <a:t>, the Java security manager on the server enforces </a:t>
            </a:r>
            <a:r>
              <a:rPr lang="en-US" dirty="0" smtClean="0"/>
              <a:t>a set </a:t>
            </a:r>
            <a:r>
              <a:rPr lang="en-US" dirty="0"/>
              <a:t>of restrictions to protect the resources on a server machine. </a:t>
            </a:r>
            <a:endParaRPr lang="en-US" dirty="0" smtClean="0"/>
          </a:p>
          <a:p>
            <a:r>
              <a:rPr lang="en-US" dirty="0" smtClean="0"/>
              <a:t>Finally</a:t>
            </a:r>
            <a:r>
              <a:rPr lang="en-US" dirty="0"/>
              <a:t>, the full </a:t>
            </a:r>
            <a:r>
              <a:rPr lang="en-US" dirty="0" smtClean="0"/>
              <a:t>functionality of </a:t>
            </a:r>
            <a:r>
              <a:rPr lang="en-US" dirty="0"/>
              <a:t>the Java class libraries is available to a servlet. It can communicate with applets, databases</a:t>
            </a:r>
            <a:r>
              <a:rPr lang="en-US" dirty="0" smtClean="0"/>
              <a:t>, or </a:t>
            </a:r>
            <a:r>
              <a:rPr lang="en-US" dirty="0"/>
              <a:t>other software via the sockets and RMI </a:t>
            </a:r>
            <a:r>
              <a:rPr lang="en-US" dirty="0" smtClean="0"/>
              <a:t>mechanisms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0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smtClean="0"/>
              <a:t>The Life Cycle of a Servlet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Three methods 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 err="1" smtClean="0"/>
              <a:t>init</a:t>
            </a:r>
            <a:r>
              <a:rPr lang="en-US" sz="1800" b="1" dirty="0" smtClean="0"/>
              <a:t>(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 smtClean="0"/>
              <a:t>service(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 smtClean="0"/>
              <a:t>destroy( )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They are implemented by every servlet and are invoked at specific times by the server.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First, assume that a user enters a Uniform Resource Locator (URL) to a Web browser.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browser then generates an HTTP request for this URL and sends it to the appropriate server.</a:t>
            </a:r>
          </a:p>
        </p:txBody>
      </p:sp>
    </p:spTree>
    <p:extLst>
      <p:ext uri="{BB962C8B-B14F-4D97-AF65-F5344CB8AC3E}">
        <p14:creationId xmlns:p14="http://schemas.microsoft.com/office/powerpoint/2010/main" val="352919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Second, this HTTP request is received by the Web server. The server maps this request to a particular servlet. The servlet is dynamically retrieved and loaded into the address space of the server.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Third, the server invokes the </a:t>
            </a:r>
            <a:r>
              <a:rPr lang="en-US" sz="2000" b="1" dirty="0" err="1" smtClean="0"/>
              <a:t>init</a:t>
            </a:r>
            <a:r>
              <a:rPr lang="en-US" sz="2000" b="1" dirty="0" smtClean="0"/>
              <a:t>( ) </a:t>
            </a:r>
            <a:r>
              <a:rPr lang="en-US" sz="2000" dirty="0" smtClean="0"/>
              <a:t>method of the servlet. This method is </a:t>
            </a:r>
            <a:r>
              <a:rPr lang="en-US" sz="2000" b="1" dirty="0" smtClean="0"/>
              <a:t>invoked only when the servlet is first loaded into memory.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Fourth, the server invokes the servlet's </a:t>
            </a:r>
            <a:r>
              <a:rPr lang="en-US" sz="2000" b="1" dirty="0" smtClean="0"/>
              <a:t>service( ) </a:t>
            </a:r>
            <a:r>
              <a:rPr lang="en-US" sz="2000" dirty="0" smtClean="0"/>
              <a:t>method, which is called to </a:t>
            </a:r>
            <a:r>
              <a:rPr lang="en-US" sz="2000" b="1" dirty="0" smtClean="0"/>
              <a:t>process the HTTP request</a:t>
            </a:r>
            <a:r>
              <a:rPr lang="en-US" sz="2000" dirty="0" smtClean="0"/>
              <a:t>. The servlet can </a:t>
            </a:r>
            <a:r>
              <a:rPr lang="en-US" sz="2000" b="1" dirty="0" smtClean="0"/>
              <a:t>read data that has been provided</a:t>
            </a:r>
            <a:r>
              <a:rPr lang="en-US" sz="2000" dirty="0" smtClean="0"/>
              <a:t> in the HTTP request, and may also formulate an HTTP response for the client</a:t>
            </a:r>
          </a:p>
        </p:txBody>
      </p:sp>
    </p:spTree>
    <p:extLst>
      <p:ext uri="{BB962C8B-B14F-4D97-AF65-F5344CB8AC3E}">
        <p14:creationId xmlns:p14="http://schemas.microsoft.com/office/powerpoint/2010/main" val="271536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216</TotalTime>
  <Words>1049</Words>
  <Application>Microsoft Office PowerPoint</Application>
  <PresentationFormat>On-screen Show (4:3)</PresentationFormat>
  <Paragraphs>75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Pushpin</vt:lpstr>
      <vt:lpstr>Servlets</vt:lpstr>
      <vt:lpstr>Introduction</vt:lpstr>
      <vt:lpstr>Web Browser and Server cooperation</vt:lpstr>
      <vt:lpstr>Web Browser and Server cooperation cont…</vt:lpstr>
      <vt:lpstr>Web Browser and Server cooperation cont…</vt:lpstr>
      <vt:lpstr>Web Browser and Server cooperation cont…</vt:lpstr>
      <vt:lpstr>Advantages of Servlets</vt:lpstr>
      <vt:lpstr>The Life Cycle of a Servlet</vt:lpstr>
      <vt:lpstr>PowerPoint Presentation</vt:lpstr>
      <vt:lpstr>PowerPoint Presentation</vt:lpstr>
      <vt:lpstr>Servlet API</vt:lpstr>
      <vt:lpstr>PowerPoint Presentation</vt:lpstr>
      <vt:lpstr>PowerPoint Presentation</vt:lpstr>
      <vt:lpstr>Cookies</vt:lpstr>
      <vt:lpstr>Adding a cookie</vt:lpstr>
      <vt:lpstr>Adding a cookie</vt:lpstr>
      <vt:lpstr>PowerPoint Presentation</vt:lpstr>
      <vt:lpstr>Session Tracking</vt:lpstr>
      <vt:lpstr>Session Tracking</vt:lpstr>
      <vt:lpstr>Session Tracking</vt:lpstr>
    </vt:vector>
  </TitlesOfParts>
  <Company>SAC, Shillong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Servlets</dc:title>
  <dc:creator>medari</dc:creator>
  <cp:lastModifiedBy>medari</cp:lastModifiedBy>
  <cp:revision>39</cp:revision>
  <dcterms:created xsi:type="dcterms:W3CDTF">2012-10-08T09:42:11Z</dcterms:created>
  <dcterms:modified xsi:type="dcterms:W3CDTF">2017-11-09T07:15:28Z</dcterms:modified>
</cp:coreProperties>
</file>