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0" r:id="rId3"/>
    <p:sldId id="266" r:id="rId4"/>
    <p:sldId id="283" r:id="rId5"/>
    <p:sldId id="265" r:id="rId6"/>
    <p:sldId id="284" r:id="rId7"/>
    <p:sldId id="267" r:id="rId8"/>
    <p:sldId id="268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5" r:id="rId29"/>
    <p:sldId id="286" r:id="rId30"/>
    <p:sldId id="288" r:id="rId31"/>
    <p:sldId id="287" r:id="rId32"/>
    <p:sldId id="289" r:id="rId33"/>
    <p:sldId id="290" r:id="rId34"/>
    <p:sldId id="291" r:id="rId35"/>
    <p:sldId id="292" r:id="rId36"/>
    <p:sldId id="293" r:id="rId37"/>
    <p:sldId id="294" r:id="rId38"/>
    <p:sldId id="281" r:id="rId39"/>
    <p:sldId id="282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4D3B-00FE-4E49-B7C1-0F06F98F8D3B}" type="datetimeFigureOut">
              <a:rPr lang="en-IN" smtClean="0"/>
              <a:t>03-11-2017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47D7C6-80C1-48B6-A994-D93E29C295C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4D3B-00FE-4E49-B7C1-0F06F98F8D3B}" type="datetimeFigureOut">
              <a:rPr lang="en-IN" smtClean="0"/>
              <a:t>03-11-2017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D7C6-80C1-48B6-A994-D93E29C295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4D3B-00FE-4E49-B7C1-0F06F98F8D3B}" type="datetimeFigureOut">
              <a:rPr lang="en-IN" smtClean="0"/>
              <a:t>03-11-2017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D7C6-80C1-48B6-A994-D93E29C295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4D3B-00FE-4E49-B7C1-0F06F98F8D3B}" type="datetimeFigureOut">
              <a:rPr lang="en-IN" smtClean="0"/>
              <a:t>03-11-2017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D7C6-80C1-48B6-A994-D93E29C295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4D3B-00FE-4E49-B7C1-0F06F98F8D3B}" type="datetimeFigureOut">
              <a:rPr lang="en-IN" smtClean="0"/>
              <a:t>03-11-2017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D7C6-80C1-48B6-A994-D93E29C295C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4D3B-00FE-4E49-B7C1-0F06F98F8D3B}" type="datetimeFigureOut">
              <a:rPr lang="en-IN" smtClean="0"/>
              <a:t>03-11-2017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D7C6-80C1-48B6-A994-D93E29C295C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4D3B-00FE-4E49-B7C1-0F06F98F8D3B}" type="datetimeFigureOut">
              <a:rPr lang="en-IN" smtClean="0"/>
              <a:t>03-11-2017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D7C6-80C1-48B6-A994-D93E29C295C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4D3B-00FE-4E49-B7C1-0F06F98F8D3B}" type="datetimeFigureOut">
              <a:rPr lang="en-IN" smtClean="0"/>
              <a:t>03-11-2017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D7C6-80C1-48B6-A994-D93E29C295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4D3B-00FE-4E49-B7C1-0F06F98F8D3B}" type="datetimeFigureOut">
              <a:rPr lang="en-IN" smtClean="0"/>
              <a:t>03-11-2017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D7C6-80C1-48B6-A994-D93E29C295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4D3B-00FE-4E49-B7C1-0F06F98F8D3B}" type="datetimeFigureOut">
              <a:rPr lang="en-IN" smtClean="0"/>
              <a:t>03-11-2017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D7C6-80C1-48B6-A994-D93E29C295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4D3B-00FE-4E49-B7C1-0F06F98F8D3B}" type="datetimeFigureOut">
              <a:rPr lang="en-IN" smtClean="0"/>
              <a:t>03-11-2017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D7C6-80C1-48B6-A994-D93E29C295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6064D3B-00FE-4E49-B7C1-0F06F98F8D3B}" type="datetimeFigureOut">
              <a:rPr lang="en-IN" smtClean="0"/>
              <a:t>03-11-2017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647D7C6-80C1-48B6-A994-D93E29C295C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22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java.net package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classes provide system-independent network communication.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to decide which Java classes your programs should use, you do need to understand how TCP and UDP differ.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192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or UDP?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Protocols using TCP are HTTP, FTP, Telnet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Protocols using UDP are DNS, SNMP(Simple Network Management Protocol), DHCP( Dynamic Host Configuration Protocol), Routing Information Protocol(RIP)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3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is </a:t>
            </a:r>
            <a:r>
              <a:rPr lang="en-US" dirty="0" smtClean="0"/>
              <a:t>data transmitted?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Generally speaking, a computer has a single physical connection to the </a:t>
            </a:r>
            <a:r>
              <a:rPr lang="en-US" dirty="0" smtClean="0"/>
              <a:t>network</a:t>
            </a:r>
          </a:p>
          <a:p>
            <a:r>
              <a:rPr lang="en-US" dirty="0" smtClean="0"/>
              <a:t>So </a:t>
            </a:r>
            <a:r>
              <a:rPr lang="en-US" dirty="0"/>
              <a:t>how does the computer know to which application to forward the data</a:t>
            </a:r>
            <a:r>
              <a:rPr lang="en-US" dirty="0" smtClean="0"/>
              <a:t>?</a:t>
            </a:r>
          </a:p>
          <a:p>
            <a:r>
              <a:rPr lang="en-US" dirty="0" smtClean="0"/>
              <a:t>Ports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166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Ports?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transmitted over the Internet is accompanied by addressing information that identifies the computer and the port for which it is destined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computer is identified by its 32-bit IP address, which IP uses to deliver data to the right computer on the network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Ports </a:t>
            </a:r>
            <a:r>
              <a:rPr lang="en-US" dirty="0"/>
              <a:t>are identified by a 16-bit number, which TCP and UDP use to deliver the data to the right application.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711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Ports?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connection-based communication such as TCP, a </a:t>
            </a:r>
            <a:r>
              <a:rPr lang="en-US" b="1" dirty="0"/>
              <a:t>server application binds a socket to a specific port number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has the effect of registering the server with the system to receive all data destined for that port. A client can then rendezvous with the server at the server's port, as illustrated here: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Ports?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IN" dirty="0"/>
          </a:p>
        </p:txBody>
      </p:sp>
      <p:pic>
        <p:nvPicPr>
          <p:cNvPr id="3074" name="Picture 2" descr="2tc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16832"/>
            <a:ext cx="543660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3tcpud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088" y="3573016"/>
            <a:ext cx="5624224" cy="284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010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Numbers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 numbers range from 0 to 65,535 because ports are represented by 16-bit numbers.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port numbers ranging from 0 - 1023 are restricted; they are reserved for use by well-known services such as HTTP and FTP and other system services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</a:t>
            </a:r>
            <a:r>
              <a:rPr lang="en-US" dirty="0"/>
              <a:t>ports are called </a:t>
            </a:r>
            <a:r>
              <a:rPr lang="en-US" i="1" dirty="0"/>
              <a:t>well-known ports</a:t>
            </a:r>
            <a:r>
              <a:rPr lang="en-US" dirty="0"/>
              <a:t>. Your applications should not attempt to bind to them.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876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InetAddress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InetAddress</a:t>
            </a:r>
            <a:r>
              <a:rPr lang="en-US" b="1" dirty="0"/>
              <a:t> </a:t>
            </a:r>
            <a:r>
              <a:rPr lang="en-US" dirty="0"/>
              <a:t>class is used to encapsulate both the numerical IP address and the </a:t>
            </a:r>
            <a:r>
              <a:rPr lang="en-US" dirty="0" smtClean="0"/>
              <a:t>domain name </a:t>
            </a:r>
            <a:r>
              <a:rPr lang="en-US" dirty="0"/>
              <a:t>for that address</a:t>
            </a:r>
            <a:r>
              <a:rPr lang="en-US" dirty="0" smtClean="0"/>
              <a:t>.</a:t>
            </a:r>
          </a:p>
          <a:p>
            <a:r>
              <a:rPr lang="en-US" dirty="0"/>
              <a:t>You interact with this class by using the name of an IP host, which </a:t>
            </a:r>
            <a:r>
              <a:rPr lang="en-US" dirty="0" smtClean="0"/>
              <a:t>is more </a:t>
            </a:r>
            <a:r>
              <a:rPr lang="en-US" dirty="0"/>
              <a:t>convenient and understandable than its IP address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b="1" dirty="0" err="1"/>
              <a:t>InetAddress</a:t>
            </a:r>
            <a:r>
              <a:rPr lang="en-US" b="1" dirty="0"/>
              <a:t> </a:t>
            </a:r>
            <a:r>
              <a:rPr lang="en-US" dirty="0"/>
              <a:t>class hides </a:t>
            </a:r>
            <a:r>
              <a:rPr lang="en-US" dirty="0" smtClean="0"/>
              <a:t>the number </a:t>
            </a:r>
            <a:r>
              <a:rPr lang="en-US" dirty="0"/>
              <a:t>inside. </a:t>
            </a:r>
            <a:endParaRPr lang="en-US" dirty="0" smtClean="0"/>
          </a:p>
          <a:p>
            <a:r>
              <a:rPr lang="en-US" b="1" dirty="0" err="1" smtClean="0"/>
              <a:t>InetAddress</a:t>
            </a:r>
            <a:r>
              <a:rPr lang="en-US" b="1" dirty="0" smtClean="0"/>
              <a:t> </a:t>
            </a:r>
            <a:r>
              <a:rPr lang="en-US" dirty="0"/>
              <a:t>can handle both IPv4 and IPv6 addresses.</a:t>
            </a:r>
          </a:p>
        </p:txBody>
      </p:sp>
    </p:spTree>
    <p:extLst>
      <p:ext uri="{BB962C8B-B14F-4D97-AF65-F5344CB8AC3E}">
        <p14:creationId xmlns:p14="http://schemas.microsoft.com/office/powerpoint/2010/main" val="71863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InetAddress</a:t>
            </a:r>
            <a:r>
              <a:rPr lang="en-US" b="1" dirty="0"/>
              <a:t> </a:t>
            </a:r>
            <a:r>
              <a:rPr lang="en-US" dirty="0"/>
              <a:t>class has no visible </a:t>
            </a:r>
            <a:r>
              <a:rPr lang="en-US" dirty="0" smtClean="0"/>
              <a:t>constructors</a:t>
            </a:r>
          </a:p>
          <a:p>
            <a:r>
              <a:rPr lang="en-US" i="1" dirty="0"/>
              <a:t>Factory methods </a:t>
            </a:r>
            <a:r>
              <a:rPr lang="en-US" dirty="0"/>
              <a:t>are merely a convention</a:t>
            </a:r>
          </a:p>
          <a:p>
            <a:r>
              <a:rPr lang="en-US" dirty="0"/>
              <a:t>whereby static methods in a class return an </a:t>
            </a:r>
            <a:r>
              <a:rPr lang="en-US" dirty="0" smtClean="0"/>
              <a:t> instance </a:t>
            </a:r>
            <a:r>
              <a:rPr lang="en-US" dirty="0"/>
              <a:t>of that class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2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InetAddress</a:t>
            </a:r>
            <a:r>
              <a:rPr lang="en-US" dirty="0"/>
              <a:t> </a:t>
            </a:r>
            <a:r>
              <a:rPr lang="en-US" dirty="0" err="1"/>
              <a:t>getLocalHost</a:t>
            </a:r>
            <a:r>
              <a:rPr lang="en-US" dirty="0"/>
              <a:t>( 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throws </a:t>
            </a:r>
            <a:r>
              <a:rPr lang="en-US" dirty="0" err="1"/>
              <a:t>UnknownHostException</a:t>
            </a:r>
            <a:endParaRPr lang="en-US" dirty="0"/>
          </a:p>
          <a:p>
            <a:r>
              <a:rPr lang="en-US" dirty="0"/>
              <a:t>static </a:t>
            </a:r>
            <a:r>
              <a:rPr lang="en-US" dirty="0" err="1"/>
              <a:t>InetAddress</a:t>
            </a:r>
            <a:r>
              <a:rPr lang="en-US" dirty="0"/>
              <a:t> </a:t>
            </a:r>
            <a:r>
              <a:rPr lang="en-US" dirty="0" err="1"/>
              <a:t>getByName</a:t>
            </a:r>
            <a:r>
              <a:rPr lang="en-US" dirty="0"/>
              <a:t>(String </a:t>
            </a:r>
            <a:r>
              <a:rPr lang="en-US" i="1" dirty="0" err="1" smtClean="0"/>
              <a:t>hostName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throws </a:t>
            </a:r>
            <a:r>
              <a:rPr lang="en-US" dirty="0" err="1"/>
              <a:t>UnknownHostException</a:t>
            </a:r>
            <a:endParaRPr lang="en-US" dirty="0"/>
          </a:p>
          <a:p>
            <a:r>
              <a:rPr lang="en-US" dirty="0"/>
              <a:t>static </a:t>
            </a:r>
            <a:r>
              <a:rPr lang="en-US" dirty="0" err="1"/>
              <a:t>InetAddress</a:t>
            </a:r>
            <a:r>
              <a:rPr lang="en-US" dirty="0"/>
              <a:t>[ ] </a:t>
            </a:r>
            <a:r>
              <a:rPr lang="en-US" dirty="0" err="1"/>
              <a:t>getAllByName</a:t>
            </a:r>
            <a:r>
              <a:rPr lang="en-US" dirty="0"/>
              <a:t>(String </a:t>
            </a:r>
            <a:r>
              <a:rPr lang="en-US" i="1" dirty="0" err="1" smtClean="0"/>
              <a:t>hostName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throws </a:t>
            </a:r>
            <a:r>
              <a:rPr lang="en-US" dirty="0" err="1" smtClean="0"/>
              <a:t>UnknownHostException</a:t>
            </a:r>
            <a:endParaRPr lang="en-US" dirty="0" smtClean="0"/>
          </a:p>
          <a:p>
            <a:r>
              <a:rPr lang="en-US" b="1" dirty="0" err="1"/>
              <a:t>getByAddress</a:t>
            </a:r>
            <a:r>
              <a:rPr lang="en-US" b="1" dirty="0"/>
              <a:t>( )</a:t>
            </a:r>
            <a:r>
              <a:rPr lang="en-US" dirty="0"/>
              <a:t>, which takes an </a:t>
            </a:r>
            <a:r>
              <a:rPr lang="en-US" dirty="0" smtClean="0"/>
              <a:t>IP address </a:t>
            </a:r>
            <a:r>
              <a:rPr lang="en-US" dirty="0"/>
              <a:t>and returns an </a:t>
            </a:r>
            <a:r>
              <a:rPr lang="en-US" b="1" dirty="0" err="1"/>
              <a:t>InetAddress</a:t>
            </a:r>
            <a:r>
              <a:rPr lang="en-US" b="1" dirty="0"/>
              <a:t> </a:t>
            </a:r>
            <a:r>
              <a:rPr lang="en-US" dirty="0"/>
              <a:t>object.</a:t>
            </a:r>
          </a:p>
        </p:txBody>
      </p:sp>
    </p:spTree>
    <p:extLst>
      <p:ext uri="{BB962C8B-B14F-4D97-AF65-F5344CB8AC3E}">
        <p14:creationId xmlns:p14="http://schemas.microsoft.com/office/powerpoint/2010/main" val="242924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Java.net package</a:t>
            </a:r>
          </a:p>
          <a:p>
            <a:r>
              <a:rPr lang="en-US" dirty="0" smtClean="0"/>
              <a:t>IP address</a:t>
            </a:r>
          </a:p>
          <a:p>
            <a:r>
              <a:rPr lang="en-US" dirty="0" smtClean="0"/>
              <a:t>domain names</a:t>
            </a:r>
          </a:p>
          <a:p>
            <a:r>
              <a:rPr lang="en-US" dirty="0" smtClean="0"/>
              <a:t>DNS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91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2033588"/>
            <a:ext cx="7334250" cy="3699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013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Output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52406"/>
            <a:ext cx="4150767" cy="148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40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TCP/IP Client Sockets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 err="1"/>
              <a:t>ServerSocket</a:t>
            </a:r>
            <a:r>
              <a:rPr lang="en-IN" b="1" dirty="0"/>
              <a:t> </a:t>
            </a:r>
            <a:r>
              <a:rPr lang="en-IN" dirty="0"/>
              <a:t>class is designed to be a “listener,” which waits for clients </a:t>
            </a:r>
            <a:r>
              <a:rPr lang="en-IN" dirty="0" smtClean="0"/>
              <a:t>to connect </a:t>
            </a:r>
            <a:r>
              <a:rPr lang="en-IN" dirty="0"/>
              <a:t>before doing anything. </a:t>
            </a:r>
            <a:endParaRPr lang="en-IN" dirty="0" smtClean="0"/>
          </a:p>
          <a:p>
            <a:r>
              <a:rPr lang="en-IN" b="1" dirty="0" err="1" smtClean="0"/>
              <a:t>ServerSocket</a:t>
            </a:r>
            <a:r>
              <a:rPr lang="en-IN" b="1" dirty="0" smtClean="0"/>
              <a:t> </a:t>
            </a:r>
            <a:r>
              <a:rPr lang="en-IN" dirty="0"/>
              <a:t>is for </a:t>
            </a:r>
            <a:r>
              <a:rPr lang="en-IN" dirty="0" smtClean="0"/>
              <a:t>servers</a:t>
            </a:r>
          </a:p>
          <a:p>
            <a:r>
              <a:rPr lang="en-IN" dirty="0"/>
              <a:t>The </a:t>
            </a:r>
            <a:r>
              <a:rPr lang="en-IN" b="1" dirty="0"/>
              <a:t>Socket </a:t>
            </a:r>
            <a:r>
              <a:rPr lang="en-IN" dirty="0"/>
              <a:t>class is </a:t>
            </a:r>
            <a:r>
              <a:rPr lang="en-IN" dirty="0" smtClean="0"/>
              <a:t>for clients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37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class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85950"/>
            <a:ext cx="7837181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17032"/>
            <a:ext cx="7837181" cy="198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6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class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8483748" cy="140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943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TCP/IP Server Sockets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The </a:t>
            </a:r>
            <a:r>
              <a:rPr lang="en-IN" b="1" dirty="0" err="1"/>
              <a:t>ServerSocket</a:t>
            </a:r>
            <a:r>
              <a:rPr lang="en-IN" b="1" dirty="0"/>
              <a:t> </a:t>
            </a:r>
            <a:r>
              <a:rPr lang="en-IN" dirty="0"/>
              <a:t>class is used to create servers that listen for either local </a:t>
            </a:r>
            <a:r>
              <a:rPr lang="en-IN" dirty="0" smtClean="0"/>
              <a:t>or remote </a:t>
            </a:r>
            <a:r>
              <a:rPr lang="en-IN" dirty="0"/>
              <a:t>client programs to connect to them on published </a:t>
            </a:r>
            <a:r>
              <a:rPr lang="en-IN" dirty="0" smtClean="0"/>
              <a:t>ports</a:t>
            </a:r>
          </a:p>
          <a:p>
            <a:r>
              <a:rPr lang="en-IN" dirty="0"/>
              <a:t>When you create a </a:t>
            </a:r>
            <a:r>
              <a:rPr lang="en-IN" b="1" dirty="0" err="1"/>
              <a:t>ServerSocket</a:t>
            </a:r>
            <a:r>
              <a:rPr lang="en-IN" dirty="0"/>
              <a:t>, it will register itself </a:t>
            </a:r>
            <a:r>
              <a:rPr lang="en-IN" dirty="0" smtClean="0"/>
              <a:t>with the </a:t>
            </a:r>
            <a:r>
              <a:rPr lang="en-IN" dirty="0"/>
              <a:t>system as having an interest in client connections.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constructors for </a:t>
            </a:r>
            <a:r>
              <a:rPr lang="en-IN" b="1" dirty="0" err="1" smtClean="0"/>
              <a:t>ServerSocket</a:t>
            </a:r>
            <a:r>
              <a:rPr lang="en-IN" b="1" dirty="0" smtClean="0"/>
              <a:t> </a:t>
            </a:r>
            <a:r>
              <a:rPr lang="en-IN" dirty="0" smtClean="0"/>
              <a:t>reflect </a:t>
            </a:r>
            <a:r>
              <a:rPr lang="en-IN" dirty="0"/>
              <a:t>the port number that you want to accept connections on and, optionally, how </a:t>
            </a:r>
            <a:r>
              <a:rPr lang="en-IN" dirty="0" smtClean="0"/>
              <a:t>long you </a:t>
            </a:r>
            <a:r>
              <a:rPr lang="en-IN" dirty="0"/>
              <a:t>want the queue for said port to </a:t>
            </a:r>
            <a:r>
              <a:rPr lang="en-IN" dirty="0" smtClean="0"/>
              <a:t>be</a:t>
            </a:r>
          </a:p>
          <a:p>
            <a:r>
              <a:rPr lang="en-IN" dirty="0" smtClean="0"/>
              <a:t>The </a:t>
            </a:r>
            <a:r>
              <a:rPr lang="en-IN" dirty="0"/>
              <a:t>default </a:t>
            </a:r>
            <a:r>
              <a:rPr lang="en-IN" dirty="0" smtClean="0"/>
              <a:t>is 50</a:t>
            </a:r>
          </a:p>
          <a:p>
            <a:r>
              <a:rPr lang="en-IN" dirty="0" smtClean="0"/>
              <a:t>The </a:t>
            </a:r>
            <a:r>
              <a:rPr lang="en-IN" dirty="0"/>
              <a:t>constructors might throw an </a:t>
            </a:r>
            <a:r>
              <a:rPr lang="en-IN" b="1" dirty="0" err="1"/>
              <a:t>IOException</a:t>
            </a:r>
            <a:r>
              <a:rPr lang="en-IN" b="1" dirty="0"/>
              <a:t> </a:t>
            </a:r>
            <a:r>
              <a:rPr lang="en-IN" dirty="0"/>
              <a:t>under adverse conditions</a:t>
            </a:r>
          </a:p>
        </p:txBody>
      </p:sp>
    </p:spTree>
    <p:extLst>
      <p:ext uri="{BB962C8B-B14F-4D97-AF65-F5344CB8AC3E}">
        <p14:creationId xmlns:p14="http://schemas.microsoft.com/office/powerpoint/2010/main" val="249464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ServerSocket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8292441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571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ServerSocket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ServerSocket</a:t>
            </a:r>
            <a:r>
              <a:rPr lang="en-IN" b="1" dirty="0"/>
              <a:t> </a:t>
            </a:r>
            <a:r>
              <a:rPr lang="en-IN" dirty="0"/>
              <a:t>has a method called </a:t>
            </a:r>
            <a:r>
              <a:rPr lang="en-IN" b="1" dirty="0"/>
              <a:t>accept( )</a:t>
            </a:r>
            <a:r>
              <a:rPr lang="en-IN" dirty="0"/>
              <a:t>, which is a blocking call that will wait for </a:t>
            </a:r>
            <a:r>
              <a:rPr lang="en-IN" dirty="0" smtClean="0"/>
              <a:t>a client </a:t>
            </a:r>
            <a:r>
              <a:rPr lang="en-IN" dirty="0"/>
              <a:t>to initiate communications and then return with a normal </a:t>
            </a:r>
            <a:r>
              <a:rPr lang="en-IN" b="1" dirty="0" smtClean="0"/>
              <a:t>Socket </a:t>
            </a:r>
            <a:r>
              <a:rPr lang="en-IN" dirty="0"/>
              <a:t>that is then used </a:t>
            </a:r>
            <a:r>
              <a:rPr lang="en-IN" dirty="0" smtClean="0"/>
              <a:t>for communication </a:t>
            </a:r>
            <a:r>
              <a:rPr lang="en-IN" dirty="0"/>
              <a:t>with the client.</a:t>
            </a:r>
          </a:p>
        </p:txBody>
      </p:sp>
    </p:spTree>
    <p:extLst>
      <p:ext uri="{BB962C8B-B14F-4D97-AF65-F5344CB8AC3E}">
        <p14:creationId xmlns:p14="http://schemas.microsoft.com/office/powerpoint/2010/main" val="20465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the server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38" y="1700808"/>
            <a:ext cx="9010262" cy="28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83569" y="4653136"/>
            <a:ext cx="7632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LucidaSansTypewriterStd"/>
              </a:rPr>
              <a:t>Socket </a:t>
            </a:r>
            <a:r>
              <a:rPr lang="en-IN" dirty="0" err="1">
                <a:solidFill>
                  <a:srgbClr val="000000"/>
                </a:solidFill>
                <a:latin typeface="LucidaSansTypewriterStd"/>
              </a:rPr>
              <a:t>socket</a:t>
            </a:r>
            <a:r>
              <a:rPr lang="en-IN" dirty="0">
                <a:solidFill>
                  <a:srgbClr val="000000"/>
                </a:solidFill>
                <a:latin typeface="LucidaSansTypewriterStd"/>
              </a:rPr>
              <a:t> = </a:t>
            </a:r>
            <a:r>
              <a:rPr lang="en-IN" b="1" dirty="0">
                <a:solidFill>
                  <a:srgbClr val="005B80"/>
                </a:solidFill>
                <a:latin typeface="LucidaSansTypewriterStd-Bd"/>
              </a:rPr>
              <a:t>new </a:t>
            </a:r>
            <a:r>
              <a:rPr lang="en-IN" dirty="0">
                <a:solidFill>
                  <a:srgbClr val="000000"/>
                </a:solidFill>
                <a:latin typeface="LucidaSansTypewriterStd"/>
              </a:rPr>
              <a:t>Socket(</a:t>
            </a:r>
            <a:r>
              <a:rPr lang="en-IN" b="1" dirty="0">
                <a:solidFill>
                  <a:srgbClr val="00AFF0"/>
                </a:solidFill>
                <a:latin typeface="LucidaSansTypewriterStd-Bd"/>
              </a:rPr>
              <a:t>"</a:t>
            </a:r>
            <a:r>
              <a:rPr lang="en-IN" b="1" dirty="0">
                <a:latin typeface="LucidaSansTypewriterStd-Bd"/>
              </a:rPr>
              <a:t>130.254.204.33"</a:t>
            </a:r>
            <a:r>
              <a:rPr lang="en-IN" dirty="0">
                <a:latin typeface="LucidaSansTypewriterStd"/>
              </a:rPr>
              <a:t>, </a:t>
            </a:r>
            <a:r>
              <a:rPr lang="en-IN" b="1" dirty="0">
                <a:latin typeface="LucidaSansTypewriterStd-Bd"/>
              </a:rPr>
              <a:t>8000</a:t>
            </a:r>
            <a:r>
              <a:rPr lang="en-IN" dirty="0" smtClean="0">
                <a:solidFill>
                  <a:srgbClr val="000000"/>
                </a:solidFill>
                <a:latin typeface="LucidaSansTypewriterStd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LucidaSansTypewriterStd"/>
            </a:endParaRPr>
          </a:p>
          <a:p>
            <a:r>
              <a:rPr lang="en-IN" dirty="0"/>
              <a:t>Socket </a:t>
            </a:r>
            <a:r>
              <a:rPr lang="en-IN" dirty="0" err="1"/>
              <a:t>socket</a:t>
            </a:r>
            <a:r>
              <a:rPr lang="en-IN" dirty="0"/>
              <a:t> = </a:t>
            </a:r>
            <a:r>
              <a:rPr lang="en-IN" b="1" dirty="0"/>
              <a:t>new </a:t>
            </a:r>
            <a:r>
              <a:rPr lang="en-IN" dirty="0"/>
              <a:t>Socket(</a:t>
            </a:r>
            <a:r>
              <a:rPr lang="en-IN" b="1" dirty="0"/>
              <a:t>"liang.armstrong.edu"</a:t>
            </a:r>
            <a:r>
              <a:rPr lang="en-IN" dirty="0"/>
              <a:t>, </a:t>
            </a:r>
            <a:r>
              <a:rPr lang="en-IN" b="1" dirty="0"/>
              <a:t>8000</a:t>
            </a:r>
            <a:r>
              <a:rPr lang="en-IN" dirty="0" smtClean="0"/>
              <a:t>);</a:t>
            </a:r>
          </a:p>
          <a:p>
            <a:r>
              <a:rPr lang="en-IN" dirty="0"/>
              <a:t>JVM asks the DNS to translate the host </a:t>
            </a:r>
            <a:r>
              <a:rPr lang="en-IN" dirty="0" smtClean="0"/>
              <a:t>name into </a:t>
            </a:r>
            <a:r>
              <a:rPr lang="en-IN" dirty="0"/>
              <a:t>the IP address</a:t>
            </a:r>
            <a:r>
              <a:rPr lang="en-IN" dirty="0" smtClean="0"/>
              <a:t>.</a:t>
            </a:r>
          </a:p>
          <a:p>
            <a:endParaRPr lang="en-US" dirty="0" smtClean="0"/>
          </a:p>
          <a:p>
            <a:r>
              <a:rPr lang="en-IN" dirty="0"/>
              <a:t>Socket </a:t>
            </a:r>
            <a:r>
              <a:rPr lang="en-IN" dirty="0" err="1"/>
              <a:t>socket</a:t>
            </a:r>
            <a:r>
              <a:rPr lang="en-IN" dirty="0"/>
              <a:t> = </a:t>
            </a:r>
            <a:r>
              <a:rPr lang="en-IN" b="1" dirty="0"/>
              <a:t>new </a:t>
            </a:r>
            <a:r>
              <a:rPr lang="en-IN" dirty="0" smtClean="0"/>
              <a:t>Socket(</a:t>
            </a:r>
            <a:r>
              <a:rPr lang="en-IN" b="1" dirty="0" err="1" smtClean="0"/>
              <a:t>InetAddress.getLocalHost</a:t>
            </a:r>
            <a:r>
              <a:rPr lang="en-IN" b="1" dirty="0" smtClean="0"/>
              <a:t>()</a:t>
            </a:r>
            <a:r>
              <a:rPr lang="en-IN" dirty="0" smtClean="0"/>
              <a:t>, </a:t>
            </a:r>
            <a:r>
              <a:rPr lang="en-IN" b="1" dirty="0"/>
              <a:t>8000</a:t>
            </a:r>
            <a:r>
              <a:rPr lang="en-IN" dirty="0"/>
              <a:t>);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4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8424936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899592" y="4869160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InputStream</a:t>
            </a:r>
            <a:r>
              <a:rPr lang="en-IN" dirty="0"/>
              <a:t> input = </a:t>
            </a:r>
            <a:r>
              <a:rPr lang="en-IN" dirty="0" err="1"/>
              <a:t>socket.getInputStream</a:t>
            </a:r>
            <a:r>
              <a:rPr lang="en-IN" dirty="0" smtClean="0"/>
              <a:t>();</a:t>
            </a:r>
          </a:p>
          <a:p>
            <a:endParaRPr lang="en-IN" dirty="0"/>
          </a:p>
          <a:p>
            <a:r>
              <a:rPr lang="en-IN" dirty="0" err="1"/>
              <a:t>OutputStream</a:t>
            </a:r>
            <a:r>
              <a:rPr lang="en-IN" dirty="0"/>
              <a:t> output = </a:t>
            </a:r>
            <a:r>
              <a:rPr lang="en-IN" dirty="0" err="1"/>
              <a:t>socket.getOutputStream</a:t>
            </a:r>
            <a:r>
              <a:rPr lang="en-IN" dirty="0" smtClean="0"/>
              <a:t>();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576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Internet </a:t>
            </a:r>
            <a:r>
              <a:rPr lang="en-US" i="1" dirty="0"/>
              <a:t>Protocol (IP</a:t>
            </a:r>
            <a:r>
              <a:rPr lang="en-US" i="1" dirty="0" smtClean="0"/>
              <a:t>)</a:t>
            </a:r>
          </a:p>
          <a:p>
            <a:pPr lvl="1"/>
            <a:r>
              <a:rPr lang="en-US" i="1" dirty="0" smtClean="0"/>
              <a:t> </a:t>
            </a:r>
            <a:r>
              <a:rPr lang="en-US" dirty="0"/>
              <a:t>is a </a:t>
            </a:r>
            <a:r>
              <a:rPr lang="en-US" dirty="0" smtClean="0"/>
              <a:t>low-level routing </a:t>
            </a:r>
            <a:r>
              <a:rPr lang="en-US" dirty="0"/>
              <a:t>protocol that breaks data into small packets and sends them to an address across </a:t>
            </a:r>
            <a:r>
              <a:rPr lang="en-US" dirty="0" smtClean="0"/>
              <a:t>a network</a:t>
            </a:r>
            <a:r>
              <a:rPr lang="en-US" dirty="0"/>
              <a:t>, which does not guarantee to deliver said packets to the destination. </a:t>
            </a:r>
            <a:endParaRPr lang="en-US" dirty="0" smtClean="0"/>
          </a:p>
          <a:p>
            <a:r>
              <a:rPr lang="en-US" i="1" dirty="0" smtClean="0"/>
              <a:t>Transmission Control </a:t>
            </a:r>
            <a:r>
              <a:rPr lang="en-US" i="1" dirty="0"/>
              <a:t>Protocol </a:t>
            </a:r>
            <a:r>
              <a:rPr lang="en-US" dirty="0"/>
              <a:t>(TCP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is a higher-level protocol that manages to robustly string </a:t>
            </a:r>
            <a:r>
              <a:rPr lang="en-US" dirty="0" smtClean="0"/>
              <a:t>together these </a:t>
            </a:r>
            <a:r>
              <a:rPr lang="en-US" dirty="0"/>
              <a:t>packets, sorting and retransmitting them as necessary to reliably transmit data. </a:t>
            </a:r>
            <a:endParaRPr lang="en-US" dirty="0" smtClean="0"/>
          </a:p>
          <a:p>
            <a:r>
              <a:rPr lang="en-US" dirty="0" smtClean="0"/>
              <a:t>A third </a:t>
            </a:r>
            <a:r>
              <a:rPr lang="en-US" dirty="0"/>
              <a:t>protocol, </a:t>
            </a:r>
            <a:r>
              <a:rPr lang="en-US" i="1" dirty="0"/>
              <a:t>User Datagram Protocol (UDP), </a:t>
            </a:r>
            <a:endParaRPr lang="en-US" i="1" dirty="0" smtClean="0"/>
          </a:p>
          <a:p>
            <a:pPr lvl="1"/>
            <a:r>
              <a:rPr lang="en-US" dirty="0" smtClean="0"/>
              <a:t>sits </a:t>
            </a:r>
            <a:r>
              <a:rPr lang="en-US" dirty="0"/>
              <a:t>next to TCP and can be used directly </a:t>
            </a:r>
            <a:r>
              <a:rPr lang="en-US" dirty="0" smtClean="0"/>
              <a:t>to support </a:t>
            </a:r>
            <a:r>
              <a:rPr lang="en-US" dirty="0"/>
              <a:t>fast, connectionless, unreliable transport of packets</a:t>
            </a:r>
          </a:p>
        </p:txBody>
      </p:sp>
    </p:spTree>
    <p:extLst>
      <p:ext uri="{BB962C8B-B14F-4D97-AF65-F5344CB8AC3E}">
        <p14:creationId xmlns:p14="http://schemas.microsoft.com/office/powerpoint/2010/main" val="90396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89" y="1700808"/>
            <a:ext cx="8035183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18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DataInputStream</a:t>
            </a:r>
            <a:r>
              <a:rPr lang="en-IN" b="1" dirty="0" smtClean="0"/>
              <a:t> &amp;</a:t>
            </a:r>
            <a:r>
              <a:rPr lang="en-IN" dirty="0" smtClean="0"/>
              <a:t> </a:t>
            </a:r>
            <a:r>
              <a:rPr lang="en-IN" b="1" dirty="0" err="1" smtClean="0"/>
              <a:t>DataOutputStream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 smtClean="0"/>
              <a:t>DataInputStream</a:t>
            </a:r>
            <a:r>
              <a:rPr lang="en-IN" dirty="0"/>
              <a:t>, </a:t>
            </a:r>
            <a:r>
              <a:rPr lang="en-IN" b="1" dirty="0" err="1"/>
              <a:t>DataOutputStream</a:t>
            </a:r>
            <a:r>
              <a:rPr lang="en-IN" dirty="0"/>
              <a:t>, </a:t>
            </a:r>
            <a:r>
              <a:rPr lang="en-IN" b="1" dirty="0" err="1"/>
              <a:t>BufferedReader</a:t>
            </a:r>
            <a:r>
              <a:rPr lang="en-IN" dirty="0"/>
              <a:t>, and </a:t>
            </a:r>
            <a:r>
              <a:rPr lang="en-IN" b="1" dirty="0" err="1"/>
              <a:t>PrintWriter</a:t>
            </a:r>
            <a:r>
              <a:rPr lang="en-IN" b="1" dirty="0"/>
              <a:t> </a:t>
            </a:r>
            <a:r>
              <a:rPr lang="en-IN" dirty="0" smtClean="0"/>
              <a:t>to wrap </a:t>
            </a:r>
            <a:r>
              <a:rPr lang="en-IN" dirty="0"/>
              <a:t>on the </a:t>
            </a:r>
            <a:r>
              <a:rPr lang="en-IN" b="1" dirty="0" err="1"/>
              <a:t>InputStream</a:t>
            </a:r>
            <a:r>
              <a:rPr lang="en-IN" b="1" dirty="0"/>
              <a:t> </a:t>
            </a:r>
            <a:r>
              <a:rPr lang="en-IN" dirty="0"/>
              <a:t>and </a:t>
            </a:r>
            <a:r>
              <a:rPr lang="en-IN" b="1" dirty="0" err="1"/>
              <a:t>OutputStream</a:t>
            </a:r>
            <a:r>
              <a:rPr lang="en-IN" b="1" dirty="0"/>
              <a:t> </a:t>
            </a:r>
            <a:r>
              <a:rPr lang="en-IN" dirty="0"/>
              <a:t>to read or write </a:t>
            </a:r>
            <a:r>
              <a:rPr lang="en-IN" dirty="0" smtClean="0"/>
              <a:t>data, </a:t>
            </a:r>
            <a:r>
              <a:rPr lang="en-IN" dirty="0"/>
              <a:t>such as </a:t>
            </a:r>
            <a:r>
              <a:rPr lang="en-IN" b="1" dirty="0" err="1"/>
              <a:t>int</a:t>
            </a:r>
            <a:r>
              <a:rPr lang="en-IN" dirty="0"/>
              <a:t>, </a:t>
            </a:r>
            <a:r>
              <a:rPr lang="en-IN" b="1" dirty="0"/>
              <a:t>double</a:t>
            </a:r>
            <a:r>
              <a:rPr lang="en-IN" dirty="0" smtClean="0"/>
              <a:t>, or </a:t>
            </a:r>
            <a:r>
              <a:rPr lang="en-IN" b="1" dirty="0" smtClean="0"/>
              <a:t>String</a:t>
            </a:r>
          </a:p>
          <a:p>
            <a:r>
              <a:rPr lang="en-IN" dirty="0"/>
              <a:t>The </a:t>
            </a:r>
            <a:r>
              <a:rPr lang="en-IN" b="1" dirty="0" err="1"/>
              <a:t>j</a:t>
            </a:r>
            <a:r>
              <a:rPr lang="en-IN" b="1" dirty="0" err="1" smtClean="0"/>
              <a:t>ava.io.DataInputStream</a:t>
            </a:r>
            <a:r>
              <a:rPr lang="en-IN" dirty="0"/>
              <a:t> class lets an application read primitive Java data types from an underlying input stream in a machine-independent way</a:t>
            </a:r>
          </a:p>
        </p:txBody>
      </p:sp>
    </p:spTree>
    <p:extLst>
      <p:ext uri="{BB962C8B-B14F-4D97-AF65-F5344CB8AC3E}">
        <p14:creationId xmlns:p14="http://schemas.microsoft.com/office/powerpoint/2010/main" val="343396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overhead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provides a serialized</a:t>
            </a:r>
            <a:r>
              <a:rPr lang="en-IN" dirty="0" smtClean="0"/>
              <a:t>, predictable</a:t>
            </a:r>
            <a:r>
              <a:rPr lang="en-IN" dirty="0"/>
              <a:t>, reliable stream of packet </a:t>
            </a:r>
            <a:r>
              <a:rPr lang="en-IN" dirty="0" smtClean="0"/>
              <a:t>data</a:t>
            </a:r>
          </a:p>
          <a:p>
            <a:r>
              <a:rPr lang="en-IN" dirty="0"/>
              <a:t>complicated algorithms for dealing with congestion control on </a:t>
            </a:r>
            <a:r>
              <a:rPr lang="en-IN" dirty="0" smtClean="0"/>
              <a:t>crowded networks</a:t>
            </a:r>
          </a:p>
          <a:p>
            <a:r>
              <a:rPr lang="en-IN" dirty="0" smtClean="0"/>
              <a:t>pessimistic </a:t>
            </a:r>
            <a:r>
              <a:rPr lang="en-IN" dirty="0"/>
              <a:t>expectations about packet loss</a:t>
            </a:r>
          </a:p>
        </p:txBody>
      </p:sp>
    </p:spTree>
    <p:extLst>
      <p:ext uri="{BB962C8B-B14F-4D97-AF65-F5344CB8AC3E}">
        <p14:creationId xmlns:p14="http://schemas.microsoft.com/office/powerpoint/2010/main" val="53255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Datagrams </a:t>
            </a:r>
            <a:r>
              <a:rPr lang="en-IN" dirty="0"/>
              <a:t>are bundles of information passed between </a:t>
            </a:r>
            <a:r>
              <a:rPr lang="en-IN" dirty="0" smtClean="0"/>
              <a:t>machines</a:t>
            </a:r>
          </a:p>
          <a:p>
            <a:r>
              <a:rPr lang="en-IN" b="1" dirty="0" err="1"/>
              <a:t>DatagramPacket</a:t>
            </a:r>
            <a:r>
              <a:rPr lang="en-IN" b="1" dirty="0"/>
              <a:t> </a:t>
            </a:r>
            <a:r>
              <a:rPr lang="en-IN" dirty="0"/>
              <a:t>object is the data container, while the </a:t>
            </a:r>
            <a:r>
              <a:rPr lang="en-IN" b="1" dirty="0" err="1"/>
              <a:t>DatagramSocket</a:t>
            </a:r>
            <a:r>
              <a:rPr lang="en-IN" b="1" dirty="0"/>
              <a:t> </a:t>
            </a:r>
            <a:r>
              <a:rPr lang="en-IN" dirty="0"/>
              <a:t>is the </a:t>
            </a:r>
            <a:r>
              <a:rPr lang="en-IN" dirty="0" smtClean="0"/>
              <a:t>mechanism used </a:t>
            </a:r>
            <a:r>
              <a:rPr lang="en-IN" dirty="0"/>
              <a:t>to send or receive the </a:t>
            </a:r>
            <a:r>
              <a:rPr lang="en-IN" b="1" dirty="0" err="1" smtClean="0"/>
              <a:t>DatagramPackets</a:t>
            </a:r>
            <a:endParaRPr lang="en-IN" b="1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66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DatagramSocket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DatagramSocket</a:t>
            </a:r>
            <a:r>
              <a:rPr lang="en-IN" dirty="0"/>
              <a:t>( ) throws </a:t>
            </a:r>
            <a:r>
              <a:rPr lang="en-IN" dirty="0" err="1"/>
              <a:t>SocketException</a:t>
            </a:r>
            <a:endParaRPr lang="en-IN" dirty="0"/>
          </a:p>
          <a:p>
            <a:r>
              <a:rPr lang="en-IN" dirty="0" err="1"/>
              <a:t>DatagramSocket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i="1" dirty="0"/>
              <a:t>port</a:t>
            </a:r>
            <a:r>
              <a:rPr lang="en-IN" dirty="0"/>
              <a:t>) throws </a:t>
            </a:r>
            <a:r>
              <a:rPr lang="en-IN" dirty="0" err="1"/>
              <a:t>SocketException</a:t>
            </a:r>
            <a:endParaRPr lang="en-IN" dirty="0"/>
          </a:p>
          <a:p>
            <a:r>
              <a:rPr lang="en-IN" dirty="0" err="1"/>
              <a:t>DatagramSocket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i="1" dirty="0"/>
              <a:t>port, </a:t>
            </a:r>
            <a:r>
              <a:rPr lang="en-IN" dirty="0" err="1"/>
              <a:t>InetAddress</a:t>
            </a:r>
            <a:r>
              <a:rPr lang="en-IN" dirty="0"/>
              <a:t> </a:t>
            </a:r>
            <a:r>
              <a:rPr lang="en-IN" i="1" dirty="0" err="1"/>
              <a:t>ipAddress</a:t>
            </a:r>
            <a:r>
              <a:rPr lang="en-IN" dirty="0"/>
              <a:t>) throws </a:t>
            </a:r>
            <a:r>
              <a:rPr lang="en-IN" dirty="0" err="1"/>
              <a:t>SocketException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770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DatagramSocket:methods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void send(</a:t>
            </a:r>
            <a:r>
              <a:rPr lang="en-IN" dirty="0" err="1"/>
              <a:t>DatagramPacket</a:t>
            </a:r>
            <a:r>
              <a:rPr lang="en-IN" dirty="0"/>
              <a:t> </a:t>
            </a:r>
            <a:r>
              <a:rPr lang="en-IN" i="1" dirty="0"/>
              <a:t>packet</a:t>
            </a:r>
            <a:r>
              <a:rPr lang="en-IN" dirty="0"/>
              <a:t>) throws </a:t>
            </a:r>
            <a:r>
              <a:rPr lang="en-IN" dirty="0" err="1"/>
              <a:t>IOException</a:t>
            </a:r>
            <a:endParaRPr lang="en-IN" dirty="0"/>
          </a:p>
          <a:p>
            <a:r>
              <a:rPr lang="en-IN" dirty="0"/>
              <a:t>void receive(</a:t>
            </a:r>
            <a:r>
              <a:rPr lang="en-IN" dirty="0" err="1"/>
              <a:t>DatagramPacket</a:t>
            </a:r>
            <a:r>
              <a:rPr lang="en-IN" dirty="0"/>
              <a:t> </a:t>
            </a:r>
            <a:r>
              <a:rPr lang="en-IN" i="1" dirty="0"/>
              <a:t>packet</a:t>
            </a:r>
            <a:r>
              <a:rPr lang="en-IN" dirty="0"/>
              <a:t>) throws </a:t>
            </a:r>
            <a:r>
              <a:rPr lang="en-IN" dirty="0" err="1"/>
              <a:t>IOException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86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DatagramPacket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DatagramPacket</a:t>
            </a:r>
            <a:r>
              <a:rPr lang="en-IN" dirty="0"/>
              <a:t>(byte </a:t>
            </a:r>
            <a:r>
              <a:rPr lang="en-IN" i="1" dirty="0"/>
              <a:t>data </a:t>
            </a:r>
            <a:r>
              <a:rPr lang="en-IN" dirty="0"/>
              <a:t>[ ],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i="1" dirty="0"/>
              <a:t>size</a:t>
            </a:r>
            <a:r>
              <a:rPr lang="en-IN" dirty="0"/>
              <a:t>)</a:t>
            </a:r>
          </a:p>
          <a:p>
            <a:r>
              <a:rPr lang="sv-SE" dirty="0"/>
              <a:t>DatagramPacket(byte </a:t>
            </a:r>
            <a:r>
              <a:rPr lang="sv-SE" i="1" dirty="0"/>
              <a:t>data </a:t>
            </a:r>
            <a:r>
              <a:rPr lang="sv-SE" dirty="0"/>
              <a:t>[ ], int </a:t>
            </a:r>
            <a:r>
              <a:rPr lang="sv-SE" i="1" dirty="0"/>
              <a:t>offset, </a:t>
            </a:r>
            <a:r>
              <a:rPr lang="sv-SE" dirty="0"/>
              <a:t>int </a:t>
            </a:r>
            <a:r>
              <a:rPr lang="sv-SE" i="1" dirty="0"/>
              <a:t>size</a:t>
            </a:r>
            <a:r>
              <a:rPr lang="sv-SE" dirty="0"/>
              <a:t>)</a:t>
            </a:r>
          </a:p>
          <a:p>
            <a:r>
              <a:rPr lang="en-IN" dirty="0" err="1"/>
              <a:t>DatagramPacket</a:t>
            </a:r>
            <a:r>
              <a:rPr lang="en-IN" dirty="0"/>
              <a:t>(byte </a:t>
            </a:r>
            <a:r>
              <a:rPr lang="en-IN" i="1" dirty="0"/>
              <a:t>data </a:t>
            </a:r>
            <a:r>
              <a:rPr lang="en-IN" dirty="0"/>
              <a:t>[ ],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i="1" dirty="0"/>
              <a:t>size, </a:t>
            </a:r>
            <a:r>
              <a:rPr lang="en-IN" dirty="0" err="1"/>
              <a:t>InetAddress</a:t>
            </a:r>
            <a:r>
              <a:rPr lang="en-IN" dirty="0"/>
              <a:t> </a:t>
            </a:r>
            <a:r>
              <a:rPr lang="en-IN" i="1" dirty="0" err="1"/>
              <a:t>ipAddress</a:t>
            </a:r>
            <a:r>
              <a:rPr lang="en-IN" i="1" dirty="0"/>
              <a:t>,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i="1" dirty="0"/>
              <a:t>port</a:t>
            </a:r>
            <a:r>
              <a:rPr lang="en-IN" dirty="0"/>
              <a:t>)</a:t>
            </a:r>
          </a:p>
          <a:p>
            <a:r>
              <a:rPr lang="en-IN" dirty="0" err="1"/>
              <a:t>DatagramPacket</a:t>
            </a:r>
            <a:r>
              <a:rPr lang="en-IN" dirty="0"/>
              <a:t>(byte </a:t>
            </a:r>
            <a:r>
              <a:rPr lang="en-IN" i="1" dirty="0"/>
              <a:t>data </a:t>
            </a:r>
            <a:r>
              <a:rPr lang="en-IN" dirty="0"/>
              <a:t>[ ],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i="1" dirty="0"/>
              <a:t>offset,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i="1" dirty="0"/>
              <a:t>size, </a:t>
            </a:r>
            <a:r>
              <a:rPr lang="en-IN" dirty="0" err="1"/>
              <a:t>InetAddress</a:t>
            </a:r>
            <a:r>
              <a:rPr lang="en-IN" dirty="0"/>
              <a:t> </a:t>
            </a:r>
            <a:r>
              <a:rPr lang="en-IN" i="1" dirty="0" err="1"/>
              <a:t>ipAddress</a:t>
            </a:r>
            <a:r>
              <a:rPr lang="en-IN" i="1" dirty="0"/>
              <a:t>,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i="1" dirty="0"/>
              <a:t>port</a:t>
            </a:r>
            <a:r>
              <a:rPr lang="en-IN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867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6812407" cy="426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747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 object</a:t>
            </a:r>
          </a:p>
          <a:p>
            <a:r>
              <a:rPr lang="en-US" dirty="0" smtClean="0"/>
              <a:t>The 4  components of a URL object</a:t>
            </a:r>
          </a:p>
          <a:p>
            <a:r>
              <a:rPr lang="en-US" dirty="0" err="1" smtClean="0"/>
              <a:t>URLConnection</a:t>
            </a:r>
            <a:r>
              <a:rPr lang="en-US" dirty="0" smtClean="0"/>
              <a:t> and extract the following </a:t>
            </a:r>
          </a:p>
          <a:p>
            <a:pPr lvl="1"/>
            <a:r>
              <a:rPr lang="en-US" dirty="0" smtClean="0"/>
              <a:t>response date and time</a:t>
            </a:r>
          </a:p>
          <a:p>
            <a:pPr lvl="1"/>
            <a:r>
              <a:rPr lang="en-US" dirty="0" smtClean="0"/>
              <a:t>Content type</a:t>
            </a:r>
          </a:p>
          <a:p>
            <a:pPr lvl="1"/>
            <a:r>
              <a:rPr lang="en-US" dirty="0" smtClean="0"/>
              <a:t>Expiration date</a:t>
            </a:r>
          </a:p>
          <a:p>
            <a:pPr lvl="1"/>
            <a:r>
              <a:rPr lang="en-US" dirty="0" smtClean="0"/>
              <a:t>Last modified</a:t>
            </a:r>
          </a:p>
          <a:p>
            <a:pPr lvl="1"/>
            <a:r>
              <a:rPr lang="en-US" dirty="0" smtClean="0"/>
              <a:t>Get content length</a:t>
            </a:r>
          </a:p>
          <a:p>
            <a:pPr lvl="1"/>
            <a:r>
              <a:rPr lang="en-US" dirty="0" smtClean="0"/>
              <a:t>Download content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98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HttpURLConnection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Cast </a:t>
            </a:r>
            <a:r>
              <a:rPr lang="en-US" dirty="0" err="1" smtClean="0"/>
              <a:t>URLConnection</a:t>
            </a:r>
            <a:r>
              <a:rPr lang="en-US" dirty="0" smtClean="0"/>
              <a:t>  to </a:t>
            </a:r>
            <a:r>
              <a:rPr lang="en-US" dirty="0" err="1" smtClean="0"/>
              <a:t>HttpURLConnection</a:t>
            </a:r>
            <a:r>
              <a:rPr lang="en-US" dirty="0" smtClean="0"/>
              <a:t> and extract the following </a:t>
            </a:r>
          </a:p>
          <a:p>
            <a:pPr lvl="1"/>
            <a:r>
              <a:rPr lang="en-US" dirty="0" smtClean="0"/>
              <a:t>Request method</a:t>
            </a:r>
          </a:p>
          <a:p>
            <a:pPr lvl="1"/>
            <a:r>
              <a:rPr lang="en-US" dirty="0" smtClean="0"/>
              <a:t>Response code and response message</a:t>
            </a:r>
          </a:p>
          <a:p>
            <a:pPr lvl="1"/>
            <a:r>
              <a:rPr lang="en-US" dirty="0" smtClean="0"/>
              <a:t>Get a set of </a:t>
            </a:r>
            <a:r>
              <a:rPr lang="en-US" smtClean="0"/>
              <a:t>the header </a:t>
            </a:r>
            <a:r>
              <a:rPr lang="en-US" dirty="0" smtClean="0"/>
              <a:t>fields and their values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4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 supports both stream-based and packet-based communications. </a:t>
            </a:r>
            <a:endParaRPr lang="en-IN" dirty="0" smtClean="0"/>
          </a:p>
          <a:p>
            <a:r>
              <a:rPr lang="en-IN" i="1" dirty="0" smtClean="0"/>
              <a:t>Stream-based communications </a:t>
            </a:r>
            <a:r>
              <a:rPr lang="en-IN" dirty="0" smtClean="0"/>
              <a:t>use </a:t>
            </a:r>
            <a:r>
              <a:rPr lang="en-IN" dirty="0"/>
              <a:t>TCP for data transmission, whereas </a:t>
            </a:r>
            <a:r>
              <a:rPr lang="en-IN" i="1" dirty="0"/>
              <a:t>packet-based communications </a:t>
            </a:r>
            <a:r>
              <a:rPr lang="en-IN" dirty="0"/>
              <a:t>use UDP.</a:t>
            </a:r>
          </a:p>
          <a:p>
            <a:r>
              <a:rPr lang="en-IN" dirty="0"/>
              <a:t>Since TCP can detect lost transmissions and resubmit them, transmissions are lossless and reliable.</a:t>
            </a:r>
          </a:p>
          <a:p>
            <a:r>
              <a:rPr lang="en-IN" dirty="0"/>
              <a:t>UDP, in contrast, cannot guarantee lossless transmission.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8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Sockets </a:t>
            </a:r>
            <a:r>
              <a:rPr lang="en-IN" dirty="0"/>
              <a:t>are the </a:t>
            </a:r>
            <a:r>
              <a:rPr lang="en-IN" b="1" dirty="0"/>
              <a:t>endpoints</a:t>
            </a:r>
            <a:r>
              <a:rPr lang="en-IN" dirty="0"/>
              <a:t> of </a:t>
            </a:r>
            <a:r>
              <a:rPr lang="en-IN" dirty="0" smtClean="0"/>
              <a:t>logical connections </a:t>
            </a:r>
            <a:r>
              <a:rPr lang="en-IN" dirty="0"/>
              <a:t>between </a:t>
            </a:r>
            <a:r>
              <a:rPr lang="en-IN" b="1" dirty="0"/>
              <a:t>two hosts</a:t>
            </a:r>
            <a:r>
              <a:rPr lang="en-IN" dirty="0"/>
              <a:t> and can be used to </a:t>
            </a:r>
            <a:r>
              <a:rPr lang="en-IN" b="1" dirty="0"/>
              <a:t>send</a:t>
            </a:r>
            <a:r>
              <a:rPr lang="en-IN" dirty="0"/>
              <a:t> and </a:t>
            </a:r>
            <a:r>
              <a:rPr lang="en-IN" b="1" dirty="0"/>
              <a:t>receive</a:t>
            </a:r>
            <a:r>
              <a:rPr lang="en-IN" dirty="0"/>
              <a:t> data</a:t>
            </a:r>
            <a:r>
              <a:rPr lang="en-IN" dirty="0" smtClean="0"/>
              <a:t>.</a:t>
            </a:r>
          </a:p>
          <a:p>
            <a:r>
              <a:rPr lang="en-US" dirty="0" smtClean="0"/>
              <a:t>Similar to I/O operations</a:t>
            </a:r>
          </a:p>
          <a:p>
            <a:r>
              <a:rPr lang="en-US" dirty="0" smtClean="0"/>
              <a:t>client/server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15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socket </a:t>
            </a:r>
            <a:r>
              <a:rPr lang="en-US" dirty="0"/>
              <a:t>identifies an </a:t>
            </a:r>
            <a:r>
              <a:rPr lang="en-US" dirty="0" smtClean="0"/>
              <a:t>endpoint in </a:t>
            </a:r>
            <a:r>
              <a:rPr lang="en-US" dirty="0"/>
              <a:t>a </a:t>
            </a:r>
            <a:r>
              <a:rPr lang="en-US" dirty="0" smtClean="0"/>
              <a:t>network (</a:t>
            </a:r>
            <a:r>
              <a:rPr lang="en-US" dirty="0" err="1" smtClean="0"/>
              <a:t>Berkely</a:t>
            </a:r>
            <a:r>
              <a:rPr lang="en-US" dirty="0" smtClean="0"/>
              <a:t> socket)</a:t>
            </a:r>
          </a:p>
          <a:p>
            <a:r>
              <a:rPr lang="en-US" dirty="0" smtClean="0"/>
              <a:t>a </a:t>
            </a:r>
            <a:r>
              <a:rPr lang="en-US" dirty="0"/>
              <a:t>socket allows a single computer to serve </a:t>
            </a:r>
            <a:r>
              <a:rPr lang="en-US" b="1" dirty="0"/>
              <a:t>many different </a:t>
            </a:r>
            <a:r>
              <a:rPr lang="en-US" b="1" dirty="0" smtClean="0"/>
              <a:t>clients at </a:t>
            </a:r>
            <a:r>
              <a:rPr lang="en-US" b="1" dirty="0"/>
              <a:t>once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well as to </a:t>
            </a:r>
            <a:r>
              <a:rPr lang="en-US" b="1" dirty="0"/>
              <a:t>serve many different types of information</a:t>
            </a:r>
            <a:endParaRPr lang="en-US" b="1" dirty="0" smtClean="0"/>
          </a:p>
          <a:p>
            <a:r>
              <a:rPr lang="en-US" dirty="0"/>
              <a:t>This is accomplished </a:t>
            </a:r>
            <a:r>
              <a:rPr lang="en-US" dirty="0" smtClean="0"/>
              <a:t>through the </a:t>
            </a:r>
            <a:r>
              <a:rPr lang="en-US" dirty="0"/>
              <a:t>use of a </a:t>
            </a:r>
            <a:r>
              <a:rPr lang="en-US" i="1" dirty="0"/>
              <a:t>port, </a:t>
            </a:r>
            <a:r>
              <a:rPr lang="en-US" dirty="0"/>
              <a:t>which is a numbered socket on a particular machine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server </a:t>
            </a:r>
            <a:r>
              <a:rPr lang="en-US" dirty="0"/>
              <a:t>process is </a:t>
            </a:r>
            <a:r>
              <a:rPr lang="en-US" dirty="0" smtClean="0"/>
              <a:t>said to </a:t>
            </a:r>
            <a:r>
              <a:rPr lang="en-US" dirty="0"/>
              <a:t>“listen” to a port until a client connects to it</a:t>
            </a:r>
          </a:p>
        </p:txBody>
      </p:sp>
    </p:spTree>
    <p:extLst>
      <p:ext uri="{BB962C8B-B14F-4D97-AF65-F5344CB8AC3E}">
        <p14:creationId xmlns:p14="http://schemas.microsoft.com/office/powerpoint/2010/main" val="148321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Once a connection has been established, a higher-level protocol ensues, which </a:t>
            </a:r>
            <a:r>
              <a:rPr lang="en-IN" dirty="0" smtClean="0"/>
              <a:t>is dependent </a:t>
            </a:r>
            <a:r>
              <a:rPr lang="en-IN" dirty="0"/>
              <a:t>on which port you are using</a:t>
            </a:r>
            <a:endParaRPr lang="en-US" dirty="0" smtClean="0"/>
          </a:p>
          <a:p>
            <a:r>
              <a:rPr lang="en-US" dirty="0" smtClean="0"/>
              <a:t>TCP/IP </a:t>
            </a:r>
            <a:r>
              <a:rPr lang="en-US" dirty="0"/>
              <a:t>reserves the lower 1,024 ports for </a:t>
            </a:r>
            <a:r>
              <a:rPr lang="en-US" dirty="0" smtClean="0"/>
              <a:t>specific </a:t>
            </a:r>
            <a:r>
              <a:rPr lang="en-US" dirty="0"/>
              <a:t>protocols. </a:t>
            </a:r>
            <a:endParaRPr lang="en-US" dirty="0" smtClean="0"/>
          </a:p>
          <a:p>
            <a:r>
              <a:rPr lang="en-US" dirty="0" smtClean="0"/>
              <a:t>Port </a:t>
            </a:r>
            <a:r>
              <a:rPr lang="en-US" dirty="0"/>
              <a:t>number 21 is for FTP; 23 is for Telnet; 25 is for e-mail; 43 is for </a:t>
            </a:r>
            <a:r>
              <a:rPr lang="en-US" dirty="0" err="1"/>
              <a:t>whois</a:t>
            </a:r>
            <a:r>
              <a:rPr lang="en-US" dirty="0"/>
              <a:t>; 79 is </a:t>
            </a:r>
            <a:r>
              <a:rPr lang="en-US" dirty="0" smtClean="0"/>
              <a:t>for finger</a:t>
            </a:r>
            <a:r>
              <a:rPr lang="en-US" dirty="0"/>
              <a:t>; 80 is for HTTP; 119 is for </a:t>
            </a:r>
            <a:r>
              <a:rPr lang="en-US" dirty="0" err="1" smtClean="0"/>
              <a:t>netnews</a:t>
            </a:r>
            <a:r>
              <a:rPr lang="en-US" dirty="0" smtClean="0"/>
              <a:t>—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00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computer on the Internet has one</a:t>
            </a:r>
            <a:r>
              <a:rPr lang="en-US" i="1" dirty="0"/>
              <a:t>. </a:t>
            </a:r>
            <a:r>
              <a:rPr lang="en-US" dirty="0" smtClean="0"/>
              <a:t>An Internet </a:t>
            </a:r>
            <a:r>
              <a:rPr lang="en-US" dirty="0"/>
              <a:t>address is a number that uniquely identifies each computer on the </a:t>
            </a:r>
            <a:r>
              <a:rPr lang="en-US" dirty="0" smtClean="0"/>
              <a:t>Net</a:t>
            </a:r>
          </a:p>
          <a:p>
            <a:r>
              <a:rPr lang="en-US" dirty="0"/>
              <a:t>Originally, </a:t>
            </a:r>
            <a:r>
              <a:rPr lang="en-US" dirty="0" smtClean="0"/>
              <a:t>all Internet </a:t>
            </a:r>
            <a:r>
              <a:rPr lang="en-US" dirty="0"/>
              <a:t>addresses consisted of </a:t>
            </a:r>
            <a:r>
              <a:rPr lang="en-US" b="1" dirty="0"/>
              <a:t>32-bit</a:t>
            </a:r>
            <a:r>
              <a:rPr lang="en-US" dirty="0"/>
              <a:t> values, organized as </a:t>
            </a:r>
            <a:r>
              <a:rPr lang="en-US" b="1" dirty="0"/>
              <a:t>four</a:t>
            </a:r>
            <a:r>
              <a:rPr lang="en-US" dirty="0"/>
              <a:t> </a:t>
            </a:r>
            <a:r>
              <a:rPr lang="en-US" b="1" dirty="0"/>
              <a:t>8-bit</a:t>
            </a:r>
            <a:r>
              <a:rPr lang="en-US" dirty="0"/>
              <a:t> values. </a:t>
            </a:r>
            <a:r>
              <a:rPr lang="en-US" dirty="0" smtClean="0"/>
              <a:t>IPv4 </a:t>
            </a:r>
            <a:r>
              <a:rPr lang="en-US" dirty="0"/>
              <a:t>(Internet Protocol, version 4</a:t>
            </a:r>
            <a:r>
              <a:rPr lang="en-US" dirty="0" smtClean="0"/>
              <a:t>)</a:t>
            </a:r>
          </a:p>
          <a:p>
            <a:r>
              <a:rPr lang="en-US" dirty="0" smtClean="0"/>
              <a:t>IPv6 uses </a:t>
            </a:r>
            <a:r>
              <a:rPr lang="en-US" dirty="0"/>
              <a:t>a 128-bit value to represent </a:t>
            </a:r>
            <a:r>
              <a:rPr lang="en-US" dirty="0" smtClean="0"/>
              <a:t>an address</a:t>
            </a:r>
            <a:r>
              <a:rPr lang="en-US" dirty="0"/>
              <a:t>, organized into eight 16-bit </a:t>
            </a:r>
            <a:r>
              <a:rPr lang="en-US" dirty="0" smtClean="0"/>
              <a:t>chunks</a:t>
            </a:r>
          </a:p>
          <a:p>
            <a:r>
              <a:rPr lang="en-US" dirty="0"/>
              <a:t>the name of an </a:t>
            </a:r>
            <a:r>
              <a:rPr lang="en-US" dirty="0" smtClean="0"/>
              <a:t>Internet address</a:t>
            </a:r>
            <a:r>
              <a:rPr lang="en-US" dirty="0"/>
              <a:t>, called its </a:t>
            </a:r>
            <a:r>
              <a:rPr lang="en-US" i="1" dirty="0"/>
              <a:t>domain </a:t>
            </a:r>
            <a:r>
              <a:rPr lang="en-US" i="1" dirty="0" smtClean="0"/>
              <a:t>name</a:t>
            </a:r>
            <a:endParaRPr lang="en-US" i="1" dirty="0"/>
          </a:p>
          <a:p>
            <a:pPr lvl="1"/>
            <a:r>
              <a:rPr lang="en-US" dirty="0"/>
              <a:t>An </a:t>
            </a:r>
            <a:r>
              <a:rPr lang="en-US" dirty="0" smtClean="0"/>
              <a:t>Internet domain </a:t>
            </a:r>
            <a:r>
              <a:rPr lang="en-US" dirty="0"/>
              <a:t>name is mapped to an IP address by the </a:t>
            </a:r>
            <a:r>
              <a:rPr lang="en-US" i="1" dirty="0"/>
              <a:t>Domain Naming Service (DNS).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Computers running on the Internet communicate to each other using either the Transmission Control Protocol (TCP) or the User Datagram Protocol (UDP), as this diagram </a:t>
            </a:r>
            <a:r>
              <a:rPr lang="en-IN" dirty="0" smtClean="0"/>
              <a:t>illustrates</a:t>
            </a:r>
          </a:p>
          <a:p>
            <a:endParaRPr lang="en-IN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140968"/>
            <a:ext cx="2952328" cy="342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503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258</TotalTime>
  <Words>1314</Words>
  <Application>Microsoft Office PowerPoint</Application>
  <PresentationFormat>On-screen Show (4:3)</PresentationFormat>
  <Paragraphs>140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Executive</vt:lpstr>
      <vt:lpstr>Networking</vt:lpstr>
      <vt:lpstr>Introduction</vt:lpstr>
      <vt:lpstr>Protocols</vt:lpstr>
      <vt:lpstr>Protocols</vt:lpstr>
      <vt:lpstr>Socket</vt:lpstr>
      <vt:lpstr>Socket</vt:lpstr>
      <vt:lpstr>Port Numbers</vt:lpstr>
      <vt:lpstr>Address</vt:lpstr>
      <vt:lpstr>How it works</vt:lpstr>
      <vt:lpstr>java.net package</vt:lpstr>
      <vt:lpstr>TCP or UDP?</vt:lpstr>
      <vt:lpstr>How is data transmitted?</vt:lpstr>
      <vt:lpstr>What are Ports? Cont…</vt:lpstr>
      <vt:lpstr>What are Ports? Cont…</vt:lpstr>
      <vt:lpstr>What are Ports? Cont…</vt:lpstr>
      <vt:lpstr>Port Numbers</vt:lpstr>
      <vt:lpstr>InetAddress</vt:lpstr>
      <vt:lpstr>Factory Methods</vt:lpstr>
      <vt:lpstr>Factory methods</vt:lpstr>
      <vt:lpstr>Example</vt:lpstr>
      <vt:lpstr>Example Output</vt:lpstr>
      <vt:lpstr>TCP/IP Client Sockets</vt:lpstr>
      <vt:lpstr>Socket class</vt:lpstr>
      <vt:lpstr>Socket class</vt:lpstr>
      <vt:lpstr>TCP/IP Server Sockets</vt:lpstr>
      <vt:lpstr>ServerSocket</vt:lpstr>
      <vt:lpstr>ServerSocket</vt:lpstr>
      <vt:lpstr>Connecting to the server</vt:lpstr>
      <vt:lpstr>PowerPoint Presentation</vt:lpstr>
      <vt:lpstr>PowerPoint Presentation</vt:lpstr>
      <vt:lpstr>DataInputStream &amp; DataOutputStream</vt:lpstr>
      <vt:lpstr>TCP overhead</vt:lpstr>
      <vt:lpstr>Datagrams</vt:lpstr>
      <vt:lpstr>DatagramSocket</vt:lpstr>
      <vt:lpstr>DatagramSocket:methods</vt:lpstr>
      <vt:lpstr>DatagramPacket</vt:lpstr>
      <vt:lpstr>PowerPoint Presentation</vt:lpstr>
      <vt:lpstr>URL class</vt:lpstr>
      <vt:lpstr>HttpURLConnection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</dc:title>
  <dc:creator>medari</dc:creator>
  <cp:lastModifiedBy>medari</cp:lastModifiedBy>
  <cp:revision>59</cp:revision>
  <dcterms:created xsi:type="dcterms:W3CDTF">2013-09-17T03:37:40Z</dcterms:created>
  <dcterms:modified xsi:type="dcterms:W3CDTF">2017-11-03T08:33:07Z</dcterms:modified>
</cp:coreProperties>
</file>