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9FCA62-E9D9-4110-AA14-0268F7C7DE99}" type="datetimeFigureOut">
              <a:rPr lang="en-US" smtClean="0"/>
              <a:t>05/05/2019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6FCF1-F356-4A62-A497-24BD1AB0E61D}" type="slidenum">
              <a:rPr lang="en-US" smtClean="0"/>
              <a:t>‹#›</a:t>
            </a:fld>
            <a:endParaRPr lang="en-US"/>
          </a:p>
        </p:txBody>
      </p:sp>
    </p:spTree>
    <p:extLst>
      <p:ext uri="{BB962C8B-B14F-4D97-AF65-F5344CB8AC3E}">
        <p14:creationId xmlns:p14="http://schemas.microsoft.com/office/powerpoint/2010/main" val="2064757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9FCA62-E9D9-4110-AA14-0268F7C7DE99}" type="datetimeFigureOut">
              <a:rPr lang="en-US" smtClean="0"/>
              <a:t>05/05/2019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6FCF1-F356-4A62-A497-24BD1AB0E61D}" type="slidenum">
              <a:rPr lang="en-US" smtClean="0"/>
              <a:t>‹#›</a:t>
            </a:fld>
            <a:endParaRPr lang="en-US"/>
          </a:p>
        </p:txBody>
      </p:sp>
    </p:spTree>
    <p:extLst>
      <p:ext uri="{BB962C8B-B14F-4D97-AF65-F5344CB8AC3E}">
        <p14:creationId xmlns:p14="http://schemas.microsoft.com/office/powerpoint/2010/main" val="3030069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9FCA62-E9D9-4110-AA14-0268F7C7DE99}" type="datetimeFigureOut">
              <a:rPr lang="en-US" smtClean="0"/>
              <a:t>05/05/2019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6FCF1-F356-4A62-A497-24BD1AB0E61D}" type="slidenum">
              <a:rPr lang="en-US" smtClean="0"/>
              <a:t>‹#›</a:t>
            </a:fld>
            <a:endParaRPr lang="en-US"/>
          </a:p>
        </p:txBody>
      </p:sp>
    </p:spTree>
    <p:extLst>
      <p:ext uri="{BB962C8B-B14F-4D97-AF65-F5344CB8AC3E}">
        <p14:creationId xmlns:p14="http://schemas.microsoft.com/office/powerpoint/2010/main" val="1597675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9FCA62-E9D9-4110-AA14-0268F7C7DE99}" type="datetimeFigureOut">
              <a:rPr lang="en-US" smtClean="0"/>
              <a:t>05/05/2019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6FCF1-F356-4A62-A497-24BD1AB0E61D}" type="slidenum">
              <a:rPr lang="en-US" smtClean="0"/>
              <a:t>‹#›</a:t>
            </a:fld>
            <a:endParaRPr lang="en-US"/>
          </a:p>
        </p:txBody>
      </p:sp>
    </p:spTree>
    <p:extLst>
      <p:ext uri="{BB962C8B-B14F-4D97-AF65-F5344CB8AC3E}">
        <p14:creationId xmlns:p14="http://schemas.microsoft.com/office/powerpoint/2010/main" val="1550701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9FCA62-E9D9-4110-AA14-0268F7C7DE99}" type="datetimeFigureOut">
              <a:rPr lang="en-US" smtClean="0"/>
              <a:t>05/05/2019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6FCF1-F356-4A62-A497-24BD1AB0E61D}" type="slidenum">
              <a:rPr lang="en-US" smtClean="0"/>
              <a:t>‹#›</a:t>
            </a:fld>
            <a:endParaRPr lang="en-US"/>
          </a:p>
        </p:txBody>
      </p:sp>
    </p:spTree>
    <p:extLst>
      <p:ext uri="{BB962C8B-B14F-4D97-AF65-F5344CB8AC3E}">
        <p14:creationId xmlns:p14="http://schemas.microsoft.com/office/powerpoint/2010/main" val="1088497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9FCA62-E9D9-4110-AA14-0268F7C7DE99}" type="datetimeFigureOut">
              <a:rPr lang="en-US" smtClean="0"/>
              <a:t>05/05/2019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06FCF1-F356-4A62-A497-24BD1AB0E61D}" type="slidenum">
              <a:rPr lang="en-US" smtClean="0"/>
              <a:t>‹#›</a:t>
            </a:fld>
            <a:endParaRPr lang="en-US"/>
          </a:p>
        </p:txBody>
      </p:sp>
    </p:spTree>
    <p:extLst>
      <p:ext uri="{BB962C8B-B14F-4D97-AF65-F5344CB8AC3E}">
        <p14:creationId xmlns:p14="http://schemas.microsoft.com/office/powerpoint/2010/main" val="2433941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9FCA62-E9D9-4110-AA14-0268F7C7DE99}" type="datetimeFigureOut">
              <a:rPr lang="en-US" smtClean="0"/>
              <a:t>05/05/2019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06FCF1-F356-4A62-A497-24BD1AB0E61D}" type="slidenum">
              <a:rPr lang="en-US" smtClean="0"/>
              <a:t>‹#›</a:t>
            </a:fld>
            <a:endParaRPr lang="en-US"/>
          </a:p>
        </p:txBody>
      </p:sp>
    </p:spTree>
    <p:extLst>
      <p:ext uri="{BB962C8B-B14F-4D97-AF65-F5344CB8AC3E}">
        <p14:creationId xmlns:p14="http://schemas.microsoft.com/office/powerpoint/2010/main" val="3953507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9FCA62-E9D9-4110-AA14-0268F7C7DE99}" type="datetimeFigureOut">
              <a:rPr lang="en-US" smtClean="0"/>
              <a:t>05/05/2019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06FCF1-F356-4A62-A497-24BD1AB0E61D}" type="slidenum">
              <a:rPr lang="en-US" smtClean="0"/>
              <a:t>‹#›</a:t>
            </a:fld>
            <a:endParaRPr lang="en-US"/>
          </a:p>
        </p:txBody>
      </p:sp>
    </p:spTree>
    <p:extLst>
      <p:ext uri="{BB962C8B-B14F-4D97-AF65-F5344CB8AC3E}">
        <p14:creationId xmlns:p14="http://schemas.microsoft.com/office/powerpoint/2010/main" val="3026466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9FCA62-E9D9-4110-AA14-0268F7C7DE99}" type="datetimeFigureOut">
              <a:rPr lang="en-US" smtClean="0"/>
              <a:t>05/05/2019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06FCF1-F356-4A62-A497-24BD1AB0E61D}" type="slidenum">
              <a:rPr lang="en-US" smtClean="0"/>
              <a:t>‹#›</a:t>
            </a:fld>
            <a:endParaRPr lang="en-US"/>
          </a:p>
        </p:txBody>
      </p:sp>
    </p:spTree>
    <p:extLst>
      <p:ext uri="{BB962C8B-B14F-4D97-AF65-F5344CB8AC3E}">
        <p14:creationId xmlns:p14="http://schemas.microsoft.com/office/powerpoint/2010/main" val="1306023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9FCA62-E9D9-4110-AA14-0268F7C7DE99}" type="datetimeFigureOut">
              <a:rPr lang="en-US" smtClean="0"/>
              <a:t>05/05/2019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06FCF1-F356-4A62-A497-24BD1AB0E61D}" type="slidenum">
              <a:rPr lang="en-US" smtClean="0"/>
              <a:t>‹#›</a:t>
            </a:fld>
            <a:endParaRPr lang="en-US"/>
          </a:p>
        </p:txBody>
      </p:sp>
    </p:spTree>
    <p:extLst>
      <p:ext uri="{BB962C8B-B14F-4D97-AF65-F5344CB8AC3E}">
        <p14:creationId xmlns:p14="http://schemas.microsoft.com/office/powerpoint/2010/main" val="496392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9FCA62-E9D9-4110-AA14-0268F7C7DE99}" type="datetimeFigureOut">
              <a:rPr lang="en-US" smtClean="0"/>
              <a:t>05/05/2019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06FCF1-F356-4A62-A497-24BD1AB0E61D}" type="slidenum">
              <a:rPr lang="en-US" smtClean="0"/>
              <a:t>‹#›</a:t>
            </a:fld>
            <a:endParaRPr lang="en-US"/>
          </a:p>
        </p:txBody>
      </p:sp>
    </p:spTree>
    <p:extLst>
      <p:ext uri="{BB962C8B-B14F-4D97-AF65-F5344CB8AC3E}">
        <p14:creationId xmlns:p14="http://schemas.microsoft.com/office/powerpoint/2010/main" val="757685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9FCA62-E9D9-4110-AA14-0268F7C7DE99}" type="datetimeFigureOut">
              <a:rPr lang="en-US" smtClean="0"/>
              <a:t>05/05/2019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06FCF1-F356-4A62-A497-24BD1AB0E61D}" type="slidenum">
              <a:rPr lang="en-US" smtClean="0"/>
              <a:t>‹#›</a:t>
            </a:fld>
            <a:endParaRPr lang="en-US"/>
          </a:p>
        </p:txBody>
      </p:sp>
    </p:spTree>
    <p:extLst>
      <p:ext uri="{BB962C8B-B14F-4D97-AF65-F5344CB8AC3E}">
        <p14:creationId xmlns:p14="http://schemas.microsoft.com/office/powerpoint/2010/main" val="47902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 </a:t>
            </a:r>
            <a:r>
              <a:rPr lang="en-US" dirty="0" smtClean="0"/>
              <a:t>Principle and Concepts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94289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a:t>
            </a:r>
            <a:r>
              <a:rPr lang="en-US" i="1" dirty="0"/>
              <a:t>data abstraction </a:t>
            </a:r>
            <a:r>
              <a:rPr lang="en-US" dirty="0"/>
              <a:t>is a named collection of data that describes a data </a:t>
            </a:r>
            <a:r>
              <a:rPr lang="en-US" dirty="0" smtClean="0"/>
              <a:t>object.</a:t>
            </a:r>
          </a:p>
          <a:p>
            <a:r>
              <a:rPr lang="en-US" dirty="0"/>
              <a:t>In the context of the procedural abstraction </a:t>
            </a:r>
            <a:r>
              <a:rPr lang="en-US" i="1" dirty="0"/>
              <a:t>open</a:t>
            </a:r>
            <a:r>
              <a:rPr lang="en-US" dirty="0"/>
              <a:t>, we can define a data </a:t>
            </a:r>
            <a:r>
              <a:rPr lang="en-US" dirty="0" smtClean="0"/>
              <a:t>abstraction called </a:t>
            </a:r>
            <a:r>
              <a:rPr lang="en-US" b="1" dirty="0"/>
              <a:t>door</a:t>
            </a:r>
            <a:r>
              <a:rPr lang="en-US" dirty="0" smtClean="0"/>
              <a:t>.</a:t>
            </a:r>
          </a:p>
          <a:p>
            <a:r>
              <a:rPr lang="en-US" dirty="0" smtClean="0"/>
              <a:t>Like </a:t>
            </a:r>
            <a:r>
              <a:rPr lang="en-US" dirty="0"/>
              <a:t>any data object, the data abstraction for </a:t>
            </a:r>
            <a:r>
              <a:rPr lang="en-US" b="1" dirty="0"/>
              <a:t>door </a:t>
            </a:r>
            <a:r>
              <a:rPr lang="en-US" dirty="0"/>
              <a:t>would </a:t>
            </a:r>
            <a:r>
              <a:rPr lang="en-US" dirty="0" smtClean="0"/>
              <a:t>encompass a </a:t>
            </a:r>
            <a:r>
              <a:rPr lang="en-US" dirty="0"/>
              <a:t>set of attributes that describe the door (e.g., door type, swing direction, </a:t>
            </a:r>
            <a:r>
              <a:rPr lang="en-US" dirty="0" smtClean="0"/>
              <a:t>opening mechanism</a:t>
            </a:r>
            <a:r>
              <a:rPr lang="en-US" dirty="0"/>
              <a:t>, weight, dimensions)</a:t>
            </a:r>
            <a:endParaRPr lang="en-US" dirty="0"/>
          </a:p>
        </p:txBody>
      </p:sp>
    </p:spTree>
    <p:extLst>
      <p:ext uri="{BB962C8B-B14F-4D97-AF65-F5344CB8AC3E}">
        <p14:creationId xmlns:p14="http://schemas.microsoft.com/office/powerpoint/2010/main" val="476385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ccclxxi</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8686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28978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17338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760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35465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4324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65250" y="-131763"/>
            <a:ext cx="9461500" cy="7145343"/>
          </a:xfrm>
          <a:prstGeom prst="rect">
            <a:avLst/>
          </a:prstGeom>
        </p:spPr>
      </p:pic>
    </p:spTree>
    <p:extLst>
      <p:ext uri="{BB962C8B-B14F-4D97-AF65-F5344CB8AC3E}">
        <p14:creationId xmlns:p14="http://schemas.microsoft.com/office/powerpoint/2010/main" val="2002488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The data design transforms the information domain model created during analysis into the data structures that will be required to implement the software. The data objects and relationships defined in the entity relationship diagram and the detailed data content depicted in the data dictionary provide the basis for the data design activity.</a:t>
            </a:r>
          </a:p>
          <a:p>
            <a:r>
              <a:rPr lang="en-US" dirty="0" smtClean="0"/>
              <a:t>Part of data design may occur in conjunction with the design of software architecture. More detailed data design occurs as each software component is designed.</a:t>
            </a:r>
            <a:endParaRPr lang="en-US" dirty="0"/>
          </a:p>
        </p:txBody>
      </p:sp>
    </p:spTree>
    <p:extLst>
      <p:ext uri="{BB962C8B-B14F-4D97-AF65-F5344CB8AC3E}">
        <p14:creationId xmlns:p14="http://schemas.microsoft.com/office/powerpoint/2010/main" val="2344199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t>
            </a:r>
            <a:r>
              <a:rPr lang="en-US" i="1" dirty="0"/>
              <a:t>architectural design </a:t>
            </a:r>
            <a:r>
              <a:rPr lang="en-US" dirty="0"/>
              <a:t>defines the relationship between major structural </a:t>
            </a:r>
            <a:r>
              <a:rPr lang="en-US" dirty="0" smtClean="0"/>
              <a:t>elements of </a:t>
            </a:r>
            <a:r>
              <a:rPr lang="en-US" dirty="0"/>
              <a:t>the software, the “design patterns” that can be used to achieve the </a:t>
            </a:r>
            <a:r>
              <a:rPr lang="en-US" dirty="0" smtClean="0"/>
              <a:t>requirements </a:t>
            </a:r>
            <a:r>
              <a:rPr lang="en-US" dirty="0"/>
              <a:t>that have been defined for the system, and the constraints that affect the way in </a:t>
            </a:r>
            <a:r>
              <a:rPr lang="en-US" dirty="0" smtClean="0"/>
              <a:t>which architectural </a:t>
            </a:r>
            <a:r>
              <a:rPr lang="en-US" dirty="0"/>
              <a:t>design patterns can be </a:t>
            </a:r>
            <a:r>
              <a:rPr lang="en-US" dirty="0" smtClean="0"/>
              <a:t>applied.</a:t>
            </a:r>
            <a:endParaRPr lang="en-US" dirty="0"/>
          </a:p>
        </p:txBody>
      </p:sp>
    </p:spTree>
    <p:extLst>
      <p:ext uri="{BB962C8B-B14F-4D97-AF65-F5344CB8AC3E}">
        <p14:creationId xmlns:p14="http://schemas.microsoft.com/office/powerpoint/2010/main" val="2803742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t>
            </a:r>
            <a:r>
              <a:rPr lang="en-US" i="1" dirty="0"/>
              <a:t>interface design </a:t>
            </a:r>
            <a:r>
              <a:rPr lang="en-US" dirty="0"/>
              <a:t>describes how the software communicates within itself, </a:t>
            </a:r>
            <a:r>
              <a:rPr lang="en-US" dirty="0" smtClean="0"/>
              <a:t>with systems </a:t>
            </a:r>
            <a:r>
              <a:rPr lang="en-US" dirty="0"/>
              <a:t>that interoperate with it, and with humans who use it. An interface </a:t>
            </a:r>
            <a:r>
              <a:rPr lang="en-US" dirty="0" smtClean="0"/>
              <a:t>implies a </a:t>
            </a:r>
            <a:r>
              <a:rPr lang="en-US" dirty="0"/>
              <a:t>flow of information (e.g., data and/or control) and a specific type of behavior. </a:t>
            </a:r>
            <a:r>
              <a:rPr lang="en-US" dirty="0" smtClean="0"/>
              <a:t>Therefore, data </a:t>
            </a:r>
            <a:r>
              <a:rPr lang="en-US" dirty="0"/>
              <a:t>and control flow diagrams provide much of the information required </a:t>
            </a:r>
            <a:r>
              <a:rPr lang="en-US" dirty="0" smtClean="0"/>
              <a:t>for interface </a:t>
            </a:r>
            <a:r>
              <a:rPr lang="en-US" dirty="0"/>
              <a:t>design.</a:t>
            </a:r>
          </a:p>
        </p:txBody>
      </p:sp>
    </p:spTree>
    <p:extLst>
      <p:ext uri="{BB962C8B-B14F-4D97-AF65-F5344CB8AC3E}">
        <p14:creationId xmlns:p14="http://schemas.microsoft.com/office/powerpoint/2010/main" val="1664489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t>
            </a:r>
            <a:r>
              <a:rPr lang="en-US" i="1" dirty="0"/>
              <a:t>component-level design </a:t>
            </a:r>
            <a:r>
              <a:rPr lang="en-US" dirty="0"/>
              <a:t>transforms structural elements of the software </a:t>
            </a:r>
            <a:r>
              <a:rPr lang="en-US" dirty="0" smtClean="0"/>
              <a:t>architecture into </a:t>
            </a:r>
            <a:r>
              <a:rPr lang="en-US" dirty="0"/>
              <a:t>a procedural description of software components. Information </a:t>
            </a:r>
            <a:r>
              <a:rPr lang="en-US" dirty="0" smtClean="0"/>
              <a:t>obtained from </a:t>
            </a:r>
            <a:r>
              <a:rPr lang="en-US" dirty="0"/>
              <a:t>the PSPEC, CSPEC, and STD serve as the basis for component design.</a:t>
            </a:r>
          </a:p>
        </p:txBody>
      </p:sp>
    </p:spTree>
    <p:extLst>
      <p:ext uri="{BB962C8B-B14F-4D97-AF65-F5344CB8AC3E}">
        <p14:creationId xmlns:p14="http://schemas.microsoft.com/office/powerpoint/2010/main" val="3901599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But why is design so important?</a:t>
            </a:r>
          </a:p>
          <a:p>
            <a:r>
              <a:rPr lang="en-US" dirty="0"/>
              <a:t>The importance of software design can be stated with a single </a:t>
            </a:r>
            <a:r>
              <a:rPr lang="en-US" dirty="0" smtClean="0"/>
              <a:t>word—</a:t>
            </a:r>
            <a:r>
              <a:rPr lang="en-US" i="1" dirty="0" smtClean="0"/>
              <a:t>quality. </a:t>
            </a:r>
            <a:r>
              <a:rPr lang="en-US" dirty="0" smtClean="0"/>
              <a:t>Design </a:t>
            </a:r>
            <a:r>
              <a:rPr lang="en-US" dirty="0"/>
              <a:t>is the place where quality is fostered in software engineering. Design </a:t>
            </a:r>
            <a:r>
              <a:rPr lang="en-US" dirty="0" smtClean="0"/>
              <a:t>provides us </a:t>
            </a:r>
            <a:r>
              <a:rPr lang="en-US" dirty="0"/>
              <a:t>with representations of software that can be assessed for quality. Design </a:t>
            </a:r>
            <a:r>
              <a:rPr lang="en-US" dirty="0" smtClean="0"/>
              <a:t>is the </a:t>
            </a:r>
            <a:r>
              <a:rPr lang="en-US" dirty="0"/>
              <a:t>only way that we can accurately translate a customer's requirements into a </a:t>
            </a:r>
            <a:r>
              <a:rPr lang="en-US" dirty="0" smtClean="0"/>
              <a:t>finished software </a:t>
            </a:r>
            <a:r>
              <a:rPr lang="en-US" dirty="0"/>
              <a:t>product or system.</a:t>
            </a:r>
          </a:p>
        </p:txBody>
      </p:sp>
    </p:spTree>
    <p:extLst>
      <p:ext uri="{BB962C8B-B14F-4D97-AF65-F5344CB8AC3E}">
        <p14:creationId xmlns:p14="http://schemas.microsoft.com/office/powerpoint/2010/main" val="3876238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514350" indent="-514350">
              <a:buFont typeface="+mj-lt"/>
              <a:buAutoNum type="arabicPeriod"/>
            </a:pPr>
            <a:endParaRPr lang="en-US" dirty="0"/>
          </a:p>
        </p:txBody>
      </p:sp>
    </p:spTree>
    <p:extLst>
      <p:ext uri="{BB962C8B-B14F-4D97-AF65-F5344CB8AC3E}">
        <p14:creationId xmlns:p14="http://schemas.microsoft.com/office/powerpoint/2010/main" val="3581489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a:t>
            </a:r>
            <a:r>
              <a:rPr lang="en-US" i="1" dirty="0"/>
              <a:t>procedural abstraction </a:t>
            </a:r>
            <a:r>
              <a:rPr lang="en-US" dirty="0"/>
              <a:t>is a named sequence of </a:t>
            </a:r>
            <a:r>
              <a:rPr lang="en-US" dirty="0" err="1" smtClean="0"/>
              <a:t>instructionsthat</a:t>
            </a:r>
            <a:r>
              <a:rPr lang="en-US" dirty="0" smtClean="0"/>
              <a:t> </a:t>
            </a:r>
            <a:r>
              <a:rPr lang="en-US" dirty="0"/>
              <a:t>has a specific and limited function</a:t>
            </a:r>
            <a:r>
              <a:rPr lang="en-US" dirty="0" smtClean="0"/>
              <a:t>.</a:t>
            </a:r>
          </a:p>
          <a:p>
            <a:r>
              <a:rPr lang="en-US" dirty="0" smtClean="0"/>
              <a:t> </a:t>
            </a:r>
            <a:r>
              <a:rPr lang="en-US" dirty="0"/>
              <a:t>An example of a procedural abstraction </a:t>
            </a:r>
            <a:r>
              <a:rPr lang="en-US" dirty="0" smtClean="0"/>
              <a:t>would be </a:t>
            </a:r>
            <a:r>
              <a:rPr lang="en-US" dirty="0"/>
              <a:t>the word </a:t>
            </a:r>
            <a:r>
              <a:rPr lang="en-US" i="1" dirty="0"/>
              <a:t>open </a:t>
            </a:r>
            <a:r>
              <a:rPr lang="en-US" dirty="0"/>
              <a:t>for a door. </a:t>
            </a:r>
            <a:r>
              <a:rPr lang="en-US" i="1" dirty="0"/>
              <a:t>Open </a:t>
            </a:r>
            <a:r>
              <a:rPr lang="en-US" dirty="0"/>
              <a:t>implies a long sequence of procedural steps (e.g</a:t>
            </a:r>
            <a:r>
              <a:rPr lang="en-US" dirty="0" smtClean="0"/>
              <a:t>., walk </a:t>
            </a:r>
            <a:r>
              <a:rPr lang="en-US" dirty="0"/>
              <a:t>to the door, reach out and grasp knob, turn knob and pull door, step away </a:t>
            </a:r>
            <a:r>
              <a:rPr lang="en-US" dirty="0" smtClean="0"/>
              <a:t>from moving </a:t>
            </a:r>
            <a:r>
              <a:rPr lang="en-US" dirty="0"/>
              <a:t>door, etc.).</a:t>
            </a:r>
            <a:endParaRPr lang="en-US" dirty="0"/>
          </a:p>
        </p:txBody>
      </p:sp>
    </p:spTree>
    <p:extLst>
      <p:ext uri="{BB962C8B-B14F-4D97-AF65-F5344CB8AC3E}">
        <p14:creationId xmlns:p14="http://schemas.microsoft.com/office/powerpoint/2010/main" val="3186525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440</Words>
  <Application>Microsoft Office PowerPoint</Application>
  <PresentationFormat>Widescreen</PresentationFormat>
  <Paragraphs>14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Design Principle and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ccclxxi</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Peace</dc:creator>
  <cp:lastModifiedBy>Peace</cp:lastModifiedBy>
  <cp:revision>7</cp:revision>
  <dcterms:created xsi:type="dcterms:W3CDTF">2019-05-05T11:33:07Z</dcterms:created>
  <dcterms:modified xsi:type="dcterms:W3CDTF">2019-05-05T12:27:12Z</dcterms:modified>
</cp:coreProperties>
</file>