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6" r:id="rId4"/>
    <p:sldId id="258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260" r:id="rId13"/>
    <p:sldId id="261" r:id="rId14"/>
    <p:sldId id="262" r:id="rId15"/>
    <p:sldId id="263" r:id="rId16"/>
    <p:sldId id="335" r:id="rId17"/>
    <p:sldId id="264" r:id="rId18"/>
    <p:sldId id="265" r:id="rId19"/>
    <p:sldId id="337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5" r:id="rId29"/>
    <p:sldId id="276" r:id="rId30"/>
    <p:sldId id="277" r:id="rId31"/>
    <p:sldId id="278" r:id="rId32"/>
    <p:sldId id="279" r:id="rId33"/>
    <p:sldId id="281" r:id="rId34"/>
    <p:sldId id="282" r:id="rId35"/>
    <p:sldId id="283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50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264-8D08-4B09-891E-63A899FB438A}" type="datetimeFigureOut">
              <a:rPr lang="en-US" smtClean="0"/>
              <a:pPr/>
              <a:t>10/27/2017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C06F-3037-43D8-9962-1ED64C9DA2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264-8D08-4B09-891E-63A899FB438A}" type="datetimeFigureOut">
              <a:rPr lang="en-US" smtClean="0"/>
              <a:pPr/>
              <a:t>10/27/2017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C06F-3037-43D8-9962-1ED64C9DA2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264-8D08-4B09-891E-63A899FB438A}" type="datetimeFigureOut">
              <a:rPr lang="en-US" smtClean="0"/>
              <a:pPr/>
              <a:t>10/27/2017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C06F-3037-43D8-9962-1ED64C9DA2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264-8D08-4B09-891E-63A899FB438A}" type="datetimeFigureOut">
              <a:rPr lang="en-US" smtClean="0"/>
              <a:pPr/>
              <a:t>10/27/2017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C06F-3037-43D8-9962-1ED64C9DA2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264-8D08-4B09-891E-63A899FB438A}" type="datetimeFigureOut">
              <a:rPr lang="en-US" smtClean="0"/>
              <a:pPr/>
              <a:t>10/27/2017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C06F-3037-43D8-9962-1ED64C9DA2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264-8D08-4B09-891E-63A899FB438A}" type="datetimeFigureOut">
              <a:rPr lang="en-US" smtClean="0"/>
              <a:pPr/>
              <a:t>10/27/2017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C06F-3037-43D8-9962-1ED64C9DA2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264-8D08-4B09-891E-63A899FB438A}" type="datetimeFigureOut">
              <a:rPr lang="en-US" smtClean="0"/>
              <a:pPr/>
              <a:t>10/27/2017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C06F-3037-43D8-9962-1ED64C9DA2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264-8D08-4B09-891E-63A899FB438A}" type="datetimeFigureOut">
              <a:rPr lang="en-US" smtClean="0"/>
              <a:pPr/>
              <a:t>10/27/2017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C06F-3037-43D8-9962-1ED64C9DA2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264-8D08-4B09-891E-63A899FB438A}" type="datetimeFigureOut">
              <a:rPr lang="en-US" smtClean="0"/>
              <a:pPr/>
              <a:t>10/27/2017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C06F-3037-43D8-9962-1ED64C9DA2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264-8D08-4B09-891E-63A899FB438A}" type="datetimeFigureOut">
              <a:rPr lang="en-US" smtClean="0"/>
              <a:pPr/>
              <a:t>10/27/2017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C06F-3037-43D8-9962-1ED64C9DA2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50264-8D08-4B09-891E-63A899FB438A}" type="datetimeFigureOut">
              <a:rPr lang="en-US" smtClean="0"/>
              <a:pPr/>
              <a:t>10/27/2017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C06F-3037-43D8-9962-1ED64C9DA27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50264-8D08-4B09-891E-63A899FB438A}" type="datetimeFigureOut">
              <a:rPr lang="en-US" smtClean="0"/>
              <a:pPr/>
              <a:t>10/27/2017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EC06F-3037-43D8-9962-1ED64C9DA27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MACROS AND MACRO EXPANSION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DOES MACRO DIFFER FROM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SUBROUTINE?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Macros differ from subroutines in one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fundamental respect.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of a macro name in the mnemonic field of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assembly statement leads to its expansion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whereas use of subroutine name in a call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instruction leads to its execution. So there is difference in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1.Size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2.Execution Efficiency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3.Macros can be said to trade program size for execution efficiency.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More difference would be discussed at the time of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discussion of macro expansion.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MACRO DEFINATIONS AND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Appears at the start of a program.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Enclosed between a macro header statement and macro end statement.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MACRO ,MEND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Statements use formal parameter. ‘&amp;’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 kinds of statements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macro prototype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statement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macro preprocessor statement</a:t>
            </a:r>
          </a:p>
          <a:p>
            <a:pPr marL="514350" indent="-514350">
              <a:buAutoNum type="arabicPeriod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MACRO DEFINATIONS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MACRO PROTOTYPE- statement declares the name of macros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and formal parameters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STATEMENT- appears in the mnemonic field of an assembly statement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MACRO PREPROCESSOR-perform auxiliary function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MACRO PROTOTYPE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&lt;macro name&gt; [&lt;formal parameter specification&gt;..]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&lt;macro name &gt;            mnemonics field of an assembly statement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&lt;formal parameter&gt;               operand field of the statement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819400" y="3429000"/>
            <a:ext cx="838200" cy="533400"/>
          </a:xfrm>
          <a:prstGeom prst="rightArrow">
            <a:avLst>
              <a:gd name="adj1" fmla="val 50000"/>
              <a:gd name="adj2" fmla="val 44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Arrow 4"/>
          <p:cNvSpPr/>
          <p:nvPr/>
        </p:nvSpPr>
        <p:spPr>
          <a:xfrm>
            <a:off x="3429000" y="4419600"/>
            <a:ext cx="1219200" cy="533400"/>
          </a:xfrm>
          <a:prstGeom prst="rightArrow">
            <a:avLst>
              <a:gd name="adj1" fmla="val 50000"/>
              <a:gd name="adj2" fmla="val 44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MACRO PROTOTYPE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&lt;formal parameter specification&gt;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&amp;&lt;parameter name&gt;[&lt;parameter kind&gt;]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Positional parameter  keyword parameter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990600" y="3810000"/>
            <a:ext cx="1600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62200" y="3505200"/>
            <a:ext cx="3581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MACRO CALL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MACRO  CALL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&lt;macro name &gt; [&lt;actual parameter specification&gt;[…] ]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Appears in the mnemonic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field of the assembly statement                                                  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appears in operand field of the statement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1752600" y="3352800"/>
            <a:ext cx="914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7696200" y="3352800"/>
            <a:ext cx="762000" cy="205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MACRO and MEND are the macro header and macro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 statements.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prototype statement indicates that three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parameters called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MEM_VAL,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INCR_VAL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exists for the macro.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Since parameter kind is not specified for any of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parameters, they are all of the default kind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positional parameter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‟.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Statements with the operation codes MOVER, ADD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MOVEM are model statements.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preprocessor statements are used in this macro.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MACRO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INCR              &amp;MEM_VAL, &amp;INCR_VAL, &amp;REG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MOVER         &amp;REEG, &amp;MEM_VAL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ADD               &amp;REG, &amp;MEM_VAL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MOVEM        &amp;REG, &amp;MEM_VAL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MEND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MACRO EXPANSION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REPLACES  MACRO CALL STATEMENT BY THE ASSEMBLY STATEMENT  GENERATED BY BODY OF THE CODE IN MACRO DEFINATION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LEXICAL SUBSTITUTION        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SEMANTIC EXPANSION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485900" y="3238500"/>
            <a:ext cx="1295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4762500" y="3238500"/>
            <a:ext cx="21336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MACRO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2578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Macro call leads to macro expansion.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During macro expansion, the macro call statement is replaced by a sequence of assembly statements.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Each expanded statement is marked with a “+‟ preceding its label field.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key notions concerning macro expansion are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Expansion time control flow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This determines the order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which model statements are visited during macro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expansion.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Lexical substitution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Lexical substitution is used to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generate an assembly statement from a model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statement.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MACROS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EXTEND A PROGRAMMING LANGUAGE</a:t>
            </a:r>
          </a:p>
          <a:p>
            <a:pPr>
              <a:buNone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NEW OPERATION OR NEW METHOD OF DECLARING DATA</a:t>
            </a:r>
          </a:p>
          <a:p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MACRO EXPANSION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 PEOCESSOR USE IN MACRO EXPANSION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macro assembler 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performs expansion of each macro call in a program into a sequence of assembly statements and later it assembles the result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macro preprocessor–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produces assembly program after expansion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EXPANSION TIME CONTROL FLOW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default flow of control during macro expansion is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sequential.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absence of preprocessor statements, the model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statements of a macro are visited sequentially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starting with the statement following the macro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prototype statement and ending with the statement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preceding the MEND statement.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EXPANSION TIME CONTROL FLOW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 A preprocessor statement can alter the flow of</a:t>
            </a:r>
            <a:br>
              <a:rPr lang="en-US" dirty="0" smtClean="0"/>
            </a:br>
            <a:r>
              <a:rPr lang="en-US" dirty="0" smtClean="0"/>
              <a:t>control during expansion such that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 Conditional Expansion</a:t>
            </a:r>
            <a:r>
              <a:rPr lang="en-US" dirty="0" smtClean="0"/>
              <a:t>: some model statements are either never visited during expansion, </a:t>
            </a:r>
          </a:p>
          <a:p>
            <a:pPr>
              <a:buNone/>
            </a:pP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Expansion Time Loops</a:t>
            </a:r>
            <a:r>
              <a:rPr lang="en-US" dirty="0" smtClean="0"/>
              <a:t>: are repeatedly visited during</a:t>
            </a:r>
            <a:br>
              <a:rPr lang="en-US" dirty="0" smtClean="0"/>
            </a:br>
            <a:r>
              <a:rPr lang="en-US" dirty="0" smtClean="0"/>
              <a:t>expansion.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    The flow of control during macro expansion is implemented using a macro expansion counter (MEC)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MEC := statement number of first statement following the prototype stmt.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While statement pointed by MEC is not a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MEND statement.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a. If a model statement then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Expand the statement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ii. MEC:=MEC+1;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 Else (i.e. a preprocessor statement)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MEC:= new value specified in the statement.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3. Exit from macro expansion.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LEXICAL SUBSTITUTION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1.A model statement consists of 3 types of strings.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ordinary string, which stands for itself.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name of a formal parameter which is preceded by the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 „&amp;‟.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name of a preprocessor variable, which is also preceded by the character „&amp;‟.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2.During lexical expansion, strings of type 1 are retained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without substitution.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String of types 2 and 3 are replaced by the „values‟ of the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formal parameters or preprocessor variables.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LEXICAL SUBSTITUTION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4.Rules for determining the value of a formal parameter depends on the kind of parameter: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Positional Parameter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Keyword Parameter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Default specification of parameters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Macros with mixed parameter lists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uses of parameter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POSITIONAL PARAMETERS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positional formal parameter is written as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&amp;&lt;parameter name&gt;,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e.g. &amp;SAMPLE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SAMPLE is the name of parameter.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&lt;parameter kind&gt; of syntax rule is omitted.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value of a positional formal parameter XYZ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determined by the rule of positional association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follows: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the ordinal position of XYZ in the list of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formal parameters in the macro prototype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statement.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the actual parameter specification occupying the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same ordinal position in the list of actual parameters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macro call statement.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Consider the call: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INCR A,B,AREG</a:t>
            </a:r>
          </a:p>
          <a:p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macro INCR, following rule of positional association, values of formal parameters are: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Formal parameter value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MEM_VAL        A</a:t>
            </a:r>
            <a:b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INCR_VAL         B</a:t>
            </a:r>
            <a:b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REG                   AREG</a:t>
            </a:r>
          </a:p>
          <a:p>
            <a:endParaRPr lang="en-US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Lexical expansion of the model statements now leads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the code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 MOVER AREG,A</a:t>
            </a:r>
            <a:b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ADD AREG,B</a:t>
            </a:r>
            <a:b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MOVEM AREG,A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KEYWORD PARAMETER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keyword parameter,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&lt;parameter name&gt; is an ordinary string and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&lt;parameter kind&gt; is the string “=‟ in syntax rule.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&lt;actual parameter spec&gt; is written as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&lt;formal parameter name&gt;=&lt;ordinary string&gt;.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 that the ordinal position of the specification XYZ=ABC in the list of actual parameters is immaterial.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very useful in situations where long lists of parameters have to be used.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Following are macro call statement: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INCR_M MEM_VAL=A, INCR_VAL=B, REG=AREG</a:t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------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INCR_M INCR_VAL=B, REG=AREG, MEM_VAL=A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Both are equivalent.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Following is macro definition using keyword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parameter: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MACRO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INCR_M &amp;MEM_VAL=, &amp;INCR_VAL=, &amp; REG=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MOVER &amp; REG , &amp;MEM_VAL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&amp; REG ,  &amp;INCR_VAL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MOVEM  &amp; REG , &amp;MEM_VAL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MEND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4864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Macros are used to provide a program generation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facility through macro expansion.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languages provide build-in facilities for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writing macros like PL/I, C,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C++.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Assembly languages also provide such facilities.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When a language does not support build-in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facilities for writing macros what is to be done?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programmer may achieve an equivalent effect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using generalized preprocessors or software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tools like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Unix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DEFAULT SPECIFICATIONS OF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PARAMETERS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default value is a standard assumption in the absence of an explicit specification by the programmer.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Default specification of parameters is useful in situations where a parameter has the same value in most calls.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When the desired value is different from the default value, the desired value can be specified explicitly in a macro call.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syntax for formal parameter specification, as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&amp;&lt;parameter name&gt; [&lt;parameter kind&gt; [&lt;default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value&gt;]]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macro can be redefined to use a default specification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the parameter REG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INCR_D MEM_VAL=A, INCR_VAL=B</a:t>
            </a:r>
            <a:b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INCR_D INCR_VAL=B, MEM_VAL=A</a:t>
            </a:r>
            <a:b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INCR_D INCR_VAL=B, MEM_VAL=A, REG=BRE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First two calls are equivalent but third call overrides the default value for REG with the value BREG in next example.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MACRO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INCR_D &amp;MEM_VAL=, &amp;INCR_VAL=, &amp;REG =AREG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MOVER  &amp;REG , &amp;MEM_VAL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ADD  &amp;REG , &amp;INCR_VAL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MOVEM  &amp;REG , &amp;MEM_VAL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MEND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MACROS WITH MIXED PARAMETER LISTS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macro may be defined to use both positional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keyword parameters.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such a case, all positional parameters must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precede all keyword parameters.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in the macro call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SUMUP A, B, G=20, H=X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A, B are positional parameters while G, H are keyword parameters.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NESTED MACRO CALLS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model statement in a macro may constitute a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 on another macro.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calls are known as nested macro calls.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Macro containing the nested call is the outer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macro and,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Macro called is inner macro.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follow LIFO rule.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Thus, in structure of nested macro calls,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expansion of latest macro call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inner macro) is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completed first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+                      MOVEM    BREG, TMP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+                      MOVER     BREG, X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+                      ADD           BREG, Y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+                      MOVEM    BREG, X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+                      MOVER      BREG, TMP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MACRO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COMPUTE      &amp;FIRST, &amp;SECOND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MOVEM         BREG, TMP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INCR_D          &amp;FIRST, &amp;SECOND, REG=BREG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MOVER          BREG, TMP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MEND            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COMPUTE X,Y: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+ MOVEM                                     BREG, TMP          [1]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+ INCR_D                                       X,Y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+ MOVER       BREG,X                                         [2]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+ ADD             BREG,Y                                         [3]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+ MOVEM      BREG,X                                        [4]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+ MOVER                             BREG,TMP                   [5]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ADVANCED MACRO FACILITIES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Advanced macro facilities are aimed to supporting semantic expansion.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for: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performing conditional expansion of model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statements and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writing expansion time loops.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facilities can be grouped into following.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Facilities for alteration of flow of control during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expansion.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2. Expansion time variables.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Attributes of parameters.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DESIGN OF A MACRO PREPROCESSOR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macro preprocessor accepts an assembly program containing definitions and calls and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translates it into an assembly program which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does not contain any macro definitions and calls.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program form output by the macro preprocessor can be handed over to an assembler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obtain the target program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DESIGN OF A MACRO PREPROCESSOR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                                     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programs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without macros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667000"/>
            <a:ext cx="1905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Programs</a:t>
            </a:r>
            <a:br>
              <a:rPr lang="en-US" dirty="0" smtClean="0"/>
            </a:br>
            <a:r>
              <a:rPr lang="en-US" dirty="0" smtClean="0"/>
              <a:t>with macro</a:t>
            </a:r>
            <a:br>
              <a:rPr lang="en-US" dirty="0" smtClean="0"/>
            </a:br>
            <a:r>
              <a:rPr lang="en-US" dirty="0" smtClean="0"/>
              <a:t>definitions</a:t>
            </a:r>
            <a:br>
              <a:rPr lang="en-US" dirty="0" smtClean="0"/>
            </a:br>
            <a:r>
              <a:rPr lang="en-US" dirty="0" smtClean="0"/>
              <a:t>and calls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1905000" y="3505200"/>
            <a:ext cx="381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286000" y="3505200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Macro preprocessor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3886200" y="39624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4343400" y="3886200"/>
            <a:ext cx="1066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343400" y="39624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5334000" y="39624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943600" y="2667000"/>
            <a:ext cx="1600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Assembler</a:t>
            </a:r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7543800" y="3581400"/>
            <a:ext cx="381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924800" y="35052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 program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DESIGN OVERVIEW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begin the design by listing all tasks involved in macro expansion.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1. Identify macro calls in the program.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2. Determine the values of formal parameters.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3. Maintain the values of expansion time variables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declared in a macro.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4. Organize expansion time control flow.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5. Determine the values of sequencing symbols.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6. Perform expansion of a model statement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DESIGN OVERVIEW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Following 4 step procedure is followed to arrive at a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 specification for each task.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 the information necessary to perform a task.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Design a suitable data structure to record the information.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Determine the processing necessary to obtain the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information.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Determine the processing necessary to perform the task.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MACRO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Def: A macro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unit of specification for program generation through expansion.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CONSISTS OF: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name of macros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 of formal parameters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Body of code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use of a macro name with a set of actual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parameters is replaced by some code generated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its body. This is called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macro expansion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kinds of expansion can be identified.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IDENTIFY MACRO CALLS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table called the Macro Name Table (MNT) is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designed to hold the names of all macros defined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 program.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macro name is entered in this table when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macro definition is processed.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processing a statement in the source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program, the preprocessor compares the string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found in its mnemonic field with the macro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names in MNT.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match indicate that the current statement is a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macro call.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r>
              <a:rPr lang="en-US" sz="3200" dirty="0" smtClean="0"/>
              <a:t>2. DETERMINE THE VALUES OF FORMAL</a:t>
            </a:r>
            <a:br>
              <a:rPr lang="en-US" sz="3200" dirty="0" smtClean="0"/>
            </a:br>
            <a:r>
              <a:rPr lang="en-US" sz="3200" dirty="0" smtClean="0"/>
              <a:t>PARAMETERS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715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table called the Actual Parameter Table (APT) is designed to hold the values of formal parameters during the expansion of a macro call.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entry in the table is a pair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(&lt;formal parameter name&gt;, &lt;value&gt;)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items of information are needed to construct this table, names of formal parameters and default values of keyword parameters.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table called the Parameter Default Table (PDT) is used for each macro.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would contain pairs of the form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(&lt;formal parameter name&gt;, &lt;default value&gt;)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a macro call statement does not specify a value for some parameter par, its default value would be copied from PDT to APT.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MAINTAIN EXPANSION TIME VARIABLES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 Expansion time Variable Table (EVT) is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maintained for this purpose.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table contains pairs of the form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(&lt;EV name&gt;, &lt;value&gt;).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value field of a pair is accessed when a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preprocessor statement or a model statement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 expansion refers to an EV.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ORGANIZE EXPANSION TIME CONTROL  FLOW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body of a macro, i.e. the set of preprocessor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statements and model statements in it, is stored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a table called the Macro Definition Table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(MDT) for use during macro expansion.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flow of control during macro expansion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determines when a model statement is to be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visited for expansion.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this purpose MEC (Macro Expansion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Counter) is initialized to the first statement of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macro body in the MDT.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updated after expanding a model statement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on processing a macro preprocessor statement.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8"/>
          </a:xfrm>
        </p:spPr>
        <p:txBody>
          <a:bodyPr>
            <a:noAutofit/>
          </a:bodyPr>
          <a:lstStyle/>
          <a:p>
            <a:r>
              <a:rPr lang="en-US" sz="3200" dirty="0" smtClean="0"/>
              <a:t>5. DETERMINE VALUES OF SEQUENCING</a:t>
            </a:r>
            <a:br>
              <a:rPr lang="en-US" sz="3200" dirty="0" smtClean="0"/>
            </a:br>
            <a:r>
              <a:rPr lang="en-US" sz="3200" dirty="0" smtClean="0"/>
              <a:t>SYMBOLS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Sequencing Symbols Table (SST) is maintained to hold this information.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table contains pairs of the form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(&lt;sequencing symbol name&gt;, &lt;MDT entry #&gt;)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Where &lt;MDT entry #&gt; is the number of the MDT entry which contains the model statement defining the sequencing symbol.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entry is made on encountering a statement which contains the sequencing symbol in its label field (for back reference to symbol) or on encountering a reference prior to its definition(forward reference).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 PERFORM EXPANSION OF A MODEL</a:t>
            </a:r>
            <a:br>
              <a:rPr lang="en-US" dirty="0" smtClean="0"/>
            </a:br>
            <a:r>
              <a:rPr lang="en-US" dirty="0" smtClean="0"/>
              <a:t>STATEMENT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is trivial task given the following: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MEC points to the MDT entry containing the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model statement.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Values of formal parameters and EV‟s are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available in APT and EVT, respectively.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3. The model statement defining a sequencing symbol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can be identified from SST.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Expansion of a model statement is achieved by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performing a lexical substitution for the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parameters and EV‟s used in the model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statement.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CLASSIFICATION OF MACROS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REPLACES  MACRO CALL STATEMENT BY THE ASSEMBLY STATEMENT  GENERATED BY BODY OF THE CODE IN MACRO DEFINATION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r>
              <a:rPr lang="en-US" dirty="0" smtClean="0"/>
              <a:t>LEXICAL SUBSTITUTION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SEMANTIC EXPANSION</a:t>
            </a:r>
          </a:p>
          <a:p>
            <a:pPr>
              <a:buNone/>
            </a:pP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333500" y="3467100"/>
            <a:ext cx="1295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4724400" y="3276600"/>
            <a:ext cx="25146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Lexical expansion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Lexical expansion implies replacement of a character string by another character string during program generation.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Lexical expansion is to replace occurrences of formal parameters by corresponding actual parameters.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Semantic expansion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Semantic expansion implies generation of instructions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tailored to the requirements of a specific usage.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Semantic expansion is characterized by the fact that different uses of a macro can lead to codes which differ in the number, sequence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opcodes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instructions.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Generation of type specific instructions for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manipulation of byte and word operands.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following sequence of instructions is used to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increment the value in a memory word by a constant.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Move the value from the memory word into a machine register.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Increment the value in the machine register. 3. Move the new value into the memory word.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Since the instruction sequence MOVE-ADD-MOVE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may be used a number of times in a program, it is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convenient to define a macro named INCR.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Lexical expansion the macro call INCR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A,B,AREG can lead to the generation of a MOVE-ADD-MOVE instruction sequence to increment A by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value of B using AREG to perform the arithmetic.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 of Semantic expansion can enable the instruction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sequence to be adapted to the types of A and B.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example an INC instruction could be generated if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is a byte operand and B has the value „1‟.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1097</Words>
  <Application>Microsoft Office PowerPoint</Application>
  <PresentationFormat>On-screen Show (4:3)</PresentationFormat>
  <Paragraphs>303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MACROS AND MACRO EXPANSION</vt:lpstr>
      <vt:lpstr>MACROS</vt:lpstr>
      <vt:lpstr>INTRODUCTION  </vt:lpstr>
      <vt:lpstr>MACRO </vt:lpstr>
      <vt:lpstr>CLASSIFICATION OF MACROS  </vt:lpstr>
      <vt:lpstr>Lexical expansion  </vt:lpstr>
      <vt:lpstr>Semantic expansion </vt:lpstr>
      <vt:lpstr>EXAMPLE  </vt:lpstr>
      <vt:lpstr>EXAMPLE  </vt:lpstr>
      <vt:lpstr>HOW DOES MACRO DIFFER FROM SUBROUTINE?  </vt:lpstr>
      <vt:lpstr>MACRO DEFINATIONS AND CALL</vt:lpstr>
      <vt:lpstr>MACRO DEFINATIONS</vt:lpstr>
      <vt:lpstr>MACRO PROTOTYPE</vt:lpstr>
      <vt:lpstr>MACRO PROTOTYPE</vt:lpstr>
      <vt:lpstr>MACRO CALL</vt:lpstr>
      <vt:lpstr>EXAMPLE  </vt:lpstr>
      <vt:lpstr>example</vt:lpstr>
      <vt:lpstr>MACRO EXPANSION</vt:lpstr>
      <vt:lpstr>MACRO EXPANSION</vt:lpstr>
      <vt:lpstr>MACRO EXPANSION</vt:lpstr>
      <vt:lpstr>EXPANSION TIME CONTROL FLOW  </vt:lpstr>
      <vt:lpstr>EXPANSION TIME CONTROL FLOW  </vt:lpstr>
      <vt:lpstr>ALGORITHM</vt:lpstr>
      <vt:lpstr>LEXICAL SUBSTITUTION  </vt:lpstr>
      <vt:lpstr>LEXICAL SUBSTITUTION  </vt:lpstr>
      <vt:lpstr>POSITIONAL PARAMETERS  </vt:lpstr>
      <vt:lpstr>EXAMPLE</vt:lpstr>
      <vt:lpstr>KEYWORD PARAMETER   </vt:lpstr>
      <vt:lpstr>EXAMPLE:  </vt:lpstr>
      <vt:lpstr>DEFAULT SPECIFICATIONS OF PARAMETERS  </vt:lpstr>
      <vt:lpstr>EXAMPLE  </vt:lpstr>
      <vt:lpstr>MACROS WITH MIXED PARAMETER LISTS  </vt:lpstr>
      <vt:lpstr>NESTED MACRO CALLS  </vt:lpstr>
      <vt:lpstr>EXAMPLE:  </vt:lpstr>
      <vt:lpstr>ADVANCED MACRO FACILITIES  </vt:lpstr>
      <vt:lpstr>DESIGN OF A MACRO PREPROCESSOR  </vt:lpstr>
      <vt:lpstr>DESIGN OF A MACRO PREPROCESSOR  </vt:lpstr>
      <vt:lpstr>DESIGN OVERVIEW  </vt:lpstr>
      <vt:lpstr>DESIGN OVERVIEW  </vt:lpstr>
      <vt:lpstr>1. IDENTIFY MACRO CALLS  </vt:lpstr>
      <vt:lpstr>2. DETERMINE THE VALUES OF FORMAL PARAMETERS  </vt:lpstr>
      <vt:lpstr>3. MAINTAIN EXPANSION TIME VARIABLES  </vt:lpstr>
      <vt:lpstr>4. ORGANIZE EXPANSION TIME CONTROL  FLOW  </vt:lpstr>
      <vt:lpstr>5. DETERMINE VALUES OF SEQUENCING SYMBOLS  </vt:lpstr>
      <vt:lpstr>6. PERFORM EXPANSION OF A MODEL STATEMENT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 AND MACRO EXPANSION</dc:title>
  <dc:creator>Asus</dc:creator>
  <cp:lastModifiedBy>Subhomoy</cp:lastModifiedBy>
  <cp:revision>183</cp:revision>
  <dcterms:created xsi:type="dcterms:W3CDTF">2017-10-08T15:34:44Z</dcterms:created>
  <dcterms:modified xsi:type="dcterms:W3CDTF">2017-10-27T04:53:12Z</dcterms:modified>
</cp:coreProperties>
</file>