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30"/>
  </p:notesMasterIdLst>
  <p:sldIdLst>
    <p:sldId id="256" r:id="rId2"/>
    <p:sldId id="257" r:id="rId3"/>
    <p:sldId id="258" r:id="rId4"/>
    <p:sldId id="303" r:id="rId5"/>
    <p:sldId id="259" r:id="rId6"/>
    <p:sldId id="260" r:id="rId7"/>
    <p:sldId id="261" r:id="rId8"/>
    <p:sldId id="317"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318" r:id="rId22"/>
    <p:sldId id="275" r:id="rId23"/>
    <p:sldId id="276" r:id="rId24"/>
    <p:sldId id="277" r:id="rId25"/>
    <p:sldId id="306" r:id="rId26"/>
    <p:sldId id="307" r:id="rId27"/>
    <p:sldId id="309" r:id="rId28"/>
    <p:sldId id="310"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11F44C0-A05E-409F-973F-98B43DB7BD52}" type="datetimeFigureOut">
              <a:rPr lang="en-US"/>
              <a:pPr>
                <a:defRPr/>
              </a:pPr>
              <a:t>11/17/2017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F677CC7-AD67-41BA-93E0-4D49D2530665}" type="slidenum">
              <a:rPr lang="en-US"/>
              <a:pPr>
                <a:defRPr/>
              </a:pPr>
              <a:t>‹#›</a:t>
            </a:fld>
            <a:endParaRPr lang="en-US"/>
          </a:p>
        </p:txBody>
      </p:sp>
    </p:spTree>
    <p:extLst>
      <p:ext uri="{BB962C8B-B14F-4D97-AF65-F5344CB8AC3E}">
        <p14:creationId xmlns:p14="http://schemas.microsoft.com/office/powerpoint/2010/main" xmlns="" val="1245969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5F677CC7-AD67-41BA-93E0-4D49D2530665}" type="slidenum">
              <a:rPr lang="en-US" smtClean="0"/>
              <a:pPr>
                <a:defRPr/>
              </a:pPr>
              <a:t>9</a:t>
            </a:fld>
            <a:endParaRPr lang="en-US"/>
          </a:p>
        </p:txBody>
      </p:sp>
    </p:spTree>
    <p:extLst>
      <p:ext uri="{BB962C8B-B14F-4D97-AF65-F5344CB8AC3E}">
        <p14:creationId xmlns:p14="http://schemas.microsoft.com/office/powerpoint/2010/main" xmlns="" val="315410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F22B04C-4739-412F-891D-F12431A22A05}" type="slidenum">
              <a:rPr lang="en-US" smtClean="0"/>
              <a:pPr>
                <a:defRPr/>
              </a:pPr>
              <a:t>‹#›</a:t>
            </a:fld>
            <a:endParaRPr lang="en-US"/>
          </a:p>
        </p:txBody>
      </p:sp>
    </p:spTree>
    <p:extLst>
      <p:ext uri="{BB962C8B-B14F-4D97-AF65-F5344CB8AC3E}">
        <p14:creationId xmlns:p14="http://schemas.microsoft.com/office/powerpoint/2010/main" xmlns="" val="369703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1D91C8D-D76F-40DA-98A2-1C53B3E39873}" type="slidenum">
              <a:rPr lang="en-US" smtClean="0"/>
              <a:pPr>
                <a:defRPr/>
              </a:pPr>
              <a:t>‹#›</a:t>
            </a:fld>
            <a:endParaRPr lang="en-US"/>
          </a:p>
        </p:txBody>
      </p:sp>
    </p:spTree>
    <p:extLst>
      <p:ext uri="{BB962C8B-B14F-4D97-AF65-F5344CB8AC3E}">
        <p14:creationId xmlns:p14="http://schemas.microsoft.com/office/powerpoint/2010/main" xmlns="" val="290401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D72603-4D68-48C9-8C29-D7CDE790679C}" type="slidenum">
              <a:rPr lang="en-US" smtClean="0"/>
              <a:pPr>
                <a:defRPr/>
              </a:pPr>
              <a:t>‹#›</a:t>
            </a:fld>
            <a:endParaRPr lang="en-US"/>
          </a:p>
        </p:txBody>
      </p:sp>
    </p:spTree>
    <p:extLst>
      <p:ext uri="{BB962C8B-B14F-4D97-AF65-F5344CB8AC3E}">
        <p14:creationId xmlns:p14="http://schemas.microsoft.com/office/powerpoint/2010/main" xmlns="" val="283419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33F90C-98E0-43A7-8847-CE904E93AB93}" type="slidenum">
              <a:rPr lang="en-US" smtClean="0"/>
              <a:pPr>
                <a:defRPr/>
              </a:pPr>
              <a:t>‹#›</a:t>
            </a:fld>
            <a:endParaRPr lang="en-US"/>
          </a:p>
        </p:txBody>
      </p:sp>
    </p:spTree>
    <p:extLst>
      <p:ext uri="{BB962C8B-B14F-4D97-AF65-F5344CB8AC3E}">
        <p14:creationId xmlns:p14="http://schemas.microsoft.com/office/powerpoint/2010/main" xmlns="" val="228088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9A0C2C-BFDB-4648-9B1D-0E4F40E225CA}" type="slidenum">
              <a:rPr lang="en-US" smtClean="0"/>
              <a:pPr>
                <a:defRPr/>
              </a:pPr>
              <a:t>‹#›</a:t>
            </a:fld>
            <a:endParaRPr lang="en-US"/>
          </a:p>
        </p:txBody>
      </p:sp>
    </p:spTree>
    <p:extLst>
      <p:ext uri="{BB962C8B-B14F-4D97-AF65-F5344CB8AC3E}">
        <p14:creationId xmlns:p14="http://schemas.microsoft.com/office/powerpoint/2010/main" xmlns="" val="4445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B629465-4DD0-4033-AC82-A11C38630964}" type="slidenum">
              <a:rPr lang="en-US" smtClean="0"/>
              <a:pPr>
                <a:defRPr/>
              </a:pPr>
              <a:t>‹#›</a:t>
            </a:fld>
            <a:endParaRPr lang="en-US"/>
          </a:p>
        </p:txBody>
      </p:sp>
    </p:spTree>
    <p:extLst>
      <p:ext uri="{BB962C8B-B14F-4D97-AF65-F5344CB8AC3E}">
        <p14:creationId xmlns:p14="http://schemas.microsoft.com/office/powerpoint/2010/main" xmlns="" val="173804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EC7EF46-0EFA-4495-8FFB-2E927B742CB1}" type="slidenum">
              <a:rPr lang="en-US" smtClean="0"/>
              <a:pPr>
                <a:defRPr/>
              </a:pPr>
              <a:t>‹#›</a:t>
            </a:fld>
            <a:endParaRPr lang="en-US"/>
          </a:p>
        </p:txBody>
      </p:sp>
    </p:spTree>
    <p:extLst>
      <p:ext uri="{BB962C8B-B14F-4D97-AF65-F5344CB8AC3E}">
        <p14:creationId xmlns:p14="http://schemas.microsoft.com/office/powerpoint/2010/main" xmlns="" val="233723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1E41D5F-3B42-4856-9DE3-4BC295081306}" type="slidenum">
              <a:rPr lang="en-US" smtClean="0"/>
              <a:pPr>
                <a:defRPr/>
              </a:pPr>
              <a:t>‹#›</a:t>
            </a:fld>
            <a:endParaRPr lang="en-US"/>
          </a:p>
        </p:txBody>
      </p:sp>
    </p:spTree>
    <p:extLst>
      <p:ext uri="{BB962C8B-B14F-4D97-AF65-F5344CB8AC3E}">
        <p14:creationId xmlns:p14="http://schemas.microsoft.com/office/powerpoint/2010/main" xmlns="" val="232671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DF289CD-DE6E-4882-B9F9-26F7D5D9EF5C}" type="slidenum">
              <a:rPr lang="en-US" smtClean="0"/>
              <a:pPr>
                <a:defRPr/>
              </a:pPr>
              <a:t>‹#›</a:t>
            </a:fld>
            <a:endParaRPr lang="en-US"/>
          </a:p>
        </p:txBody>
      </p:sp>
    </p:spTree>
    <p:extLst>
      <p:ext uri="{BB962C8B-B14F-4D97-AF65-F5344CB8AC3E}">
        <p14:creationId xmlns:p14="http://schemas.microsoft.com/office/powerpoint/2010/main" xmlns="" val="169015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5970115-00E5-4D7C-A6F3-2F352A999558}" type="slidenum">
              <a:rPr lang="en-US" smtClean="0"/>
              <a:pPr>
                <a:defRPr/>
              </a:pPr>
              <a:t>‹#›</a:t>
            </a:fld>
            <a:endParaRPr lang="en-US"/>
          </a:p>
        </p:txBody>
      </p:sp>
    </p:spTree>
    <p:extLst>
      <p:ext uri="{BB962C8B-B14F-4D97-AF65-F5344CB8AC3E}">
        <p14:creationId xmlns:p14="http://schemas.microsoft.com/office/powerpoint/2010/main" xmlns="" val="45882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5563DD9-29F6-45DA-B379-D54A59CB8589}" type="slidenum">
              <a:rPr lang="en-US" smtClean="0"/>
              <a:pPr>
                <a:defRPr/>
              </a:pPr>
              <a:t>‹#›</a:t>
            </a:fld>
            <a:endParaRPr lang="en-US"/>
          </a:p>
        </p:txBody>
      </p:sp>
    </p:spTree>
    <p:extLst>
      <p:ext uri="{BB962C8B-B14F-4D97-AF65-F5344CB8AC3E}">
        <p14:creationId xmlns:p14="http://schemas.microsoft.com/office/powerpoint/2010/main" xmlns="" val="2794308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322037A-AEB0-4668-8562-77AC8D1F0C3B}" type="slidenum">
              <a:rPr lang="en-US" smtClean="0"/>
              <a:pPr>
                <a:defRPr/>
              </a:pPr>
              <a:t>‹#›</a:t>
            </a:fld>
            <a:endParaRPr lang="en-US"/>
          </a:p>
        </p:txBody>
      </p:sp>
    </p:spTree>
    <p:extLst>
      <p:ext uri="{BB962C8B-B14F-4D97-AF65-F5344CB8AC3E}">
        <p14:creationId xmlns:p14="http://schemas.microsoft.com/office/powerpoint/2010/main" xmlns="" val="114019729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fontAlgn="auto">
              <a:spcAft>
                <a:spcPts val="0"/>
              </a:spcAft>
              <a:defRPr/>
            </a:pPr>
            <a:r>
              <a:rPr lang="en-US" smtClean="0"/>
              <a:t>Linkers </a:t>
            </a:r>
          </a:p>
        </p:txBody>
      </p:sp>
      <p:sp>
        <p:nvSpPr>
          <p:cNvPr id="7171" name="Rectangle 3"/>
          <p:cNvSpPr>
            <a:spLocks noGrp="1" noChangeArrowheads="1"/>
          </p:cNvSpPr>
          <p:nvPr>
            <p:ph type="subTitle" idx="1"/>
          </p:nvPr>
        </p:nvSpPr>
        <p:spPr/>
        <p:txBody>
          <a:bodyPr rtlCol="0"/>
          <a:lstStyle/>
          <a:p>
            <a:pPr fontAlgn="auto">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fontAlgn="auto">
              <a:spcAft>
                <a:spcPts val="0"/>
              </a:spcAft>
              <a:defRPr/>
            </a:pPr>
            <a:r>
              <a:rPr lang="en-US" dirty="0">
                <a:solidFill>
                  <a:schemeClr val="accent6">
                    <a:tint val="1000"/>
                  </a:schemeClr>
                </a:solidFill>
              </a:rPr>
              <a:t>Program </a:t>
            </a:r>
            <a:r>
              <a:rPr lang="en-US" dirty="0" smtClean="0">
                <a:solidFill>
                  <a:schemeClr val="accent6">
                    <a:tint val="1000"/>
                  </a:schemeClr>
                </a:solidFill>
              </a:rPr>
              <a:t>relocation (cont..)</a:t>
            </a:r>
          </a:p>
        </p:txBody>
      </p:sp>
      <p:sp>
        <p:nvSpPr>
          <p:cNvPr id="12291" name="Rectangle 3"/>
          <p:cNvSpPr>
            <a:spLocks noGrp="1" noChangeArrowheads="1"/>
          </p:cNvSpPr>
          <p:nvPr>
            <p:ph idx="1"/>
          </p:nvPr>
        </p:nvSpPr>
        <p:spPr/>
        <p:txBody>
          <a:bodyPr rtlCol="0">
            <a:normAutofit/>
          </a:bodyPr>
          <a:lstStyle/>
          <a:p>
            <a:pPr marL="274320" indent="-274320">
              <a:lnSpc>
                <a:spcPct val="90000"/>
              </a:lnSpc>
              <a:buClr>
                <a:schemeClr val="accent1">
                  <a:lumMod val="60000"/>
                  <a:lumOff val="40000"/>
                </a:schemeClr>
              </a:buClr>
              <a:defRPr/>
            </a:pPr>
            <a:r>
              <a:rPr lang="en-US" sz="2800" dirty="0" smtClean="0"/>
              <a:t>Address sensitive </a:t>
            </a:r>
            <a:r>
              <a:rPr lang="en-US" sz="2800" dirty="0"/>
              <a:t>program </a:t>
            </a:r>
            <a:r>
              <a:rPr lang="en-US" sz="2800" dirty="0" smtClean="0"/>
              <a:t>P can </a:t>
            </a:r>
            <a:r>
              <a:rPr lang="en-US" sz="2800" u="sng" dirty="0" smtClean="0"/>
              <a:t>execute correctly only if the start address of memory area allocated to it is the same as its translated origin</a:t>
            </a:r>
          </a:p>
          <a:p>
            <a:pPr marL="274320" indent="-274320" fontAlgn="auto">
              <a:lnSpc>
                <a:spcPct val="90000"/>
              </a:lnSpc>
              <a:spcAft>
                <a:spcPts val="0"/>
              </a:spcAft>
              <a:buClr>
                <a:schemeClr val="accent1">
                  <a:lumMod val="60000"/>
                  <a:lumOff val="40000"/>
                </a:schemeClr>
              </a:buClr>
              <a:buFont typeface="Wingdings" pitchFamily="2" charset="2"/>
              <a:buNone/>
              <a:defRPr/>
            </a:pPr>
            <a:endParaRPr lang="en-US" sz="2800" dirty="0" smtClean="0">
              <a:solidFill>
                <a:srgbClr val="FF0000"/>
              </a:solidFill>
            </a:endParaRPr>
          </a:p>
          <a:p>
            <a:pPr marL="274320" indent="-274320" fontAlgn="auto">
              <a:lnSpc>
                <a:spcPct val="90000"/>
              </a:lnSpc>
              <a:spcAft>
                <a:spcPts val="0"/>
              </a:spcAft>
              <a:buClr>
                <a:schemeClr val="accent1">
                  <a:lumMod val="60000"/>
                  <a:lumOff val="40000"/>
                </a:schemeClr>
              </a:buClr>
              <a:buFont typeface="Arial" pitchFamily="34" charset="0"/>
              <a:buChar char="•"/>
              <a:defRPr/>
            </a:pPr>
            <a:r>
              <a:rPr lang="en-US" sz="2800" dirty="0" smtClean="0"/>
              <a:t>For executing correctly from other memory area, address used in each address sensitive instruction of P must be ‘corrected’</a:t>
            </a:r>
          </a:p>
        </p:txBody>
      </p:sp>
      <p:sp>
        <p:nvSpPr>
          <p:cNvPr id="11269"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256D24E8-0C2E-4804-BDE3-254C7D77F0A0}" type="slidenum">
              <a:rPr lang="en-US">
                <a:solidFill>
                  <a:schemeClr val="tx2"/>
                </a:solidFill>
              </a:rPr>
              <a:pPr/>
              <a:t>10</a:t>
            </a:fld>
            <a:endParaRPr lang="en-US">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fontAlgn="auto">
              <a:spcAft>
                <a:spcPts val="0"/>
              </a:spcAft>
              <a:defRPr/>
            </a:pPr>
            <a:r>
              <a:rPr lang="en-US" dirty="0">
                <a:solidFill>
                  <a:schemeClr val="accent6">
                    <a:tint val="1000"/>
                  </a:schemeClr>
                </a:solidFill>
              </a:rPr>
              <a:t>Program relocation (cont..)</a:t>
            </a:r>
            <a:endParaRPr lang="en-US" dirty="0" smtClean="0">
              <a:solidFill>
                <a:schemeClr val="accent6">
                  <a:tint val="1000"/>
                </a:schemeClr>
              </a:solidFill>
            </a:endParaRPr>
          </a:p>
        </p:txBody>
      </p:sp>
      <p:sp>
        <p:nvSpPr>
          <p:cNvPr id="13315" name="Rectangle 3"/>
          <p:cNvSpPr>
            <a:spLocks noGrp="1" noChangeArrowheads="1"/>
          </p:cNvSpPr>
          <p:nvPr>
            <p:ph idx="1"/>
          </p:nvPr>
        </p:nvSpPr>
        <p:spPr/>
        <p:txBody>
          <a:bodyPr rtlCol="0">
            <a:normAutofit/>
          </a:bodyPr>
          <a:lstStyle/>
          <a:p>
            <a:pPr marL="274320" indent="-274320">
              <a:lnSpc>
                <a:spcPct val="90000"/>
              </a:lnSpc>
              <a:buClr>
                <a:schemeClr val="accent1">
                  <a:lumMod val="60000"/>
                  <a:lumOff val="40000"/>
                </a:schemeClr>
              </a:buClr>
              <a:defRPr/>
            </a:pPr>
            <a:r>
              <a:rPr lang="en-US" sz="2800" b="1" dirty="0" smtClean="0"/>
              <a:t>Program relocation </a:t>
            </a:r>
            <a:r>
              <a:rPr lang="en-US" sz="2800" dirty="0" smtClean="0"/>
              <a:t>is the process of </a:t>
            </a:r>
            <a:r>
              <a:rPr lang="en-US" sz="2800" b="1" dirty="0" smtClean="0"/>
              <a:t>modifying the addresses </a:t>
            </a:r>
            <a:r>
              <a:rPr lang="en-US" sz="2800" dirty="0" smtClean="0"/>
              <a:t>used in the address sensitive instructions of a </a:t>
            </a:r>
            <a:r>
              <a:rPr lang="en-US" sz="2800" dirty="0"/>
              <a:t>program </a:t>
            </a:r>
            <a:r>
              <a:rPr lang="en-US" sz="2800" dirty="0" err="1" smtClean="0"/>
              <a:t>s.t.</a:t>
            </a:r>
            <a:r>
              <a:rPr lang="en-US" sz="2800" dirty="0" smtClean="0"/>
              <a:t> the </a:t>
            </a:r>
            <a:r>
              <a:rPr lang="en-US" sz="2800" b="1" dirty="0"/>
              <a:t>program </a:t>
            </a:r>
            <a:r>
              <a:rPr lang="en-US" sz="2800" b="1" dirty="0" smtClean="0"/>
              <a:t>can execute </a:t>
            </a:r>
            <a:r>
              <a:rPr lang="en-US" sz="2800" dirty="0" smtClean="0"/>
              <a:t>correctly from designated memory area </a:t>
            </a:r>
          </a:p>
          <a:p>
            <a:pPr marL="274320" indent="-274320" fontAlgn="auto">
              <a:lnSpc>
                <a:spcPct val="90000"/>
              </a:lnSpc>
              <a:spcAft>
                <a:spcPts val="0"/>
              </a:spcAft>
              <a:buClr>
                <a:schemeClr val="accent1">
                  <a:lumMod val="60000"/>
                  <a:lumOff val="40000"/>
                </a:schemeClr>
              </a:buClr>
              <a:buFont typeface="Arial" pitchFamily="34" charset="0"/>
              <a:buChar char="•"/>
              <a:defRPr/>
            </a:pPr>
            <a:endParaRPr lang="en-US" sz="2800" dirty="0" smtClean="0"/>
          </a:p>
          <a:p>
            <a:pPr marL="274320" indent="-274320" fontAlgn="auto">
              <a:lnSpc>
                <a:spcPct val="90000"/>
              </a:lnSpc>
              <a:spcAft>
                <a:spcPts val="0"/>
              </a:spcAft>
              <a:buClr>
                <a:schemeClr val="accent1">
                  <a:lumMod val="60000"/>
                  <a:lumOff val="40000"/>
                </a:schemeClr>
              </a:buClr>
              <a:buFont typeface="Arial" pitchFamily="34" charset="0"/>
              <a:buChar char="•"/>
              <a:defRPr/>
            </a:pPr>
            <a:r>
              <a:rPr lang="en-US" sz="2800" dirty="0" smtClean="0"/>
              <a:t>If </a:t>
            </a:r>
            <a:r>
              <a:rPr lang="en-US" sz="2800" b="1" i="1" dirty="0" smtClean="0"/>
              <a:t>linked origin ≠ translated origin</a:t>
            </a:r>
          </a:p>
          <a:p>
            <a:pPr marL="365760" lvl="1" indent="0" fontAlgn="auto">
              <a:lnSpc>
                <a:spcPct val="90000"/>
              </a:lnSpc>
              <a:spcAft>
                <a:spcPts val="0"/>
              </a:spcAft>
              <a:buClr>
                <a:schemeClr val="accent1">
                  <a:lumMod val="60000"/>
                  <a:lumOff val="40000"/>
                </a:schemeClr>
              </a:buClr>
              <a:buNone/>
              <a:defRPr/>
            </a:pPr>
            <a:r>
              <a:rPr lang="en-US" sz="2400" i="1" dirty="0" smtClean="0"/>
              <a:t>Relocation is performed by linker</a:t>
            </a:r>
          </a:p>
          <a:p>
            <a:pPr marL="274320" indent="-274320" fontAlgn="auto">
              <a:lnSpc>
                <a:spcPct val="90000"/>
              </a:lnSpc>
              <a:spcAft>
                <a:spcPts val="0"/>
              </a:spcAft>
              <a:buClr>
                <a:schemeClr val="accent1">
                  <a:lumMod val="60000"/>
                  <a:lumOff val="40000"/>
                </a:schemeClr>
              </a:buClr>
              <a:buFont typeface="Arial" pitchFamily="34" charset="0"/>
              <a:buChar char="•"/>
              <a:defRPr/>
            </a:pPr>
            <a:endParaRPr lang="en-US" sz="2800" dirty="0" smtClean="0"/>
          </a:p>
          <a:p>
            <a:pPr marL="274320" indent="-274320" fontAlgn="auto">
              <a:lnSpc>
                <a:spcPct val="90000"/>
              </a:lnSpc>
              <a:spcAft>
                <a:spcPts val="0"/>
              </a:spcAft>
              <a:buClr>
                <a:schemeClr val="accent1">
                  <a:lumMod val="60000"/>
                  <a:lumOff val="40000"/>
                </a:schemeClr>
              </a:buClr>
              <a:buFont typeface="Arial" pitchFamily="34" charset="0"/>
              <a:buChar char="•"/>
              <a:defRPr/>
            </a:pPr>
            <a:r>
              <a:rPr lang="en-US" sz="2800" dirty="0" smtClean="0"/>
              <a:t>If </a:t>
            </a:r>
            <a:r>
              <a:rPr lang="en-US" sz="2800" b="1" i="1" dirty="0" smtClean="0"/>
              <a:t>load origin ≠ linked origin </a:t>
            </a:r>
          </a:p>
          <a:p>
            <a:pPr marL="365760" lvl="1" indent="0" fontAlgn="auto">
              <a:lnSpc>
                <a:spcPct val="90000"/>
              </a:lnSpc>
              <a:spcAft>
                <a:spcPts val="0"/>
              </a:spcAft>
              <a:buClr>
                <a:schemeClr val="accent1">
                  <a:lumMod val="60000"/>
                  <a:lumOff val="40000"/>
                </a:schemeClr>
              </a:buClr>
              <a:buNone/>
              <a:defRPr/>
            </a:pPr>
            <a:r>
              <a:rPr lang="en-US" sz="2400" i="1" dirty="0" smtClean="0"/>
              <a:t>Relocation is performed by loader</a:t>
            </a:r>
          </a:p>
        </p:txBody>
      </p:sp>
      <p:sp>
        <p:nvSpPr>
          <p:cNvPr id="12293"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85D8567D-C1EF-4A4C-AD37-AFE8E2136B76}" type="slidenum">
              <a:rPr lang="en-US">
                <a:solidFill>
                  <a:schemeClr val="tx2"/>
                </a:solidFill>
              </a:rPr>
              <a:pPr/>
              <a:t>11</a:t>
            </a:fld>
            <a:endParaRPr lang="en-US">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fontAlgn="auto">
              <a:spcAft>
                <a:spcPts val="0"/>
              </a:spcAft>
              <a:defRPr/>
            </a:pPr>
            <a:r>
              <a:rPr lang="en-US" dirty="0">
                <a:solidFill>
                  <a:schemeClr val="accent6">
                    <a:tint val="1000"/>
                  </a:schemeClr>
                </a:solidFill>
              </a:rPr>
              <a:t>Program relocation (cont..)</a:t>
            </a:r>
            <a:endParaRPr lang="en-US" dirty="0" smtClean="0">
              <a:solidFill>
                <a:schemeClr val="accent6">
                  <a:tint val="1000"/>
                </a:schemeClr>
              </a:solidFill>
            </a:endParaRPr>
          </a:p>
        </p:txBody>
      </p:sp>
      <p:sp>
        <p:nvSpPr>
          <p:cNvPr id="14339" name="Rectangle 3"/>
          <p:cNvSpPr>
            <a:spLocks noGrp="1" noChangeArrowheads="1"/>
          </p:cNvSpPr>
          <p:nvPr>
            <p:ph idx="1"/>
          </p:nvPr>
        </p:nvSpPr>
        <p:spPr/>
        <p:txBody>
          <a:bodyPr rtlCol="0">
            <a:normAutofit/>
          </a:bodyPr>
          <a:lstStyle/>
          <a:p>
            <a:pPr marL="274320" indent="-274320" fontAlgn="auto">
              <a:spcAft>
                <a:spcPts val="0"/>
              </a:spcAft>
              <a:buClr>
                <a:schemeClr val="accent1">
                  <a:lumMod val="60000"/>
                  <a:lumOff val="40000"/>
                </a:schemeClr>
              </a:buClr>
              <a:buFont typeface="Arial" pitchFamily="34" charset="0"/>
              <a:buChar char="•"/>
              <a:defRPr/>
            </a:pPr>
            <a:r>
              <a:rPr lang="en-US" sz="2800" dirty="0" smtClean="0"/>
              <a:t>We </a:t>
            </a:r>
            <a:r>
              <a:rPr lang="en-US" sz="2800" b="1" dirty="0" smtClean="0"/>
              <a:t>assume</a:t>
            </a:r>
            <a:r>
              <a:rPr lang="en-US" sz="2800" dirty="0" smtClean="0"/>
              <a:t> here that loaders do not perform relocation</a:t>
            </a:r>
          </a:p>
          <a:p>
            <a:pPr marL="274320" indent="-274320" fontAlgn="auto">
              <a:spcAft>
                <a:spcPts val="0"/>
              </a:spcAft>
              <a:buClr>
                <a:schemeClr val="accent1">
                  <a:lumMod val="60000"/>
                  <a:lumOff val="40000"/>
                </a:schemeClr>
              </a:buClr>
              <a:buFont typeface="Arial" pitchFamily="34" charset="0"/>
              <a:buChar char="•"/>
              <a:defRPr/>
            </a:pPr>
            <a:endParaRPr lang="en-US" sz="2800" dirty="0" smtClean="0"/>
          </a:p>
          <a:p>
            <a:pPr marL="274320" indent="-274320" fontAlgn="auto">
              <a:spcAft>
                <a:spcPts val="0"/>
              </a:spcAft>
              <a:buClr>
                <a:schemeClr val="accent1">
                  <a:lumMod val="60000"/>
                  <a:lumOff val="40000"/>
                </a:schemeClr>
              </a:buClr>
              <a:buFont typeface="Arial" pitchFamily="34" charset="0"/>
              <a:buChar char="•"/>
              <a:defRPr/>
            </a:pPr>
            <a:r>
              <a:rPr lang="en-US" sz="2800" dirty="0" smtClean="0"/>
              <a:t>Hence, </a:t>
            </a:r>
            <a:r>
              <a:rPr lang="en-US" sz="2800" b="1" dirty="0" smtClean="0"/>
              <a:t>load origin = linked origin</a:t>
            </a:r>
          </a:p>
          <a:p>
            <a:pPr marL="274320" indent="-274320" fontAlgn="auto">
              <a:spcAft>
                <a:spcPts val="0"/>
              </a:spcAft>
              <a:buClr>
                <a:schemeClr val="accent1">
                  <a:lumMod val="60000"/>
                  <a:lumOff val="40000"/>
                </a:schemeClr>
              </a:buClr>
              <a:buFont typeface="Arial" pitchFamily="34" charset="0"/>
              <a:buChar char="•"/>
              <a:defRPr/>
            </a:pPr>
            <a:endParaRPr lang="en-US" sz="2800" dirty="0" smtClean="0"/>
          </a:p>
          <a:p>
            <a:pPr marL="274320" indent="-274320" fontAlgn="auto">
              <a:spcAft>
                <a:spcPts val="0"/>
              </a:spcAft>
              <a:buClr>
                <a:schemeClr val="accent1">
                  <a:lumMod val="60000"/>
                  <a:lumOff val="40000"/>
                </a:schemeClr>
              </a:buClr>
              <a:buFont typeface="Arial" pitchFamily="34" charset="0"/>
              <a:buChar char="•"/>
              <a:defRPr/>
            </a:pPr>
            <a:r>
              <a:rPr lang="en-US" sz="2800" dirty="0" smtClean="0"/>
              <a:t>Called </a:t>
            </a:r>
            <a:r>
              <a:rPr lang="en-US" sz="2800" u="sng" dirty="0" smtClean="0"/>
              <a:t>absolute loaders</a:t>
            </a:r>
          </a:p>
        </p:txBody>
      </p:sp>
      <p:sp>
        <p:nvSpPr>
          <p:cNvPr id="13317"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D3A8A7FA-02A5-477F-B60D-1C2AC7E93BF4}" type="slidenum">
              <a:rPr lang="en-US">
                <a:solidFill>
                  <a:schemeClr val="tx2"/>
                </a:solidFill>
              </a:rPr>
              <a:pPr/>
              <a:t>12</a:t>
            </a:fld>
            <a:endParaRPr lang="en-US">
              <a:solidFill>
                <a:schemeClr val="tx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fontAlgn="auto">
              <a:spcAft>
                <a:spcPts val="0"/>
              </a:spcAft>
              <a:defRPr/>
            </a:pPr>
            <a:r>
              <a:rPr lang="en-US" dirty="0" smtClean="0">
                <a:solidFill>
                  <a:schemeClr val="accent6">
                    <a:tint val="1000"/>
                  </a:schemeClr>
                </a:solidFill>
              </a:rPr>
              <a:t>Performing relocation</a:t>
            </a:r>
          </a:p>
        </p:txBody>
      </p:sp>
      <p:sp>
        <p:nvSpPr>
          <p:cNvPr id="14339" name="Rectangle 3"/>
          <p:cNvSpPr>
            <a:spLocks noGrp="1" noChangeArrowheads="1"/>
          </p:cNvSpPr>
          <p:nvPr>
            <p:ph idx="1"/>
          </p:nvPr>
        </p:nvSpPr>
        <p:spPr/>
        <p:txBody>
          <a:bodyPr>
            <a:normAutofit/>
          </a:bodyPr>
          <a:lstStyle/>
          <a:p>
            <a:r>
              <a:rPr lang="en-US" sz="2800" dirty="0" smtClean="0"/>
              <a:t>Let</a:t>
            </a:r>
          </a:p>
          <a:p>
            <a:pPr lvl="1"/>
            <a:r>
              <a:rPr lang="en-US" sz="2400" dirty="0" smtClean="0"/>
              <a:t>Translated origin = </a:t>
            </a:r>
            <a:r>
              <a:rPr lang="en-US" sz="2400" dirty="0" err="1" smtClean="0"/>
              <a:t>t_origin</a:t>
            </a:r>
            <a:r>
              <a:rPr lang="en-US" sz="2400" baseline="-25000" dirty="0" err="1" smtClean="0"/>
              <a:t>P</a:t>
            </a:r>
            <a:endParaRPr lang="en-US" sz="2400" baseline="-25000" dirty="0" smtClean="0"/>
          </a:p>
          <a:p>
            <a:pPr lvl="1"/>
            <a:r>
              <a:rPr lang="en-US" sz="2400" dirty="0" smtClean="0"/>
              <a:t>Linked origin = </a:t>
            </a:r>
            <a:r>
              <a:rPr lang="en-US" sz="2400" dirty="0" err="1" smtClean="0"/>
              <a:t>l_origin</a:t>
            </a:r>
            <a:r>
              <a:rPr lang="en-US" sz="2400" baseline="-25000" dirty="0" err="1" smtClean="0"/>
              <a:t>P</a:t>
            </a:r>
            <a:endParaRPr lang="en-US" sz="2400" baseline="-25000" dirty="0" smtClean="0"/>
          </a:p>
          <a:p>
            <a:pPr lvl="1"/>
            <a:r>
              <a:rPr lang="en-US" sz="2400" dirty="0" smtClean="0"/>
              <a:t>Symbol = </a:t>
            </a:r>
            <a:r>
              <a:rPr lang="en-US" sz="2400" i="1" dirty="0" err="1" smtClean="0"/>
              <a:t>symb</a:t>
            </a:r>
            <a:r>
              <a:rPr lang="en-US" sz="2400" dirty="0" smtClean="0"/>
              <a:t> in P</a:t>
            </a:r>
          </a:p>
          <a:p>
            <a:pPr lvl="1"/>
            <a:r>
              <a:rPr lang="en-US" sz="2400" dirty="0" smtClean="0"/>
              <a:t>Translation time address = </a:t>
            </a:r>
            <a:r>
              <a:rPr lang="en-US" sz="2400" dirty="0" err="1" smtClean="0"/>
              <a:t>t</a:t>
            </a:r>
            <a:r>
              <a:rPr lang="en-US" sz="2400" baseline="-25000" dirty="0" err="1" smtClean="0"/>
              <a:t>symb</a:t>
            </a:r>
            <a:endParaRPr lang="en-US" sz="2400" baseline="-25000" dirty="0" smtClean="0"/>
          </a:p>
          <a:p>
            <a:pPr lvl="1"/>
            <a:r>
              <a:rPr lang="en-US" sz="2400" dirty="0" smtClean="0"/>
              <a:t>Linked time address = </a:t>
            </a:r>
            <a:r>
              <a:rPr lang="en-US" sz="2400" dirty="0" err="1" smtClean="0"/>
              <a:t>l</a:t>
            </a:r>
            <a:r>
              <a:rPr lang="en-US" sz="2400" baseline="-25000" dirty="0" err="1" smtClean="0"/>
              <a:t>symb</a:t>
            </a:r>
            <a:endParaRPr lang="en-US" sz="2400" baseline="-25000" dirty="0" smtClean="0"/>
          </a:p>
          <a:p>
            <a:endParaRPr lang="en-US" sz="2800" dirty="0" smtClean="0"/>
          </a:p>
          <a:p>
            <a:r>
              <a:rPr lang="en-US" sz="2800" dirty="0" smtClean="0"/>
              <a:t>Relocation factor of P</a:t>
            </a:r>
          </a:p>
          <a:p>
            <a:pPr lvl="1"/>
            <a:r>
              <a:rPr lang="en-US" sz="2400" dirty="0" err="1" smtClean="0"/>
              <a:t>relocation_factor</a:t>
            </a:r>
            <a:r>
              <a:rPr lang="en-US" sz="2400" baseline="-25000" dirty="0" err="1" smtClean="0"/>
              <a:t>P</a:t>
            </a:r>
            <a:r>
              <a:rPr lang="en-US" sz="2400" dirty="0" smtClean="0"/>
              <a:t> = </a:t>
            </a:r>
            <a:r>
              <a:rPr lang="en-US" sz="2400" dirty="0" err="1" smtClean="0"/>
              <a:t>l_origin</a:t>
            </a:r>
            <a:r>
              <a:rPr lang="en-US" sz="2400" baseline="-25000" dirty="0" err="1" smtClean="0"/>
              <a:t>P</a:t>
            </a:r>
            <a:r>
              <a:rPr lang="en-US" sz="2400" dirty="0" smtClean="0"/>
              <a:t> - </a:t>
            </a:r>
            <a:r>
              <a:rPr lang="en-US" sz="2400" dirty="0" err="1" smtClean="0"/>
              <a:t>t_origin</a:t>
            </a:r>
            <a:r>
              <a:rPr lang="en-US" sz="2400" baseline="-25000" dirty="0" err="1" smtClean="0"/>
              <a:t>P</a:t>
            </a:r>
            <a:r>
              <a:rPr lang="en-US" sz="2400" baseline="-25000" dirty="0" smtClean="0"/>
              <a:t> 	</a:t>
            </a:r>
            <a:r>
              <a:rPr lang="en-US" sz="2400" u="sng" dirty="0" smtClean="0"/>
              <a:t>(</a:t>
            </a:r>
            <a:r>
              <a:rPr lang="en-US" sz="2400" u="sng" dirty="0" err="1" smtClean="0"/>
              <a:t>eqn</a:t>
            </a:r>
            <a:r>
              <a:rPr lang="en-US" sz="2400" u="sng" dirty="0" smtClean="0"/>
              <a:t> 1)</a:t>
            </a:r>
            <a:endParaRPr lang="en-US" sz="2400" u="sng" baseline="-25000" dirty="0" smtClean="0"/>
          </a:p>
        </p:txBody>
      </p:sp>
      <p:sp>
        <p:nvSpPr>
          <p:cNvPr id="14341"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EAD9D219-706C-41E6-9A72-45611C8E7782}" type="slidenum">
              <a:rPr lang="en-US">
                <a:solidFill>
                  <a:schemeClr val="tx2"/>
                </a:solidFill>
              </a:rPr>
              <a:pPr/>
              <a:t>13</a:t>
            </a:fld>
            <a:endParaRPr lang="en-US">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fontAlgn="auto">
              <a:spcAft>
                <a:spcPts val="0"/>
              </a:spcAft>
              <a:defRPr/>
            </a:pPr>
            <a:r>
              <a:rPr lang="en-US" dirty="0">
                <a:solidFill>
                  <a:schemeClr val="accent6">
                    <a:tint val="1000"/>
                  </a:schemeClr>
                </a:solidFill>
              </a:rPr>
              <a:t>Performing </a:t>
            </a:r>
            <a:r>
              <a:rPr lang="en-US" dirty="0" smtClean="0">
                <a:solidFill>
                  <a:schemeClr val="accent6">
                    <a:tint val="1000"/>
                  </a:schemeClr>
                </a:solidFill>
              </a:rPr>
              <a:t>relocation (cont..)</a:t>
            </a:r>
          </a:p>
        </p:txBody>
      </p:sp>
      <p:sp>
        <p:nvSpPr>
          <p:cNvPr id="15363" name="Rectangle 3"/>
          <p:cNvSpPr>
            <a:spLocks noGrp="1" noChangeArrowheads="1"/>
          </p:cNvSpPr>
          <p:nvPr>
            <p:ph idx="1"/>
          </p:nvPr>
        </p:nvSpPr>
        <p:spPr/>
        <p:txBody>
          <a:bodyPr>
            <a:normAutofit/>
          </a:bodyPr>
          <a:lstStyle/>
          <a:p>
            <a:r>
              <a:rPr lang="en-US" sz="2800" dirty="0" smtClean="0"/>
              <a:t>Statement which uses </a:t>
            </a:r>
            <a:r>
              <a:rPr lang="en-US" sz="2800" i="1" dirty="0" err="1" smtClean="0"/>
              <a:t>symb</a:t>
            </a:r>
            <a:r>
              <a:rPr lang="en-US" sz="2800" dirty="0" smtClean="0"/>
              <a:t> as operand</a:t>
            </a:r>
          </a:p>
          <a:p>
            <a:r>
              <a:rPr lang="en-US" sz="2800" dirty="0" smtClean="0"/>
              <a:t>Translator puts address </a:t>
            </a:r>
            <a:r>
              <a:rPr lang="en-US" sz="2800" dirty="0" err="1" smtClean="0"/>
              <a:t>t</a:t>
            </a:r>
            <a:r>
              <a:rPr lang="en-US" sz="2800" baseline="-25000" dirty="0" err="1" smtClean="0"/>
              <a:t>symb</a:t>
            </a:r>
            <a:r>
              <a:rPr lang="en-US" sz="2800" dirty="0" smtClean="0"/>
              <a:t> in instruction generated for it</a:t>
            </a:r>
          </a:p>
          <a:p>
            <a:pPr lvl="1"/>
            <a:r>
              <a:rPr lang="en-US" sz="2400" dirty="0" err="1" smtClean="0"/>
              <a:t>t</a:t>
            </a:r>
            <a:r>
              <a:rPr lang="en-US" sz="2400" baseline="-25000" dirty="0" err="1" smtClean="0"/>
              <a:t>symb</a:t>
            </a:r>
            <a:r>
              <a:rPr lang="en-US" sz="2400" dirty="0" smtClean="0"/>
              <a:t> = </a:t>
            </a:r>
            <a:r>
              <a:rPr lang="en-US" sz="2400" dirty="0" err="1" smtClean="0"/>
              <a:t>t_origin</a:t>
            </a:r>
            <a:r>
              <a:rPr lang="en-US" sz="2400" baseline="-25000" dirty="0" err="1" smtClean="0"/>
              <a:t>P</a:t>
            </a:r>
            <a:r>
              <a:rPr lang="en-US" sz="2400" dirty="0" smtClean="0"/>
              <a:t> + </a:t>
            </a:r>
            <a:r>
              <a:rPr lang="en-US" sz="2400" dirty="0" err="1" smtClean="0"/>
              <a:t>d</a:t>
            </a:r>
            <a:r>
              <a:rPr lang="en-US" sz="2400" baseline="-25000" dirty="0" err="1" smtClean="0"/>
              <a:t>symb</a:t>
            </a:r>
            <a:endParaRPr lang="en-US" sz="2400" baseline="-25000" dirty="0" smtClean="0"/>
          </a:p>
          <a:p>
            <a:r>
              <a:rPr lang="en-US" sz="2800" dirty="0" err="1" smtClean="0"/>
              <a:t>d</a:t>
            </a:r>
            <a:r>
              <a:rPr lang="en-US" sz="2800" baseline="-25000" dirty="0" err="1" smtClean="0"/>
              <a:t>symb</a:t>
            </a:r>
            <a:r>
              <a:rPr lang="en-US" sz="2800" dirty="0" smtClean="0"/>
              <a:t> = offset of </a:t>
            </a:r>
            <a:r>
              <a:rPr lang="en-US" sz="2800" i="1" dirty="0" err="1" smtClean="0"/>
              <a:t>symb</a:t>
            </a:r>
            <a:r>
              <a:rPr lang="en-US" sz="2800" dirty="0" smtClean="0"/>
              <a:t> in P</a:t>
            </a:r>
          </a:p>
          <a:p>
            <a:pPr lvl="1"/>
            <a:r>
              <a:rPr lang="en-US" sz="2400" dirty="0" err="1" smtClean="0"/>
              <a:t>l</a:t>
            </a:r>
            <a:r>
              <a:rPr lang="en-US" sz="2400" baseline="-25000" dirty="0" err="1" smtClean="0"/>
              <a:t>symb</a:t>
            </a:r>
            <a:r>
              <a:rPr lang="en-US" sz="2400" dirty="0" smtClean="0"/>
              <a:t> = </a:t>
            </a:r>
            <a:r>
              <a:rPr lang="en-US" sz="2400" dirty="0" err="1" smtClean="0"/>
              <a:t>l_origin</a:t>
            </a:r>
            <a:r>
              <a:rPr lang="en-US" sz="2400" baseline="-25000" dirty="0" err="1" smtClean="0"/>
              <a:t>P</a:t>
            </a:r>
            <a:r>
              <a:rPr lang="en-US" sz="2400" dirty="0" smtClean="0"/>
              <a:t> + </a:t>
            </a:r>
            <a:r>
              <a:rPr lang="en-US" sz="2400" dirty="0" err="1" smtClean="0"/>
              <a:t>d</a:t>
            </a:r>
            <a:r>
              <a:rPr lang="en-US" sz="2400" baseline="-25000" dirty="0" err="1" smtClean="0"/>
              <a:t>symb</a:t>
            </a:r>
            <a:endParaRPr lang="en-US" sz="2400" dirty="0" smtClean="0"/>
          </a:p>
        </p:txBody>
      </p:sp>
      <p:sp>
        <p:nvSpPr>
          <p:cNvPr id="15365"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86C69734-018F-42E1-B729-656712C089A7}" type="slidenum">
              <a:rPr lang="en-US">
                <a:solidFill>
                  <a:schemeClr val="tx2"/>
                </a:solidFill>
              </a:rPr>
              <a:pPr/>
              <a:t>14</a:t>
            </a:fld>
            <a:endParaRPr lang="en-US">
              <a:solidFill>
                <a:schemeClr val="tx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fontAlgn="auto">
              <a:spcAft>
                <a:spcPts val="0"/>
              </a:spcAft>
              <a:defRPr/>
            </a:pPr>
            <a:r>
              <a:rPr lang="en-US" dirty="0">
                <a:solidFill>
                  <a:schemeClr val="accent6">
                    <a:tint val="1000"/>
                  </a:schemeClr>
                </a:solidFill>
              </a:rPr>
              <a:t>Performing relocation (cont..)</a:t>
            </a:r>
            <a:endParaRPr lang="en-US" dirty="0" smtClean="0">
              <a:solidFill>
                <a:schemeClr val="accent6">
                  <a:tint val="1000"/>
                </a:schemeClr>
              </a:solidFill>
            </a:endParaRPr>
          </a:p>
        </p:txBody>
      </p:sp>
      <p:sp>
        <p:nvSpPr>
          <p:cNvPr id="17411" name="Rectangle 3"/>
          <p:cNvSpPr>
            <a:spLocks noGrp="1" noChangeArrowheads="1"/>
          </p:cNvSpPr>
          <p:nvPr>
            <p:ph idx="1"/>
          </p:nvPr>
        </p:nvSpPr>
        <p:spPr/>
        <p:txBody>
          <a:bodyPr rtlCol="0">
            <a:normAutofit/>
          </a:bodyPr>
          <a:lstStyle/>
          <a:p>
            <a:pPr marL="274320" indent="-274320" fontAlgn="auto">
              <a:spcAft>
                <a:spcPts val="0"/>
              </a:spcAft>
              <a:buClr>
                <a:schemeClr val="accent1">
                  <a:lumMod val="60000"/>
                  <a:lumOff val="40000"/>
                </a:schemeClr>
              </a:buClr>
              <a:buFont typeface="Arial" pitchFamily="34" charset="0"/>
              <a:buChar char="•"/>
              <a:defRPr/>
            </a:pPr>
            <a:r>
              <a:rPr lang="en-US" sz="2800" dirty="0" smtClean="0"/>
              <a:t>Now Using </a:t>
            </a:r>
            <a:r>
              <a:rPr lang="en-US" sz="2800" dirty="0" err="1" smtClean="0"/>
              <a:t>eqn</a:t>
            </a:r>
            <a:r>
              <a:rPr lang="en-US" sz="2800" dirty="0" smtClean="0"/>
              <a:t> 1, </a:t>
            </a:r>
          </a:p>
          <a:p>
            <a:pPr marL="822960" lvl="1" indent="-457200">
              <a:buClr>
                <a:schemeClr val="accent1">
                  <a:lumMod val="60000"/>
                  <a:lumOff val="40000"/>
                </a:schemeClr>
              </a:buClr>
              <a:defRPr/>
            </a:pPr>
            <a:r>
              <a:rPr lang="en-US" dirty="0" err="1" smtClean="0"/>
              <a:t>relocation_factor</a:t>
            </a:r>
            <a:r>
              <a:rPr lang="en-US" baseline="-25000" dirty="0" err="1" smtClean="0"/>
              <a:t>P</a:t>
            </a:r>
            <a:r>
              <a:rPr lang="en-US" dirty="0" smtClean="0"/>
              <a:t> = </a:t>
            </a:r>
            <a:r>
              <a:rPr lang="en-US" dirty="0" err="1" smtClean="0"/>
              <a:t>l_origin</a:t>
            </a:r>
            <a:r>
              <a:rPr lang="en-US" baseline="-25000" dirty="0" err="1" smtClean="0"/>
              <a:t>P</a:t>
            </a:r>
            <a:r>
              <a:rPr lang="en-US" dirty="0" smtClean="0"/>
              <a:t> - </a:t>
            </a:r>
            <a:r>
              <a:rPr lang="en-US" dirty="0" err="1" smtClean="0"/>
              <a:t>t_origin</a:t>
            </a:r>
            <a:r>
              <a:rPr lang="en-US" baseline="-25000" dirty="0" err="1" smtClean="0"/>
              <a:t>P</a:t>
            </a:r>
            <a:endParaRPr lang="en-US" baseline="-25000" dirty="0" smtClean="0"/>
          </a:p>
          <a:p>
            <a:pPr marL="822960" lvl="1" indent="-457200">
              <a:buClr>
                <a:schemeClr val="accent1">
                  <a:lumMod val="60000"/>
                  <a:lumOff val="40000"/>
                </a:schemeClr>
              </a:buClr>
              <a:defRPr/>
            </a:pPr>
            <a:r>
              <a:rPr lang="en-US" dirty="0" err="1" smtClean="0"/>
              <a:t>l</a:t>
            </a:r>
            <a:r>
              <a:rPr lang="en-US" baseline="-25000" dirty="0" err="1" smtClean="0"/>
              <a:t>symb</a:t>
            </a:r>
            <a:r>
              <a:rPr lang="en-US" dirty="0" smtClean="0"/>
              <a:t> = </a:t>
            </a:r>
            <a:r>
              <a:rPr lang="en-US" dirty="0" err="1" smtClean="0"/>
              <a:t>t_origin</a:t>
            </a:r>
            <a:r>
              <a:rPr lang="en-US" baseline="-25000" dirty="0" err="1" smtClean="0"/>
              <a:t>P</a:t>
            </a:r>
            <a:r>
              <a:rPr lang="en-US" dirty="0" smtClean="0"/>
              <a:t> + </a:t>
            </a:r>
            <a:r>
              <a:rPr lang="en-US" dirty="0" err="1" smtClean="0"/>
              <a:t>relocation_factor</a:t>
            </a:r>
            <a:r>
              <a:rPr lang="en-US" baseline="-25000" dirty="0" err="1" smtClean="0"/>
              <a:t>P</a:t>
            </a:r>
            <a:r>
              <a:rPr lang="en-US" dirty="0" smtClean="0"/>
              <a:t> + </a:t>
            </a:r>
            <a:r>
              <a:rPr lang="en-US" dirty="0" err="1" smtClean="0"/>
              <a:t>d</a:t>
            </a:r>
            <a:r>
              <a:rPr lang="en-US" baseline="-25000" dirty="0" err="1" smtClean="0"/>
              <a:t>symb</a:t>
            </a:r>
            <a:endParaRPr lang="en-US" dirty="0" smtClean="0"/>
          </a:p>
          <a:p>
            <a:pPr marL="822960" lvl="1" indent="-457200">
              <a:buClr>
                <a:schemeClr val="accent1">
                  <a:lumMod val="60000"/>
                  <a:lumOff val="40000"/>
                </a:schemeClr>
              </a:buClr>
              <a:defRPr/>
            </a:pPr>
            <a:r>
              <a:rPr lang="en-US" dirty="0" err="1" smtClean="0"/>
              <a:t>l</a:t>
            </a:r>
            <a:r>
              <a:rPr lang="en-US" baseline="-25000" dirty="0" err="1" smtClean="0"/>
              <a:t>symb</a:t>
            </a:r>
            <a:r>
              <a:rPr lang="en-US" dirty="0" smtClean="0"/>
              <a:t> = </a:t>
            </a:r>
            <a:r>
              <a:rPr lang="en-US" dirty="0" err="1" smtClean="0"/>
              <a:t>t_origin</a:t>
            </a:r>
            <a:r>
              <a:rPr lang="en-US" baseline="-25000" dirty="0" err="1" smtClean="0"/>
              <a:t>P</a:t>
            </a:r>
            <a:r>
              <a:rPr lang="en-US" dirty="0" smtClean="0"/>
              <a:t> + </a:t>
            </a:r>
            <a:r>
              <a:rPr lang="en-US" dirty="0" err="1" smtClean="0"/>
              <a:t>d</a:t>
            </a:r>
            <a:r>
              <a:rPr lang="en-US" baseline="-25000" dirty="0" err="1" smtClean="0"/>
              <a:t>symb</a:t>
            </a:r>
            <a:r>
              <a:rPr lang="en-US" baseline="-25000" dirty="0" smtClean="0"/>
              <a:t> </a:t>
            </a:r>
            <a:r>
              <a:rPr lang="en-US" dirty="0" smtClean="0"/>
              <a:t>+ </a:t>
            </a:r>
            <a:r>
              <a:rPr lang="en-US" dirty="0" err="1" smtClean="0"/>
              <a:t>relocation_factor</a:t>
            </a:r>
            <a:r>
              <a:rPr lang="en-US" baseline="-25000" dirty="0" err="1" smtClean="0"/>
              <a:t>P</a:t>
            </a:r>
            <a:r>
              <a:rPr lang="en-US" dirty="0" smtClean="0"/>
              <a:t> </a:t>
            </a:r>
          </a:p>
          <a:p>
            <a:pPr marL="822960" lvl="1" indent="-457200">
              <a:buClr>
                <a:schemeClr val="accent1">
                  <a:lumMod val="60000"/>
                  <a:lumOff val="40000"/>
                </a:schemeClr>
              </a:buClr>
              <a:defRPr/>
            </a:pPr>
            <a:r>
              <a:rPr lang="en-US" dirty="0" err="1" smtClean="0"/>
              <a:t>l</a:t>
            </a:r>
            <a:r>
              <a:rPr lang="en-US" baseline="-25000" dirty="0" err="1" smtClean="0"/>
              <a:t>symb</a:t>
            </a:r>
            <a:r>
              <a:rPr lang="en-US" dirty="0" smtClean="0"/>
              <a:t> = </a:t>
            </a:r>
            <a:r>
              <a:rPr lang="en-US" dirty="0" err="1" smtClean="0"/>
              <a:t>t</a:t>
            </a:r>
            <a:r>
              <a:rPr lang="en-US" baseline="-25000" dirty="0" err="1" smtClean="0"/>
              <a:t>symb</a:t>
            </a:r>
            <a:r>
              <a:rPr lang="en-US" dirty="0" smtClean="0"/>
              <a:t> + </a:t>
            </a:r>
            <a:r>
              <a:rPr lang="en-US" dirty="0" err="1" smtClean="0"/>
              <a:t>relocation_factor</a:t>
            </a:r>
            <a:r>
              <a:rPr lang="en-US" baseline="-25000" dirty="0" err="1" smtClean="0"/>
              <a:t>P</a:t>
            </a:r>
            <a:r>
              <a:rPr lang="en-US" dirty="0" smtClean="0"/>
              <a:t> 	</a:t>
            </a:r>
            <a:r>
              <a:rPr lang="en-US" u="sng" dirty="0" smtClean="0"/>
              <a:t>(</a:t>
            </a:r>
            <a:r>
              <a:rPr lang="en-US" u="sng" dirty="0" err="1" smtClean="0"/>
              <a:t>eqn</a:t>
            </a:r>
            <a:r>
              <a:rPr lang="en-US" u="sng" dirty="0" smtClean="0"/>
              <a:t> 2)</a:t>
            </a:r>
          </a:p>
          <a:p>
            <a:pPr marL="274320" indent="-274320" fontAlgn="auto">
              <a:spcAft>
                <a:spcPts val="0"/>
              </a:spcAft>
              <a:buClr>
                <a:schemeClr val="accent1">
                  <a:lumMod val="60000"/>
                  <a:lumOff val="40000"/>
                </a:schemeClr>
              </a:buClr>
              <a:buFont typeface="Arial" pitchFamily="34" charset="0"/>
              <a:buChar char="•"/>
              <a:defRPr/>
            </a:pPr>
            <a:endParaRPr lang="en-US" dirty="0" smtClean="0"/>
          </a:p>
          <a:p>
            <a:pPr marL="274320" indent="-274320" fontAlgn="auto">
              <a:spcAft>
                <a:spcPts val="0"/>
              </a:spcAft>
              <a:buClr>
                <a:schemeClr val="accent1">
                  <a:lumMod val="60000"/>
                  <a:lumOff val="40000"/>
                </a:schemeClr>
              </a:buClr>
              <a:buFont typeface="Arial" pitchFamily="34" charset="0"/>
              <a:buChar char="•"/>
              <a:defRPr/>
            </a:pPr>
            <a:r>
              <a:rPr lang="en-US" sz="2800" dirty="0" smtClean="0"/>
              <a:t>Let IRR</a:t>
            </a:r>
            <a:r>
              <a:rPr lang="en-US" sz="2800" baseline="-25000" dirty="0" smtClean="0"/>
              <a:t>P</a:t>
            </a:r>
            <a:r>
              <a:rPr lang="en-US" sz="2800" dirty="0" smtClean="0"/>
              <a:t> = set of instructions requiring relocation in P</a:t>
            </a:r>
          </a:p>
        </p:txBody>
      </p:sp>
      <p:sp>
        <p:nvSpPr>
          <p:cNvPr id="16389"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D8EB441B-4E8D-4E9E-BA5D-5BC1CA8E9B10}" type="slidenum">
              <a:rPr lang="en-US">
                <a:solidFill>
                  <a:schemeClr val="tx2"/>
                </a:solidFill>
              </a:rPr>
              <a:pPr/>
              <a:t>15</a:t>
            </a:fld>
            <a:endParaRPr lang="en-US">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fontAlgn="auto">
              <a:spcAft>
                <a:spcPts val="0"/>
              </a:spcAft>
              <a:defRPr/>
            </a:pPr>
            <a:r>
              <a:rPr lang="en-US" dirty="0">
                <a:solidFill>
                  <a:schemeClr val="accent6">
                    <a:tint val="1000"/>
                  </a:schemeClr>
                </a:solidFill>
              </a:rPr>
              <a:t>Performing relocation (cont..)</a:t>
            </a:r>
            <a:endParaRPr lang="en-US" dirty="0" smtClean="0">
              <a:solidFill>
                <a:schemeClr val="accent6">
                  <a:tint val="1000"/>
                </a:schemeClr>
              </a:solidFill>
            </a:endParaRPr>
          </a:p>
        </p:txBody>
      </p:sp>
      <p:sp>
        <p:nvSpPr>
          <p:cNvPr id="17411" name="Rectangle 3"/>
          <p:cNvSpPr>
            <a:spLocks noGrp="1" noChangeArrowheads="1"/>
          </p:cNvSpPr>
          <p:nvPr>
            <p:ph idx="1"/>
          </p:nvPr>
        </p:nvSpPr>
        <p:spPr/>
        <p:txBody>
          <a:bodyPr/>
          <a:lstStyle/>
          <a:p>
            <a:r>
              <a:rPr lang="en-US" sz="2800" dirty="0" smtClean="0"/>
              <a:t>Following </a:t>
            </a:r>
            <a:r>
              <a:rPr lang="en-US" sz="2800" dirty="0" err="1" smtClean="0"/>
              <a:t>eqn</a:t>
            </a:r>
            <a:r>
              <a:rPr lang="en-US" sz="2800" dirty="0" smtClean="0"/>
              <a:t> 2, relocation of program P can be performed by </a:t>
            </a:r>
          </a:p>
          <a:p>
            <a:pPr lvl="1"/>
            <a:r>
              <a:rPr lang="en-US" sz="2400" dirty="0" smtClean="0"/>
              <a:t>computing the relocation factor of P and </a:t>
            </a:r>
          </a:p>
          <a:p>
            <a:pPr lvl="1"/>
            <a:r>
              <a:rPr lang="en-US" sz="2400" dirty="0" smtClean="0"/>
              <a:t>adding it to the translated time address (</a:t>
            </a:r>
            <a:r>
              <a:rPr lang="en-US" sz="2400" dirty="0" err="1" smtClean="0"/>
              <a:t>es</a:t>
            </a:r>
            <a:r>
              <a:rPr lang="en-US" sz="2400" dirty="0" smtClean="0"/>
              <a:t>) in every instruction i </a:t>
            </a:r>
            <a:r>
              <a:rPr lang="ru-RU" sz="2400" dirty="0" smtClean="0"/>
              <a:t>Є</a:t>
            </a:r>
            <a:r>
              <a:rPr lang="en-US" sz="2400" dirty="0" smtClean="0"/>
              <a:t> IRR</a:t>
            </a:r>
            <a:r>
              <a:rPr lang="en-US" sz="2400" baseline="-25000" dirty="0" smtClean="0"/>
              <a:t>P</a:t>
            </a:r>
            <a:endParaRPr lang="ru-RU" sz="2400" dirty="0" smtClean="0"/>
          </a:p>
        </p:txBody>
      </p:sp>
      <p:sp>
        <p:nvSpPr>
          <p:cNvPr id="17413"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D64B748A-A9AE-47B0-AA80-82F55B4FB9DE}" type="slidenum">
              <a:rPr lang="en-US">
                <a:solidFill>
                  <a:schemeClr val="tx2"/>
                </a:solidFill>
              </a:rPr>
              <a:pPr/>
              <a:t>16</a:t>
            </a:fld>
            <a:endParaRPr lang="en-US">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fontAlgn="auto">
              <a:spcAft>
                <a:spcPts val="0"/>
              </a:spcAft>
              <a:defRPr/>
            </a:pPr>
            <a:r>
              <a:rPr lang="en-US" smtClean="0">
                <a:solidFill>
                  <a:schemeClr val="accent6">
                    <a:tint val="1000"/>
                  </a:schemeClr>
                </a:solidFill>
              </a:rPr>
              <a:t>Linking </a:t>
            </a:r>
          </a:p>
        </p:txBody>
      </p:sp>
      <p:sp>
        <p:nvSpPr>
          <p:cNvPr id="19459" name="Rectangle 3"/>
          <p:cNvSpPr>
            <a:spLocks noGrp="1" noChangeArrowheads="1"/>
          </p:cNvSpPr>
          <p:nvPr>
            <p:ph idx="1"/>
          </p:nvPr>
        </p:nvSpPr>
        <p:spPr/>
        <p:txBody>
          <a:bodyPr rtlCol="0">
            <a:normAutofit/>
          </a:bodyPr>
          <a:lstStyle/>
          <a:p>
            <a:pPr marL="274320" indent="-274320">
              <a:lnSpc>
                <a:spcPct val="80000"/>
              </a:lnSpc>
              <a:buClr>
                <a:schemeClr val="accent1">
                  <a:lumMod val="60000"/>
                  <a:lumOff val="40000"/>
                </a:schemeClr>
              </a:buClr>
              <a:defRPr/>
            </a:pPr>
            <a:r>
              <a:rPr lang="en-US" sz="2800" dirty="0" smtClean="0"/>
              <a:t>Suppose we have application AP consisting of set of </a:t>
            </a:r>
            <a:r>
              <a:rPr lang="en-US" sz="2800" dirty="0"/>
              <a:t>program </a:t>
            </a:r>
            <a:r>
              <a:rPr lang="en-US" sz="2800" dirty="0" smtClean="0"/>
              <a:t>units SP={P</a:t>
            </a:r>
            <a:r>
              <a:rPr lang="en-US" sz="2800" baseline="-25000" dirty="0" smtClean="0"/>
              <a:t>i</a:t>
            </a:r>
            <a:r>
              <a:rPr lang="en-US" sz="2800" dirty="0" smtClean="0"/>
              <a:t>}</a:t>
            </a:r>
          </a:p>
          <a:p>
            <a:pPr marL="274320" indent="-274320">
              <a:lnSpc>
                <a:spcPct val="80000"/>
              </a:lnSpc>
              <a:buClr>
                <a:schemeClr val="accent1">
                  <a:lumMod val="60000"/>
                  <a:lumOff val="40000"/>
                </a:schemeClr>
              </a:buClr>
              <a:defRPr/>
            </a:pPr>
            <a:r>
              <a:rPr lang="en-US" sz="2800" dirty="0" smtClean="0"/>
              <a:t>A </a:t>
            </a:r>
            <a:r>
              <a:rPr lang="en-US" sz="2800" dirty="0"/>
              <a:t>program </a:t>
            </a:r>
            <a:r>
              <a:rPr lang="en-US" sz="2800" dirty="0" smtClean="0"/>
              <a:t>unit P</a:t>
            </a:r>
            <a:r>
              <a:rPr lang="en-US" sz="2800" baseline="-25000" dirty="0" smtClean="0"/>
              <a:t>i</a:t>
            </a:r>
            <a:r>
              <a:rPr lang="en-US" sz="2800" dirty="0" smtClean="0"/>
              <a:t> interacts with another </a:t>
            </a:r>
            <a:r>
              <a:rPr lang="en-US" sz="2800" dirty="0"/>
              <a:t>program </a:t>
            </a:r>
            <a:r>
              <a:rPr lang="en-US" sz="2800" dirty="0" smtClean="0"/>
              <a:t>unit </a:t>
            </a:r>
            <a:r>
              <a:rPr lang="en-US" sz="2800" dirty="0" err="1" smtClean="0"/>
              <a:t>P</a:t>
            </a:r>
            <a:r>
              <a:rPr lang="en-US" sz="2800" baseline="-25000" dirty="0" err="1" smtClean="0"/>
              <a:t>j</a:t>
            </a:r>
            <a:r>
              <a:rPr lang="en-US" sz="2800" dirty="0" smtClean="0"/>
              <a:t> by using addresses of </a:t>
            </a:r>
            <a:r>
              <a:rPr lang="en-US" sz="2800" dirty="0" err="1" smtClean="0"/>
              <a:t>P</a:t>
            </a:r>
            <a:r>
              <a:rPr lang="en-US" sz="2800" baseline="-25000" dirty="0" err="1" smtClean="0"/>
              <a:t>j</a:t>
            </a:r>
            <a:r>
              <a:rPr lang="en-US" sz="2800" dirty="0" err="1" smtClean="0"/>
              <a:t>’s</a:t>
            </a:r>
            <a:r>
              <a:rPr lang="en-US" sz="2800" dirty="0" smtClean="0"/>
              <a:t> instructions and data in its own instructions</a:t>
            </a:r>
          </a:p>
          <a:p>
            <a:pPr marL="274320" indent="-274320" fontAlgn="auto">
              <a:lnSpc>
                <a:spcPct val="80000"/>
              </a:lnSpc>
              <a:spcAft>
                <a:spcPts val="0"/>
              </a:spcAft>
              <a:buClr>
                <a:schemeClr val="accent1">
                  <a:lumMod val="60000"/>
                  <a:lumOff val="40000"/>
                </a:schemeClr>
              </a:buClr>
              <a:buFont typeface="Arial" pitchFamily="34" charset="0"/>
              <a:buChar char="•"/>
              <a:defRPr/>
            </a:pPr>
            <a:endParaRPr lang="en-US" sz="2800" dirty="0" smtClean="0"/>
          </a:p>
          <a:p>
            <a:pPr marL="274320" indent="-274320" fontAlgn="auto">
              <a:lnSpc>
                <a:spcPct val="80000"/>
              </a:lnSpc>
              <a:spcAft>
                <a:spcPts val="0"/>
              </a:spcAft>
              <a:buClr>
                <a:schemeClr val="accent1">
                  <a:lumMod val="60000"/>
                  <a:lumOff val="40000"/>
                </a:schemeClr>
              </a:buClr>
              <a:buFont typeface="Arial" pitchFamily="34" charset="0"/>
              <a:buChar char="•"/>
              <a:defRPr/>
            </a:pPr>
            <a:r>
              <a:rPr lang="en-US" sz="2800" dirty="0" smtClean="0"/>
              <a:t>To realize such interactions, </a:t>
            </a:r>
            <a:r>
              <a:rPr lang="en-US" sz="2800" dirty="0" err="1" smtClean="0"/>
              <a:t>P</a:t>
            </a:r>
            <a:r>
              <a:rPr lang="en-US" sz="2800" baseline="-25000" dirty="0" err="1" smtClean="0"/>
              <a:t>j</a:t>
            </a:r>
            <a:r>
              <a:rPr lang="en-US" sz="2800" dirty="0" smtClean="0"/>
              <a:t> and P</a:t>
            </a:r>
            <a:r>
              <a:rPr lang="en-US" sz="2800" baseline="-25000" dirty="0" smtClean="0"/>
              <a:t>i</a:t>
            </a:r>
            <a:r>
              <a:rPr lang="en-US" sz="2800" dirty="0" smtClean="0"/>
              <a:t> must contain public definitions and external references </a:t>
            </a:r>
          </a:p>
          <a:p>
            <a:pPr marL="548640" lvl="1" indent="-182880">
              <a:lnSpc>
                <a:spcPct val="80000"/>
              </a:lnSpc>
              <a:buClr>
                <a:schemeClr val="accent1">
                  <a:lumMod val="60000"/>
                  <a:lumOff val="40000"/>
                </a:schemeClr>
              </a:buClr>
              <a:buFont typeface="Arial" pitchFamily="34" charset="0"/>
              <a:buChar char="•"/>
              <a:defRPr/>
            </a:pPr>
            <a:r>
              <a:rPr lang="en-US" sz="2400" b="1" dirty="0" smtClean="0"/>
              <a:t>Public definition </a:t>
            </a:r>
            <a:r>
              <a:rPr lang="en-US" sz="2400" dirty="0" smtClean="0"/>
              <a:t>: a symbol </a:t>
            </a:r>
            <a:r>
              <a:rPr lang="en-US" sz="2400" i="1" dirty="0" err="1" smtClean="0"/>
              <a:t>pub_symb</a:t>
            </a:r>
            <a:r>
              <a:rPr lang="en-US" sz="2400" dirty="0" smtClean="0"/>
              <a:t> defined in </a:t>
            </a:r>
            <a:r>
              <a:rPr lang="en-US" sz="2400" dirty="0"/>
              <a:t>program </a:t>
            </a:r>
            <a:r>
              <a:rPr lang="en-US" sz="2400" dirty="0" smtClean="0"/>
              <a:t>unit which may be referenced in other </a:t>
            </a:r>
            <a:r>
              <a:rPr lang="en-US" sz="2400" dirty="0"/>
              <a:t>program </a:t>
            </a:r>
            <a:r>
              <a:rPr lang="en-US" sz="2400" dirty="0" smtClean="0"/>
              <a:t>units</a:t>
            </a:r>
          </a:p>
          <a:p>
            <a:pPr marL="548640" lvl="1" indent="-182880">
              <a:lnSpc>
                <a:spcPct val="80000"/>
              </a:lnSpc>
              <a:buClr>
                <a:schemeClr val="accent1">
                  <a:lumMod val="60000"/>
                  <a:lumOff val="40000"/>
                </a:schemeClr>
              </a:buClr>
              <a:buFont typeface="Arial" pitchFamily="34" charset="0"/>
              <a:buChar char="•"/>
              <a:defRPr/>
            </a:pPr>
            <a:r>
              <a:rPr lang="en-US" sz="2400" b="1" dirty="0" smtClean="0"/>
              <a:t>External references </a:t>
            </a:r>
            <a:r>
              <a:rPr lang="en-US" sz="2400" dirty="0" smtClean="0"/>
              <a:t>: reference to a symbol </a:t>
            </a:r>
            <a:r>
              <a:rPr lang="en-US" sz="2400" i="1" dirty="0" err="1" smtClean="0"/>
              <a:t>ext_symb</a:t>
            </a:r>
            <a:r>
              <a:rPr lang="en-US" sz="2400" dirty="0" smtClean="0"/>
              <a:t> which is not defined in </a:t>
            </a:r>
            <a:r>
              <a:rPr lang="en-US" sz="2400" dirty="0"/>
              <a:t>program </a:t>
            </a:r>
            <a:r>
              <a:rPr lang="en-US" sz="2400" dirty="0" smtClean="0"/>
              <a:t>unit containing reference</a:t>
            </a:r>
          </a:p>
        </p:txBody>
      </p:sp>
      <p:sp>
        <p:nvSpPr>
          <p:cNvPr id="18437"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BF218A4A-DC10-4F5E-8B80-E0495C52A31A}" type="slidenum">
              <a:rPr lang="en-US">
                <a:solidFill>
                  <a:schemeClr val="tx2"/>
                </a:solidFill>
              </a:rPr>
              <a:pPr/>
              <a:t>17</a:t>
            </a:fld>
            <a:endParaRPr lang="en-US">
              <a:solidFill>
                <a:schemeClr val="tx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fontAlgn="auto">
              <a:spcAft>
                <a:spcPts val="0"/>
              </a:spcAft>
              <a:defRPr/>
            </a:pPr>
            <a:r>
              <a:rPr lang="en-US" smtClean="0">
                <a:solidFill>
                  <a:schemeClr val="accent6">
                    <a:tint val="1000"/>
                  </a:schemeClr>
                </a:solidFill>
              </a:rPr>
              <a:t>EXTRN and ENTRY statements</a:t>
            </a:r>
          </a:p>
        </p:txBody>
      </p:sp>
      <p:sp>
        <p:nvSpPr>
          <p:cNvPr id="19459" name="Rectangle 3"/>
          <p:cNvSpPr>
            <a:spLocks noGrp="1" noChangeArrowheads="1"/>
          </p:cNvSpPr>
          <p:nvPr>
            <p:ph idx="1"/>
          </p:nvPr>
        </p:nvSpPr>
        <p:spPr/>
        <p:txBody>
          <a:bodyPr/>
          <a:lstStyle/>
          <a:p>
            <a:r>
              <a:rPr lang="en-US" sz="2800" b="1" dirty="0" smtClean="0"/>
              <a:t>ENTRY</a:t>
            </a:r>
            <a:r>
              <a:rPr lang="en-US" sz="2800" dirty="0" smtClean="0"/>
              <a:t> :</a:t>
            </a:r>
          </a:p>
          <a:p>
            <a:pPr lvl="1"/>
            <a:r>
              <a:rPr lang="en-US" sz="2400" dirty="0" smtClean="0"/>
              <a:t>List the public definitions of program unit</a:t>
            </a:r>
          </a:p>
          <a:p>
            <a:pPr lvl="1"/>
            <a:r>
              <a:rPr lang="en-US" sz="2400" dirty="0" smtClean="0"/>
              <a:t>Lists those symbols defined in program unit which may be referenced in other program units</a:t>
            </a:r>
          </a:p>
          <a:p>
            <a:endParaRPr lang="en-US" sz="2800" b="1" dirty="0" smtClean="0"/>
          </a:p>
          <a:p>
            <a:r>
              <a:rPr lang="en-US" sz="2800" b="1" dirty="0" smtClean="0"/>
              <a:t>EXTRN </a:t>
            </a:r>
            <a:r>
              <a:rPr lang="en-US" sz="2800" dirty="0" smtClean="0"/>
              <a:t>:</a:t>
            </a:r>
          </a:p>
          <a:p>
            <a:pPr lvl="1"/>
            <a:r>
              <a:rPr lang="en-US" sz="2400" dirty="0" smtClean="0"/>
              <a:t>Lists the symbols to which external references are made in program unit</a:t>
            </a:r>
          </a:p>
        </p:txBody>
      </p:sp>
      <p:sp>
        <p:nvSpPr>
          <p:cNvPr id="19461"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BC001176-445F-4C41-98F3-409C0C4D3080}" type="slidenum">
              <a:rPr lang="en-US">
                <a:solidFill>
                  <a:schemeClr val="tx2"/>
                </a:solidFill>
              </a:rPr>
              <a:pPr/>
              <a:t>18</a:t>
            </a:fld>
            <a:endParaRPr lang="en-US">
              <a:solidFill>
                <a:schemeClr val="tx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en-US" smtClean="0">
                <a:solidFill>
                  <a:schemeClr val="accent6">
                    <a:tint val="1000"/>
                  </a:schemeClr>
                </a:solidFill>
              </a:rPr>
              <a:t>Resolving external references</a:t>
            </a:r>
          </a:p>
        </p:txBody>
      </p:sp>
      <p:sp>
        <p:nvSpPr>
          <p:cNvPr id="21507" name="Rectangle 3"/>
          <p:cNvSpPr>
            <a:spLocks noGrp="1" noChangeArrowheads="1"/>
          </p:cNvSpPr>
          <p:nvPr>
            <p:ph idx="1"/>
          </p:nvPr>
        </p:nvSpPr>
        <p:spPr/>
        <p:txBody>
          <a:bodyPr rtlCol="0">
            <a:normAutofit/>
          </a:bodyPr>
          <a:lstStyle/>
          <a:p>
            <a:pPr marL="274320" indent="-274320" fontAlgn="auto">
              <a:lnSpc>
                <a:spcPct val="90000"/>
              </a:lnSpc>
              <a:spcAft>
                <a:spcPts val="0"/>
              </a:spcAft>
              <a:buClr>
                <a:schemeClr val="accent1">
                  <a:lumMod val="60000"/>
                  <a:lumOff val="40000"/>
                </a:schemeClr>
              </a:buClr>
              <a:buFont typeface="Arial" pitchFamily="34" charset="0"/>
              <a:buChar char="•"/>
              <a:defRPr/>
            </a:pPr>
            <a:r>
              <a:rPr lang="en-US" sz="2400" dirty="0" smtClean="0"/>
              <a:t>Before AP can be executed, it is necessary that for each P</a:t>
            </a:r>
            <a:r>
              <a:rPr lang="en-US" sz="2400" baseline="-25000" dirty="0" smtClean="0"/>
              <a:t>i</a:t>
            </a:r>
            <a:r>
              <a:rPr lang="en-US" sz="2400" dirty="0" smtClean="0"/>
              <a:t> in SP, </a:t>
            </a:r>
            <a:r>
              <a:rPr lang="en-US" sz="2400" u="sng" dirty="0" smtClean="0"/>
              <a:t>every external reference in P</a:t>
            </a:r>
            <a:r>
              <a:rPr lang="en-US" sz="2400" u="sng" baseline="-25000" dirty="0" smtClean="0"/>
              <a:t>i</a:t>
            </a:r>
            <a:r>
              <a:rPr lang="en-US" sz="2400" u="sng" dirty="0" smtClean="0"/>
              <a:t> should be bound to the correct link time address</a:t>
            </a:r>
          </a:p>
          <a:p>
            <a:pPr marL="274320" indent="-274320" fontAlgn="auto">
              <a:lnSpc>
                <a:spcPct val="90000"/>
              </a:lnSpc>
              <a:spcAft>
                <a:spcPts val="0"/>
              </a:spcAft>
              <a:buClr>
                <a:schemeClr val="accent1">
                  <a:lumMod val="60000"/>
                  <a:lumOff val="40000"/>
                </a:schemeClr>
              </a:buClr>
              <a:buFont typeface="Arial" pitchFamily="34" charset="0"/>
              <a:buChar char="•"/>
              <a:defRPr/>
            </a:pPr>
            <a:endParaRPr lang="en-US" sz="2400" b="1" dirty="0" smtClean="0"/>
          </a:p>
          <a:p>
            <a:pPr marL="274320" indent="-274320" fontAlgn="auto">
              <a:lnSpc>
                <a:spcPct val="90000"/>
              </a:lnSpc>
              <a:spcAft>
                <a:spcPts val="0"/>
              </a:spcAft>
              <a:buClr>
                <a:schemeClr val="accent1">
                  <a:lumMod val="60000"/>
                  <a:lumOff val="40000"/>
                </a:schemeClr>
              </a:buClr>
              <a:buFont typeface="Arial" pitchFamily="34" charset="0"/>
              <a:buChar char="•"/>
              <a:defRPr/>
            </a:pPr>
            <a:r>
              <a:rPr lang="en-US" sz="2400" b="1" dirty="0" smtClean="0"/>
              <a:t>Linking</a:t>
            </a:r>
            <a:r>
              <a:rPr lang="en-US" sz="2400" dirty="0" smtClean="0"/>
              <a:t> is the process of </a:t>
            </a:r>
            <a:r>
              <a:rPr lang="en-US" sz="2400" b="1" i="1" dirty="0" smtClean="0"/>
              <a:t>binding an external reference to the correct link time address</a:t>
            </a:r>
          </a:p>
          <a:p>
            <a:pPr marL="274320" indent="-274320" fontAlgn="auto">
              <a:lnSpc>
                <a:spcPct val="90000"/>
              </a:lnSpc>
              <a:spcAft>
                <a:spcPts val="0"/>
              </a:spcAft>
              <a:buClr>
                <a:schemeClr val="accent1">
                  <a:lumMod val="60000"/>
                  <a:lumOff val="40000"/>
                </a:schemeClr>
              </a:buClr>
              <a:buFont typeface="Arial" pitchFamily="34" charset="0"/>
              <a:buChar char="•"/>
              <a:defRPr/>
            </a:pPr>
            <a:endParaRPr lang="en-US" sz="2400" dirty="0" smtClean="0"/>
          </a:p>
          <a:p>
            <a:pPr marL="274320" indent="-274320" fontAlgn="auto">
              <a:lnSpc>
                <a:spcPct val="90000"/>
              </a:lnSpc>
              <a:spcAft>
                <a:spcPts val="0"/>
              </a:spcAft>
              <a:buClr>
                <a:schemeClr val="accent1">
                  <a:lumMod val="60000"/>
                  <a:lumOff val="40000"/>
                </a:schemeClr>
              </a:buClr>
              <a:buFont typeface="Arial" pitchFamily="34" charset="0"/>
              <a:buChar char="•"/>
              <a:defRPr/>
            </a:pPr>
            <a:r>
              <a:rPr lang="en-US" sz="2400" dirty="0" smtClean="0"/>
              <a:t>An </a:t>
            </a:r>
            <a:r>
              <a:rPr lang="en-US" sz="2400" b="1" dirty="0" smtClean="0"/>
              <a:t>external reference </a:t>
            </a:r>
            <a:r>
              <a:rPr lang="en-US" sz="2400" dirty="0" smtClean="0"/>
              <a:t>is said to be </a:t>
            </a:r>
            <a:r>
              <a:rPr lang="en-US" sz="2400" b="1" i="1" dirty="0" smtClean="0"/>
              <a:t>unresolved until linking is performed for it</a:t>
            </a:r>
          </a:p>
          <a:p>
            <a:pPr marL="274320" indent="-274320" fontAlgn="auto">
              <a:lnSpc>
                <a:spcPct val="90000"/>
              </a:lnSpc>
              <a:spcAft>
                <a:spcPts val="0"/>
              </a:spcAft>
              <a:buClr>
                <a:schemeClr val="accent1">
                  <a:lumMod val="60000"/>
                  <a:lumOff val="40000"/>
                </a:schemeClr>
              </a:buClr>
              <a:buFont typeface="Arial" pitchFamily="34" charset="0"/>
              <a:buChar char="•"/>
              <a:defRPr/>
            </a:pPr>
            <a:endParaRPr lang="en-US" sz="2400" dirty="0" smtClean="0"/>
          </a:p>
          <a:p>
            <a:pPr marL="274320" indent="-274320" fontAlgn="auto">
              <a:lnSpc>
                <a:spcPct val="90000"/>
              </a:lnSpc>
              <a:spcAft>
                <a:spcPts val="0"/>
              </a:spcAft>
              <a:buClr>
                <a:schemeClr val="accent1">
                  <a:lumMod val="60000"/>
                  <a:lumOff val="40000"/>
                </a:schemeClr>
              </a:buClr>
              <a:buFont typeface="Arial" pitchFamily="34" charset="0"/>
              <a:buChar char="•"/>
              <a:defRPr/>
            </a:pPr>
            <a:r>
              <a:rPr lang="en-US" sz="2400" u="sng" dirty="0" smtClean="0"/>
              <a:t>Resolved when its linking is completed</a:t>
            </a:r>
          </a:p>
        </p:txBody>
      </p:sp>
      <p:sp>
        <p:nvSpPr>
          <p:cNvPr id="20485"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352CFF77-275B-4963-B708-5A7383CB2386}" type="slidenum">
              <a:rPr lang="en-US">
                <a:solidFill>
                  <a:schemeClr val="tx2"/>
                </a:solidFill>
              </a:rPr>
              <a:pPr/>
              <a:t>19</a:t>
            </a:fld>
            <a:endParaRPr lang="en-US">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fontAlgn="auto">
              <a:spcAft>
                <a:spcPts val="0"/>
              </a:spcAft>
              <a:defRPr/>
            </a:pPr>
            <a:r>
              <a:rPr lang="en-US" dirty="0" smtClean="0">
                <a:solidFill>
                  <a:schemeClr val="accent6">
                    <a:tint val="1000"/>
                  </a:schemeClr>
                </a:solidFill>
              </a:rPr>
              <a:t>Introduction </a:t>
            </a:r>
          </a:p>
        </p:txBody>
      </p:sp>
      <p:sp>
        <p:nvSpPr>
          <p:cNvPr id="4099" name="Rectangle 3"/>
          <p:cNvSpPr>
            <a:spLocks noGrp="1" noChangeArrowheads="1"/>
          </p:cNvSpPr>
          <p:nvPr>
            <p:ph idx="1"/>
          </p:nvPr>
        </p:nvSpPr>
        <p:spPr/>
        <p:txBody>
          <a:bodyPr rtlCol="0">
            <a:normAutofit/>
          </a:bodyPr>
          <a:lstStyle/>
          <a:p>
            <a:pPr marL="571500" indent="-571500" fontAlgn="auto">
              <a:spcAft>
                <a:spcPts val="0"/>
              </a:spcAft>
              <a:buClr>
                <a:schemeClr val="accent1">
                  <a:lumMod val="60000"/>
                  <a:lumOff val="40000"/>
                </a:schemeClr>
              </a:buClr>
              <a:buFont typeface="Arial" pitchFamily="34" charset="0"/>
              <a:buChar char="•"/>
              <a:defRPr/>
            </a:pPr>
            <a:r>
              <a:rPr lang="en-US" sz="2800" dirty="0" smtClean="0"/>
              <a:t>Execution of a program written in a language involves </a:t>
            </a:r>
          </a:p>
          <a:p>
            <a:pPr marL="966788" lvl="1" indent="-495300" fontAlgn="auto">
              <a:spcAft>
                <a:spcPts val="0"/>
              </a:spcAft>
              <a:buClr>
                <a:schemeClr val="accent1">
                  <a:lumMod val="60000"/>
                  <a:lumOff val="40000"/>
                </a:schemeClr>
              </a:buClr>
              <a:buFont typeface="Wingdings" pitchFamily="2" charset="2"/>
              <a:buAutoNum type="arabicPeriod"/>
              <a:defRPr/>
            </a:pPr>
            <a:r>
              <a:rPr lang="en-US" sz="2400" b="1" dirty="0" smtClean="0"/>
              <a:t>Translation of the program </a:t>
            </a:r>
            <a:r>
              <a:rPr lang="en-US" sz="2400" dirty="0" smtClean="0"/>
              <a:t>: translator for language</a:t>
            </a:r>
          </a:p>
          <a:p>
            <a:pPr marL="966788" lvl="1" indent="-495300" fontAlgn="auto">
              <a:spcAft>
                <a:spcPts val="0"/>
              </a:spcAft>
              <a:buClr>
                <a:schemeClr val="accent1">
                  <a:lumMod val="60000"/>
                  <a:lumOff val="40000"/>
                </a:schemeClr>
              </a:buClr>
              <a:buFont typeface="Wingdings" pitchFamily="2" charset="2"/>
              <a:buAutoNum type="arabicPeriod"/>
              <a:defRPr/>
            </a:pPr>
            <a:r>
              <a:rPr lang="en-US" sz="2400" b="1" dirty="0" smtClean="0"/>
              <a:t>Linking of the program </a:t>
            </a:r>
            <a:r>
              <a:rPr lang="en-US" sz="2400" dirty="0" smtClean="0"/>
              <a:t>with other programs needed for its execution : linker</a:t>
            </a:r>
          </a:p>
          <a:p>
            <a:pPr marL="966788" lvl="1" indent="-495300" fontAlgn="auto">
              <a:spcAft>
                <a:spcPts val="0"/>
              </a:spcAft>
              <a:buClr>
                <a:schemeClr val="accent1">
                  <a:lumMod val="60000"/>
                  <a:lumOff val="40000"/>
                </a:schemeClr>
              </a:buClr>
              <a:buFont typeface="Wingdings" pitchFamily="2" charset="2"/>
              <a:buAutoNum type="arabicPeriod"/>
              <a:defRPr/>
            </a:pPr>
            <a:r>
              <a:rPr lang="en-US" sz="2400" b="1" dirty="0" smtClean="0"/>
              <a:t>Relocation of program </a:t>
            </a:r>
            <a:r>
              <a:rPr lang="en-US" sz="2400" dirty="0" smtClean="0"/>
              <a:t>to execute from the specific memory area allocated to it : linker</a:t>
            </a:r>
          </a:p>
          <a:p>
            <a:pPr marL="966788" lvl="1" indent="-495300" fontAlgn="auto">
              <a:spcAft>
                <a:spcPts val="0"/>
              </a:spcAft>
              <a:buClr>
                <a:schemeClr val="accent1">
                  <a:lumMod val="60000"/>
                  <a:lumOff val="40000"/>
                </a:schemeClr>
              </a:buClr>
              <a:buFont typeface="Wingdings" pitchFamily="2" charset="2"/>
              <a:buAutoNum type="arabicPeriod"/>
              <a:defRPr/>
            </a:pPr>
            <a:r>
              <a:rPr lang="en-US" sz="2400" b="1" dirty="0" smtClean="0"/>
              <a:t>Loading of the program </a:t>
            </a:r>
            <a:r>
              <a:rPr lang="en-US" sz="2400" dirty="0" smtClean="0"/>
              <a:t>in memory for the purpose of execution : loader</a:t>
            </a:r>
          </a:p>
        </p:txBody>
      </p:sp>
      <p:sp>
        <p:nvSpPr>
          <p:cNvPr id="3077"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D0DD41C3-2265-49FD-88AD-88C896934C32}" type="slidenum">
              <a:rPr lang="en-US">
                <a:solidFill>
                  <a:schemeClr val="tx2"/>
                </a:solidFill>
              </a:rPr>
              <a:pPr/>
              <a:t>2</a:t>
            </a:fld>
            <a:endParaRPr lang="en-US">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en-US" dirty="0" smtClean="0"/>
              <a:t>Binary programs</a:t>
            </a:r>
          </a:p>
        </p:txBody>
      </p:sp>
      <p:sp>
        <p:nvSpPr>
          <p:cNvPr id="22531" name="Rectangle 3"/>
          <p:cNvSpPr>
            <a:spLocks noGrp="1" noChangeArrowheads="1"/>
          </p:cNvSpPr>
          <p:nvPr>
            <p:ph idx="1"/>
          </p:nvPr>
        </p:nvSpPr>
        <p:spPr/>
        <p:txBody>
          <a:bodyPr rtlCol="0">
            <a:noAutofit/>
          </a:bodyPr>
          <a:lstStyle/>
          <a:p>
            <a:pPr marL="571500" indent="-571500">
              <a:lnSpc>
                <a:spcPct val="90000"/>
              </a:lnSpc>
              <a:buClr>
                <a:schemeClr val="accent1">
                  <a:lumMod val="60000"/>
                  <a:lumOff val="40000"/>
                </a:schemeClr>
              </a:buClr>
              <a:defRPr/>
            </a:pPr>
            <a:r>
              <a:rPr lang="en-US" sz="2800" dirty="0" smtClean="0"/>
              <a:t>A binary </a:t>
            </a:r>
            <a:r>
              <a:rPr lang="en-US" sz="2800" dirty="0"/>
              <a:t>program </a:t>
            </a:r>
            <a:r>
              <a:rPr lang="en-US" sz="2800" dirty="0" smtClean="0"/>
              <a:t>is a machine language </a:t>
            </a:r>
            <a:r>
              <a:rPr lang="en-US" sz="2800" dirty="0"/>
              <a:t>program </a:t>
            </a:r>
            <a:r>
              <a:rPr lang="en-US" sz="2800" dirty="0" smtClean="0"/>
              <a:t>comprising a set of </a:t>
            </a:r>
            <a:r>
              <a:rPr lang="en-US" sz="2800" dirty="0"/>
              <a:t>program </a:t>
            </a:r>
            <a:r>
              <a:rPr lang="en-US" sz="2800" dirty="0" smtClean="0"/>
              <a:t>units SP </a:t>
            </a:r>
            <a:r>
              <a:rPr lang="en-US" sz="2800" dirty="0" err="1" smtClean="0"/>
              <a:t>s.t.</a:t>
            </a:r>
            <a:r>
              <a:rPr lang="en-US" sz="2800" dirty="0" smtClean="0"/>
              <a:t> P</a:t>
            </a:r>
            <a:r>
              <a:rPr lang="en-US" sz="2800" baseline="-25000" dirty="0" smtClean="0"/>
              <a:t>i</a:t>
            </a:r>
            <a:r>
              <a:rPr lang="en-US" sz="2800" dirty="0" smtClean="0"/>
              <a:t> </a:t>
            </a:r>
            <a:r>
              <a:rPr lang="ru-RU" sz="2800" dirty="0" smtClean="0"/>
              <a:t>Є</a:t>
            </a:r>
            <a:r>
              <a:rPr lang="en-US" sz="2800" dirty="0" smtClean="0"/>
              <a:t> SP</a:t>
            </a:r>
          </a:p>
          <a:p>
            <a:pPr marL="966788" lvl="1" indent="-495300" fontAlgn="auto">
              <a:lnSpc>
                <a:spcPct val="90000"/>
              </a:lnSpc>
              <a:spcAft>
                <a:spcPts val="0"/>
              </a:spcAft>
              <a:buClr>
                <a:schemeClr val="accent1">
                  <a:lumMod val="60000"/>
                  <a:lumOff val="40000"/>
                </a:schemeClr>
              </a:buClr>
              <a:buFont typeface="Wingdings" pitchFamily="2" charset="2"/>
              <a:buAutoNum type="arabicPeriod"/>
              <a:defRPr/>
            </a:pPr>
            <a:endParaRPr lang="en-US" dirty="0" smtClean="0"/>
          </a:p>
          <a:p>
            <a:pPr marL="966788" lvl="1" indent="-495300" fontAlgn="auto">
              <a:lnSpc>
                <a:spcPct val="90000"/>
              </a:lnSpc>
              <a:spcAft>
                <a:spcPts val="0"/>
              </a:spcAft>
              <a:buClr>
                <a:schemeClr val="accent1">
                  <a:lumMod val="60000"/>
                  <a:lumOff val="40000"/>
                </a:schemeClr>
              </a:buClr>
              <a:buFont typeface="Wingdings" pitchFamily="2" charset="2"/>
              <a:buAutoNum type="arabicPeriod"/>
              <a:defRPr/>
            </a:pPr>
            <a:r>
              <a:rPr lang="en-US" dirty="0" smtClean="0"/>
              <a:t>P</a:t>
            </a:r>
            <a:r>
              <a:rPr lang="en-US" baseline="-25000" dirty="0" smtClean="0"/>
              <a:t>i</a:t>
            </a:r>
            <a:r>
              <a:rPr lang="en-US" dirty="0" smtClean="0"/>
              <a:t> has been relocated to the memory area starting at its link origin </a:t>
            </a:r>
          </a:p>
          <a:p>
            <a:pPr marL="966788" lvl="1" indent="-495300" fontAlgn="auto">
              <a:lnSpc>
                <a:spcPct val="90000"/>
              </a:lnSpc>
              <a:spcAft>
                <a:spcPts val="0"/>
              </a:spcAft>
              <a:buClr>
                <a:schemeClr val="accent1">
                  <a:lumMod val="60000"/>
                  <a:lumOff val="40000"/>
                </a:schemeClr>
              </a:buClr>
              <a:buFont typeface="Wingdings" pitchFamily="2" charset="2"/>
              <a:buAutoNum type="arabicPeriod"/>
              <a:defRPr/>
            </a:pPr>
            <a:endParaRPr lang="en-US" dirty="0" smtClean="0"/>
          </a:p>
          <a:p>
            <a:pPr marL="966788" lvl="1" indent="-495300" fontAlgn="auto">
              <a:lnSpc>
                <a:spcPct val="90000"/>
              </a:lnSpc>
              <a:spcAft>
                <a:spcPts val="0"/>
              </a:spcAft>
              <a:buClr>
                <a:schemeClr val="accent1">
                  <a:lumMod val="60000"/>
                  <a:lumOff val="40000"/>
                </a:schemeClr>
              </a:buClr>
              <a:buFont typeface="Wingdings" pitchFamily="2" charset="2"/>
              <a:buAutoNum type="arabicPeriod"/>
              <a:defRPr/>
            </a:pPr>
            <a:r>
              <a:rPr lang="en-US" dirty="0" smtClean="0"/>
              <a:t>Linking has been performed for each external reference in P</a:t>
            </a:r>
            <a:r>
              <a:rPr lang="en-US" baseline="-25000" dirty="0" smtClean="0"/>
              <a:t>i</a:t>
            </a:r>
            <a:endParaRPr lang="en-US" sz="3600" baseline="-25000" dirty="0" smtClean="0"/>
          </a:p>
        </p:txBody>
      </p:sp>
      <p:sp>
        <p:nvSpPr>
          <p:cNvPr id="21509"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3B4723DF-420E-4B50-9A46-C69C83BFA4BA}" type="slidenum">
              <a:rPr lang="en-US">
                <a:solidFill>
                  <a:schemeClr val="tx2"/>
                </a:solidFill>
              </a:rPr>
              <a:pPr/>
              <a:t>20</a:t>
            </a:fld>
            <a:endParaRPr lang="en-US">
              <a:solidFill>
                <a:schemeClr val="tx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571500" indent="-571500">
              <a:lnSpc>
                <a:spcPct val="90000"/>
              </a:lnSpc>
              <a:buClr>
                <a:schemeClr val="accent1">
                  <a:lumMod val="60000"/>
                  <a:lumOff val="40000"/>
                </a:schemeClr>
              </a:buClr>
              <a:defRPr/>
            </a:pPr>
            <a:r>
              <a:rPr lang="en-US" sz="2400" dirty="0" smtClean="0"/>
              <a:t>To form a binary program from a set of object modules, the programmer invokes the linker using the command</a:t>
            </a:r>
          </a:p>
          <a:p>
            <a:pPr marL="0" indent="0">
              <a:lnSpc>
                <a:spcPct val="90000"/>
              </a:lnSpc>
              <a:buClr>
                <a:schemeClr val="accent1">
                  <a:lumMod val="60000"/>
                  <a:lumOff val="40000"/>
                </a:schemeClr>
              </a:buClr>
              <a:buNone/>
              <a:defRPr/>
            </a:pPr>
            <a:endParaRPr lang="en-US" sz="2400" b="1" dirty="0">
              <a:solidFill>
                <a:schemeClr val="tx2">
                  <a:lumMod val="75000"/>
                </a:schemeClr>
              </a:solidFill>
            </a:endParaRPr>
          </a:p>
          <a:p>
            <a:pPr marL="0" indent="0">
              <a:lnSpc>
                <a:spcPct val="90000"/>
              </a:lnSpc>
              <a:buClr>
                <a:schemeClr val="accent1">
                  <a:lumMod val="60000"/>
                  <a:lumOff val="40000"/>
                </a:schemeClr>
              </a:buClr>
              <a:buNone/>
              <a:defRPr/>
            </a:pPr>
            <a:r>
              <a:rPr lang="en-US" sz="2000" b="1" dirty="0" smtClean="0">
                <a:solidFill>
                  <a:schemeClr val="tx2">
                    <a:lumMod val="75000"/>
                  </a:schemeClr>
                </a:solidFill>
              </a:rPr>
              <a:t>linker </a:t>
            </a:r>
            <a:r>
              <a:rPr lang="en-US" sz="2000" b="1" dirty="0">
                <a:solidFill>
                  <a:schemeClr val="tx2">
                    <a:lumMod val="75000"/>
                  </a:schemeClr>
                </a:solidFill>
              </a:rPr>
              <a:t>&lt;link origin&gt;, &lt;object module names&gt; [,&lt;execution start address&gt;]</a:t>
            </a:r>
            <a:endParaRPr lang="en-US" sz="3600" b="1" dirty="0">
              <a:solidFill>
                <a:schemeClr val="tx2">
                  <a:lumMod val="75000"/>
                </a:schemeClr>
              </a:solidFill>
            </a:endParaRPr>
          </a:p>
          <a:p>
            <a:pPr marL="571500" indent="-571500">
              <a:lnSpc>
                <a:spcPct val="90000"/>
              </a:lnSpc>
              <a:buClr>
                <a:schemeClr val="accent1">
                  <a:lumMod val="60000"/>
                  <a:lumOff val="40000"/>
                </a:schemeClr>
              </a:buClr>
              <a:defRPr/>
            </a:pPr>
            <a:endParaRPr lang="en-US" sz="2400" dirty="0" smtClean="0"/>
          </a:p>
          <a:p>
            <a:pPr marL="571500" indent="-571500">
              <a:lnSpc>
                <a:spcPct val="90000"/>
              </a:lnSpc>
              <a:buClr>
                <a:schemeClr val="accent1">
                  <a:lumMod val="60000"/>
                  <a:lumOff val="40000"/>
                </a:schemeClr>
              </a:buClr>
              <a:defRPr/>
            </a:pPr>
            <a:r>
              <a:rPr lang="en-US" sz="2400" dirty="0" smtClean="0"/>
              <a:t>&lt;</a:t>
            </a:r>
            <a:r>
              <a:rPr lang="en-US" sz="2400" dirty="0"/>
              <a:t>link origin&gt; is memory address to be given to first word of binary program </a:t>
            </a:r>
          </a:p>
          <a:p>
            <a:pPr marL="571500" indent="-571500">
              <a:lnSpc>
                <a:spcPct val="90000"/>
              </a:lnSpc>
              <a:buClr>
                <a:schemeClr val="accent1">
                  <a:lumMod val="60000"/>
                  <a:lumOff val="40000"/>
                </a:schemeClr>
              </a:buClr>
              <a:defRPr/>
            </a:pPr>
            <a:r>
              <a:rPr lang="en-US" sz="2400" dirty="0"/>
              <a:t>&lt;execution start address&gt; is a pair </a:t>
            </a:r>
            <a:r>
              <a:rPr lang="en-US" sz="2400" i="1" dirty="0" smtClean="0"/>
              <a:t>(</a:t>
            </a:r>
            <a:r>
              <a:rPr lang="en-US" sz="2400" i="1" dirty="0"/>
              <a:t>program </a:t>
            </a:r>
            <a:r>
              <a:rPr lang="en-US" sz="2400" i="1" dirty="0" smtClean="0"/>
              <a:t>unit </a:t>
            </a:r>
            <a:r>
              <a:rPr lang="en-US" sz="2400" i="1" dirty="0"/>
              <a:t>name, offset in program </a:t>
            </a:r>
            <a:r>
              <a:rPr lang="en-US" sz="2400" i="1" dirty="0" smtClean="0"/>
              <a:t>unit</a:t>
            </a:r>
            <a:r>
              <a:rPr lang="en-US" sz="2400" i="1" dirty="0"/>
              <a:t>)</a:t>
            </a:r>
            <a:endParaRPr lang="ru-RU" sz="2400" i="1" dirty="0"/>
          </a:p>
          <a:p>
            <a:endParaRPr lang="en-IN" dirty="0"/>
          </a:p>
        </p:txBody>
      </p:sp>
      <p:sp>
        <p:nvSpPr>
          <p:cNvPr id="4" name="Slide Number Placeholder 3"/>
          <p:cNvSpPr>
            <a:spLocks noGrp="1"/>
          </p:cNvSpPr>
          <p:nvPr>
            <p:ph type="sldNum" sz="quarter" idx="12"/>
          </p:nvPr>
        </p:nvSpPr>
        <p:spPr/>
        <p:txBody>
          <a:bodyPr/>
          <a:lstStyle/>
          <a:p>
            <a:pPr>
              <a:defRPr/>
            </a:pPr>
            <a:fld id="{8533F90C-98E0-43A7-8847-CE904E93AB93}" type="slidenum">
              <a:rPr lang="en-US" smtClean="0"/>
              <a:pPr>
                <a:defRPr/>
              </a:pPr>
              <a:t>21</a:t>
            </a:fld>
            <a:endParaRPr lang="en-US"/>
          </a:p>
        </p:txBody>
      </p:sp>
    </p:spTree>
    <p:extLst>
      <p:ext uri="{BB962C8B-B14F-4D97-AF65-F5344CB8AC3E}">
        <p14:creationId xmlns:p14="http://schemas.microsoft.com/office/powerpoint/2010/main" xmlns="" val="4155543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fontAlgn="auto">
              <a:spcAft>
                <a:spcPts val="0"/>
              </a:spcAft>
              <a:defRPr/>
            </a:pPr>
            <a:endParaRPr lang="en-US" dirty="0" smtClean="0"/>
          </a:p>
        </p:txBody>
      </p:sp>
      <p:sp>
        <p:nvSpPr>
          <p:cNvPr id="23555" name="Rectangle 3"/>
          <p:cNvSpPr>
            <a:spLocks noGrp="1" noChangeArrowheads="1"/>
          </p:cNvSpPr>
          <p:nvPr>
            <p:ph idx="1"/>
          </p:nvPr>
        </p:nvSpPr>
        <p:spPr/>
        <p:txBody>
          <a:bodyPr rtlCol="0">
            <a:noAutofit/>
          </a:bodyPr>
          <a:lstStyle/>
          <a:p>
            <a:pPr marL="274320" indent="-274320" fontAlgn="auto">
              <a:lnSpc>
                <a:spcPct val="90000"/>
              </a:lnSpc>
              <a:spcAft>
                <a:spcPts val="0"/>
              </a:spcAft>
              <a:buClr>
                <a:schemeClr val="accent1">
                  <a:lumMod val="60000"/>
                  <a:lumOff val="40000"/>
                </a:schemeClr>
              </a:buClr>
              <a:buFont typeface="Arial" pitchFamily="34" charset="0"/>
              <a:buChar char="•"/>
              <a:defRPr/>
            </a:pPr>
            <a:r>
              <a:rPr lang="en-US" sz="2400" u="sng" dirty="0" smtClean="0"/>
              <a:t>Linker converts this into linked start address</a:t>
            </a:r>
          </a:p>
          <a:p>
            <a:pPr marL="274320" indent="-274320">
              <a:lnSpc>
                <a:spcPct val="90000"/>
              </a:lnSpc>
              <a:buClr>
                <a:schemeClr val="accent1">
                  <a:lumMod val="60000"/>
                  <a:lumOff val="40000"/>
                </a:schemeClr>
              </a:buClr>
              <a:defRPr/>
            </a:pPr>
            <a:r>
              <a:rPr lang="en-US" sz="2400" dirty="0" smtClean="0"/>
              <a:t>Stored along with binary </a:t>
            </a:r>
            <a:r>
              <a:rPr lang="en-US" sz="2400" dirty="0"/>
              <a:t>program </a:t>
            </a:r>
            <a:r>
              <a:rPr lang="en-US" sz="2400" dirty="0" smtClean="0"/>
              <a:t>for use when </a:t>
            </a:r>
            <a:r>
              <a:rPr lang="en-US" sz="2400" dirty="0"/>
              <a:t>program </a:t>
            </a:r>
            <a:r>
              <a:rPr lang="en-US" sz="2400" dirty="0" smtClean="0"/>
              <a:t>is to be executed</a:t>
            </a:r>
          </a:p>
          <a:p>
            <a:pPr marL="274320" indent="-274320" fontAlgn="auto">
              <a:lnSpc>
                <a:spcPct val="90000"/>
              </a:lnSpc>
              <a:spcAft>
                <a:spcPts val="0"/>
              </a:spcAft>
              <a:buClr>
                <a:schemeClr val="accent1">
                  <a:lumMod val="60000"/>
                  <a:lumOff val="40000"/>
                </a:schemeClr>
              </a:buClr>
              <a:buFont typeface="Arial" pitchFamily="34" charset="0"/>
              <a:buChar char="•"/>
              <a:defRPr/>
            </a:pPr>
            <a:endParaRPr lang="en-US" sz="2400" dirty="0" smtClean="0"/>
          </a:p>
          <a:p>
            <a:pPr marL="274320" indent="-274320" fontAlgn="auto">
              <a:lnSpc>
                <a:spcPct val="90000"/>
              </a:lnSpc>
              <a:spcAft>
                <a:spcPts val="0"/>
              </a:spcAft>
              <a:buClr>
                <a:schemeClr val="accent1">
                  <a:lumMod val="60000"/>
                  <a:lumOff val="40000"/>
                </a:schemeClr>
              </a:buClr>
              <a:buFont typeface="Arial" pitchFamily="34" charset="0"/>
              <a:buChar char="•"/>
              <a:defRPr/>
            </a:pPr>
            <a:r>
              <a:rPr lang="en-US" sz="2400" dirty="0" smtClean="0"/>
              <a:t>If specification of </a:t>
            </a:r>
            <a:r>
              <a:rPr lang="en-US" sz="2400" b="1" dirty="0" smtClean="0"/>
              <a:t>&lt;execution start address&gt; is omitted</a:t>
            </a:r>
            <a:r>
              <a:rPr lang="en-US" sz="2400" dirty="0" smtClean="0"/>
              <a:t>, the </a:t>
            </a:r>
            <a:r>
              <a:rPr lang="en-US" sz="2400" b="1" dirty="0" smtClean="0"/>
              <a:t>execution start address is assumed to be same as linked origin</a:t>
            </a:r>
          </a:p>
          <a:p>
            <a:pPr marL="274320" indent="-274320">
              <a:lnSpc>
                <a:spcPct val="90000"/>
              </a:lnSpc>
              <a:buClr>
                <a:schemeClr val="accent1">
                  <a:lumMod val="60000"/>
                  <a:lumOff val="40000"/>
                </a:schemeClr>
              </a:buClr>
              <a:defRPr/>
            </a:pPr>
            <a:endParaRPr lang="en-US" sz="2400" dirty="0" smtClean="0"/>
          </a:p>
          <a:p>
            <a:pPr marL="274320" indent="-274320">
              <a:lnSpc>
                <a:spcPct val="90000"/>
              </a:lnSpc>
              <a:buClr>
                <a:schemeClr val="accent1">
                  <a:lumMod val="60000"/>
                  <a:lumOff val="40000"/>
                </a:schemeClr>
              </a:buClr>
              <a:defRPr/>
            </a:pPr>
            <a:r>
              <a:rPr lang="en-US" sz="2400" dirty="0" smtClean="0"/>
              <a:t>Linker converts object modules in the set of </a:t>
            </a:r>
            <a:r>
              <a:rPr lang="en-US" sz="2400" dirty="0"/>
              <a:t>program </a:t>
            </a:r>
            <a:r>
              <a:rPr lang="en-US" sz="2400" dirty="0" smtClean="0"/>
              <a:t>units SP into binary </a:t>
            </a:r>
            <a:r>
              <a:rPr lang="en-US" sz="2400" dirty="0"/>
              <a:t>program </a:t>
            </a:r>
            <a:endParaRPr lang="en-US" sz="2400" dirty="0" smtClean="0"/>
          </a:p>
          <a:p>
            <a:pPr marL="274320" indent="-274320">
              <a:lnSpc>
                <a:spcPct val="90000"/>
              </a:lnSpc>
              <a:buClr>
                <a:schemeClr val="accent1">
                  <a:lumMod val="60000"/>
                  <a:lumOff val="40000"/>
                </a:schemeClr>
              </a:buClr>
              <a:defRPr/>
            </a:pPr>
            <a:r>
              <a:rPr lang="en-US" sz="2400" dirty="0" smtClean="0"/>
              <a:t>We have assumed link address = load address, loader simply loads binary </a:t>
            </a:r>
            <a:r>
              <a:rPr lang="en-US" sz="2400" dirty="0"/>
              <a:t>program </a:t>
            </a:r>
            <a:r>
              <a:rPr lang="en-US" sz="2400" dirty="0" smtClean="0"/>
              <a:t>into appropriate area of memory for execution</a:t>
            </a:r>
          </a:p>
        </p:txBody>
      </p:sp>
      <p:sp>
        <p:nvSpPr>
          <p:cNvPr id="22533"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F5135061-F144-4FC1-8F62-E42DCBC1EF47}" type="slidenum">
              <a:rPr lang="en-US">
                <a:solidFill>
                  <a:schemeClr val="tx2"/>
                </a:solidFill>
              </a:rPr>
              <a:pPr/>
              <a:t>22</a:t>
            </a:fld>
            <a:endParaRPr lang="en-US">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en-US" dirty="0" smtClean="0"/>
              <a:t>Object module</a:t>
            </a:r>
          </a:p>
        </p:txBody>
      </p:sp>
      <p:sp>
        <p:nvSpPr>
          <p:cNvPr id="24579" name="Rectangle 3"/>
          <p:cNvSpPr>
            <a:spLocks noGrp="1" noChangeArrowheads="1"/>
          </p:cNvSpPr>
          <p:nvPr>
            <p:ph idx="1"/>
          </p:nvPr>
        </p:nvSpPr>
        <p:spPr/>
        <p:txBody>
          <a:bodyPr rtlCol="0">
            <a:normAutofit/>
          </a:bodyPr>
          <a:lstStyle/>
          <a:p>
            <a:pPr marL="274320" indent="-274320">
              <a:lnSpc>
                <a:spcPct val="90000"/>
              </a:lnSpc>
              <a:buClr>
                <a:schemeClr val="accent1">
                  <a:lumMod val="60000"/>
                  <a:lumOff val="40000"/>
                </a:schemeClr>
              </a:buClr>
              <a:defRPr/>
            </a:pPr>
            <a:r>
              <a:rPr lang="en-US" sz="2800" dirty="0" smtClean="0"/>
              <a:t>Contains all info necessary to relocate and link </a:t>
            </a:r>
            <a:r>
              <a:rPr lang="en-US" sz="2800" dirty="0"/>
              <a:t>program </a:t>
            </a:r>
            <a:r>
              <a:rPr lang="en-US" sz="2800" dirty="0" smtClean="0"/>
              <a:t>with other programs</a:t>
            </a:r>
          </a:p>
          <a:p>
            <a:pPr marL="274320" indent="-274320" fontAlgn="auto">
              <a:lnSpc>
                <a:spcPct val="90000"/>
              </a:lnSpc>
              <a:spcAft>
                <a:spcPts val="0"/>
              </a:spcAft>
              <a:buClr>
                <a:schemeClr val="accent1">
                  <a:lumMod val="60000"/>
                  <a:lumOff val="40000"/>
                </a:schemeClr>
              </a:buClr>
              <a:buFont typeface="Arial" pitchFamily="34" charset="0"/>
              <a:buChar char="•"/>
              <a:defRPr/>
            </a:pPr>
            <a:r>
              <a:rPr lang="en-US" sz="2800" dirty="0" smtClean="0"/>
              <a:t>Consists four components</a:t>
            </a:r>
          </a:p>
          <a:p>
            <a:pPr marL="548640" lvl="1" indent="-182880" fontAlgn="auto">
              <a:lnSpc>
                <a:spcPct val="90000"/>
              </a:lnSpc>
              <a:spcAft>
                <a:spcPts val="0"/>
              </a:spcAft>
              <a:buClr>
                <a:schemeClr val="accent1">
                  <a:lumMod val="60000"/>
                  <a:lumOff val="40000"/>
                </a:schemeClr>
              </a:buClr>
              <a:buFont typeface="Arial" pitchFamily="34" charset="0"/>
              <a:buChar char="•"/>
              <a:defRPr/>
            </a:pPr>
            <a:r>
              <a:rPr lang="en-US" sz="2400" b="1" dirty="0" smtClean="0"/>
              <a:t>Header </a:t>
            </a:r>
            <a:r>
              <a:rPr lang="en-US" sz="2400" dirty="0" smtClean="0"/>
              <a:t>: contains translated origin, size and execution start address of P</a:t>
            </a:r>
          </a:p>
          <a:p>
            <a:pPr marL="548640" lvl="1" indent="-182880">
              <a:lnSpc>
                <a:spcPct val="90000"/>
              </a:lnSpc>
              <a:buClr>
                <a:schemeClr val="accent1">
                  <a:lumMod val="60000"/>
                  <a:lumOff val="40000"/>
                </a:schemeClr>
              </a:buClr>
              <a:buFont typeface="Arial" pitchFamily="34" charset="0"/>
              <a:buChar char="•"/>
              <a:defRPr/>
            </a:pPr>
            <a:r>
              <a:rPr lang="en-US" sz="2400" b="1" dirty="0" smtClean="0"/>
              <a:t>Program</a:t>
            </a:r>
            <a:r>
              <a:rPr lang="en-US" sz="2400" dirty="0" smtClean="0"/>
              <a:t> : contains machine language </a:t>
            </a:r>
            <a:r>
              <a:rPr lang="en-US" sz="2400" dirty="0"/>
              <a:t>program </a:t>
            </a:r>
            <a:r>
              <a:rPr lang="en-US" sz="2400" dirty="0" smtClean="0"/>
              <a:t>corresponding to P</a:t>
            </a:r>
          </a:p>
          <a:p>
            <a:pPr marL="548640" lvl="1" indent="-182880" fontAlgn="auto">
              <a:lnSpc>
                <a:spcPct val="90000"/>
              </a:lnSpc>
              <a:spcAft>
                <a:spcPts val="0"/>
              </a:spcAft>
              <a:buClr>
                <a:schemeClr val="accent1">
                  <a:lumMod val="60000"/>
                  <a:lumOff val="40000"/>
                </a:schemeClr>
              </a:buClr>
              <a:buFont typeface="Arial" pitchFamily="34" charset="0"/>
              <a:buChar char="•"/>
              <a:defRPr/>
            </a:pPr>
            <a:r>
              <a:rPr lang="en-US" sz="2400" b="1" dirty="0" smtClean="0"/>
              <a:t>Relocation table </a:t>
            </a:r>
            <a:r>
              <a:rPr lang="en-US" sz="2400" dirty="0" smtClean="0"/>
              <a:t>: (RELOCTAB) describes IRR</a:t>
            </a:r>
            <a:r>
              <a:rPr lang="en-US" sz="2400" baseline="-25000" dirty="0" smtClean="0"/>
              <a:t>P</a:t>
            </a:r>
            <a:r>
              <a:rPr lang="en-US" sz="2400" dirty="0" smtClean="0"/>
              <a:t>. Each RELOCTAB entry contains a single field</a:t>
            </a:r>
          </a:p>
          <a:p>
            <a:pPr marL="1005840" lvl="2" fontAlgn="auto">
              <a:lnSpc>
                <a:spcPct val="90000"/>
              </a:lnSpc>
              <a:spcAft>
                <a:spcPts val="0"/>
              </a:spcAft>
              <a:buClr>
                <a:schemeClr val="accent3"/>
              </a:buClr>
              <a:buFont typeface="Arial" pitchFamily="34" charset="0"/>
              <a:buChar char="•"/>
              <a:defRPr/>
            </a:pPr>
            <a:r>
              <a:rPr lang="en-US" i="1" dirty="0" smtClean="0"/>
              <a:t>Translated address </a:t>
            </a:r>
            <a:r>
              <a:rPr lang="en-US" dirty="0" smtClean="0"/>
              <a:t>: Translated address of address sensitive instruction</a:t>
            </a:r>
          </a:p>
        </p:txBody>
      </p:sp>
      <p:sp>
        <p:nvSpPr>
          <p:cNvPr id="23557"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21B57F21-C53A-45B9-85C4-89B05236CF1D}" type="slidenum">
              <a:rPr lang="en-US">
                <a:solidFill>
                  <a:schemeClr val="tx2"/>
                </a:solidFill>
              </a:rPr>
              <a:pPr/>
              <a:t>23</a:t>
            </a:fld>
            <a:endParaRPr lang="en-US">
              <a:solidFill>
                <a:schemeClr val="tx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fontAlgn="auto">
              <a:spcAft>
                <a:spcPts val="0"/>
              </a:spcAft>
              <a:defRPr/>
            </a:pPr>
            <a:endParaRPr lang="en-US" dirty="0" smtClean="0">
              <a:solidFill>
                <a:schemeClr val="accent6">
                  <a:tint val="1000"/>
                </a:schemeClr>
              </a:solidFill>
            </a:endParaRPr>
          </a:p>
        </p:txBody>
      </p:sp>
      <p:sp>
        <p:nvSpPr>
          <p:cNvPr id="25603" name="Rectangle 3"/>
          <p:cNvSpPr>
            <a:spLocks noGrp="1" noChangeArrowheads="1"/>
          </p:cNvSpPr>
          <p:nvPr>
            <p:ph idx="1"/>
          </p:nvPr>
        </p:nvSpPr>
        <p:spPr/>
        <p:txBody>
          <a:bodyPr rtlCol="0">
            <a:normAutofit/>
          </a:bodyPr>
          <a:lstStyle/>
          <a:p>
            <a:pPr marL="548640" lvl="1" indent="-182880" fontAlgn="auto">
              <a:lnSpc>
                <a:spcPct val="90000"/>
              </a:lnSpc>
              <a:spcAft>
                <a:spcPts val="0"/>
              </a:spcAft>
              <a:buClr>
                <a:schemeClr val="accent1">
                  <a:lumMod val="60000"/>
                  <a:lumOff val="40000"/>
                </a:schemeClr>
              </a:buClr>
              <a:buFont typeface="Arial" pitchFamily="34" charset="0"/>
              <a:buChar char="•"/>
              <a:defRPr/>
            </a:pPr>
            <a:r>
              <a:rPr lang="en-US" sz="2400" b="1" dirty="0" smtClean="0"/>
              <a:t>Linking table </a:t>
            </a:r>
            <a:r>
              <a:rPr lang="en-US" sz="2400" dirty="0" smtClean="0"/>
              <a:t>(LINKTAB) : contains info concerning public definitions and external references in P. Each LINKTAB entry contains 3 fields</a:t>
            </a:r>
          </a:p>
          <a:p>
            <a:pPr marL="1005840" lvl="2" fontAlgn="auto">
              <a:lnSpc>
                <a:spcPct val="90000"/>
              </a:lnSpc>
              <a:spcAft>
                <a:spcPts val="0"/>
              </a:spcAft>
              <a:buClr>
                <a:schemeClr val="accent3"/>
              </a:buClr>
              <a:buFont typeface="Arial" pitchFamily="34" charset="0"/>
              <a:buChar char="•"/>
              <a:defRPr/>
            </a:pPr>
            <a:r>
              <a:rPr lang="en-US" sz="2400" dirty="0" smtClean="0"/>
              <a:t>Symbol : symbolic name</a:t>
            </a:r>
          </a:p>
          <a:p>
            <a:pPr marL="1005840" lvl="2" fontAlgn="auto">
              <a:lnSpc>
                <a:spcPct val="90000"/>
              </a:lnSpc>
              <a:spcAft>
                <a:spcPts val="0"/>
              </a:spcAft>
              <a:buClr>
                <a:schemeClr val="accent3"/>
              </a:buClr>
              <a:buFont typeface="Arial" pitchFamily="34" charset="0"/>
              <a:buChar char="•"/>
              <a:defRPr/>
            </a:pPr>
            <a:r>
              <a:rPr lang="en-US" sz="2400" dirty="0" smtClean="0"/>
              <a:t>Type : PD/EXT indicating whether public definition or external references</a:t>
            </a:r>
          </a:p>
          <a:p>
            <a:pPr marL="1005840" lvl="2" fontAlgn="auto">
              <a:lnSpc>
                <a:spcPct val="90000"/>
              </a:lnSpc>
              <a:spcAft>
                <a:spcPts val="0"/>
              </a:spcAft>
              <a:buClr>
                <a:schemeClr val="accent3"/>
              </a:buClr>
              <a:buFont typeface="Arial" pitchFamily="34" charset="0"/>
              <a:buChar char="•"/>
              <a:defRPr/>
            </a:pPr>
            <a:r>
              <a:rPr lang="en-US" sz="2400" dirty="0" smtClean="0"/>
              <a:t>Translated address : For public definition, this is address of first memory word allocated to symbol. For external reference, it is address of memory word which is required to contain the address of symbol</a:t>
            </a:r>
          </a:p>
        </p:txBody>
      </p:sp>
      <p:sp>
        <p:nvSpPr>
          <p:cNvPr id="24581"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1E4DB44A-F295-485B-9EAB-1219E96F8760}" type="slidenum">
              <a:rPr lang="en-US">
                <a:solidFill>
                  <a:schemeClr val="tx2"/>
                </a:solidFill>
              </a:rPr>
              <a:pPr/>
              <a:t>24</a:t>
            </a:fld>
            <a:endParaRPr lang="en-US">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Self – relocating programs</a:t>
            </a:r>
            <a:endParaRPr lang="en-US" dirty="0"/>
          </a:p>
        </p:txBody>
      </p:sp>
      <p:sp>
        <p:nvSpPr>
          <p:cNvPr id="26627" name="Content Placeholder 2"/>
          <p:cNvSpPr>
            <a:spLocks noGrp="1"/>
          </p:cNvSpPr>
          <p:nvPr>
            <p:ph idx="1"/>
          </p:nvPr>
        </p:nvSpPr>
        <p:spPr/>
        <p:txBody>
          <a:bodyPr/>
          <a:lstStyle/>
          <a:p>
            <a:r>
              <a:rPr lang="en-US" sz="2800" smtClean="0"/>
              <a:t>The manner in which a program can be modified, or can modify itself, to execute from a given load origin can be used to classify programs as follows:</a:t>
            </a:r>
          </a:p>
          <a:p>
            <a:pPr lvl="1"/>
            <a:r>
              <a:rPr lang="en-US" sz="2400" smtClean="0"/>
              <a:t>Non relocatable programs</a:t>
            </a:r>
          </a:p>
          <a:p>
            <a:pPr lvl="1"/>
            <a:r>
              <a:rPr lang="en-US" sz="2400" smtClean="0"/>
              <a:t>Relocatable programs</a:t>
            </a:r>
          </a:p>
          <a:p>
            <a:pPr lvl="1"/>
            <a:r>
              <a:rPr lang="en-US" sz="2400" smtClean="0"/>
              <a:t>Self relocating programs</a:t>
            </a:r>
          </a:p>
          <a:p>
            <a:pPr lvl="1"/>
            <a:endParaRPr lang="en-US" sz="2400" smtClean="0"/>
          </a:p>
        </p:txBody>
      </p:sp>
      <p:sp>
        <p:nvSpPr>
          <p:cNvPr id="26629" name="Slide Number Placeholder 4"/>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1308DE88-40F4-4037-86B8-76A0C7B4D169}" type="slidenum">
              <a:rPr lang="en-US">
                <a:solidFill>
                  <a:schemeClr val="tx2"/>
                </a:solidFill>
              </a:rPr>
              <a:pPr/>
              <a:t>25</a:t>
            </a:fld>
            <a:endParaRPr lang="en-US">
              <a:solidFill>
                <a:schemeClr val="tx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7651" name="Content Placeholder 2"/>
          <p:cNvSpPr>
            <a:spLocks noGrp="1"/>
          </p:cNvSpPr>
          <p:nvPr>
            <p:ph idx="1"/>
          </p:nvPr>
        </p:nvSpPr>
        <p:spPr/>
        <p:txBody>
          <a:bodyPr/>
          <a:lstStyle/>
          <a:p>
            <a:r>
              <a:rPr lang="en-US" sz="2800" smtClean="0"/>
              <a:t>Non relocatable programs</a:t>
            </a:r>
          </a:p>
          <a:p>
            <a:pPr lvl="1"/>
            <a:r>
              <a:rPr lang="en-US" sz="2400" smtClean="0"/>
              <a:t>Cannot be executed in any memory area other than the area starting on its translated origin</a:t>
            </a:r>
          </a:p>
          <a:p>
            <a:pPr lvl="1"/>
            <a:r>
              <a:rPr lang="en-US" sz="2400" smtClean="0"/>
              <a:t>Result of address sensitivity of a program</a:t>
            </a:r>
          </a:p>
          <a:p>
            <a:pPr lvl="1"/>
            <a:r>
              <a:rPr lang="en-US" sz="2400" smtClean="0"/>
              <a:t>Eg. Hand coded machine language program</a:t>
            </a:r>
          </a:p>
          <a:p>
            <a:pPr lvl="1"/>
            <a:endParaRPr lang="en-US" sz="2400" smtClean="0"/>
          </a:p>
          <a:p>
            <a:r>
              <a:rPr lang="en-US" sz="2800" smtClean="0"/>
              <a:t>Relocatable programs</a:t>
            </a:r>
          </a:p>
          <a:p>
            <a:pPr lvl="1"/>
            <a:r>
              <a:rPr lang="en-US" sz="2400" smtClean="0"/>
              <a:t>Processed to relocate program to a desired area of memory</a:t>
            </a:r>
          </a:p>
          <a:p>
            <a:pPr lvl="1"/>
            <a:r>
              <a:rPr lang="en-US" sz="2400" smtClean="0"/>
              <a:t>Eg. Object module</a:t>
            </a:r>
          </a:p>
        </p:txBody>
      </p:sp>
      <p:sp>
        <p:nvSpPr>
          <p:cNvPr id="27653" name="Slide Number Placeholder 4"/>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2809877D-D14E-4505-A7ED-CD43250B9CE9}" type="slidenum">
              <a:rPr lang="en-US">
                <a:solidFill>
                  <a:schemeClr val="tx2"/>
                </a:solidFill>
              </a:rPr>
              <a:pPr/>
              <a:t>26</a:t>
            </a:fld>
            <a:endParaRPr lang="en-US">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8675" name="Content Placeholder 2"/>
          <p:cNvSpPr>
            <a:spLocks noGrp="1"/>
          </p:cNvSpPr>
          <p:nvPr>
            <p:ph idx="1"/>
          </p:nvPr>
        </p:nvSpPr>
        <p:spPr/>
        <p:txBody>
          <a:bodyPr/>
          <a:lstStyle/>
          <a:p>
            <a:r>
              <a:rPr lang="en-US" sz="2800" smtClean="0"/>
              <a:t>Self relocating programs</a:t>
            </a:r>
          </a:p>
          <a:p>
            <a:pPr lvl="1"/>
            <a:r>
              <a:rPr lang="en-US" sz="2400" smtClean="0"/>
              <a:t>Can perform relocation of its own address sensitive instructions</a:t>
            </a:r>
          </a:p>
          <a:p>
            <a:pPr lvl="1"/>
            <a:r>
              <a:rPr lang="en-US" sz="2400" smtClean="0"/>
              <a:t>Two provisions</a:t>
            </a:r>
          </a:p>
          <a:p>
            <a:pPr lvl="2"/>
            <a:r>
              <a:rPr lang="en-US" sz="2400" smtClean="0"/>
              <a:t>Table of information concerning the address sensitive instructions exists as a part of the program</a:t>
            </a:r>
          </a:p>
          <a:p>
            <a:pPr lvl="2"/>
            <a:r>
              <a:rPr lang="en-US" sz="2400" smtClean="0"/>
              <a:t>Code to perform relocation of address sensitive instructions – called relocating logic</a:t>
            </a:r>
          </a:p>
        </p:txBody>
      </p:sp>
      <p:sp>
        <p:nvSpPr>
          <p:cNvPr id="28677" name="Slide Number Placeholder 4"/>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C80AECBD-F3EA-40C1-8E55-AA2F4F67DA21}" type="slidenum">
              <a:rPr lang="en-US">
                <a:solidFill>
                  <a:schemeClr val="tx2"/>
                </a:solidFill>
              </a:rPr>
              <a:pPr/>
              <a:t>27</a:t>
            </a:fld>
            <a:endParaRPr lang="en-US">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9699" name="Content Placeholder 2"/>
          <p:cNvSpPr>
            <a:spLocks noGrp="1"/>
          </p:cNvSpPr>
          <p:nvPr>
            <p:ph idx="1"/>
          </p:nvPr>
        </p:nvSpPr>
        <p:spPr/>
        <p:txBody>
          <a:bodyPr/>
          <a:lstStyle/>
          <a:p>
            <a:pPr lvl="1"/>
            <a:r>
              <a:rPr lang="en-US" sz="2400" smtClean="0"/>
              <a:t>Start address of relocating logic is the execution start address of the program</a:t>
            </a:r>
          </a:p>
          <a:p>
            <a:pPr lvl="1"/>
            <a:r>
              <a:rPr lang="en-US" sz="2400" smtClean="0"/>
              <a:t>Relocation logic gains control when program is loaded in memory for execution</a:t>
            </a:r>
          </a:p>
          <a:p>
            <a:pPr lvl="1"/>
            <a:r>
              <a:rPr lang="en-US" sz="2400" smtClean="0"/>
              <a:t>Uses loaded address and information concerning address sensitive instructions to perform its own relocation</a:t>
            </a:r>
          </a:p>
          <a:p>
            <a:pPr lvl="1"/>
            <a:r>
              <a:rPr lang="en-US" sz="2400" smtClean="0"/>
              <a:t>The execution control is now transferred to the relocated program</a:t>
            </a:r>
          </a:p>
          <a:p>
            <a:pPr lvl="1"/>
            <a:r>
              <a:rPr lang="en-US" sz="2400" smtClean="0"/>
              <a:t>A self relocating program can execute in any area of memory</a:t>
            </a:r>
          </a:p>
          <a:p>
            <a:endParaRPr lang="en-US" sz="3200" smtClean="0"/>
          </a:p>
          <a:p>
            <a:pPr lvl="1"/>
            <a:endParaRPr lang="en-US" sz="2400" smtClean="0"/>
          </a:p>
        </p:txBody>
      </p:sp>
      <p:sp>
        <p:nvSpPr>
          <p:cNvPr id="29701" name="Slide Number Placeholder 4"/>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5185461E-E6F2-41A3-B51D-42970E6AC01F}" type="slidenum">
              <a:rPr lang="en-US">
                <a:solidFill>
                  <a:schemeClr val="tx2"/>
                </a:solidFill>
              </a:rPr>
              <a:pPr/>
              <a:t>28</a:t>
            </a:fld>
            <a:endParaRPr lang="en-US">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dirty="0">
                <a:solidFill>
                  <a:schemeClr val="accent6">
                    <a:tint val="1000"/>
                  </a:schemeClr>
                </a:solidFill>
              </a:rPr>
              <a:t>Introduction </a:t>
            </a:r>
            <a:r>
              <a:rPr lang="en-US" dirty="0" smtClean="0">
                <a:solidFill>
                  <a:schemeClr val="accent6">
                    <a:tint val="1000"/>
                  </a:schemeClr>
                </a:solidFill>
              </a:rPr>
              <a:t> (cont..)</a:t>
            </a:r>
          </a:p>
        </p:txBody>
      </p:sp>
      <p:sp>
        <p:nvSpPr>
          <p:cNvPr id="5123" name="Rectangle 3"/>
          <p:cNvSpPr>
            <a:spLocks noGrp="1" noChangeArrowheads="1"/>
          </p:cNvSpPr>
          <p:nvPr>
            <p:ph idx="1"/>
          </p:nvPr>
        </p:nvSpPr>
        <p:spPr/>
        <p:txBody>
          <a:bodyPr rtlCol="0">
            <a:normAutofit/>
          </a:bodyPr>
          <a:lstStyle/>
          <a:p>
            <a:pPr marL="274320" indent="-274320" fontAlgn="auto">
              <a:spcAft>
                <a:spcPts val="0"/>
              </a:spcAft>
              <a:buClr>
                <a:schemeClr val="accent1">
                  <a:lumMod val="60000"/>
                  <a:lumOff val="40000"/>
                </a:schemeClr>
              </a:buClr>
              <a:buFont typeface="Arial" pitchFamily="34" charset="0"/>
              <a:buChar char="•"/>
              <a:defRPr/>
            </a:pPr>
            <a:r>
              <a:rPr lang="en-US" sz="2800" b="1" dirty="0" smtClean="0"/>
              <a:t>Translator</a:t>
            </a:r>
            <a:r>
              <a:rPr lang="en-US" sz="2800" dirty="0" smtClean="0"/>
              <a:t> outputs a program form called object module for the program</a:t>
            </a:r>
          </a:p>
          <a:p>
            <a:pPr marL="274320" indent="-274320" fontAlgn="auto">
              <a:spcAft>
                <a:spcPts val="0"/>
              </a:spcAft>
              <a:buClr>
                <a:schemeClr val="accent1">
                  <a:lumMod val="60000"/>
                  <a:lumOff val="40000"/>
                </a:schemeClr>
              </a:buClr>
              <a:buFont typeface="Arial" pitchFamily="34" charset="0"/>
              <a:buChar char="•"/>
              <a:defRPr/>
            </a:pPr>
            <a:endParaRPr lang="en-US" sz="2800" b="1" dirty="0" smtClean="0"/>
          </a:p>
          <a:p>
            <a:pPr marL="274320" indent="-274320" fontAlgn="auto">
              <a:spcAft>
                <a:spcPts val="0"/>
              </a:spcAft>
              <a:buClr>
                <a:schemeClr val="accent1">
                  <a:lumMod val="60000"/>
                  <a:lumOff val="40000"/>
                </a:schemeClr>
              </a:buClr>
              <a:buFont typeface="Arial" pitchFamily="34" charset="0"/>
              <a:buChar char="•"/>
              <a:defRPr/>
            </a:pPr>
            <a:r>
              <a:rPr lang="en-US" sz="2800" b="1" dirty="0" smtClean="0"/>
              <a:t>Linker</a:t>
            </a:r>
            <a:r>
              <a:rPr lang="en-US" sz="2800" dirty="0" smtClean="0"/>
              <a:t> processes a set of object modules to produce ready-to-execute program form called binary program</a:t>
            </a:r>
          </a:p>
          <a:p>
            <a:pPr marL="274320" indent="-274320" fontAlgn="auto">
              <a:spcAft>
                <a:spcPts val="0"/>
              </a:spcAft>
              <a:buClr>
                <a:schemeClr val="accent1">
                  <a:lumMod val="60000"/>
                  <a:lumOff val="40000"/>
                </a:schemeClr>
              </a:buClr>
              <a:buFont typeface="Arial" pitchFamily="34" charset="0"/>
              <a:buChar char="•"/>
              <a:defRPr/>
            </a:pPr>
            <a:endParaRPr lang="en-US" sz="2800" b="1" dirty="0" smtClean="0"/>
          </a:p>
          <a:p>
            <a:pPr marL="274320" indent="-274320" fontAlgn="auto">
              <a:spcAft>
                <a:spcPts val="0"/>
              </a:spcAft>
              <a:buClr>
                <a:schemeClr val="accent1">
                  <a:lumMod val="60000"/>
                  <a:lumOff val="40000"/>
                </a:schemeClr>
              </a:buClr>
              <a:buFont typeface="Arial" pitchFamily="34" charset="0"/>
              <a:buChar char="•"/>
              <a:defRPr/>
            </a:pPr>
            <a:r>
              <a:rPr lang="en-US" sz="2800" b="1" dirty="0" smtClean="0"/>
              <a:t>Loader</a:t>
            </a:r>
            <a:r>
              <a:rPr lang="en-US" sz="2800" dirty="0" smtClean="0"/>
              <a:t> loads this program into memory for the purpose of execution</a:t>
            </a:r>
          </a:p>
        </p:txBody>
      </p:sp>
      <p:sp>
        <p:nvSpPr>
          <p:cNvPr id="4101"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48548C06-179A-4710-983A-845A99FD83EF}" type="slidenum">
              <a:rPr lang="en-US">
                <a:solidFill>
                  <a:schemeClr val="tx2"/>
                </a:solidFill>
              </a:rPr>
              <a:pPr/>
              <a:t>3</a:t>
            </a:fld>
            <a:endParaRPr lang="en-US">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7"/>
          <p:cNvGrpSpPr>
            <a:grpSpLocks/>
          </p:cNvGrpSpPr>
          <p:nvPr/>
        </p:nvGrpSpPr>
        <p:grpSpPr bwMode="auto">
          <a:xfrm>
            <a:off x="90488" y="1066800"/>
            <a:ext cx="8977312" cy="5048310"/>
            <a:chOff x="-77788" y="1555750"/>
            <a:chExt cx="8977313" cy="5048310"/>
          </a:xfrm>
        </p:grpSpPr>
        <p:sp>
          <p:nvSpPr>
            <p:cNvPr id="5125" name="Rectangle 4"/>
            <p:cNvSpPr>
              <a:spLocks noChangeArrowheads="1"/>
            </p:cNvSpPr>
            <p:nvPr/>
          </p:nvSpPr>
          <p:spPr bwMode="auto">
            <a:xfrm>
              <a:off x="381000" y="2590800"/>
              <a:ext cx="1676400" cy="838200"/>
            </a:xfrm>
            <a:prstGeom prst="rect">
              <a:avLst/>
            </a:prstGeom>
            <a:solidFill>
              <a:schemeClr val="accent1"/>
            </a:solidFill>
            <a:ln w="9525">
              <a:solidFill>
                <a:schemeClr val="tx1"/>
              </a:solidFill>
              <a:miter lim="800000"/>
              <a:headEnd/>
              <a:tailEnd/>
            </a:ln>
          </p:spPr>
          <p:txBody>
            <a:bodyPr wrap="none" anchor="ctr"/>
            <a:lstStyle/>
            <a:p>
              <a:pPr algn="ctr"/>
              <a:r>
                <a:rPr lang="en-US" b="1"/>
                <a:t>translator</a:t>
              </a:r>
            </a:p>
          </p:txBody>
        </p:sp>
        <p:sp>
          <p:nvSpPr>
            <p:cNvPr id="5126" name="Rectangle 5"/>
            <p:cNvSpPr>
              <a:spLocks noChangeArrowheads="1"/>
            </p:cNvSpPr>
            <p:nvPr/>
          </p:nvSpPr>
          <p:spPr bwMode="auto">
            <a:xfrm>
              <a:off x="2438400" y="2590800"/>
              <a:ext cx="1676400" cy="838200"/>
            </a:xfrm>
            <a:prstGeom prst="rect">
              <a:avLst/>
            </a:prstGeom>
            <a:solidFill>
              <a:schemeClr val="accent1"/>
            </a:solidFill>
            <a:ln w="9525">
              <a:solidFill>
                <a:schemeClr val="tx1"/>
              </a:solidFill>
              <a:miter lim="800000"/>
              <a:headEnd/>
              <a:tailEnd/>
            </a:ln>
          </p:spPr>
          <p:txBody>
            <a:bodyPr wrap="none" anchor="ctr"/>
            <a:lstStyle/>
            <a:p>
              <a:pPr algn="ctr"/>
              <a:r>
                <a:rPr lang="en-US" b="1"/>
                <a:t>linker</a:t>
              </a:r>
            </a:p>
          </p:txBody>
        </p:sp>
        <p:sp>
          <p:nvSpPr>
            <p:cNvPr id="5127" name="Rectangle 6"/>
            <p:cNvSpPr>
              <a:spLocks noChangeArrowheads="1"/>
            </p:cNvSpPr>
            <p:nvPr/>
          </p:nvSpPr>
          <p:spPr bwMode="auto">
            <a:xfrm>
              <a:off x="4495800" y="2590800"/>
              <a:ext cx="1676400" cy="838200"/>
            </a:xfrm>
            <a:prstGeom prst="rect">
              <a:avLst/>
            </a:prstGeom>
            <a:solidFill>
              <a:schemeClr val="accent1"/>
            </a:solidFill>
            <a:ln w="9525">
              <a:solidFill>
                <a:schemeClr val="tx1"/>
              </a:solidFill>
              <a:miter lim="800000"/>
              <a:headEnd/>
              <a:tailEnd/>
            </a:ln>
          </p:spPr>
          <p:txBody>
            <a:bodyPr wrap="none" anchor="ctr"/>
            <a:lstStyle/>
            <a:p>
              <a:pPr algn="ctr"/>
              <a:r>
                <a:rPr lang="en-US" b="1"/>
                <a:t>loader</a:t>
              </a:r>
            </a:p>
          </p:txBody>
        </p:sp>
        <p:sp>
          <p:nvSpPr>
            <p:cNvPr id="5128" name="Rectangle 7"/>
            <p:cNvSpPr>
              <a:spLocks noChangeArrowheads="1"/>
            </p:cNvSpPr>
            <p:nvPr/>
          </p:nvSpPr>
          <p:spPr bwMode="auto">
            <a:xfrm>
              <a:off x="6629400" y="2590800"/>
              <a:ext cx="1676400" cy="838200"/>
            </a:xfrm>
            <a:prstGeom prst="rect">
              <a:avLst/>
            </a:prstGeom>
            <a:solidFill>
              <a:schemeClr val="accent1"/>
            </a:solidFill>
            <a:ln w="9525">
              <a:solidFill>
                <a:schemeClr val="tx1"/>
              </a:solidFill>
              <a:miter lim="800000"/>
              <a:headEnd/>
              <a:tailEnd/>
            </a:ln>
          </p:spPr>
          <p:txBody>
            <a:bodyPr wrap="none" anchor="ctr"/>
            <a:lstStyle/>
            <a:p>
              <a:pPr algn="ctr"/>
              <a:r>
                <a:rPr lang="en-US" b="1"/>
                <a:t>Binary pgm</a:t>
              </a:r>
            </a:p>
          </p:txBody>
        </p:sp>
        <p:sp>
          <p:nvSpPr>
            <p:cNvPr id="5129" name="AutoShape 8"/>
            <p:cNvSpPr>
              <a:spLocks noChangeArrowheads="1"/>
            </p:cNvSpPr>
            <p:nvPr/>
          </p:nvSpPr>
          <p:spPr bwMode="auto">
            <a:xfrm>
              <a:off x="2209800" y="4191000"/>
              <a:ext cx="533400" cy="990600"/>
            </a:xfrm>
            <a:prstGeom prst="can">
              <a:avLst>
                <a:gd name="adj" fmla="val 46429"/>
              </a:avLst>
            </a:prstGeom>
            <a:solidFill>
              <a:schemeClr val="accent1"/>
            </a:solidFill>
            <a:ln w="9525">
              <a:solidFill>
                <a:schemeClr val="tx1"/>
              </a:solidFill>
              <a:round/>
              <a:headEnd/>
              <a:tailEnd/>
            </a:ln>
          </p:spPr>
          <p:txBody>
            <a:bodyPr wrap="none" anchor="ctr"/>
            <a:lstStyle/>
            <a:p>
              <a:endParaRPr lang="en-US"/>
            </a:p>
          </p:txBody>
        </p:sp>
        <p:sp>
          <p:nvSpPr>
            <p:cNvPr id="5130" name="AutoShape 9"/>
            <p:cNvSpPr>
              <a:spLocks noChangeArrowheads="1"/>
            </p:cNvSpPr>
            <p:nvPr/>
          </p:nvSpPr>
          <p:spPr bwMode="auto">
            <a:xfrm>
              <a:off x="4038600" y="4191000"/>
              <a:ext cx="533400" cy="990600"/>
            </a:xfrm>
            <a:prstGeom prst="can">
              <a:avLst>
                <a:gd name="adj" fmla="val 46429"/>
              </a:avLst>
            </a:prstGeom>
            <a:solidFill>
              <a:schemeClr val="accent1"/>
            </a:solidFill>
            <a:ln w="9525">
              <a:solidFill>
                <a:schemeClr val="tx1"/>
              </a:solidFill>
              <a:round/>
              <a:headEnd/>
              <a:tailEnd/>
            </a:ln>
          </p:spPr>
          <p:txBody>
            <a:bodyPr wrap="none" anchor="ctr"/>
            <a:lstStyle/>
            <a:p>
              <a:endParaRPr lang="en-US"/>
            </a:p>
          </p:txBody>
        </p:sp>
        <p:cxnSp>
          <p:nvCxnSpPr>
            <p:cNvPr id="5131" name="AutoShape 10"/>
            <p:cNvCxnSpPr>
              <a:cxnSpLocks noChangeShapeType="1"/>
              <a:stCxn id="5125" idx="2"/>
              <a:endCxn id="5129" idx="2"/>
            </p:cNvCxnSpPr>
            <p:nvPr/>
          </p:nvCxnSpPr>
          <p:spPr bwMode="auto">
            <a:xfrm>
              <a:off x="1219200" y="3429000"/>
              <a:ext cx="990600" cy="1257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5132" name="AutoShape 11"/>
            <p:cNvCxnSpPr>
              <a:cxnSpLocks noChangeShapeType="1"/>
              <a:stCxn id="5129" idx="4"/>
              <a:endCxn id="5126" idx="2"/>
            </p:cNvCxnSpPr>
            <p:nvPr/>
          </p:nvCxnSpPr>
          <p:spPr bwMode="auto">
            <a:xfrm flipV="1">
              <a:off x="2743200" y="3429000"/>
              <a:ext cx="533400" cy="1257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5133" name="AutoShape 12"/>
            <p:cNvCxnSpPr>
              <a:cxnSpLocks noChangeShapeType="1"/>
              <a:stCxn id="5126" idx="2"/>
              <a:endCxn id="5130" idx="2"/>
            </p:cNvCxnSpPr>
            <p:nvPr/>
          </p:nvCxnSpPr>
          <p:spPr bwMode="auto">
            <a:xfrm>
              <a:off x="3276600" y="3429000"/>
              <a:ext cx="762000" cy="1257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5134" name="AutoShape 13"/>
            <p:cNvCxnSpPr>
              <a:cxnSpLocks noChangeShapeType="1"/>
              <a:stCxn id="5130" idx="4"/>
              <a:endCxn id="5127" idx="2"/>
            </p:cNvCxnSpPr>
            <p:nvPr/>
          </p:nvCxnSpPr>
          <p:spPr bwMode="auto">
            <a:xfrm flipV="1">
              <a:off x="4572000" y="3429000"/>
              <a:ext cx="762000" cy="1257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5135" name="AutoShape 14"/>
            <p:cNvCxnSpPr>
              <a:cxnSpLocks noChangeShapeType="1"/>
              <a:stCxn id="5127" idx="3"/>
              <a:endCxn id="5128" idx="1"/>
            </p:cNvCxnSpPr>
            <p:nvPr/>
          </p:nvCxnSpPr>
          <p:spPr bwMode="auto">
            <a:xfrm>
              <a:off x="6172200" y="3009900"/>
              <a:ext cx="457200" cy="0"/>
            </a:xfrm>
            <a:prstGeom prst="straightConnector1">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cxnSp>
        <p:sp>
          <p:nvSpPr>
            <p:cNvPr id="5136" name="Line 15"/>
            <p:cNvSpPr>
              <a:spLocks noChangeShapeType="1"/>
            </p:cNvSpPr>
            <p:nvPr/>
          </p:nvSpPr>
          <p:spPr bwMode="auto">
            <a:xfrm>
              <a:off x="6400800" y="4876800"/>
              <a:ext cx="533400"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5137" name="Line 16"/>
            <p:cNvSpPr>
              <a:spLocks noChangeShapeType="1"/>
            </p:cNvSpPr>
            <p:nvPr/>
          </p:nvSpPr>
          <p:spPr bwMode="auto">
            <a:xfrm>
              <a:off x="6400800" y="5334000"/>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5138" name="Text Box 17"/>
            <p:cNvSpPr txBox="1">
              <a:spLocks noChangeArrowheads="1"/>
            </p:cNvSpPr>
            <p:nvPr/>
          </p:nvSpPr>
          <p:spPr bwMode="auto">
            <a:xfrm>
              <a:off x="6964363" y="4738688"/>
              <a:ext cx="141763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b="1"/>
                <a:t>Data flow</a:t>
              </a:r>
            </a:p>
          </p:txBody>
        </p:sp>
        <p:sp>
          <p:nvSpPr>
            <p:cNvPr id="5139" name="Text Box 18"/>
            <p:cNvSpPr txBox="1">
              <a:spLocks noChangeArrowheads="1"/>
            </p:cNvSpPr>
            <p:nvPr/>
          </p:nvSpPr>
          <p:spPr bwMode="auto">
            <a:xfrm>
              <a:off x="6994525" y="5137150"/>
              <a:ext cx="17573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b="1"/>
                <a:t>Control flow</a:t>
              </a:r>
            </a:p>
          </p:txBody>
        </p:sp>
        <p:sp>
          <p:nvSpPr>
            <p:cNvPr id="5140" name="Text Box 19"/>
            <p:cNvSpPr txBox="1">
              <a:spLocks noChangeArrowheads="1"/>
            </p:cNvSpPr>
            <p:nvPr/>
          </p:nvSpPr>
          <p:spPr bwMode="auto">
            <a:xfrm>
              <a:off x="3935413" y="5257800"/>
              <a:ext cx="109378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b="1"/>
                <a:t>Binary </a:t>
              </a:r>
            </a:p>
            <a:p>
              <a:r>
                <a:rPr lang="en-US" b="1"/>
                <a:t>pgms</a:t>
              </a:r>
            </a:p>
          </p:txBody>
        </p:sp>
        <p:sp>
          <p:nvSpPr>
            <p:cNvPr id="5141" name="Text Box 20"/>
            <p:cNvSpPr txBox="1">
              <a:spLocks noChangeArrowheads="1"/>
            </p:cNvSpPr>
            <p:nvPr/>
          </p:nvSpPr>
          <p:spPr bwMode="auto">
            <a:xfrm>
              <a:off x="1736725" y="5257800"/>
              <a:ext cx="1271588"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b="1"/>
                <a:t>Object </a:t>
              </a:r>
            </a:p>
            <a:p>
              <a:r>
                <a:rPr lang="en-US" b="1"/>
                <a:t>modules</a:t>
              </a:r>
            </a:p>
          </p:txBody>
        </p:sp>
        <p:cxnSp>
          <p:nvCxnSpPr>
            <p:cNvPr id="5142" name="AutoShape 23"/>
            <p:cNvCxnSpPr>
              <a:cxnSpLocks noChangeShapeType="1"/>
              <a:endCxn id="5125" idx="1"/>
            </p:cNvCxnSpPr>
            <p:nvPr/>
          </p:nvCxnSpPr>
          <p:spPr bwMode="auto">
            <a:xfrm rot="-5400000">
              <a:off x="-933450" y="4095750"/>
              <a:ext cx="2400300" cy="228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5143" name="Text Box 24"/>
            <p:cNvSpPr txBox="1">
              <a:spLocks noChangeArrowheads="1"/>
            </p:cNvSpPr>
            <p:nvPr/>
          </p:nvSpPr>
          <p:spPr bwMode="auto">
            <a:xfrm>
              <a:off x="-77788" y="5334000"/>
              <a:ext cx="1068388"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b="1"/>
                <a:t>Source</a:t>
              </a:r>
            </a:p>
            <a:p>
              <a:r>
                <a:rPr lang="en-US" b="1"/>
                <a:t>pgm</a:t>
              </a:r>
            </a:p>
          </p:txBody>
        </p:sp>
        <p:sp>
          <p:nvSpPr>
            <p:cNvPr id="5144" name="Line 25"/>
            <p:cNvSpPr>
              <a:spLocks noChangeShapeType="1"/>
            </p:cNvSpPr>
            <p:nvPr/>
          </p:nvSpPr>
          <p:spPr bwMode="auto">
            <a:xfrm>
              <a:off x="7315200" y="2057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5145" name="Text Box 26"/>
            <p:cNvSpPr txBox="1">
              <a:spLocks noChangeArrowheads="1"/>
            </p:cNvSpPr>
            <p:nvPr/>
          </p:nvSpPr>
          <p:spPr bwMode="auto">
            <a:xfrm>
              <a:off x="6910388" y="1555750"/>
              <a:ext cx="86201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b="1"/>
                <a:t>Data </a:t>
              </a:r>
            </a:p>
          </p:txBody>
        </p:sp>
        <p:cxnSp>
          <p:nvCxnSpPr>
            <p:cNvPr id="5146" name="AutoShape 27"/>
            <p:cNvCxnSpPr>
              <a:cxnSpLocks noChangeShapeType="1"/>
              <a:stCxn id="5128" idx="2"/>
            </p:cNvCxnSpPr>
            <p:nvPr/>
          </p:nvCxnSpPr>
          <p:spPr bwMode="auto">
            <a:xfrm rot="16200000" flipH="1">
              <a:off x="7620000" y="3276600"/>
              <a:ext cx="304800" cy="609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5147" name="Text Box 28"/>
            <p:cNvSpPr txBox="1">
              <a:spLocks noChangeArrowheads="1"/>
            </p:cNvSpPr>
            <p:nvPr/>
          </p:nvSpPr>
          <p:spPr bwMode="auto">
            <a:xfrm>
              <a:off x="7832725" y="3703637"/>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b="1"/>
                <a:t>results</a:t>
              </a:r>
            </a:p>
          </p:txBody>
        </p:sp>
        <p:sp>
          <p:nvSpPr>
            <p:cNvPr id="5148" name="Text Box 29"/>
            <p:cNvSpPr txBox="1">
              <a:spLocks noChangeArrowheads="1"/>
            </p:cNvSpPr>
            <p:nvPr/>
          </p:nvSpPr>
          <p:spPr bwMode="auto">
            <a:xfrm>
              <a:off x="212725" y="6203950"/>
              <a:ext cx="36375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000" b="1" dirty="0"/>
                <a:t>F</a:t>
              </a:r>
              <a:r>
                <a:rPr lang="en-US" sz="2000" b="1" dirty="0" smtClean="0"/>
                <a:t>ig </a:t>
              </a:r>
              <a:r>
                <a:rPr lang="en-US" sz="2000" b="1" dirty="0"/>
                <a:t>: </a:t>
              </a:r>
              <a:r>
                <a:rPr lang="en-US" sz="2000" b="1" dirty="0" smtClean="0"/>
                <a:t>Program </a:t>
              </a:r>
              <a:r>
                <a:rPr lang="en-US" sz="2000" b="1" dirty="0"/>
                <a:t>execution</a:t>
              </a:r>
            </a:p>
          </p:txBody>
        </p:sp>
      </p:grpSp>
      <p:sp>
        <p:nvSpPr>
          <p:cNvPr id="5124"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64EEAC55-50FC-487F-8D6A-7023BA2A8876}" type="slidenum">
              <a:rPr lang="en-US">
                <a:solidFill>
                  <a:schemeClr val="tx2"/>
                </a:solidFill>
              </a:rPr>
              <a:pPr/>
              <a:t>4</a:t>
            </a:fld>
            <a:endParaRPr lang="en-US">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fontAlgn="auto">
              <a:spcAft>
                <a:spcPts val="0"/>
              </a:spcAft>
              <a:defRPr/>
            </a:pPr>
            <a:r>
              <a:rPr lang="en-US" sz="3400" dirty="0" smtClean="0">
                <a:solidFill>
                  <a:schemeClr val="accent6">
                    <a:tint val="1000"/>
                  </a:schemeClr>
                </a:solidFill>
              </a:rPr>
              <a:t>Translated, linked and load time address</a:t>
            </a:r>
          </a:p>
        </p:txBody>
      </p:sp>
      <p:sp>
        <p:nvSpPr>
          <p:cNvPr id="7171" name="Rectangle 3"/>
          <p:cNvSpPr>
            <a:spLocks noGrp="1" noChangeArrowheads="1"/>
          </p:cNvSpPr>
          <p:nvPr>
            <p:ph idx="1"/>
          </p:nvPr>
        </p:nvSpPr>
        <p:spPr/>
        <p:txBody>
          <a:bodyPr rtlCol="0">
            <a:normAutofit/>
          </a:bodyPr>
          <a:lstStyle/>
          <a:p>
            <a:pPr marL="274320" indent="-274320" fontAlgn="auto">
              <a:lnSpc>
                <a:spcPct val="80000"/>
              </a:lnSpc>
              <a:spcAft>
                <a:spcPts val="0"/>
              </a:spcAft>
              <a:buClr>
                <a:schemeClr val="accent1">
                  <a:lumMod val="60000"/>
                  <a:lumOff val="40000"/>
                </a:schemeClr>
              </a:buClr>
              <a:buFont typeface="Arial" pitchFamily="34" charset="0"/>
              <a:buChar char="•"/>
              <a:defRPr/>
            </a:pPr>
            <a:r>
              <a:rPr lang="en-US" sz="2400" dirty="0" smtClean="0"/>
              <a:t>While compiling a program P, a translator is given an origin specification for P – </a:t>
            </a:r>
            <a:r>
              <a:rPr lang="en-US" sz="2400" b="1" dirty="0" smtClean="0"/>
              <a:t>translated origin </a:t>
            </a:r>
            <a:r>
              <a:rPr lang="en-US" sz="2400" dirty="0" smtClean="0"/>
              <a:t>of P</a:t>
            </a:r>
          </a:p>
          <a:p>
            <a:pPr marL="274320" indent="-274320" fontAlgn="auto">
              <a:lnSpc>
                <a:spcPct val="80000"/>
              </a:lnSpc>
              <a:spcAft>
                <a:spcPts val="0"/>
              </a:spcAft>
              <a:buClr>
                <a:schemeClr val="accent1">
                  <a:lumMod val="60000"/>
                  <a:lumOff val="40000"/>
                </a:schemeClr>
              </a:buClr>
              <a:buFont typeface="Arial" pitchFamily="34" charset="0"/>
              <a:buChar char="•"/>
              <a:defRPr/>
            </a:pPr>
            <a:endParaRPr lang="en-US" sz="2400" dirty="0" smtClean="0"/>
          </a:p>
          <a:p>
            <a:pPr marL="274320" indent="-274320" fontAlgn="auto">
              <a:lnSpc>
                <a:spcPct val="80000"/>
              </a:lnSpc>
              <a:spcAft>
                <a:spcPts val="0"/>
              </a:spcAft>
              <a:buClr>
                <a:schemeClr val="accent1">
                  <a:lumMod val="60000"/>
                  <a:lumOff val="40000"/>
                </a:schemeClr>
              </a:buClr>
              <a:buFont typeface="Arial" pitchFamily="34" charset="0"/>
              <a:buChar char="•"/>
              <a:defRPr/>
            </a:pPr>
            <a:r>
              <a:rPr lang="en-US" sz="2400" dirty="0" smtClean="0"/>
              <a:t>Translator uses the value of the translated origin to </a:t>
            </a:r>
            <a:r>
              <a:rPr lang="en-US" sz="2400" b="1" dirty="0" smtClean="0"/>
              <a:t>perform</a:t>
            </a:r>
            <a:r>
              <a:rPr lang="en-US" sz="2400" dirty="0" smtClean="0"/>
              <a:t> </a:t>
            </a:r>
            <a:r>
              <a:rPr lang="en-US" sz="2400" b="1" dirty="0" smtClean="0"/>
              <a:t>memory allocation </a:t>
            </a:r>
            <a:r>
              <a:rPr lang="en-US" sz="2400" dirty="0" smtClean="0"/>
              <a:t>for the symbols declared in P</a:t>
            </a:r>
          </a:p>
          <a:p>
            <a:pPr marL="274320" indent="-274320" fontAlgn="auto">
              <a:lnSpc>
                <a:spcPct val="80000"/>
              </a:lnSpc>
              <a:spcAft>
                <a:spcPts val="0"/>
              </a:spcAft>
              <a:buClr>
                <a:schemeClr val="accent1">
                  <a:lumMod val="60000"/>
                  <a:lumOff val="40000"/>
                </a:schemeClr>
              </a:buClr>
              <a:buFont typeface="Arial" pitchFamily="34" charset="0"/>
              <a:buChar char="•"/>
              <a:defRPr/>
            </a:pPr>
            <a:endParaRPr lang="en-US" sz="2400" dirty="0" smtClean="0"/>
          </a:p>
          <a:p>
            <a:pPr marL="274320" indent="-274320" fontAlgn="auto">
              <a:lnSpc>
                <a:spcPct val="80000"/>
              </a:lnSpc>
              <a:spcAft>
                <a:spcPts val="0"/>
              </a:spcAft>
              <a:buClr>
                <a:schemeClr val="accent1">
                  <a:lumMod val="60000"/>
                  <a:lumOff val="40000"/>
                </a:schemeClr>
              </a:buClr>
              <a:buFont typeface="Arial" pitchFamily="34" charset="0"/>
              <a:buChar char="•"/>
              <a:defRPr/>
            </a:pPr>
            <a:r>
              <a:rPr lang="en-US" sz="2400" dirty="0" smtClean="0"/>
              <a:t>This results in assignment of </a:t>
            </a:r>
            <a:r>
              <a:rPr lang="en-US" sz="2400" b="1" dirty="0" smtClean="0"/>
              <a:t>translation time address </a:t>
            </a:r>
            <a:r>
              <a:rPr lang="en-US" sz="2400" dirty="0" err="1" smtClean="0"/>
              <a:t>t</a:t>
            </a:r>
            <a:r>
              <a:rPr lang="en-US" sz="2400" baseline="-25000" dirty="0" err="1" smtClean="0"/>
              <a:t>symb</a:t>
            </a:r>
            <a:r>
              <a:rPr lang="en-US" sz="2400" dirty="0" smtClean="0"/>
              <a:t> to each symbol  </a:t>
            </a:r>
            <a:r>
              <a:rPr lang="en-US" sz="2400" i="1" dirty="0" err="1" smtClean="0"/>
              <a:t>symb</a:t>
            </a:r>
            <a:r>
              <a:rPr lang="en-US" sz="2400" dirty="0" smtClean="0"/>
              <a:t> in the program</a:t>
            </a:r>
          </a:p>
          <a:p>
            <a:pPr marL="274320" indent="-274320" fontAlgn="auto">
              <a:lnSpc>
                <a:spcPct val="80000"/>
              </a:lnSpc>
              <a:spcAft>
                <a:spcPts val="0"/>
              </a:spcAft>
              <a:buClr>
                <a:schemeClr val="accent1">
                  <a:lumMod val="60000"/>
                  <a:lumOff val="40000"/>
                </a:schemeClr>
              </a:buClr>
              <a:buFont typeface="Arial" pitchFamily="34" charset="0"/>
              <a:buChar char="•"/>
              <a:defRPr/>
            </a:pPr>
            <a:endParaRPr lang="en-US" sz="2400" dirty="0" smtClean="0"/>
          </a:p>
          <a:p>
            <a:pPr marL="274320" indent="-274320" fontAlgn="auto">
              <a:lnSpc>
                <a:spcPct val="80000"/>
              </a:lnSpc>
              <a:spcAft>
                <a:spcPts val="0"/>
              </a:spcAft>
              <a:buClr>
                <a:schemeClr val="accent1">
                  <a:lumMod val="60000"/>
                  <a:lumOff val="40000"/>
                </a:schemeClr>
              </a:buClr>
              <a:buFont typeface="Arial" pitchFamily="34" charset="0"/>
              <a:buChar char="•"/>
              <a:defRPr/>
            </a:pPr>
            <a:r>
              <a:rPr lang="en-US" sz="2400" dirty="0" smtClean="0"/>
              <a:t>The </a:t>
            </a:r>
            <a:r>
              <a:rPr lang="en-US" sz="2400" b="1" dirty="0" smtClean="0"/>
              <a:t>execution start address </a:t>
            </a:r>
            <a:r>
              <a:rPr lang="en-US" sz="2400" dirty="0" smtClean="0"/>
              <a:t>(start address) of a program is the address of instruction from which its execution must begin</a:t>
            </a:r>
          </a:p>
        </p:txBody>
      </p:sp>
      <p:sp>
        <p:nvSpPr>
          <p:cNvPr id="6149"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5DAC0266-7A55-47BA-A5F7-B30247ED1D66}" type="slidenum">
              <a:rPr lang="en-US">
                <a:solidFill>
                  <a:schemeClr val="tx2"/>
                </a:solidFill>
              </a:rPr>
              <a:pPr/>
              <a:t>5</a:t>
            </a:fld>
            <a:endParaRPr lang="en-US">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fontAlgn="auto">
              <a:spcAft>
                <a:spcPts val="0"/>
              </a:spcAft>
              <a:defRPr/>
            </a:pPr>
            <a:r>
              <a:rPr lang="en-US" dirty="0">
                <a:solidFill>
                  <a:schemeClr val="accent6">
                    <a:tint val="1000"/>
                  </a:schemeClr>
                </a:solidFill>
              </a:rPr>
              <a:t>Translated, linked and load time </a:t>
            </a:r>
            <a:r>
              <a:rPr lang="en-US" dirty="0" smtClean="0">
                <a:solidFill>
                  <a:schemeClr val="accent6">
                    <a:tint val="1000"/>
                  </a:schemeClr>
                </a:solidFill>
              </a:rPr>
              <a:t>address (cont..)</a:t>
            </a:r>
          </a:p>
        </p:txBody>
      </p:sp>
      <p:sp>
        <p:nvSpPr>
          <p:cNvPr id="8195" name="Rectangle 3"/>
          <p:cNvSpPr>
            <a:spLocks noGrp="1" noChangeArrowheads="1"/>
          </p:cNvSpPr>
          <p:nvPr>
            <p:ph idx="1"/>
          </p:nvPr>
        </p:nvSpPr>
        <p:spPr/>
        <p:txBody>
          <a:bodyPr rtlCol="0">
            <a:normAutofit/>
          </a:bodyPr>
          <a:lstStyle/>
          <a:p>
            <a:pPr marL="274320" indent="-274320" fontAlgn="auto">
              <a:spcAft>
                <a:spcPts val="0"/>
              </a:spcAft>
              <a:buClr>
                <a:schemeClr val="accent1">
                  <a:lumMod val="60000"/>
                  <a:lumOff val="40000"/>
                </a:schemeClr>
              </a:buClr>
              <a:buFont typeface="Arial" pitchFamily="34" charset="0"/>
              <a:buChar char="•"/>
              <a:defRPr/>
            </a:pPr>
            <a:r>
              <a:rPr lang="en-US" sz="2800" dirty="0" smtClean="0"/>
              <a:t>The start address specified by the translator is the translated start address of the program</a:t>
            </a:r>
          </a:p>
          <a:p>
            <a:pPr marL="274320" indent="-274320" fontAlgn="auto">
              <a:spcAft>
                <a:spcPts val="0"/>
              </a:spcAft>
              <a:buClr>
                <a:schemeClr val="accent1">
                  <a:lumMod val="60000"/>
                  <a:lumOff val="40000"/>
                </a:schemeClr>
              </a:buClr>
              <a:buFont typeface="Arial" pitchFamily="34" charset="0"/>
              <a:buChar char="•"/>
              <a:defRPr/>
            </a:pPr>
            <a:endParaRPr lang="en-US" sz="2800" b="1" u="sng" dirty="0" smtClean="0"/>
          </a:p>
          <a:p>
            <a:pPr marL="274320" indent="-274320" fontAlgn="auto">
              <a:spcAft>
                <a:spcPts val="0"/>
              </a:spcAft>
              <a:buClr>
                <a:schemeClr val="accent1">
                  <a:lumMod val="60000"/>
                  <a:lumOff val="40000"/>
                </a:schemeClr>
              </a:buClr>
              <a:buFont typeface="Arial" pitchFamily="34" charset="0"/>
              <a:buChar char="•"/>
              <a:defRPr/>
            </a:pPr>
            <a:r>
              <a:rPr lang="en-US" sz="2800" b="1" u="sng" dirty="0" smtClean="0"/>
              <a:t>Origin of a program have to be changed by linker or loader</a:t>
            </a:r>
            <a:r>
              <a:rPr lang="en-US" sz="2800" dirty="0" smtClean="0"/>
              <a:t> for one of two reasons</a:t>
            </a:r>
            <a:endParaRPr lang="en-US" dirty="0"/>
          </a:p>
          <a:p>
            <a:pPr marL="674370" lvl="1" indent="-274320">
              <a:buClr>
                <a:schemeClr val="accent1">
                  <a:lumMod val="60000"/>
                  <a:lumOff val="40000"/>
                </a:schemeClr>
              </a:buClr>
              <a:buFont typeface="Arial" pitchFamily="34" charset="0"/>
              <a:buChar char="•"/>
              <a:defRPr/>
            </a:pPr>
            <a:r>
              <a:rPr lang="en-US" dirty="0" smtClean="0"/>
              <a:t>The </a:t>
            </a:r>
            <a:r>
              <a:rPr lang="en-US" u="sng" dirty="0" smtClean="0"/>
              <a:t>same set of translated addresses may have been used in different object modules </a:t>
            </a:r>
            <a:r>
              <a:rPr lang="en-US" dirty="0" smtClean="0"/>
              <a:t>constituting a program. Memory allocation to such programs would </a:t>
            </a:r>
            <a:r>
              <a:rPr lang="en-US" u="sng" dirty="0" smtClean="0"/>
              <a:t>conflict </a:t>
            </a:r>
            <a:r>
              <a:rPr lang="en-US" dirty="0" smtClean="0"/>
              <a:t>unless their origins are changed</a:t>
            </a:r>
          </a:p>
        </p:txBody>
      </p:sp>
      <p:sp>
        <p:nvSpPr>
          <p:cNvPr id="7173"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BBF7EB1E-E676-44D8-B9BB-61248EBD2B03}" type="slidenum">
              <a:rPr lang="en-US">
                <a:solidFill>
                  <a:schemeClr val="tx2"/>
                </a:solidFill>
              </a:rPr>
              <a:pPr/>
              <a:t>6</a:t>
            </a:fld>
            <a:endParaRPr lang="en-US">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fontAlgn="auto">
              <a:spcAft>
                <a:spcPts val="0"/>
              </a:spcAft>
              <a:defRPr/>
            </a:pPr>
            <a:r>
              <a:rPr lang="en-US" dirty="0">
                <a:solidFill>
                  <a:schemeClr val="accent6">
                    <a:tint val="1000"/>
                  </a:schemeClr>
                </a:solidFill>
              </a:rPr>
              <a:t>Translated, linked and load time address (cont..)</a:t>
            </a:r>
            <a:endParaRPr lang="en-US" dirty="0" smtClean="0">
              <a:solidFill>
                <a:schemeClr val="accent6">
                  <a:tint val="1000"/>
                </a:schemeClr>
              </a:solidFill>
            </a:endParaRPr>
          </a:p>
        </p:txBody>
      </p:sp>
      <p:sp>
        <p:nvSpPr>
          <p:cNvPr id="9219" name="Rectangle 3"/>
          <p:cNvSpPr>
            <a:spLocks noGrp="1" noChangeArrowheads="1"/>
          </p:cNvSpPr>
          <p:nvPr>
            <p:ph idx="1"/>
          </p:nvPr>
        </p:nvSpPr>
        <p:spPr/>
        <p:txBody>
          <a:bodyPr rtlCol="0">
            <a:normAutofit/>
          </a:bodyPr>
          <a:lstStyle/>
          <a:p>
            <a:pPr marL="548640" lvl="1" indent="-182880" fontAlgn="auto">
              <a:lnSpc>
                <a:spcPct val="90000"/>
              </a:lnSpc>
              <a:spcAft>
                <a:spcPts val="0"/>
              </a:spcAft>
              <a:buClr>
                <a:schemeClr val="accent1">
                  <a:lumMod val="60000"/>
                  <a:lumOff val="40000"/>
                </a:schemeClr>
              </a:buClr>
              <a:buFont typeface="Arial" pitchFamily="34" charset="0"/>
              <a:buChar char="•"/>
              <a:defRPr/>
            </a:pPr>
            <a:r>
              <a:rPr lang="en-US" dirty="0" smtClean="0"/>
              <a:t>An </a:t>
            </a:r>
            <a:r>
              <a:rPr lang="en-US" u="sng" dirty="0" smtClean="0"/>
              <a:t>OS may require that a program should execute from a specific area of memory</a:t>
            </a:r>
            <a:r>
              <a:rPr lang="en-US" dirty="0" smtClean="0"/>
              <a:t>. This may require a change in its origin. Change of origin leads to changes in execution start address and in the addresses assigned to symbols</a:t>
            </a:r>
          </a:p>
        </p:txBody>
      </p:sp>
      <p:sp>
        <p:nvSpPr>
          <p:cNvPr id="8197"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5300725A-B71A-41C4-B72D-A26E59FDF035}" type="slidenum">
              <a:rPr lang="en-US">
                <a:solidFill>
                  <a:schemeClr val="tx2"/>
                </a:solidFill>
              </a:rPr>
              <a:pPr/>
              <a:t>7</a:t>
            </a:fld>
            <a:endParaRPr lang="en-US">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274320" indent="-274320">
              <a:lnSpc>
                <a:spcPct val="90000"/>
              </a:lnSpc>
              <a:buClr>
                <a:schemeClr val="accent1">
                  <a:lumMod val="60000"/>
                  <a:lumOff val="40000"/>
                </a:schemeClr>
              </a:buClr>
              <a:defRPr/>
            </a:pPr>
            <a:r>
              <a:rPr lang="en-US" sz="2800" dirty="0"/>
              <a:t>Terminology referring to address of </a:t>
            </a:r>
            <a:r>
              <a:rPr lang="en-US" sz="2800" dirty="0" smtClean="0"/>
              <a:t>program entity </a:t>
            </a:r>
            <a:r>
              <a:rPr lang="en-US" sz="2800" dirty="0"/>
              <a:t>at different types</a:t>
            </a:r>
          </a:p>
          <a:p>
            <a:pPr marL="548640" lvl="1" indent="-182880">
              <a:lnSpc>
                <a:spcPct val="90000"/>
              </a:lnSpc>
              <a:buClr>
                <a:schemeClr val="accent1">
                  <a:lumMod val="60000"/>
                  <a:lumOff val="40000"/>
                </a:schemeClr>
              </a:buClr>
              <a:buFont typeface="Arial" pitchFamily="34" charset="0"/>
              <a:buChar char="•"/>
              <a:defRPr/>
            </a:pPr>
            <a:endParaRPr lang="en-US" sz="2400" b="1" dirty="0" smtClean="0"/>
          </a:p>
          <a:p>
            <a:pPr marL="548640" lvl="1" indent="-182880">
              <a:lnSpc>
                <a:spcPct val="90000"/>
              </a:lnSpc>
              <a:buClr>
                <a:schemeClr val="accent1">
                  <a:lumMod val="60000"/>
                  <a:lumOff val="40000"/>
                </a:schemeClr>
              </a:buClr>
              <a:buFont typeface="Arial" pitchFamily="34" charset="0"/>
              <a:buChar char="•"/>
              <a:defRPr/>
            </a:pPr>
            <a:r>
              <a:rPr lang="en-US" sz="2400" b="1" dirty="0" smtClean="0"/>
              <a:t>Translation </a:t>
            </a:r>
            <a:r>
              <a:rPr lang="en-US" sz="2400" b="1" dirty="0"/>
              <a:t>time (or translated) address </a:t>
            </a:r>
            <a:r>
              <a:rPr lang="en-US" sz="2400" dirty="0"/>
              <a:t>: address assigned by translator</a:t>
            </a:r>
          </a:p>
          <a:p>
            <a:pPr marL="548640" lvl="1" indent="-182880">
              <a:lnSpc>
                <a:spcPct val="90000"/>
              </a:lnSpc>
              <a:buClr>
                <a:schemeClr val="accent1">
                  <a:lumMod val="60000"/>
                  <a:lumOff val="40000"/>
                </a:schemeClr>
              </a:buClr>
              <a:buFont typeface="Arial" pitchFamily="34" charset="0"/>
              <a:buChar char="•"/>
              <a:defRPr/>
            </a:pPr>
            <a:endParaRPr lang="en-US" sz="2400" b="1" dirty="0" smtClean="0"/>
          </a:p>
          <a:p>
            <a:pPr marL="548640" lvl="1" indent="-182880">
              <a:lnSpc>
                <a:spcPct val="90000"/>
              </a:lnSpc>
              <a:buClr>
                <a:schemeClr val="accent1">
                  <a:lumMod val="60000"/>
                  <a:lumOff val="40000"/>
                </a:schemeClr>
              </a:buClr>
              <a:buFont typeface="Arial" pitchFamily="34" charset="0"/>
              <a:buChar char="•"/>
              <a:defRPr/>
            </a:pPr>
            <a:r>
              <a:rPr lang="en-US" sz="2400" b="1" dirty="0" smtClean="0"/>
              <a:t>Linked </a:t>
            </a:r>
            <a:r>
              <a:rPr lang="en-US" sz="2400" b="1" dirty="0"/>
              <a:t>address </a:t>
            </a:r>
            <a:r>
              <a:rPr lang="en-US" sz="2400" dirty="0"/>
              <a:t>: address assigned by linker</a:t>
            </a:r>
          </a:p>
          <a:p>
            <a:pPr marL="548640" lvl="1" indent="-182880">
              <a:lnSpc>
                <a:spcPct val="90000"/>
              </a:lnSpc>
              <a:buClr>
                <a:schemeClr val="accent1">
                  <a:lumMod val="60000"/>
                  <a:lumOff val="40000"/>
                </a:schemeClr>
              </a:buClr>
              <a:buFont typeface="Arial" pitchFamily="34" charset="0"/>
              <a:buChar char="•"/>
              <a:defRPr/>
            </a:pPr>
            <a:endParaRPr lang="en-US" sz="2400" b="1" dirty="0" smtClean="0"/>
          </a:p>
          <a:p>
            <a:pPr marL="548640" lvl="1" indent="-182880">
              <a:lnSpc>
                <a:spcPct val="90000"/>
              </a:lnSpc>
              <a:buClr>
                <a:schemeClr val="accent1">
                  <a:lumMod val="60000"/>
                  <a:lumOff val="40000"/>
                </a:schemeClr>
              </a:buClr>
              <a:buFont typeface="Arial" pitchFamily="34" charset="0"/>
              <a:buChar char="•"/>
              <a:defRPr/>
            </a:pPr>
            <a:r>
              <a:rPr lang="en-US" sz="2400" b="1" dirty="0" smtClean="0"/>
              <a:t>Load </a:t>
            </a:r>
            <a:r>
              <a:rPr lang="en-US" sz="2400" b="1" dirty="0"/>
              <a:t>time (or load) address </a:t>
            </a:r>
            <a:r>
              <a:rPr lang="en-US" sz="2400" dirty="0"/>
              <a:t>: address assigned by loader</a:t>
            </a:r>
          </a:p>
          <a:p>
            <a:endParaRPr lang="en-IN" sz="3600" dirty="0"/>
          </a:p>
        </p:txBody>
      </p:sp>
      <p:sp>
        <p:nvSpPr>
          <p:cNvPr id="4" name="Slide Number Placeholder 3"/>
          <p:cNvSpPr>
            <a:spLocks noGrp="1"/>
          </p:cNvSpPr>
          <p:nvPr>
            <p:ph type="sldNum" sz="quarter" idx="12"/>
          </p:nvPr>
        </p:nvSpPr>
        <p:spPr/>
        <p:txBody>
          <a:bodyPr/>
          <a:lstStyle/>
          <a:p>
            <a:pPr>
              <a:defRPr/>
            </a:pPr>
            <a:fld id="{8533F90C-98E0-43A7-8847-CE904E93AB93}" type="slidenum">
              <a:rPr lang="en-US" smtClean="0"/>
              <a:pPr>
                <a:defRPr/>
              </a:pPr>
              <a:t>8</a:t>
            </a:fld>
            <a:endParaRPr lang="en-US"/>
          </a:p>
        </p:txBody>
      </p:sp>
    </p:spTree>
    <p:extLst>
      <p:ext uri="{BB962C8B-B14F-4D97-AF65-F5344CB8AC3E}">
        <p14:creationId xmlns:p14="http://schemas.microsoft.com/office/powerpoint/2010/main" xmlns="" val="293134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fontAlgn="auto">
              <a:spcAft>
                <a:spcPts val="0"/>
              </a:spcAft>
              <a:defRPr/>
            </a:pPr>
            <a:r>
              <a:rPr lang="en-US" dirty="0">
                <a:solidFill>
                  <a:schemeClr val="accent6">
                    <a:tint val="1000"/>
                  </a:schemeClr>
                </a:solidFill>
              </a:rPr>
              <a:t>Translated, linked and load time address (cont..)</a:t>
            </a:r>
            <a:endParaRPr lang="en-US" dirty="0" smtClean="0">
              <a:solidFill>
                <a:schemeClr val="accent6">
                  <a:tint val="1000"/>
                </a:schemeClr>
              </a:solidFill>
            </a:endParaRPr>
          </a:p>
        </p:txBody>
      </p:sp>
      <p:sp>
        <p:nvSpPr>
          <p:cNvPr id="10243" name="Rectangle 3"/>
          <p:cNvSpPr>
            <a:spLocks noGrp="1" noChangeArrowheads="1"/>
          </p:cNvSpPr>
          <p:nvPr>
            <p:ph idx="1"/>
          </p:nvPr>
        </p:nvSpPr>
        <p:spPr/>
        <p:txBody>
          <a:bodyPr rtlCol="0">
            <a:noAutofit/>
          </a:bodyPr>
          <a:lstStyle/>
          <a:p>
            <a:pPr marL="274320" indent="-274320" fontAlgn="auto">
              <a:lnSpc>
                <a:spcPct val="90000"/>
              </a:lnSpc>
              <a:spcAft>
                <a:spcPts val="0"/>
              </a:spcAft>
              <a:buClr>
                <a:schemeClr val="accent1">
                  <a:lumMod val="60000"/>
                  <a:lumOff val="40000"/>
                </a:schemeClr>
              </a:buClr>
              <a:buFont typeface="Arial" pitchFamily="34" charset="0"/>
              <a:buChar char="•"/>
              <a:defRPr/>
            </a:pPr>
            <a:r>
              <a:rPr lang="en-US" sz="2800" dirty="0" smtClean="0"/>
              <a:t>Translated time, linked time and load time are used with the origin and execution start address of a program</a:t>
            </a:r>
          </a:p>
          <a:p>
            <a:pPr marL="548640" lvl="1" indent="-182880" fontAlgn="auto">
              <a:lnSpc>
                <a:spcPct val="90000"/>
              </a:lnSpc>
              <a:spcAft>
                <a:spcPts val="0"/>
              </a:spcAft>
              <a:buClr>
                <a:schemeClr val="accent1">
                  <a:lumMod val="60000"/>
                  <a:lumOff val="40000"/>
                </a:schemeClr>
              </a:buClr>
              <a:buFont typeface="Arial" pitchFamily="34" charset="0"/>
              <a:buChar char="•"/>
              <a:defRPr/>
            </a:pPr>
            <a:r>
              <a:rPr lang="en-US" sz="2400" b="1" dirty="0" smtClean="0"/>
              <a:t>Translated origin </a:t>
            </a:r>
            <a:r>
              <a:rPr lang="en-US" sz="2400" dirty="0" smtClean="0"/>
              <a:t>: Address of the origin assumed by the translator. This is the address specified by the programmer in ORIGIN statement</a:t>
            </a:r>
          </a:p>
          <a:p>
            <a:pPr marL="548640" lvl="1" indent="-182880">
              <a:lnSpc>
                <a:spcPct val="90000"/>
              </a:lnSpc>
              <a:buClr>
                <a:schemeClr val="accent1">
                  <a:lumMod val="60000"/>
                  <a:lumOff val="40000"/>
                </a:schemeClr>
              </a:buClr>
              <a:buFont typeface="Arial" pitchFamily="34" charset="0"/>
              <a:buChar char="•"/>
              <a:defRPr/>
            </a:pPr>
            <a:r>
              <a:rPr lang="en-US" sz="2400" b="1" dirty="0" smtClean="0"/>
              <a:t>Linked origin </a:t>
            </a:r>
            <a:r>
              <a:rPr lang="en-US" sz="2400" dirty="0" smtClean="0"/>
              <a:t>: Address of the origin assigned by linker while producing a binary </a:t>
            </a:r>
            <a:r>
              <a:rPr lang="en-US" sz="2400" dirty="0"/>
              <a:t>program</a:t>
            </a:r>
            <a:endParaRPr lang="en-US" sz="2400" dirty="0" smtClean="0"/>
          </a:p>
          <a:p>
            <a:pPr marL="548640" lvl="1" indent="-182880" fontAlgn="auto">
              <a:lnSpc>
                <a:spcPct val="90000"/>
              </a:lnSpc>
              <a:spcAft>
                <a:spcPts val="0"/>
              </a:spcAft>
              <a:buClr>
                <a:schemeClr val="accent1">
                  <a:lumMod val="60000"/>
                  <a:lumOff val="40000"/>
                </a:schemeClr>
              </a:buClr>
              <a:buFont typeface="Arial" pitchFamily="34" charset="0"/>
              <a:buChar char="•"/>
              <a:defRPr/>
            </a:pPr>
            <a:r>
              <a:rPr lang="en-US" sz="2400" b="1" dirty="0" smtClean="0"/>
              <a:t>Load origin</a:t>
            </a:r>
            <a:r>
              <a:rPr lang="en-US" sz="2400" dirty="0" smtClean="0"/>
              <a:t> : Address of origin assigned by loader while loading the program for execution</a:t>
            </a:r>
          </a:p>
          <a:p>
            <a:pPr marL="274320" indent="-274320">
              <a:lnSpc>
                <a:spcPct val="90000"/>
              </a:lnSpc>
              <a:buClr>
                <a:schemeClr val="accent1">
                  <a:lumMod val="60000"/>
                  <a:lumOff val="40000"/>
                </a:schemeClr>
              </a:buClr>
              <a:defRPr/>
            </a:pPr>
            <a:endParaRPr lang="en-US" sz="2800" dirty="0" smtClean="0"/>
          </a:p>
          <a:p>
            <a:pPr marL="274320" indent="-274320">
              <a:lnSpc>
                <a:spcPct val="90000"/>
              </a:lnSpc>
              <a:buClr>
                <a:schemeClr val="accent1">
                  <a:lumMod val="60000"/>
                  <a:lumOff val="40000"/>
                </a:schemeClr>
              </a:buClr>
              <a:defRPr/>
            </a:pPr>
            <a:r>
              <a:rPr lang="en-US" sz="2800" dirty="0" smtClean="0"/>
              <a:t>Linked and load origin may differ from translated origin of </a:t>
            </a:r>
            <a:r>
              <a:rPr lang="en-US" sz="2800" dirty="0"/>
              <a:t>program</a:t>
            </a:r>
            <a:endParaRPr lang="en-US" sz="2800" dirty="0" smtClean="0"/>
          </a:p>
        </p:txBody>
      </p:sp>
      <p:sp>
        <p:nvSpPr>
          <p:cNvPr id="9221" name="Slide Number Placeholder 2"/>
          <p:cNvSpPr>
            <a:spLocks noGrp="1"/>
          </p:cNvSpPr>
          <p:nvPr>
            <p:ph type="sldNum" sz="quarter" idx="12"/>
          </p:nvPr>
        </p:nvSpPr>
        <p:spPr bwMode="auto">
          <a:noFill/>
          <a:ln>
            <a:round/>
            <a:headEnd/>
            <a:tailEnd/>
          </a:ln>
          <a:extLst>
            <a:ext uri="{909E8E84-426E-40DD-AFC4-6F175D3DCCD1}">
              <a14:hiddenFill xmlns:a14="http://schemas.microsoft.com/office/drawing/2010/main" xmlns="">
                <a:solidFill>
                  <a:srgbClr val="FFFFFF"/>
                </a:solidFill>
              </a14:hiddenFill>
            </a:ext>
          </a:extLst>
        </p:spPr>
        <p:txBody>
          <a:bodyPr wrap="square" numCol="1" anchorCtr="0" compatLnSpc="1">
            <a:prstTxWarp prst="textNoShape">
              <a:avLst/>
            </a:prstTxWarp>
          </a:bodyPr>
          <a:lstStyle/>
          <a:p>
            <a:fld id="{F317452D-6ED5-4F8E-B673-1E2B455F3E42}" type="slidenum">
              <a:rPr lang="en-US">
                <a:solidFill>
                  <a:schemeClr val="tx2"/>
                </a:solidFill>
              </a:rPr>
              <a:pPr/>
              <a:t>9</a:t>
            </a:fld>
            <a:endParaRPr lang="en-US">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TotalTime>
  <Words>1491</Words>
  <Application>Microsoft Office PowerPoint</Application>
  <PresentationFormat>On-screen Show (4:3)</PresentationFormat>
  <Paragraphs>206</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Linkers </vt:lpstr>
      <vt:lpstr>Introduction </vt:lpstr>
      <vt:lpstr>Introduction  (cont..)</vt:lpstr>
      <vt:lpstr>Slide 4</vt:lpstr>
      <vt:lpstr>Translated, linked and load time address</vt:lpstr>
      <vt:lpstr>Translated, linked and load time address (cont..)</vt:lpstr>
      <vt:lpstr>Translated, linked and load time address (cont..)</vt:lpstr>
      <vt:lpstr>Slide 8</vt:lpstr>
      <vt:lpstr>Translated, linked and load time address (cont..)</vt:lpstr>
      <vt:lpstr>Program relocation (cont..)</vt:lpstr>
      <vt:lpstr>Program relocation (cont..)</vt:lpstr>
      <vt:lpstr>Program relocation (cont..)</vt:lpstr>
      <vt:lpstr>Performing relocation</vt:lpstr>
      <vt:lpstr>Performing relocation (cont..)</vt:lpstr>
      <vt:lpstr>Performing relocation (cont..)</vt:lpstr>
      <vt:lpstr>Performing relocation (cont..)</vt:lpstr>
      <vt:lpstr>Linking </vt:lpstr>
      <vt:lpstr>EXTRN and ENTRY statements</vt:lpstr>
      <vt:lpstr>Resolving external references</vt:lpstr>
      <vt:lpstr>Binary programs</vt:lpstr>
      <vt:lpstr>Slide 21</vt:lpstr>
      <vt:lpstr>Slide 22</vt:lpstr>
      <vt:lpstr>Object module</vt:lpstr>
      <vt:lpstr>Slide 24</vt:lpstr>
      <vt:lpstr>Self – relocating programs</vt:lpstr>
      <vt:lpstr>Slide 26</vt:lpstr>
      <vt:lpstr>Slide 27</vt:lpstr>
      <vt:lpstr>Slide 28</vt:lpstr>
    </vt:vector>
  </TitlesOfParts>
  <Company>SAC, Shillong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Linkers</dc:title>
  <dc:creator>iban</dc:creator>
  <cp:lastModifiedBy>iban</cp:lastModifiedBy>
  <cp:revision>326</cp:revision>
  <dcterms:created xsi:type="dcterms:W3CDTF">2009-11-19T07:53:38Z</dcterms:created>
  <dcterms:modified xsi:type="dcterms:W3CDTF">2017-11-17T08:37:33Z</dcterms:modified>
</cp:coreProperties>
</file>