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7"/>
  </p:notesMasterIdLst>
  <p:sldIdLst>
    <p:sldId id="497" r:id="rId2"/>
    <p:sldId id="564" r:id="rId3"/>
    <p:sldId id="563" r:id="rId4"/>
    <p:sldId id="555" r:id="rId5"/>
    <p:sldId id="542" r:id="rId6"/>
    <p:sldId id="543" r:id="rId7"/>
    <p:sldId id="552" r:id="rId8"/>
    <p:sldId id="544" r:id="rId9"/>
    <p:sldId id="547" r:id="rId10"/>
    <p:sldId id="553" r:id="rId11"/>
    <p:sldId id="548" r:id="rId12"/>
    <p:sldId id="549" r:id="rId13"/>
    <p:sldId id="550" r:id="rId14"/>
    <p:sldId id="565" r:id="rId15"/>
    <p:sldId id="558" r:id="rId16"/>
    <p:sldId id="559" r:id="rId17"/>
    <p:sldId id="560" r:id="rId18"/>
    <p:sldId id="561" r:id="rId19"/>
    <p:sldId id="562" r:id="rId20"/>
    <p:sldId id="566" r:id="rId21"/>
    <p:sldId id="567" r:id="rId22"/>
    <p:sldId id="570" r:id="rId23"/>
    <p:sldId id="568" r:id="rId24"/>
    <p:sldId id="569" r:id="rId25"/>
    <p:sldId id="523" r:id="rId2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9"/>
    <a:srgbClr val="FFCC0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11"/>
  </p:normalViewPr>
  <p:slideViewPr>
    <p:cSldViewPr>
      <p:cViewPr varScale="1">
        <p:scale>
          <a:sx n="109" d="100"/>
          <a:sy n="109" d="100"/>
        </p:scale>
        <p:origin x="1720" y="19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notesMaster" Target="notesMasters/notesMaster1.xml"/><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 Id="rId3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dirty="0">
                <a:latin typeface="Arial" charset="0"/>
                <a:ea typeface="ＭＳ Ｐゴシック" charset="0"/>
                <a:cs typeface="ＭＳ Ｐゴシック"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smtClean="0">
                <a:ea typeface="ＭＳ Ｐゴシック" pitchFamily="34" charset="-128"/>
              </a:defRPr>
            </a:lvl1pPr>
          </a:lstStyle>
          <a:p>
            <a:pPr>
              <a:defRPr/>
            </a:pPr>
            <a:fld id="{B0E2F3BD-8070-4165-B16F-31247FF5593B}" type="datetimeFigureOut">
              <a:rPr lang="en-US" altLang="en-US"/>
              <a:pPr>
                <a:defRPr/>
              </a:pPr>
              <a:t>4/9/18</a:t>
            </a:fld>
            <a:endParaRPr lang="en-US" alt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dirty="0">
                <a:latin typeface="Arial" charset="0"/>
                <a:ea typeface="ＭＳ Ｐゴシック" charset="0"/>
                <a:cs typeface="ＭＳ Ｐゴシック"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B9598852-73E0-4A08-9F35-78DE498C23B0}" type="slidenum">
              <a:rPr lang="en-US" altLang="en-US"/>
              <a:pPr/>
              <a:t>‹#›</a:t>
            </a:fld>
            <a:endParaRPr lang="en-US" altLang="en-US"/>
          </a:p>
        </p:txBody>
      </p:sp>
    </p:spTree>
    <p:extLst>
      <p:ext uri="{BB962C8B-B14F-4D97-AF65-F5344CB8AC3E}">
        <p14:creationId xmlns:p14="http://schemas.microsoft.com/office/powerpoint/2010/main" val="4099649612"/>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ＭＳ Ｐゴシック" charset="0"/>
      </a:defRPr>
    </a:lvl1pPr>
    <a:lvl2pPr marL="4572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vert="horz"/>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vert="horz"/>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17520390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vert="horz"/>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409680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8665992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vert="horz"/>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a:prstGeom prst="rect">
            <a:avLst/>
          </a:prstGeom>
        </p:spPr>
        <p:txBody>
          <a:bodyPr vert="horz"/>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vert="horz"/>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3993974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vert="horz"/>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vert="horz"/>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7367489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vert="horz"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vert="horz"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7208320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vert="horz"/>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422597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vert="horz"/>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4160763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vert="horz"/>
          <a:lstStyle/>
          <a:p>
            <a:r>
              <a:rPr lang="en-US" smtClean="0"/>
              <a:t>Click to edit Master title style</a:t>
            </a:r>
            <a:endParaRPr lang="en-US"/>
          </a:p>
        </p:txBody>
      </p:sp>
    </p:spTree>
    <p:extLst>
      <p:ext uri="{BB962C8B-B14F-4D97-AF65-F5344CB8AC3E}">
        <p14:creationId xmlns:p14="http://schemas.microsoft.com/office/powerpoint/2010/main" val="27264314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409248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vert="horz"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vert="horz"/>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7151750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vert="horz"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vert="horz"/>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70609416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3" name="Rectangle 9"/>
          <p:cNvSpPr>
            <a:spLocks noChangeArrowheads="1"/>
          </p:cNvSpPr>
          <p:nvPr/>
        </p:nvSpPr>
        <p:spPr bwMode="auto">
          <a:xfrm>
            <a:off x="0" y="5949950"/>
            <a:ext cx="8172450" cy="142875"/>
          </a:xfrm>
          <a:prstGeom prst="rect">
            <a:avLst/>
          </a:prstGeom>
          <a:solidFill>
            <a:srgbClr val="0000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charset="0"/>
              <a:ea typeface="ＭＳ Ｐゴシック" charset="0"/>
            </a:endParaRPr>
          </a:p>
        </p:txBody>
      </p:sp>
      <p:sp>
        <p:nvSpPr>
          <p:cNvPr id="1036" name="Rectangle 12"/>
          <p:cNvSpPr>
            <a:spLocks noChangeArrowheads="1"/>
          </p:cNvSpPr>
          <p:nvPr/>
        </p:nvSpPr>
        <p:spPr bwMode="auto">
          <a:xfrm>
            <a:off x="0" y="6092825"/>
            <a:ext cx="8170863" cy="215900"/>
          </a:xfrm>
          <a:prstGeom prst="rect">
            <a:avLst/>
          </a:prstGeom>
          <a:solidFill>
            <a:srgbClr val="FFCC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charset="0"/>
              <a:ea typeface="ＭＳ Ｐゴシック" charset="0"/>
            </a:endParaRPr>
          </a:p>
        </p:txBody>
      </p:sp>
      <p:pic>
        <p:nvPicPr>
          <p:cNvPr id="1028" name="Picture 11" descr="wits logo whit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689850" y="5300663"/>
            <a:ext cx="1454150" cy="145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rtl="0" eaLnBrk="0" fontAlgn="base" hangingPunct="0">
        <a:spcBef>
          <a:spcPct val="0"/>
        </a:spcBef>
        <a:spcAft>
          <a:spcPct val="0"/>
        </a:spcAft>
        <a:defRPr sz="4400">
          <a:solidFill>
            <a:schemeClr val="tx2"/>
          </a:solidFill>
          <a:latin typeface="+mj-lt"/>
          <a:ea typeface="MS PGothic" panose="020B0600070205080204" pitchFamily="34" charset="-128"/>
          <a:cs typeface="+mj-cs"/>
        </a:defRPr>
      </a:lvl1pPr>
      <a:lvl2pPr algn="ctr" rtl="0" eaLnBrk="0" fontAlgn="base" hangingPunct="0">
        <a:spcBef>
          <a:spcPct val="0"/>
        </a:spcBef>
        <a:spcAft>
          <a:spcPct val="0"/>
        </a:spcAft>
        <a:defRPr sz="4400">
          <a:solidFill>
            <a:schemeClr val="tx2"/>
          </a:solidFill>
          <a:latin typeface="Arial" charset="0"/>
          <a:ea typeface="MS PGothic" panose="020B0600070205080204" pitchFamily="34" charset="-128"/>
          <a:cs typeface="Arial" charset="0"/>
        </a:defRPr>
      </a:lvl2pPr>
      <a:lvl3pPr algn="ctr" rtl="0" eaLnBrk="0" fontAlgn="base" hangingPunct="0">
        <a:spcBef>
          <a:spcPct val="0"/>
        </a:spcBef>
        <a:spcAft>
          <a:spcPct val="0"/>
        </a:spcAft>
        <a:defRPr sz="4400">
          <a:solidFill>
            <a:schemeClr val="tx2"/>
          </a:solidFill>
          <a:latin typeface="Arial" charset="0"/>
          <a:ea typeface="MS PGothic" panose="020B0600070205080204" pitchFamily="34" charset="-128"/>
          <a:cs typeface="Arial" charset="0"/>
        </a:defRPr>
      </a:lvl3pPr>
      <a:lvl4pPr algn="ctr" rtl="0" eaLnBrk="0" fontAlgn="base" hangingPunct="0">
        <a:spcBef>
          <a:spcPct val="0"/>
        </a:spcBef>
        <a:spcAft>
          <a:spcPct val="0"/>
        </a:spcAft>
        <a:defRPr sz="4400">
          <a:solidFill>
            <a:schemeClr val="tx2"/>
          </a:solidFill>
          <a:latin typeface="Arial" charset="0"/>
          <a:ea typeface="MS PGothic" panose="020B0600070205080204" pitchFamily="34" charset="-128"/>
          <a:cs typeface="Arial" charset="0"/>
        </a:defRPr>
      </a:lvl4pPr>
      <a:lvl5pPr algn="ctr" rtl="0" eaLnBrk="0" fontAlgn="base" hangingPunct="0">
        <a:spcBef>
          <a:spcPct val="0"/>
        </a:spcBef>
        <a:spcAft>
          <a:spcPct val="0"/>
        </a:spcAft>
        <a:defRPr sz="4400">
          <a:solidFill>
            <a:schemeClr val="tx2"/>
          </a:solidFill>
          <a:latin typeface="Arial" charset="0"/>
          <a:ea typeface="MS PGothic" panose="020B0600070205080204" pitchFamily="34" charset="-128"/>
          <a:cs typeface="Arial" charset="0"/>
        </a:defRPr>
      </a:lvl5pPr>
      <a:lvl6pPr marL="457200" algn="ctr" rtl="0" fontAlgn="base">
        <a:spcBef>
          <a:spcPct val="0"/>
        </a:spcBef>
        <a:spcAft>
          <a:spcPct val="0"/>
        </a:spcAft>
        <a:defRPr sz="4400">
          <a:solidFill>
            <a:schemeClr val="tx2"/>
          </a:solidFill>
          <a:latin typeface="Arial" charset="0"/>
          <a:ea typeface="ＭＳ Ｐゴシック" charset="0"/>
          <a:cs typeface="Arial" charset="0"/>
        </a:defRPr>
      </a:lvl6pPr>
      <a:lvl7pPr marL="914400" algn="ctr" rtl="0" fontAlgn="base">
        <a:spcBef>
          <a:spcPct val="0"/>
        </a:spcBef>
        <a:spcAft>
          <a:spcPct val="0"/>
        </a:spcAft>
        <a:defRPr sz="4400">
          <a:solidFill>
            <a:schemeClr val="tx2"/>
          </a:solidFill>
          <a:latin typeface="Arial" charset="0"/>
          <a:ea typeface="ＭＳ Ｐゴシック" charset="0"/>
          <a:cs typeface="Arial" charset="0"/>
        </a:defRPr>
      </a:lvl7pPr>
      <a:lvl8pPr marL="1371600" algn="ctr" rtl="0" fontAlgn="base">
        <a:spcBef>
          <a:spcPct val="0"/>
        </a:spcBef>
        <a:spcAft>
          <a:spcPct val="0"/>
        </a:spcAft>
        <a:defRPr sz="4400">
          <a:solidFill>
            <a:schemeClr val="tx2"/>
          </a:solidFill>
          <a:latin typeface="Arial" charset="0"/>
          <a:ea typeface="ＭＳ Ｐゴシック" charset="0"/>
          <a:cs typeface="Arial" charset="0"/>
        </a:defRPr>
      </a:lvl8pPr>
      <a:lvl9pPr marL="1828800" algn="ctr" rtl="0" fontAlgn="base">
        <a:spcBef>
          <a:spcPct val="0"/>
        </a:spcBef>
        <a:spcAft>
          <a:spcPct val="0"/>
        </a:spcAft>
        <a:defRPr sz="4400">
          <a:solidFill>
            <a:schemeClr val="tx2"/>
          </a:solidFill>
          <a:latin typeface="Arial" charset="0"/>
          <a:ea typeface="ＭＳ Ｐゴシック" charset="0"/>
          <a:cs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S PGothic" panose="020B0600070205080204" pitchFamily="34" charset="-128"/>
          <a:cs typeface="+mn-cs"/>
        </a:defRPr>
      </a:lvl1pPr>
      <a:lvl2pPr marL="742950" indent="-285750" algn="l" rtl="0" eaLnBrk="0" fontAlgn="base" hangingPunct="0">
        <a:spcBef>
          <a:spcPct val="20000"/>
        </a:spcBef>
        <a:spcAft>
          <a:spcPct val="0"/>
        </a:spcAft>
        <a:buChar char="–"/>
        <a:defRPr sz="2800">
          <a:solidFill>
            <a:schemeClr val="tx1"/>
          </a:solidFill>
          <a:latin typeface="+mn-lt"/>
          <a:ea typeface="Arial" charset="0"/>
          <a:cs typeface="+mn-cs"/>
        </a:defRPr>
      </a:lvl2pPr>
      <a:lvl3pPr marL="1143000" indent="-228600" algn="l" rtl="0" eaLnBrk="0" fontAlgn="base" hangingPunct="0">
        <a:spcBef>
          <a:spcPct val="20000"/>
        </a:spcBef>
        <a:spcAft>
          <a:spcPct val="0"/>
        </a:spcAft>
        <a:buChar char="•"/>
        <a:defRPr sz="2400">
          <a:solidFill>
            <a:schemeClr val="tx1"/>
          </a:solidFill>
          <a:latin typeface="+mn-lt"/>
          <a:ea typeface="Arial" charset="0"/>
          <a:cs typeface="+mn-cs"/>
        </a:defRPr>
      </a:lvl3pPr>
      <a:lvl4pPr marL="1600200" indent="-228600" algn="l" rtl="0" eaLnBrk="0" fontAlgn="base" hangingPunct="0">
        <a:spcBef>
          <a:spcPct val="20000"/>
        </a:spcBef>
        <a:spcAft>
          <a:spcPct val="0"/>
        </a:spcAft>
        <a:buChar char="–"/>
        <a:defRPr sz="2000">
          <a:solidFill>
            <a:schemeClr val="tx1"/>
          </a:solidFill>
          <a:latin typeface="+mn-lt"/>
          <a:ea typeface="Arial" charset="0"/>
          <a:cs typeface="+mn-cs"/>
        </a:defRPr>
      </a:lvl4pPr>
      <a:lvl5pPr marL="2057400" indent="-228600" algn="l" rtl="0" eaLnBrk="0" fontAlgn="base" hangingPunct="0">
        <a:spcBef>
          <a:spcPct val="20000"/>
        </a:spcBef>
        <a:spcAft>
          <a:spcPct val="0"/>
        </a:spcAft>
        <a:buChar char="»"/>
        <a:defRPr sz="2000">
          <a:solidFill>
            <a:schemeClr val="tx1"/>
          </a:solidFill>
          <a:latin typeface="+mn-lt"/>
          <a:ea typeface="Arial" charset="0"/>
          <a:cs typeface="+mn-cs"/>
        </a:defRPr>
      </a:lvl5pPr>
      <a:lvl6pPr marL="2514600" indent="-228600" algn="l" rtl="0" fontAlgn="base">
        <a:spcBef>
          <a:spcPct val="20000"/>
        </a:spcBef>
        <a:spcAft>
          <a:spcPct val="0"/>
        </a:spcAft>
        <a:buChar char="»"/>
        <a:defRPr sz="2000">
          <a:solidFill>
            <a:schemeClr val="tx1"/>
          </a:solidFill>
          <a:latin typeface="+mn-lt"/>
          <a:ea typeface="Arial" charset="0"/>
          <a:cs typeface="+mn-cs"/>
        </a:defRPr>
      </a:lvl6pPr>
      <a:lvl7pPr marL="2971800" indent="-228600" algn="l" rtl="0" fontAlgn="base">
        <a:spcBef>
          <a:spcPct val="20000"/>
        </a:spcBef>
        <a:spcAft>
          <a:spcPct val="0"/>
        </a:spcAft>
        <a:buChar char="»"/>
        <a:defRPr sz="2000">
          <a:solidFill>
            <a:schemeClr val="tx1"/>
          </a:solidFill>
          <a:latin typeface="+mn-lt"/>
          <a:ea typeface="Arial" charset="0"/>
          <a:cs typeface="+mn-cs"/>
        </a:defRPr>
      </a:lvl7pPr>
      <a:lvl8pPr marL="3429000" indent="-228600" algn="l" rtl="0" fontAlgn="base">
        <a:spcBef>
          <a:spcPct val="20000"/>
        </a:spcBef>
        <a:spcAft>
          <a:spcPct val="0"/>
        </a:spcAft>
        <a:buChar char="»"/>
        <a:defRPr sz="2000">
          <a:solidFill>
            <a:schemeClr val="tx1"/>
          </a:solidFill>
          <a:latin typeface="+mn-lt"/>
          <a:ea typeface="Arial" charset="0"/>
          <a:cs typeface="+mn-cs"/>
        </a:defRPr>
      </a:lvl8pPr>
      <a:lvl9pPr marL="3886200" indent="-228600" algn="l" rtl="0" fontAlgn="base">
        <a:spcBef>
          <a:spcPct val="20000"/>
        </a:spcBef>
        <a:spcAft>
          <a:spcPct val="0"/>
        </a:spcAft>
        <a:buChar char="»"/>
        <a:defRPr sz="2000">
          <a:solidFill>
            <a:schemeClr val="tx1"/>
          </a:solidFill>
          <a:latin typeface="+mn-lt"/>
          <a:ea typeface="Arial" charset="0"/>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wits.ac.za/"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4"/>
          <p:cNvSpPr>
            <a:spLocks noChangeArrowheads="1"/>
          </p:cNvSpPr>
          <p:nvPr/>
        </p:nvSpPr>
        <p:spPr bwMode="auto">
          <a:xfrm>
            <a:off x="684213" y="908050"/>
            <a:ext cx="7772400" cy="147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p>
            <a:pPr algn="ctr">
              <a:defRPr/>
            </a:pPr>
            <a:r>
              <a:rPr lang="en-US" sz="3200" b="1" dirty="0" smtClean="0">
                <a:solidFill>
                  <a:srgbClr val="000099"/>
                </a:solidFill>
                <a:latin typeface="Arial" charset="0"/>
                <a:ea typeface="ＭＳ Ｐゴシック" charset="0"/>
              </a:rPr>
              <a:t>Theoretical Foundations of Data Science </a:t>
            </a:r>
            <a:r>
              <a:rPr lang="mr-IN" sz="3200" b="1" dirty="0" smtClean="0">
                <a:solidFill>
                  <a:srgbClr val="000099"/>
                </a:solidFill>
                <a:latin typeface="Arial" charset="0"/>
                <a:ea typeface="ＭＳ Ｐゴシック" charset="0"/>
              </a:rPr>
              <a:t>–</a:t>
            </a:r>
            <a:r>
              <a:rPr lang="en-US" sz="3200" b="1" smtClean="0">
                <a:solidFill>
                  <a:srgbClr val="000099"/>
                </a:solidFill>
                <a:latin typeface="Arial" charset="0"/>
                <a:ea typeface="ＭＳ Ｐゴシック" charset="0"/>
              </a:rPr>
              <a:t> a pilot </a:t>
            </a:r>
            <a:r>
              <a:rPr lang="en-US" sz="3200" b="1" dirty="0" smtClean="0">
                <a:solidFill>
                  <a:srgbClr val="000099"/>
                </a:solidFill>
                <a:latin typeface="Arial" charset="0"/>
                <a:ea typeface="ＭＳ Ｐゴシック" charset="0"/>
              </a:rPr>
              <a:t>for a (new?) research training network</a:t>
            </a:r>
            <a:endParaRPr lang="en-US" sz="3200" b="1" dirty="0">
              <a:solidFill>
                <a:srgbClr val="000099"/>
              </a:solidFill>
              <a:latin typeface="Arial" charset="0"/>
              <a:ea typeface="ＭＳ Ｐゴシック" charset="0"/>
            </a:endParaRPr>
          </a:p>
        </p:txBody>
      </p:sp>
      <p:sp>
        <p:nvSpPr>
          <p:cNvPr id="12293" name="Rectangle 5"/>
          <p:cNvSpPr>
            <a:spLocks noChangeArrowheads="1"/>
          </p:cNvSpPr>
          <p:nvPr/>
        </p:nvSpPr>
        <p:spPr bwMode="auto">
          <a:xfrm>
            <a:off x="1403931" y="3114038"/>
            <a:ext cx="6400800"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342900" indent="-342900" algn="ctr">
              <a:spcBef>
                <a:spcPct val="20000"/>
              </a:spcBef>
              <a:defRPr/>
            </a:pPr>
            <a:r>
              <a:rPr lang="en-ZA" sz="2800" smtClean="0">
                <a:latin typeface="Arial" charset="0"/>
                <a:ea typeface="ＭＳ Ｐゴシック" charset="0"/>
              </a:rPr>
              <a:t>  </a:t>
            </a:r>
            <a:endParaRPr lang="en-ZA" sz="2800" dirty="0">
              <a:latin typeface="Arial" charset="0"/>
              <a:ea typeface="ＭＳ Ｐゴシック" charset="0"/>
            </a:endParaRPr>
          </a:p>
          <a:p>
            <a:pPr marL="342900" indent="-342900" algn="ctr">
              <a:spcBef>
                <a:spcPct val="20000"/>
              </a:spcBef>
              <a:defRPr/>
            </a:pPr>
            <a:endParaRPr lang="en-ZA" sz="3200" dirty="0">
              <a:latin typeface="Arial" charset="0"/>
              <a:ea typeface="ＭＳ Ｐゴシック" charset="0"/>
            </a:endParaRPr>
          </a:p>
          <a:p>
            <a:pPr marL="342900" indent="-342900" algn="ctr">
              <a:spcBef>
                <a:spcPct val="20000"/>
              </a:spcBef>
              <a:defRPr/>
            </a:pPr>
            <a:endParaRPr lang="en-ZA" sz="3200" dirty="0">
              <a:latin typeface="Arial" charset="0"/>
              <a:ea typeface="ＭＳ Ｐゴシック" charset="0"/>
            </a:endParaRPr>
          </a:p>
        </p:txBody>
      </p:sp>
      <p:sp>
        <p:nvSpPr>
          <p:cNvPr id="12297" name="Rectangle 9"/>
          <p:cNvSpPr>
            <a:spLocks noChangeArrowheads="1"/>
          </p:cNvSpPr>
          <p:nvPr/>
        </p:nvSpPr>
        <p:spPr bwMode="auto">
          <a:xfrm>
            <a:off x="0" y="476250"/>
            <a:ext cx="9144000" cy="117475"/>
          </a:xfrm>
          <a:prstGeom prst="rect">
            <a:avLst/>
          </a:prstGeom>
          <a:solidFill>
            <a:srgbClr val="FFCC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charset="0"/>
              <a:ea typeface="ＭＳ Ｐゴシック" charset="0"/>
            </a:endParaRPr>
          </a:p>
        </p:txBody>
      </p:sp>
      <p:sp>
        <p:nvSpPr>
          <p:cNvPr id="2" name="TextBox 1"/>
          <p:cNvSpPr txBox="1"/>
          <p:nvPr/>
        </p:nvSpPr>
        <p:spPr>
          <a:xfrm>
            <a:off x="4419600" y="3141785"/>
            <a:ext cx="184731" cy="369332"/>
          </a:xfrm>
          <a:prstGeom prst="rect">
            <a:avLst/>
          </a:prstGeom>
          <a:noFill/>
        </p:spPr>
        <p:txBody>
          <a:bodyPr wrap="none" rtlCol="0">
            <a:spAutoFit/>
          </a:bodyPr>
          <a:lstStyle/>
          <a:p>
            <a:endParaRPr lang="en-US" dirty="0"/>
          </a:p>
        </p:txBody>
      </p:sp>
      <p:sp>
        <p:nvSpPr>
          <p:cNvPr id="3" name="TextBox 2"/>
          <p:cNvSpPr txBox="1"/>
          <p:nvPr/>
        </p:nvSpPr>
        <p:spPr>
          <a:xfrm>
            <a:off x="1419270" y="3671839"/>
            <a:ext cx="6000660" cy="1274195"/>
          </a:xfrm>
          <a:prstGeom prst="rect">
            <a:avLst/>
          </a:prstGeom>
          <a:noFill/>
        </p:spPr>
        <p:txBody>
          <a:bodyPr wrap="square" rtlCol="0">
            <a:spAutoFit/>
          </a:bodyPr>
          <a:lstStyle/>
          <a:p>
            <a:pPr marL="342900" indent="-342900" algn="ctr">
              <a:spcBef>
                <a:spcPct val="20000"/>
              </a:spcBef>
              <a:defRPr/>
            </a:pPr>
            <a:r>
              <a:rPr lang="en-ZA" sz="2400" dirty="0" err="1">
                <a:latin typeface="Arial" charset="0"/>
                <a:ea typeface="ＭＳ Ｐゴシック" charset="0"/>
              </a:rPr>
              <a:t>Loyiso</a:t>
            </a:r>
            <a:r>
              <a:rPr lang="en-ZA" sz="2400" dirty="0">
                <a:latin typeface="Arial" charset="0"/>
                <a:ea typeface="ＭＳ Ｐゴシック" charset="0"/>
              </a:rPr>
              <a:t> G. </a:t>
            </a:r>
            <a:r>
              <a:rPr lang="en-ZA" sz="2400" dirty="0" err="1" smtClean="0">
                <a:latin typeface="Arial" charset="0"/>
                <a:ea typeface="ＭＳ Ｐゴシック" charset="0"/>
              </a:rPr>
              <a:t>Nongxa</a:t>
            </a:r>
            <a:endParaRPr lang="en-ZA" sz="2400" dirty="0" smtClean="0">
              <a:latin typeface="Arial" charset="0"/>
              <a:ea typeface="ＭＳ Ｐゴシック" charset="0"/>
            </a:endParaRPr>
          </a:p>
          <a:p>
            <a:pPr marL="342900" indent="-342900" algn="ctr">
              <a:spcBef>
                <a:spcPct val="20000"/>
              </a:spcBef>
              <a:defRPr/>
            </a:pPr>
            <a:r>
              <a:rPr lang="en-ZA" sz="2400" dirty="0" smtClean="0">
                <a:latin typeface="Arial" charset="0"/>
                <a:ea typeface="ＭＳ Ｐゴシック" charset="0"/>
              </a:rPr>
              <a:t>School of Mathematics, University of the Witwatersrand </a:t>
            </a:r>
            <a:endParaRPr lang="en-ZA" sz="2400" dirty="0">
              <a:latin typeface="Arial" charset="0"/>
              <a:ea typeface="ＭＳ Ｐゴシック" charset="0"/>
            </a:endParaRPr>
          </a:p>
        </p:txBody>
      </p:sp>
    </p:spTree>
    <p:extLst>
      <p:ext uri="{BB962C8B-B14F-4D97-AF65-F5344CB8AC3E}">
        <p14:creationId xmlns:p14="http://schemas.microsoft.com/office/powerpoint/2010/main" val="4765732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North American Model</a:t>
            </a:r>
            <a:endParaRPr lang="en-US" b="1" dirty="0"/>
          </a:p>
        </p:txBody>
      </p:sp>
      <p:sp>
        <p:nvSpPr>
          <p:cNvPr id="3" name="Content Placeholder 2"/>
          <p:cNvSpPr>
            <a:spLocks noGrp="1"/>
          </p:cNvSpPr>
          <p:nvPr>
            <p:ph idx="1"/>
          </p:nvPr>
        </p:nvSpPr>
        <p:spPr>
          <a:xfrm>
            <a:off x="457200" y="1124744"/>
            <a:ext cx="8229600" cy="4525963"/>
          </a:xfrm>
        </p:spPr>
        <p:txBody>
          <a:bodyPr/>
          <a:lstStyle/>
          <a:p>
            <a:r>
              <a:rPr lang="en-US" dirty="0" smtClean="0"/>
              <a:t>Preliminary Examination Requirement;</a:t>
            </a:r>
          </a:p>
          <a:p>
            <a:r>
              <a:rPr lang="en-US" dirty="0" smtClean="0"/>
              <a:t>Course Requirements in Pure Mathematics or Applied Mathematics or Statistics;</a:t>
            </a:r>
          </a:p>
          <a:p>
            <a:r>
              <a:rPr lang="en-US" dirty="0" smtClean="0"/>
              <a:t>The Qualifying Examination Requirement;</a:t>
            </a:r>
          </a:p>
          <a:p>
            <a:r>
              <a:rPr lang="en-US" dirty="0" smtClean="0"/>
              <a:t>The Language Requirement;</a:t>
            </a:r>
          </a:p>
          <a:p>
            <a:r>
              <a:rPr lang="en-US" dirty="0" smtClean="0"/>
              <a:t>The Dissertation Requirement;</a:t>
            </a:r>
          </a:p>
          <a:p>
            <a:r>
              <a:rPr lang="en-US" dirty="0" smtClean="0"/>
              <a:t>The Oral Examination Requirement;</a:t>
            </a:r>
            <a:endParaRPr lang="en-US" dirty="0"/>
          </a:p>
        </p:txBody>
      </p:sp>
    </p:spTree>
    <p:extLst>
      <p:ext uri="{BB962C8B-B14F-4D97-AF65-F5344CB8AC3E}">
        <p14:creationId xmlns:p14="http://schemas.microsoft.com/office/powerpoint/2010/main" val="14317128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Summer Graduate Schools</a:t>
            </a:r>
            <a:endParaRPr lang="en-US" b="1" dirty="0"/>
          </a:p>
        </p:txBody>
      </p:sp>
      <p:sp>
        <p:nvSpPr>
          <p:cNvPr id="3" name="Content Placeholder 2"/>
          <p:cNvSpPr>
            <a:spLocks noGrp="1"/>
          </p:cNvSpPr>
          <p:nvPr>
            <p:ph idx="1"/>
          </p:nvPr>
        </p:nvSpPr>
        <p:spPr>
          <a:xfrm>
            <a:off x="475710" y="1124744"/>
            <a:ext cx="8229600" cy="4525963"/>
          </a:xfrm>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smtClean="0"/>
              <a:t>“</a:t>
            </a:r>
            <a:r>
              <a:rPr lang="en-US" sz="2800" dirty="0" smtClean="0"/>
              <a:t>Every summer MSRI </a:t>
            </a:r>
            <a:r>
              <a:rPr lang="en-US" sz="2800" dirty="0" err="1" smtClean="0"/>
              <a:t>organises</a:t>
            </a:r>
            <a:r>
              <a:rPr lang="en-US" sz="2800" dirty="0" smtClean="0"/>
              <a:t> several summer schools (usually two weeks each), most of which are held at the MSRI. Attending  one of these schools can be a very motivating and exciting experience for a student, participants have often said that it was the first experience where they felt like real mathematicians, interacting with other students and mathematicians in their field. Examples for 2018: “</a:t>
            </a:r>
            <a:r>
              <a:rPr lang="en-US" sz="2800" b="1" dirty="0" smtClean="0"/>
              <a:t>Derived categories</a:t>
            </a:r>
            <a:r>
              <a:rPr lang="en-US" sz="2800" dirty="0" smtClean="0"/>
              <a:t>”; “</a:t>
            </a:r>
            <a:r>
              <a:rPr lang="en-US" sz="2800" b="1" dirty="0" smtClean="0"/>
              <a:t>From </a:t>
            </a:r>
            <a:r>
              <a:rPr lang="en-US" sz="2800" b="1" dirty="0" err="1" smtClean="0"/>
              <a:t>Symplectic</a:t>
            </a:r>
            <a:r>
              <a:rPr lang="en-US" sz="2800" b="1" dirty="0" smtClean="0"/>
              <a:t> Geometry to Chaos</a:t>
            </a:r>
            <a:r>
              <a:rPr lang="en-US" sz="2800" dirty="0" smtClean="0"/>
              <a:t>”; “</a:t>
            </a:r>
            <a:r>
              <a:rPr lang="en-US" sz="2800" b="1" dirty="0" smtClean="0"/>
              <a:t>Representations of High Dimensional Data</a:t>
            </a:r>
            <a:r>
              <a:rPr lang="en-US" sz="2800" dirty="0" smtClean="0"/>
              <a:t>”.</a:t>
            </a:r>
            <a:endParaRPr lang="en-US" sz="2800" dirty="0"/>
          </a:p>
        </p:txBody>
      </p:sp>
    </p:spTree>
    <p:extLst>
      <p:ext uri="{BB962C8B-B14F-4D97-AF65-F5344CB8AC3E}">
        <p14:creationId xmlns:p14="http://schemas.microsoft.com/office/powerpoint/2010/main" val="16845883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smtClean="0"/>
              <a:t>Research Institutes: semester </a:t>
            </a:r>
            <a:r>
              <a:rPr lang="en-US" sz="3200" b="1" dirty="0" err="1" smtClean="0"/>
              <a:t>programmes</a:t>
            </a:r>
            <a:endParaRPr lang="en-US" sz="3200" b="1" dirty="0"/>
          </a:p>
        </p:txBody>
      </p:sp>
      <p:sp>
        <p:nvSpPr>
          <p:cNvPr id="3" name="Content Placeholder 2"/>
          <p:cNvSpPr>
            <a:spLocks noGrp="1"/>
          </p:cNvSpPr>
          <p:nvPr>
            <p:ph idx="1"/>
          </p:nvPr>
        </p:nvSpPr>
        <p:spPr>
          <a:xfrm>
            <a:off x="457200" y="1268760"/>
            <a:ext cx="8229600" cy="4525963"/>
          </a:xfrm>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b="1" dirty="0" smtClean="0"/>
              <a:t>INMSI: Scientific case for proposal</a:t>
            </a:r>
          </a:p>
          <a:p>
            <a:pPr eaLnBrk="1" fontAlgn="auto" hangingPunct="1">
              <a:spcBef>
                <a:spcPts val="0"/>
              </a:spcBef>
              <a:spcAft>
                <a:spcPts val="0"/>
              </a:spcAft>
            </a:pPr>
            <a:r>
              <a:rPr lang="en-US" sz="2800" dirty="0" smtClean="0"/>
              <a:t>A clear outline of the mathematics /scientific background;</a:t>
            </a:r>
          </a:p>
          <a:p>
            <a:pPr eaLnBrk="1" fontAlgn="auto" hangingPunct="1">
              <a:spcBef>
                <a:spcPts val="0"/>
              </a:spcBef>
              <a:spcAft>
                <a:spcPts val="0"/>
              </a:spcAft>
            </a:pPr>
            <a:r>
              <a:rPr lang="en-US" sz="2800" dirty="0" smtClean="0"/>
              <a:t>A statement of possible future directions and developments;</a:t>
            </a:r>
          </a:p>
          <a:p>
            <a:pPr eaLnBrk="1" fontAlgn="auto" hangingPunct="1">
              <a:spcBef>
                <a:spcPts val="0"/>
              </a:spcBef>
              <a:spcAft>
                <a:spcPts val="0"/>
              </a:spcAft>
            </a:pPr>
            <a:r>
              <a:rPr lang="en-US" sz="2800" dirty="0" smtClean="0"/>
              <a:t>The main aim of the proposal, with a clear description of the mathematical content;</a:t>
            </a:r>
          </a:p>
          <a:p>
            <a:pPr eaLnBrk="1" fontAlgn="auto" hangingPunct="1">
              <a:spcBef>
                <a:spcPts val="0"/>
              </a:spcBef>
              <a:spcAft>
                <a:spcPts val="0"/>
              </a:spcAft>
            </a:pPr>
            <a:r>
              <a:rPr lang="en-US" sz="2800" dirty="0" smtClean="0"/>
              <a:t>A description of the role of workshops within the </a:t>
            </a:r>
            <a:r>
              <a:rPr lang="en-US" sz="2800" dirty="0" err="1" smtClean="0"/>
              <a:t>programme</a:t>
            </a:r>
            <a:r>
              <a:rPr lang="en-US" sz="2800" dirty="0" smtClean="0"/>
              <a:t>;</a:t>
            </a:r>
          </a:p>
          <a:p>
            <a:pPr eaLnBrk="1" fontAlgn="auto" hangingPunct="1">
              <a:spcBef>
                <a:spcPts val="0"/>
              </a:spcBef>
              <a:spcAft>
                <a:spcPts val="0"/>
              </a:spcAft>
            </a:pPr>
            <a:r>
              <a:rPr lang="en-US" sz="2800" dirty="0" smtClean="0"/>
              <a:t>Why, in relation to the policy, is the proposal of particular benefit to the UK:”</a:t>
            </a:r>
          </a:p>
          <a:p>
            <a:pPr eaLnBrk="1" fontAlgn="auto" hangingPunct="1">
              <a:spcBef>
                <a:spcPts val="0"/>
              </a:spcBef>
              <a:spcAft>
                <a:spcPts val="0"/>
              </a:spcAft>
            </a:pPr>
            <a:endParaRPr lang="en-US" dirty="0"/>
          </a:p>
        </p:txBody>
      </p:sp>
    </p:spTree>
    <p:extLst>
      <p:ext uri="{BB962C8B-B14F-4D97-AF65-F5344CB8AC3E}">
        <p14:creationId xmlns:p14="http://schemas.microsoft.com/office/powerpoint/2010/main" val="45120647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smtClean="0"/>
              <a:t>Marie-Curie Research Training Networks</a:t>
            </a:r>
            <a:endParaRPr lang="en-US" sz="3600" b="1" dirty="0"/>
          </a:p>
        </p:txBody>
      </p:sp>
      <p:sp>
        <p:nvSpPr>
          <p:cNvPr id="3" name="Content Placeholder 2"/>
          <p:cNvSpPr>
            <a:spLocks noGrp="1"/>
          </p:cNvSpPr>
          <p:nvPr>
            <p:ph idx="1"/>
          </p:nvPr>
        </p:nvSpPr>
        <p:spPr>
          <a:xfrm>
            <a:off x="457200" y="1403538"/>
            <a:ext cx="8229600" cy="4525963"/>
          </a:xfrm>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2800" dirty="0" smtClean="0"/>
              <a:t>“These networks provide the means for research teams of </a:t>
            </a:r>
            <a:r>
              <a:rPr lang="en-US" sz="2800" dirty="0" err="1" smtClean="0"/>
              <a:t>recognised</a:t>
            </a:r>
            <a:r>
              <a:rPr lang="en-US" sz="2800" dirty="0" smtClean="0"/>
              <a:t> international stature to link up, in the context of a well-defined collaborative research project, in order to formulate and implement a structured training research </a:t>
            </a:r>
            <a:r>
              <a:rPr lang="en-US" sz="2800" dirty="0" err="1" smtClean="0"/>
              <a:t>programme</a:t>
            </a:r>
            <a:r>
              <a:rPr lang="en-US" sz="2800" dirty="0" smtClean="0"/>
              <a:t> for researchers in a particular field of research. Networks will provide a cohesive, but flexible framework for the training and professional development of researchers, especially in the early stages of their research career</a:t>
            </a:r>
            <a:r>
              <a:rPr lang="mr-IN" sz="2800" dirty="0" smtClean="0"/>
              <a:t>……</a:t>
            </a:r>
            <a:r>
              <a:rPr lang="en-US" sz="2800" dirty="0" smtClean="0"/>
              <a:t>..”</a:t>
            </a:r>
            <a:endParaRPr lang="en-US" sz="2800" dirty="0"/>
          </a:p>
        </p:txBody>
      </p:sp>
    </p:spTree>
    <p:extLst>
      <p:ext uri="{BB962C8B-B14F-4D97-AF65-F5344CB8AC3E}">
        <p14:creationId xmlns:p14="http://schemas.microsoft.com/office/powerpoint/2010/main" val="133142064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QUESTION?</a:t>
            </a:r>
            <a:endParaRPr lang="en-US" b="1" dirty="0"/>
          </a:p>
        </p:txBody>
      </p:sp>
      <p:sp>
        <p:nvSpPr>
          <p:cNvPr id="3" name="Content Placeholder 2"/>
          <p:cNvSpPr>
            <a:spLocks noGrp="1"/>
          </p:cNvSpPr>
          <p:nvPr>
            <p:ph idx="1"/>
          </p:nvPr>
        </p:nvSpPr>
        <p:spPr>
          <a:xfrm>
            <a:off x="467471" y="1052736"/>
            <a:ext cx="8229600" cy="4525963"/>
          </a:xfrm>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2800" dirty="0" smtClean="0"/>
              <a:t>Is The Apprentice Model (still) adequate to respond to the challenges of research training and career development in the mathematical and statistical sciences? </a:t>
            </a:r>
          </a:p>
          <a:p>
            <a:pPr marL="0" marR="0" lvl="0" indent="0" defTabSz="914400" eaLnBrk="1" fontAlgn="auto" latinLnBrk="0" hangingPunct="1">
              <a:lnSpc>
                <a:spcPct val="100000"/>
              </a:lnSpc>
              <a:spcBef>
                <a:spcPts val="0"/>
              </a:spcBef>
              <a:spcAft>
                <a:spcPts val="0"/>
              </a:spcAft>
              <a:buClrTx/>
              <a:buSzTx/>
              <a:buFontTx/>
              <a:buNone/>
              <a:tabLst/>
              <a:defRPr/>
            </a:pPr>
            <a:r>
              <a:rPr lang="en-US" sz="2800" b="1" dirty="0" smtClean="0"/>
              <a:t>No!</a:t>
            </a:r>
            <a:endParaRPr lang="en-US" sz="2800" dirty="0" smtClean="0"/>
          </a:p>
          <a:p>
            <a:pPr marL="0" marR="0" lvl="0" indent="0" defTabSz="914400" eaLnBrk="1" fontAlgn="auto" latinLnBrk="0" hangingPunct="1">
              <a:lnSpc>
                <a:spcPct val="100000"/>
              </a:lnSpc>
              <a:spcBef>
                <a:spcPts val="0"/>
              </a:spcBef>
              <a:spcAft>
                <a:spcPts val="0"/>
              </a:spcAft>
              <a:buClrTx/>
              <a:buSzTx/>
              <a:buFontTx/>
              <a:buNone/>
              <a:tabLst/>
              <a:defRPr/>
            </a:pPr>
            <a:r>
              <a:rPr lang="en-US" sz="2800" dirty="0" smtClean="0"/>
              <a:t>Or should we be designing  a ‘hybrid’ which incorporates some of the desirable characteristics of the models briefly described in the previous slides? </a:t>
            </a:r>
          </a:p>
          <a:p>
            <a:pPr marL="0" marR="0" lvl="0" indent="0" defTabSz="914400" eaLnBrk="1" fontAlgn="auto" latinLnBrk="0" hangingPunct="1">
              <a:lnSpc>
                <a:spcPct val="100000"/>
              </a:lnSpc>
              <a:spcBef>
                <a:spcPts val="0"/>
              </a:spcBef>
              <a:spcAft>
                <a:spcPts val="0"/>
              </a:spcAft>
              <a:buClrTx/>
              <a:buSzTx/>
              <a:buFontTx/>
              <a:buNone/>
              <a:tabLst/>
              <a:defRPr/>
            </a:pPr>
            <a:r>
              <a:rPr lang="en-US" sz="2800" b="1" dirty="0" smtClean="0"/>
              <a:t>OF COURSE!!</a:t>
            </a:r>
          </a:p>
        </p:txBody>
      </p:sp>
    </p:spTree>
    <p:extLst>
      <p:ext uri="{BB962C8B-B14F-4D97-AF65-F5344CB8AC3E}">
        <p14:creationId xmlns:p14="http://schemas.microsoft.com/office/powerpoint/2010/main" val="128653420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smtClean="0"/>
              <a:t>STAFF DEVELOPMENT PROGRAMME</a:t>
            </a:r>
            <a:endParaRPr lang="en-US" sz="3200" b="1" dirty="0"/>
          </a:p>
        </p:txBody>
      </p:sp>
      <p:sp>
        <p:nvSpPr>
          <p:cNvPr id="3" name="Content Placeholder 2"/>
          <p:cNvSpPr>
            <a:spLocks noGrp="1"/>
          </p:cNvSpPr>
          <p:nvPr>
            <p:ph idx="1"/>
          </p:nvPr>
        </p:nvSpPr>
        <p:spPr>
          <a:xfrm>
            <a:off x="477343" y="1124744"/>
            <a:ext cx="8229600" cy="4525963"/>
          </a:xfrm>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2400" b="1" dirty="0" smtClean="0"/>
              <a:t>GOAL: </a:t>
            </a:r>
            <a:r>
              <a:rPr lang="en-US" sz="2400" dirty="0" smtClean="0"/>
              <a:t>Better qualified academics will result in improved quality of teaching and lift the standard of mathematics at SA universities;</a:t>
            </a:r>
          </a:p>
          <a:p>
            <a:pPr eaLnBrk="1" fontAlgn="auto" hangingPunct="1">
              <a:spcBef>
                <a:spcPts val="0"/>
              </a:spcBef>
              <a:spcAft>
                <a:spcPts val="0"/>
              </a:spcAft>
            </a:pPr>
            <a:r>
              <a:rPr lang="en-US" sz="2400" dirty="0" smtClean="0"/>
              <a:t>By 2020, every academic teaching university-level mathematics at any SA universities will have an M.Sc. Degree;</a:t>
            </a:r>
          </a:p>
          <a:p>
            <a:pPr eaLnBrk="1" fontAlgn="auto" hangingPunct="1">
              <a:spcBef>
                <a:spcPts val="0"/>
              </a:spcBef>
              <a:spcAft>
                <a:spcPts val="0"/>
              </a:spcAft>
            </a:pPr>
            <a:r>
              <a:rPr lang="en-US" sz="2400" dirty="0" smtClean="0"/>
              <a:t>By end of 2019, all academics less than 40 years old will have been provided with an opportunity to pursue a PhD;</a:t>
            </a:r>
          </a:p>
          <a:p>
            <a:pPr eaLnBrk="1" fontAlgn="auto" hangingPunct="1">
              <a:spcBef>
                <a:spcPts val="0"/>
              </a:spcBef>
              <a:spcAft>
                <a:spcPts val="0"/>
              </a:spcAft>
            </a:pPr>
            <a:r>
              <a:rPr lang="en-US" sz="2400" dirty="0" smtClean="0"/>
              <a:t>By 2025, every academic less than 50 years old will be a PhD holder;</a:t>
            </a:r>
          </a:p>
          <a:p>
            <a:pPr eaLnBrk="1" fontAlgn="auto" hangingPunct="1">
              <a:spcBef>
                <a:spcPts val="0"/>
              </a:spcBef>
              <a:spcAft>
                <a:spcPts val="0"/>
              </a:spcAft>
            </a:pPr>
            <a:r>
              <a:rPr lang="en-US" sz="2400" dirty="0" smtClean="0"/>
              <a:t>By 2025, at least 80% of academics teaching mathematics will be PhD holders.</a:t>
            </a:r>
            <a:endParaRPr lang="en-US" sz="2400" dirty="0"/>
          </a:p>
        </p:txBody>
      </p:sp>
    </p:spTree>
    <p:extLst>
      <p:ext uri="{BB962C8B-B14F-4D97-AF65-F5344CB8AC3E}">
        <p14:creationId xmlns:p14="http://schemas.microsoft.com/office/powerpoint/2010/main" val="20478642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smtClean="0"/>
              <a:t>RESEARCH TRAINING NETWORKS</a:t>
            </a:r>
            <a:endParaRPr lang="en-US" sz="3600" b="1" dirty="0"/>
          </a:p>
        </p:txBody>
      </p:sp>
      <p:sp>
        <p:nvSpPr>
          <p:cNvPr id="3" name="Content Placeholder 2"/>
          <p:cNvSpPr>
            <a:spLocks noGrp="1"/>
          </p:cNvSpPr>
          <p:nvPr>
            <p:ph idx="1"/>
          </p:nvPr>
        </p:nvSpPr>
        <p:spPr>
          <a:xfrm>
            <a:off x="457200" y="1124744"/>
            <a:ext cx="8229600" cy="4525963"/>
          </a:xfrm>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2800" b="1" dirty="0" smtClean="0"/>
              <a:t>GOAL</a:t>
            </a:r>
            <a:r>
              <a:rPr lang="en-US" sz="2800" dirty="0" smtClean="0"/>
              <a:t>: Improve throughput and reduce the time to graduation.</a:t>
            </a:r>
          </a:p>
          <a:p>
            <a:pPr eaLnBrk="1" fontAlgn="auto" hangingPunct="1">
              <a:spcBef>
                <a:spcPts val="0"/>
              </a:spcBef>
              <a:spcAft>
                <a:spcPts val="0"/>
              </a:spcAft>
            </a:pPr>
            <a:r>
              <a:rPr lang="en-US" sz="2800" dirty="0" smtClean="0"/>
              <a:t>Create cohorts of research students across the university system;</a:t>
            </a:r>
          </a:p>
          <a:p>
            <a:pPr eaLnBrk="1" fontAlgn="auto" hangingPunct="1">
              <a:spcBef>
                <a:spcPts val="0"/>
              </a:spcBef>
              <a:spcAft>
                <a:spcPts val="0"/>
              </a:spcAft>
            </a:pPr>
            <a:r>
              <a:rPr lang="en-US" sz="2800" dirty="0" smtClean="0"/>
              <a:t>Average time to complete an </a:t>
            </a:r>
            <a:r>
              <a:rPr lang="en-US" sz="2800" dirty="0" err="1" smtClean="0"/>
              <a:t>M.Sc</a:t>
            </a:r>
            <a:r>
              <a:rPr lang="en-US" sz="2800" dirty="0" smtClean="0"/>
              <a:t> around 18 months;</a:t>
            </a:r>
          </a:p>
          <a:p>
            <a:pPr eaLnBrk="1" fontAlgn="auto" hangingPunct="1">
              <a:spcBef>
                <a:spcPts val="0"/>
              </a:spcBef>
              <a:spcAft>
                <a:spcPts val="0"/>
              </a:spcAft>
            </a:pPr>
            <a:r>
              <a:rPr lang="en-US" sz="2800" dirty="0" smtClean="0"/>
              <a:t>Average time to complete a PhD around 4 years;</a:t>
            </a:r>
          </a:p>
          <a:p>
            <a:pPr eaLnBrk="1" fontAlgn="auto" hangingPunct="1">
              <a:spcBef>
                <a:spcPts val="0"/>
              </a:spcBef>
              <a:spcAft>
                <a:spcPts val="0"/>
              </a:spcAft>
            </a:pPr>
            <a:r>
              <a:rPr lang="en-US" sz="2800" dirty="0" smtClean="0"/>
              <a:t>Improve total graduations to 80% of M.Sc. Enrollments;</a:t>
            </a:r>
          </a:p>
          <a:p>
            <a:pPr eaLnBrk="1" fontAlgn="auto" hangingPunct="1">
              <a:spcBef>
                <a:spcPts val="0"/>
              </a:spcBef>
              <a:spcAft>
                <a:spcPts val="0"/>
              </a:spcAft>
            </a:pPr>
            <a:r>
              <a:rPr lang="en-US" sz="2800" dirty="0" smtClean="0"/>
              <a:t>Improve total graduations to 70% of </a:t>
            </a:r>
            <a:r>
              <a:rPr lang="en-US" sz="2800" smtClean="0"/>
              <a:t>PhD enrollments.</a:t>
            </a:r>
            <a:endParaRPr lang="en-US" sz="2800" dirty="0"/>
          </a:p>
        </p:txBody>
      </p:sp>
    </p:spTree>
    <p:extLst>
      <p:ext uri="{BB962C8B-B14F-4D97-AF65-F5344CB8AC3E}">
        <p14:creationId xmlns:p14="http://schemas.microsoft.com/office/powerpoint/2010/main" val="2879042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smtClean="0"/>
              <a:t>RESEARCH CAREER DEVELOPMENT</a:t>
            </a:r>
            <a:endParaRPr lang="en-US" sz="3200" b="1" dirty="0"/>
          </a:p>
        </p:txBody>
      </p:sp>
      <p:sp>
        <p:nvSpPr>
          <p:cNvPr id="3" name="Content Placeholder 2"/>
          <p:cNvSpPr>
            <a:spLocks noGrp="1"/>
          </p:cNvSpPr>
          <p:nvPr>
            <p:ph idx="1"/>
          </p:nvPr>
        </p:nvSpPr>
        <p:spPr>
          <a:xfrm>
            <a:off x="437166" y="980728"/>
            <a:ext cx="8229600" cy="4525963"/>
          </a:xfrm>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2800" b="1" dirty="0" smtClean="0"/>
              <a:t>Question:  </a:t>
            </a:r>
            <a:r>
              <a:rPr lang="en-US" sz="2800" dirty="0" smtClean="0"/>
              <a:t>What is the purpose of a Mathematics PhD and what is the market for Mathematics PhDs in South Africa?</a:t>
            </a:r>
          </a:p>
          <a:p>
            <a:pPr marL="0" marR="0" lvl="0" indent="0" defTabSz="914400" eaLnBrk="1" fontAlgn="auto" latinLnBrk="0" hangingPunct="1">
              <a:lnSpc>
                <a:spcPct val="100000"/>
              </a:lnSpc>
              <a:spcBef>
                <a:spcPts val="0"/>
              </a:spcBef>
              <a:spcAft>
                <a:spcPts val="0"/>
              </a:spcAft>
              <a:buClrTx/>
              <a:buSzTx/>
              <a:buFontTx/>
              <a:buNone/>
              <a:tabLst/>
              <a:defRPr/>
            </a:pPr>
            <a:r>
              <a:rPr lang="en-US" sz="2800" b="1" dirty="0" smtClean="0"/>
              <a:t>Proposal: </a:t>
            </a:r>
            <a:r>
              <a:rPr lang="en-US" sz="2800" dirty="0" smtClean="0"/>
              <a:t>develop a (formal?)</a:t>
            </a:r>
            <a:r>
              <a:rPr lang="en-US" sz="2800" dirty="0" err="1" smtClean="0"/>
              <a:t>programme</a:t>
            </a:r>
            <a:r>
              <a:rPr lang="en-US" sz="2800" dirty="0" smtClean="0"/>
              <a:t> that prepares our PhDs to pursue ‘research careers’ in the mathematical sciences. </a:t>
            </a:r>
            <a:endParaRPr lang="en-US" sz="2800" b="1" dirty="0" smtClean="0"/>
          </a:p>
          <a:p>
            <a:pPr marL="0" marR="0" lvl="0" indent="0" defTabSz="914400" eaLnBrk="1" fontAlgn="auto" latinLnBrk="0" hangingPunct="1">
              <a:lnSpc>
                <a:spcPct val="100000"/>
              </a:lnSpc>
              <a:spcBef>
                <a:spcPts val="0"/>
              </a:spcBef>
              <a:spcAft>
                <a:spcPts val="0"/>
              </a:spcAft>
              <a:buClrTx/>
              <a:buSzTx/>
              <a:buFontTx/>
              <a:buNone/>
              <a:tabLst/>
              <a:defRPr/>
            </a:pPr>
            <a:r>
              <a:rPr lang="en-US" sz="2800" dirty="0" smtClean="0"/>
              <a:t>Breadth and depth of knowledgebase; communication and dissemination; Funding sources; professional networking; working with others; ethics; IT skills and computing; Teaching portfolio; Research statement</a:t>
            </a:r>
            <a:r>
              <a:rPr lang="en-US" sz="2800" smtClean="0"/>
              <a:t>; Webpage; </a:t>
            </a:r>
            <a:endParaRPr lang="en-US" sz="2800" dirty="0" smtClean="0"/>
          </a:p>
        </p:txBody>
      </p:sp>
    </p:spTree>
    <p:extLst>
      <p:ext uri="{BB962C8B-B14F-4D97-AF65-F5344CB8AC3E}">
        <p14:creationId xmlns:p14="http://schemas.microsoft.com/office/powerpoint/2010/main" val="5256024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smtClean="0"/>
              <a:t>NEW TRENDS AND FUTURE DIRECTIONS</a:t>
            </a:r>
            <a:endParaRPr lang="en-US" sz="3200" b="1"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2400" b="1" dirty="0" smtClean="0"/>
              <a:t>OBJECTIVE: </a:t>
            </a:r>
            <a:r>
              <a:rPr lang="en-US" sz="2400" dirty="0" smtClean="0"/>
              <a:t>To create a platform for South African mathematicians and postgraduate students to be exposed to new and contemporary major developments and new directions in mathematics. For example, ground-breaking work of leading mathematicians that is regarded as having the potential to impact on other areas of mathematics. </a:t>
            </a:r>
          </a:p>
          <a:p>
            <a:pPr eaLnBrk="1" fontAlgn="auto" hangingPunct="1">
              <a:spcBef>
                <a:spcPts val="0"/>
              </a:spcBef>
              <a:spcAft>
                <a:spcPts val="0"/>
              </a:spcAft>
            </a:pPr>
            <a:r>
              <a:rPr lang="en-US" sz="2400" dirty="0" smtClean="0"/>
              <a:t>Recent developments in </a:t>
            </a:r>
            <a:r>
              <a:rPr lang="en-US" sz="2400" dirty="0" err="1" smtClean="0"/>
              <a:t>Langlands</a:t>
            </a:r>
            <a:r>
              <a:rPr lang="en-US" sz="2400" dirty="0" smtClean="0"/>
              <a:t> </a:t>
            </a:r>
            <a:r>
              <a:rPr lang="en-US" sz="2400" dirty="0" err="1" smtClean="0"/>
              <a:t>Programme</a:t>
            </a:r>
            <a:r>
              <a:rPr lang="en-US" sz="2400" dirty="0" smtClean="0"/>
              <a:t>;</a:t>
            </a:r>
          </a:p>
          <a:p>
            <a:pPr eaLnBrk="1" fontAlgn="auto" hangingPunct="1">
              <a:spcBef>
                <a:spcPts val="0"/>
              </a:spcBef>
              <a:spcAft>
                <a:spcPts val="0"/>
              </a:spcAft>
            </a:pPr>
            <a:r>
              <a:rPr lang="en-US" sz="2400" dirty="0" smtClean="0"/>
              <a:t>Exposition of </a:t>
            </a:r>
            <a:r>
              <a:rPr lang="en-US" sz="2400" dirty="0" err="1" smtClean="0"/>
              <a:t>Perleman’s</a:t>
            </a:r>
            <a:r>
              <a:rPr lang="en-US" sz="2400" dirty="0" smtClean="0"/>
              <a:t> solution of Poincare Conjecture;</a:t>
            </a:r>
          </a:p>
          <a:p>
            <a:pPr eaLnBrk="1" fontAlgn="auto" hangingPunct="1">
              <a:spcBef>
                <a:spcPts val="0"/>
              </a:spcBef>
              <a:spcAft>
                <a:spcPts val="0"/>
              </a:spcAft>
            </a:pPr>
            <a:r>
              <a:rPr lang="en-US" sz="2400" dirty="0" smtClean="0"/>
              <a:t>Important contributions of Fields medalists.</a:t>
            </a:r>
            <a:endParaRPr lang="en-US" sz="2400" dirty="0"/>
          </a:p>
        </p:txBody>
      </p:sp>
    </p:spTree>
    <p:extLst>
      <p:ext uri="{BB962C8B-B14F-4D97-AF65-F5344CB8AC3E}">
        <p14:creationId xmlns:p14="http://schemas.microsoft.com/office/powerpoint/2010/main" val="9140127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smtClean="0"/>
              <a:t>New Trends and Future Directions</a:t>
            </a:r>
            <a:endParaRPr lang="en-US" sz="3600" b="1" dirty="0"/>
          </a:p>
        </p:txBody>
      </p:sp>
      <p:sp>
        <p:nvSpPr>
          <p:cNvPr id="3" name="Content Placeholder 2"/>
          <p:cNvSpPr>
            <a:spLocks noGrp="1"/>
          </p:cNvSpPr>
          <p:nvPr>
            <p:ph idx="1"/>
          </p:nvPr>
        </p:nvSpPr>
        <p:spPr>
          <a:xfrm>
            <a:off x="539552" y="980728"/>
            <a:ext cx="8229600" cy="4525963"/>
          </a:xfrm>
        </p:spPr>
        <p:txBody>
          <a:bodyPr>
            <a:normAutofit fontScale="92500" lnSpcReduction="20000"/>
          </a:bodyPr>
          <a:lstStyle/>
          <a:p>
            <a:r>
              <a:rPr lang="en-US" dirty="0" smtClean="0"/>
              <a:t>“</a:t>
            </a:r>
            <a:r>
              <a:rPr lang="en-US" b="1" dirty="0" smtClean="0"/>
              <a:t>Theoretical Foundations of Big Data Analysis”- </a:t>
            </a:r>
            <a:r>
              <a:rPr lang="en-US" dirty="0" smtClean="0"/>
              <a:t>Simons Institute for the Theory of Computing: 22/08/2013 – 20/12/2013.</a:t>
            </a:r>
          </a:p>
          <a:p>
            <a:r>
              <a:rPr lang="en-US" dirty="0" smtClean="0"/>
              <a:t>“</a:t>
            </a:r>
            <a:r>
              <a:rPr lang="en-US" b="1" dirty="0" smtClean="0"/>
              <a:t>Statistical and Computational Methodology for Massive datasets”</a:t>
            </a:r>
            <a:r>
              <a:rPr lang="en-US" dirty="0" smtClean="0"/>
              <a:t>: The Statistical and Applied Mathematical Sciences Institute - 2012/2013.</a:t>
            </a:r>
          </a:p>
          <a:p>
            <a:r>
              <a:rPr lang="en-US" dirty="0" smtClean="0"/>
              <a:t>“</a:t>
            </a:r>
            <a:r>
              <a:rPr lang="en-US" b="1" dirty="0" smtClean="0"/>
              <a:t>Thematic </a:t>
            </a:r>
            <a:r>
              <a:rPr lang="en-US" b="1" dirty="0" err="1" smtClean="0"/>
              <a:t>Programme</a:t>
            </a:r>
            <a:r>
              <a:rPr lang="en-US" b="1" dirty="0" smtClean="0"/>
              <a:t> on Statistical Inference, Learning, and Models for Big Data</a:t>
            </a:r>
            <a:r>
              <a:rPr lang="en-US" dirty="0" smtClean="0"/>
              <a:t>”: Fields Institute, Canada – January to June 2015.</a:t>
            </a:r>
          </a:p>
          <a:p>
            <a:endParaRPr lang="en-US" dirty="0" smtClean="0"/>
          </a:p>
          <a:p>
            <a:endParaRPr lang="en-US" dirty="0" smtClean="0"/>
          </a:p>
          <a:p>
            <a:endParaRPr lang="en-US" dirty="0"/>
          </a:p>
          <a:p>
            <a:pPr marL="0" indent="0">
              <a:buNone/>
            </a:pPr>
            <a:endParaRPr lang="en-US" dirty="0" smtClean="0"/>
          </a:p>
          <a:p>
            <a:endParaRPr lang="en-US" dirty="0"/>
          </a:p>
        </p:txBody>
      </p:sp>
    </p:spTree>
    <p:extLst>
      <p:ext uri="{BB962C8B-B14F-4D97-AF65-F5344CB8AC3E}">
        <p14:creationId xmlns:p14="http://schemas.microsoft.com/office/powerpoint/2010/main" val="8624681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SYSTEMIC PERSPECTIVE</a:t>
            </a:r>
            <a:endParaRPr lang="en-US" b="1" dirty="0"/>
          </a:p>
        </p:txBody>
      </p:sp>
      <p:sp>
        <p:nvSpPr>
          <p:cNvPr id="3" name="Content Placeholder 2"/>
          <p:cNvSpPr>
            <a:spLocks noGrp="1"/>
          </p:cNvSpPr>
          <p:nvPr>
            <p:ph idx="1"/>
          </p:nvPr>
        </p:nvSpPr>
        <p:spPr>
          <a:xfrm>
            <a:off x="457200" y="846138"/>
            <a:ext cx="8229600" cy="4525963"/>
          </a:xfrm>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2400" dirty="0" smtClean="0"/>
              <a:t>“A healthy research environment requires a steady flow of new researchers and their induction into research mathematics”.</a:t>
            </a:r>
          </a:p>
          <a:p>
            <a:pPr marL="0" marR="0" lvl="0" indent="0" defTabSz="914400" eaLnBrk="1" fontAlgn="auto" latinLnBrk="0" hangingPunct="1">
              <a:lnSpc>
                <a:spcPct val="100000"/>
              </a:lnSpc>
              <a:spcBef>
                <a:spcPts val="0"/>
              </a:spcBef>
              <a:spcAft>
                <a:spcPts val="0"/>
              </a:spcAft>
              <a:buClrTx/>
              <a:buSzTx/>
              <a:buFontTx/>
              <a:buNone/>
              <a:tabLst/>
              <a:defRPr/>
            </a:pPr>
            <a:r>
              <a:rPr lang="en-US" sz="2400" dirty="0" smtClean="0"/>
              <a:t>“The subcritical numbers as well as lack of research expertise in particular disciplines affected overall academic ambience”</a:t>
            </a:r>
          </a:p>
          <a:p>
            <a:pPr marL="0" marR="0" lvl="0" indent="0" defTabSz="914400" eaLnBrk="1" fontAlgn="auto" latinLnBrk="0" hangingPunct="1">
              <a:lnSpc>
                <a:spcPct val="100000"/>
              </a:lnSpc>
              <a:spcBef>
                <a:spcPts val="0"/>
              </a:spcBef>
              <a:spcAft>
                <a:spcPts val="0"/>
              </a:spcAft>
              <a:buClrTx/>
              <a:buSzTx/>
              <a:buFontTx/>
              <a:buNone/>
              <a:tabLst/>
              <a:defRPr/>
            </a:pPr>
            <a:r>
              <a:rPr lang="en-US" sz="2400" dirty="0" smtClean="0"/>
              <a:t>“There is room for much more cooperation among universities. Large/strong departments need such links, but they are absolutely vital for small/weak departments where researchers may be isolated. Postgraduate in all departments need mechanisms to give them a broader view of mathematics than the that may be accessible in their own department”.</a:t>
            </a:r>
            <a:endParaRPr lang="en-US" sz="2400" dirty="0"/>
          </a:p>
        </p:txBody>
      </p:sp>
    </p:spTree>
    <p:extLst>
      <p:ext uri="{BB962C8B-B14F-4D97-AF65-F5344CB8AC3E}">
        <p14:creationId xmlns:p14="http://schemas.microsoft.com/office/powerpoint/2010/main" val="138394901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Continued</a:t>
            </a:r>
            <a:endParaRPr lang="en-US" b="1" dirty="0"/>
          </a:p>
        </p:txBody>
      </p:sp>
      <p:sp>
        <p:nvSpPr>
          <p:cNvPr id="3" name="Content Placeholder 2"/>
          <p:cNvSpPr>
            <a:spLocks noGrp="1"/>
          </p:cNvSpPr>
          <p:nvPr>
            <p:ph idx="1"/>
          </p:nvPr>
        </p:nvSpPr>
        <p:spPr>
          <a:xfrm>
            <a:off x="457200" y="1052736"/>
            <a:ext cx="8229600" cy="4525963"/>
          </a:xfrm>
        </p:spPr>
        <p:txBody>
          <a:bodyPr>
            <a:normAutofit fontScale="92500" lnSpcReduction="20000"/>
          </a:bodyPr>
          <a:lstStyle/>
          <a:p>
            <a:r>
              <a:rPr lang="en-US" sz="2800" dirty="0" smtClean="0"/>
              <a:t>American Statistical Society White Paper -“</a:t>
            </a:r>
            <a:r>
              <a:rPr lang="en-US" sz="2800" b="1" dirty="0" smtClean="0"/>
              <a:t>Discovery with Data: Leveraging Statistics and Computer Science to Transform Science and Society</a:t>
            </a:r>
            <a:r>
              <a:rPr lang="en-US" sz="2800" dirty="0" smtClean="0"/>
              <a:t>” 2 July 2014.</a:t>
            </a:r>
          </a:p>
          <a:p>
            <a:r>
              <a:rPr lang="en-US" sz="2800" dirty="0" smtClean="0"/>
              <a:t>“</a:t>
            </a:r>
            <a:r>
              <a:rPr lang="en-US" sz="2800" b="1" dirty="0" smtClean="0"/>
              <a:t>Data Science: Exploring the Mathematical Foundations</a:t>
            </a:r>
            <a:r>
              <a:rPr lang="en-US" sz="2800" dirty="0" smtClean="0"/>
              <a:t>” – Smith Institute Workshop November 2014</a:t>
            </a:r>
          </a:p>
          <a:p>
            <a:r>
              <a:rPr lang="en-US" sz="2800" dirty="0" smtClean="0"/>
              <a:t>Workshop of “</a:t>
            </a:r>
            <a:r>
              <a:rPr lang="en-US" sz="2800" b="1" dirty="0" smtClean="0"/>
              <a:t>Theoretical Foundations of Data Science</a:t>
            </a:r>
            <a:r>
              <a:rPr lang="en-US" sz="2800" dirty="0" smtClean="0"/>
              <a:t>”: 28/04/2016 </a:t>
            </a:r>
            <a:r>
              <a:rPr lang="mr-IN" sz="2800" dirty="0" smtClean="0"/>
              <a:t>–</a:t>
            </a:r>
            <a:r>
              <a:rPr lang="en-US" sz="2800" dirty="0" smtClean="0"/>
              <a:t> 30/04/2016;</a:t>
            </a:r>
          </a:p>
          <a:p>
            <a:r>
              <a:rPr lang="en-US" sz="2800" b="1" dirty="0" smtClean="0"/>
              <a:t>“The Mathematical Challenges of Big Data”</a:t>
            </a:r>
            <a:r>
              <a:rPr lang="en-US" sz="2800" dirty="0" smtClean="0"/>
              <a:t> </a:t>
            </a:r>
            <a:r>
              <a:rPr lang="mr-IN" sz="2800" dirty="0" smtClean="0"/>
              <a:t>–</a:t>
            </a:r>
            <a:r>
              <a:rPr lang="en-US" sz="2800" dirty="0" smtClean="0"/>
              <a:t> Institute for Mathematics and its Applications: 12/2014;12/2016; 12/2018. </a:t>
            </a:r>
          </a:p>
          <a:p>
            <a:endParaRPr lang="en-US" sz="2800" dirty="0" smtClean="0"/>
          </a:p>
          <a:p>
            <a:endParaRPr lang="en-US" dirty="0" smtClean="0"/>
          </a:p>
          <a:p>
            <a:endParaRPr lang="en-US" dirty="0"/>
          </a:p>
        </p:txBody>
      </p:sp>
    </p:spTree>
    <p:extLst>
      <p:ext uri="{BB962C8B-B14F-4D97-AF65-F5344CB8AC3E}">
        <p14:creationId xmlns:p14="http://schemas.microsoft.com/office/powerpoint/2010/main" val="191509266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Theoretical Foundations of Data Science</a:t>
            </a:r>
            <a:endParaRPr lang="en-US" b="1" dirty="0"/>
          </a:p>
        </p:txBody>
      </p:sp>
      <p:sp>
        <p:nvSpPr>
          <p:cNvPr id="3" name="Content Placeholder 2"/>
          <p:cNvSpPr>
            <a:spLocks noGrp="1"/>
          </p:cNvSpPr>
          <p:nvPr>
            <p:ph idx="1"/>
          </p:nvPr>
        </p:nvSpPr>
        <p:spPr>
          <a:xfrm>
            <a:off x="455712" y="1556792"/>
            <a:ext cx="8229600" cy="4525963"/>
          </a:xfrm>
        </p:spPr>
        <p:txBody>
          <a:bodyPr>
            <a:normAutofit fontScale="92500" lnSpcReduction="20000"/>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smtClean="0"/>
              <a:t>The main objectives of the </a:t>
            </a:r>
            <a:r>
              <a:rPr lang="en-US" dirty="0" err="1" smtClean="0"/>
              <a:t>programme</a:t>
            </a:r>
            <a:r>
              <a:rPr lang="en-US" dirty="0" smtClean="0"/>
              <a:t> are to bring together researchers working on algorithmic, mathematical and statistical aspects of modern Data Science with the aim of identifying fundamental areas and core techniques that form a foundation for the emerging discipline of Data Science and to train cohorts of PhD students with breadth and depth of knowledge in these core areas </a:t>
            </a:r>
            <a:r>
              <a:rPr lang="en-US" smtClean="0"/>
              <a:t>and who will be well </a:t>
            </a:r>
            <a:r>
              <a:rPr lang="en-US" dirty="0" smtClean="0"/>
              <a:t>equipped to pursue careers as academic and research data scientists</a:t>
            </a:r>
            <a:endParaRPr lang="en-US" dirty="0"/>
          </a:p>
        </p:txBody>
      </p:sp>
    </p:spTree>
    <p:extLst>
      <p:ext uri="{BB962C8B-B14F-4D97-AF65-F5344CB8AC3E}">
        <p14:creationId xmlns:p14="http://schemas.microsoft.com/office/powerpoint/2010/main" val="4775530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GOAL</a:t>
            </a:r>
            <a:endParaRPr lang="en-US" b="1" dirty="0"/>
          </a:p>
        </p:txBody>
      </p:sp>
      <p:sp>
        <p:nvSpPr>
          <p:cNvPr id="3" name="Content Placeholder 2"/>
          <p:cNvSpPr>
            <a:spLocks noGrp="1"/>
          </p:cNvSpPr>
          <p:nvPr>
            <p:ph idx="1"/>
          </p:nvPr>
        </p:nvSpPr>
        <p:spPr>
          <a:xfrm>
            <a:off x="487578" y="1052736"/>
            <a:ext cx="8229600" cy="4525963"/>
          </a:xfrm>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smtClean="0"/>
              <a:t>By 202X, the South African Higher Education system will have graduated XX PhDs in various aspects of the Theoretical Foundations of Data Sciences and in the process will have created a critical mass of academic and research data scientists who will be networked with their peers both locally </a:t>
            </a:r>
            <a:r>
              <a:rPr lang="en-US" smtClean="0"/>
              <a:t>and internationally. </a:t>
            </a:r>
            <a:endParaRPr lang="en-US" dirty="0"/>
          </a:p>
        </p:txBody>
      </p:sp>
    </p:spTree>
    <p:extLst>
      <p:ext uri="{BB962C8B-B14F-4D97-AF65-F5344CB8AC3E}">
        <p14:creationId xmlns:p14="http://schemas.microsoft.com/office/powerpoint/2010/main" val="1829132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Mathematical Sciences Core?</a:t>
            </a:r>
            <a:endParaRPr lang="en-US" b="1" dirty="0"/>
          </a:p>
        </p:txBody>
      </p:sp>
      <p:sp>
        <p:nvSpPr>
          <p:cNvPr id="3" name="Content Placeholder 2"/>
          <p:cNvSpPr>
            <a:spLocks noGrp="1"/>
          </p:cNvSpPr>
          <p:nvPr>
            <p:ph idx="1"/>
          </p:nvPr>
        </p:nvSpPr>
        <p:spPr/>
        <p:txBody>
          <a:bodyPr>
            <a:normAutofit/>
          </a:bodyPr>
          <a:lstStyle/>
          <a:p>
            <a:r>
              <a:rPr lang="en-US" dirty="0" smtClean="0"/>
              <a:t>(Numerical) Linear Algebra;</a:t>
            </a:r>
          </a:p>
          <a:p>
            <a:r>
              <a:rPr lang="en-US" dirty="0" smtClean="0"/>
              <a:t>Optimization;</a:t>
            </a:r>
          </a:p>
          <a:p>
            <a:r>
              <a:rPr lang="en-US" dirty="0" smtClean="0"/>
              <a:t>Graph Theory and Network Science;</a:t>
            </a:r>
          </a:p>
          <a:p>
            <a:r>
              <a:rPr lang="en-US" dirty="0" smtClean="0"/>
              <a:t>Geometry and Topology;</a:t>
            </a:r>
          </a:p>
          <a:p>
            <a:r>
              <a:rPr lang="en-US" dirty="0" smtClean="0"/>
              <a:t>Approximation Theory/Applied Harmonic Analysis.</a:t>
            </a:r>
          </a:p>
          <a:p>
            <a:pPr marL="0" indent="0">
              <a:buNone/>
            </a:pPr>
            <a:endParaRPr lang="en-US" dirty="0" smtClean="0"/>
          </a:p>
        </p:txBody>
      </p:sp>
    </p:spTree>
    <p:extLst>
      <p:ext uri="{BB962C8B-B14F-4D97-AF65-F5344CB8AC3E}">
        <p14:creationId xmlns:p14="http://schemas.microsoft.com/office/powerpoint/2010/main" val="32091296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Statistical Sciences Core?</a:t>
            </a:r>
            <a:endParaRPr lang="en-US" b="1" dirty="0"/>
          </a:p>
        </p:txBody>
      </p:sp>
      <p:sp>
        <p:nvSpPr>
          <p:cNvPr id="3" name="Content Placeholder 2"/>
          <p:cNvSpPr>
            <a:spLocks noGrp="1"/>
          </p:cNvSpPr>
          <p:nvPr>
            <p:ph idx="1"/>
          </p:nvPr>
        </p:nvSpPr>
        <p:spPr/>
        <p:txBody>
          <a:bodyPr/>
          <a:lstStyle/>
          <a:p>
            <a:r>
              <a:rPr lang="en-US" dirty="0" smtClean="0"/>
              <a:t>Probability;</a:t>
            </a:r>
          </a:p>
          <a:p>
            <a:r>
              <a:rPr lang="en-US" dirty="0" smtClean="0"/>
              <a:t>Statistical Modelling;</a:t>
            </a:r>
          </a:p>
          <a:p>
            <a:r>
              <a:rPr lang="en-US" dirty="0" smtClean="0"/>
              <a:t>Statistical Inference;</a:t>
            </a:r>
          </a:p>
          <a:p>
            <a:r>
              <a:rPr lang="en-US" dirty="0" smtClean="0"/>
              <a:t>Statistical Computing;</a:t>
            </a:r>
          </a:p>
          <a:p>
            <a:r>
              <a:rPr lang="en-US" smtClean="0"/>
              <a:t>Statistical Learning.</a:t>
            </a:r>
            <a:endParaRPr lang="en-US" dirty="0" smtClean="0"/>
          </a:p>
        </p:txBody>
      </p:sp>
    </p:spTree>
    <p:extLst>
      <p:ext uri="{BB962C8B-B14F-4D97-AF65-F5344CB8AC3E}">
        <p14:creationId xmlns:p14="http://schemas.microsoft.com/office/powerpoint/2010/main" val="12528155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1" name="Rectangle 5"/>
          <p:cNvSpPr>
            <a:spLocks noGrp="1" noChangeArrowheads="1"/>
          </p:cNvSpPr>
          <p:nvPr>
            <p:ph type="title" sz="quarter"/>
          </p:nvPr>
        </p:nvSpPr>
        <p:spPr bwMode="auto">
          <a:xfrm>
            <a:off x="468313" y="0"/>
            <a:ext cx="8229600" cy="620713"/>
          </a:xfrm>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lIns="91440" tIns="45720" rIns="91440" bIns="45720" numCol="1" anchor="ctr" anchorCtr="0" compatLnSpc="1">
            <a:prstTxWarp prst="textNoShape">
              <a:avLst/>
            </a:prstTxWarp>
          </a:bodyPr>
          <a:lstStyle/>
          <a:p>
            <a:pPr eaLnBrk="1" hangingPunct="1">
              <a:defRPr/>
            </a:pPr>
            <a:r>
              <a:rPr lang="en-ZA" altLang="en-US" dirty="0" smtClean="0">
                <a:solidFill>
                  <a:srgbClr val="000099"/>
                </a:solidFill>
                <a:ea typeface="+mj-ea"/>
              </a:rPr>
              <a:t/>
            </a:r>
            <a:br>
              <a:rPr lang="en-ZA" altLang="en-US" dirty="0" smtClean="0">
                <a:solidFill>
                  <a:srgbClr val="000099"/>
                </a:solidFill>
                <a:ea typeface="+mj-ea"/>
              </a:rPr>
            </a:br>
            <a:r>
              <a:rPr lang="en-ZA" altLang="en-US" dirty="0" smtClean="0">
                <a:solidFill>
                  <a:srgbClr val="000099"/>
                </a:solidFill>
                <a:ea typeface="+mj-ea"/>
              </a:rPr>
              <a:t/>
            </a:r>
            <a:br>
              <a:rPr lang="en-ZA" altLang="en-US" dirty="0" smtClean="0">
                <a:solidFill>
                  <a:srgbClr val="000099"/>
                </a:solidFill>
                <a:ea typeface="+mj-ea"/>
              </a:rPr>
            </a:br>
            <a:r>
              <a:rPr lang="en-ZA" altLang="en-US" smtClean="0">
                <a:solidFill>
                  <a:srgbClr val="000099"/>
                </a:solidFill>
                <a:ea typeface="+mj-ea"/>
              </a:rPr>
              <a:t/>
            </a:r>
            <a:br>
              <a:rPr lang="en-ZA" altLang="en-US" smtClean="0">
                <a:solidFill>
                  <a:srgbClr val="000099"/>
                </a:solidFill>
                <a:ea typeface="+mj-ea"/>
              </a:rPr>
            </a:br>
            <a:r>
              <a:rPr lang="en-ZA" altLang="en-US" smtClean="0">
                <a:solidFill>
                  <a:srgbClr val="000099"/>
                </a:solidFill>
                <a:ea typeface="+mj-ea"/>
              </a:rPr>
              <a:t/>
            </a:r>
            <a:br>
              <a:rPr lang="en-ZA" altLang="en-US" smtClean="0">
                <a:solidFill>
                  <a:srgbClr val="000099"/>
                </a:solidFill>
                <a:ea typeface="+mj-ea"/>
              </a:rPr>
            </a:br>
            <a:r>
              <a:rPr lang="en-ZA" altLang="en-US">
                <a:solidFill>
                  <a:srgbClr val="000099"/>
                </a:solidFill>
                <a:ea typeface="+mj-ea"/>
              </a:rPr>
              <a:t/>
            </a:r>
            <a:br>
              <a:rPr lang="en-ZA" altLang="en-US">
                <a:solidFill>
                  <a:srgbClr val="000099"/>
                </a:solidFill>
                <a:ea typeface="+mj-ea"/>
              </a:rPr>
            </a:br>
            <a:r>
              <a:rPr lang="en-ZA" altLang="en-US" smtClean="0">
                <a:solidFill>
                  <a:srgbClr val="000099"/>
                </a:solidFill>
                <a:ea typeface="+mj-ea"/>
              </a:rPr>
              <a:t/>
            </a:r>
            <a:br>
              <a:rPr lang="en-ZA" altLang="en-US" smtClean="0">
                <a:solidFill>
                  <a:srgbClr val="000099"/>
                </a:solidFill>
                <a:ea typeface="+mj-ea"/>
              </a:rPr>
            </a:br>
            <a:r>
              <a:rPr lang="en-ZA" altLang="en-US" sz="5400" smtClean="0">
                <a:solidFill>
                  <a:srgbClr val="000099"/>
                </a:solidFill>
                <a:ea typeface="+mj-ea"/>
              </a:rPr>
              <a:t>Thank you!!</a:t>
            </a:r>
            <a:endParaRPr lang="en-US" altLang="en-US" sz="5400" dirty="0" smtClean="0">
              <a:solidFill>
                <a:srgbClr val="000099"/>
              </a:solidFill>
              <a:ea typeface="+mj-ea"/>
            </a:endParaRPr>
          </a:p>
        </p:txBody>
      </p:sp>
      <p:sp>
        <p:nvSpPr>
          <p:cNvPr id="39943" name="Rectangle 7"/>
          <p:cNvSpPr>
            <a:spLocks noChangeArrowheads="1"/>
          </p:cNvSpPr>
          <p:nvPr/>
        </p:nvSpPr>
        <p:spPr bwMode="auto">
          <a:xfrm>
            <a:off x="611188" y="2852738"/>
            <a:ext cx="8229600" cy="13414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nchor="ctr"/>
          <a:lstStyle/>
          <a:p>
            <a:pPr algn="ctr">
              <a:defRPr/>
            </a:pPr>
            <a:r>
              <a:rPr lang="en-ZA" sz="4400" dirty="0">
                <a:solidFill>
                  <a:schemeClr val="tx2"/>
                </a:solidFill>
                <a:latin typeface="Arial" charset="0"/>
                <a:ea typeface="ＭＳ Ｐゴシック" charset="0"/>
              </a:rPr>
              <a:t/>
            </a:r>
            <a:br>
              <a:rPr lang="en-ZA" sz="4400" dirty="0">
                <a:solidFill>
                  <a:schemeClr val="tx2"/>
                </a:solidFill>
                <a:latin typeface="Arial" charset="0"/>
                <a:ea typeface="ＭＳ Ｐゴシック" charset="0"/>
              </a:rPr>
            </a:br>
            <a:r>
              <a:rPr lang="en-ZA" sz="4400" u="sng" dirty="0">
                <a:solidFill>
                  <a:schemeClr val="tx2"/>
                </a:solidFill>
                <a:latin typeface="Arial" charset="0"/>
                <a:ea typeface="ＭＳ Ｐゴシック" charset="0"/>
                <a:hlinkClick r:id="rId2"/>
              </a:rPr>
              <a:t>www.wits.ac.za</a:t>
            </a:r>
            <a:r>
              <a:rPr lang="en-ZA" sz="4400" u="sng" dirty="0">
                <a:solidFill>
                  <a:schemeClr val="tx2"/>
                </a:solidFill>
                <a:latin typeface="Arial" charset="0"/>
                <a:ea typeface="ＭＳ Ｐゴシック" charset="0"/>
              </a:rPr>
              <a:t/>
            </a:r>
            <a:br>
              <a:rPr lang="en-ZA" sz="4400" u="sng" dirty="0">
                <a:solidFill>
                  <a:schemeClr val="tx2"/>
                </a:solidFill>
                <a:latin typeface="Arial" charset="0"/>
                <a:ea typeface="ＭＳ Ｐゴシック" charset="0"/>
              </a:rPr>
            </a:br>
            <a:endParaRPr lang="en-US" sz="4400" dirty="0">
              <a:solidFill>
                <a:schemeClr val="tx2"/>
              </a:solidFill>
              <a:latin typeface="Arial" charset="0"/>
              <a:ea typeface="ＭＳ Ｐゴシック" charset="0"/>
            </a:endParaRPr>
          </a:p>
        </p:txBody>
      </p:sp>
      <p:sp>
        <p:nvSpPr>
          <p:cNvPr id="39946" name="Rectangle 10"/>
          <p:cNvSpPr>
            <a:spLocks noChangeArrowheads="1"/>
          </p:cNvSpPr>
          <p:nvPr/>
        </p:nvSpPr>
        <p:spPr bwMode="auto">
          <a:xfrm>
            <a:off x="0" y="215900"/>
            <a:ext cx="9144000" cy="117475"/>
          </a:xfrm>
          <a:prstGeom prst="rect">
            <a:avLst/>
          </a:prstGeom>
          <a:solidFill>
            <a:srgbClr val="FFCC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charset="0"/>
              <a:ea typeface="ＭＳ Ｐゴシック" charset="0"/>
            </a:endParaRPr>
          </a:p>
        </p:txBody>
      </p:sp>
    </p:spTree>
    <p:extLst>
      <p:ext uri="{BB962C8B-B14F-4D97-AF65-F5344CB8AC3E}">
        <p14:creationId xmlns:p14="http://schemas.microsoft.com/office/powerpoint/2010/main" val="10969725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smtClean="0"/>
              <a:t>Mathematical Sciences in 2025</a:t>
            </a:r>
            <a:endParaRPr lang="en-US" sz="4000" b="1" dirty="0"/>
          </a:p>
        </p:txBody>
      </p:sp>
      <p:sp>
        <p:nvSpPr>
          <p:cNvPr id="3" name="Content Placeholder 2"/>
          <p:cNvSpPr>
            <a:spLocks noGrp="1"/>
          </p:cNvSpPr>
          <p:nvPr>
            <p:ph idx="1"/>
          </p:nvPr>
        </p:nvSpPr>
        <p:spPr>
          <a:xfrm>
            <a:off x="457200" y="1124744"/>
            <a:ext cx="8229600" cy="4525963"/>
          </a:xfrm>
        </p:spPr>
        <p:txBody>
          <a:bodyPr/>
          <a:lstStyle/>
          <a:p>
            <a:pPr marL="0" indent="0">
              <a:buNone/>
            </a:pPr>
            <a:r>
              <a:rPr lang="en-US" dirty="0" smtClean="0"/>
              <a:t>“The two areas of computation and “big data” have emerged as major drivers of mathematical research and the broadening of the enterprise. Needless to say, these are deeply intertwined and it is becoming increasingly standard for major research effort to require expertise in both simulation and large-scale data analysis”</a:t>
            </a:r>
            <a:endParaRPr lang="en-US" dirty="0"/>
          </a:p>
        </p:txBody>
      </p:sp>
    </p:spTree>
    <p:extLst>
      <p:ext uri="{BB962C8B-B14F-4D97-AF65-F5344CB8AC3E}">
        <p14:creationId xmlns:p14="http://schemas.microsoft.com/office/powerpoint/2010/main" val="6993649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smtClean="0"/>
              <a:t>RESEARCH TRAINING MODELS</a:t>
            </a:r>
            <a:endParaRPr lang="en-US" sz="3200" b="1" dirty="0"/>
          </a:p>
        </p:txBody>
      </p:sp>
      <p:sp>
        <p:nvSpPr>
          <p:cNvPr id="3" name="Content Placeholder 2"/>
          <p:cNvSpPr>
            <a:spLocks noGrp="1"/>
          </p:cNvSpPr>
          <p:nvPr>
            <p:ph idx="1"/>
          </p:nvPr>
        </p:nvSpPr>
        <p:spPr>
          <a:xfrm>
            <a:off x="457200" y="846138"/>
            <a:ext cx="8229600" cy="4525963"/>
          </a:xfrm>
        </p:spPr>
        <p:txBody>
          <a:bodyPr/>
          <a:lstStyle/>
          <a:p>
            <a:r>
              <a:rPr lang="en-US" sz="2800" dirty="0" smtClean="0"/>
              <a:t>‘The Apprentice’ </a:t>
            </a:r>
            <a:r>
              <a:rPr lang="en-US" sz="2800" dirty="0"/>
              <a:t>M</a:t>
            </a:r>
            <a:r>
              <a:rPr lang="en-US" sz="2800" dirty="0" smtClean="0"/>
              <a:t>odel;</a:t>
            </a:r>
          </a:p>
          <a:p>
            <a:r>
              <a:rPr lang="en-US" sz="2800" dirty="0" smtClean="0"/>
              <a:t>(Informal) Research Group;</a:t>
            </a:r>
          </a:p>
          <a:p>
            <a:r>
              <a:rPr lang="en-US" sz="2800" dirty="0" smtClean="0"/>
              <a:t>Research Chairs Initiative;</a:t>
            </a:r>
          </a:p>
          <a:p>
            <a:r>
              <a:rPr lang="en-US" sz="2800" dirty="0" err="1" smtClean="0"/>
              <a:t>Centres</a:t>
            </a:r>
            <a:r>
              <a:rPr lang="en-US" sz="2800" dirty="0" smtClean="0"/>
              <a:t> of Excellence:</a:t>
            </a:r>
          </a:p>
          <a:p>
            <a:r>
              <a:rPr lang="en-US" sz="2800" dirty="0" smtClean="0"/>
              <a:t>North American Model:</a:t>
            </a:r>
          </a:p>
          <a:p>
            <a:r>
              <a:rPr lang="en-US" sz="2800" dirty="0" err="1" smtClean="0"/>
              <a:t>Centres</a:t>
            </a:r>
            <a:r>
              <a:rPr lang="en-US" sz="2800" dirty="0" smtClean="0"/>
              <a:t> for Doctoral Training;</a:t>
            </a:r>
          </a:p>
          <a:p>
            <a:r>
              <a:rPr lang="en-US" sz="2800" dirty="0" smtClean="0"/>
              <a:t>Research Training Partnerships;</a:t>
            </a:r>
          </a:p>
          <a:p>
            <a:r>
              <a:rPr lang="en-US" sz="2800" dirty="0" smtClean="0"/>
              <a:t>National Academy (APTS): TTCs</a:t>
            </a:r>
          </a:p>
          <a:p>
            <a:r>
              <a:rPr lang="en-US" sz="2800" dirty="0" smtClean="0"/>
              <a:t>Research Institutes: semester </a:t>
            </a:r>
            <a:r>
              <a:rPr lang="en-US" sz="2800" dirty="0" err="1" smtClean="0"/>
              <a:t>programmes</a:t>
            </a:r>
            <a:endParaRPr lang="en-US" sz="2800" dirty="0" smtClean="0"/>
          </a:p>
          <a:p>
            <a:r>
              <a:rPr lang="en-US" sz="2800" dirty="0" smtClean="0"/>
              <a:t>Graduate Summer Schools:</a:t>
            </a:r>
            <a:endParaRPr lang="en-US" sz="2800" dirty="0"/>
          </a:p>
        </p:txBody>
      </p:sp>
    </p:spTree>
    <p:extLst>
      <p:ext uri="{BB962C8B-B14F-4D97-AF65-F5344CB8AC3E}">
        <p14:creationId xmlns:p14="http://schemas.microsoft.com/office/powerpoint/2010/main" val="11005204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smtClean="0"/>
              <a:t>Apprentice’ Model</a:t>
            </a:r>
            <a:endParaRPr lang="en-US" dirty="0"/>
          </a:p>
        </p:txBody>
      </p:sp>
      <p:sp>
        <p:nvSpPr>
          <p:cNvPr id="3" name="Content Placeholder 2"/>
          <p:cNvSpPr>
            <a:spLocks noGrp="1"/>
          </p:cNvSpPr>
          <p:nvPr>
            <p:ph idx="1"/>
          </p:nvPr>
        </p:nvSpPr>
        <p:spPr>
          <a:xfrm>
            <a:off x="539552" y="1196752"/>
            <a:ext cx="8229600" cy="4525963"/>
          </a:xfrm>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smtClean="0"/>
              <a:t>The ‘mentor-mentee’ model represents a relationship between the supervisor and graduate student which can range from a supportive and nurturing relationship to benign neglect or </a:t>
            </a:r>
            <a:r>
              <a:rPr lang="en-US" smtClean="0"/>
              <a:t>even hostility. </a:t>
            </a:r>
            <a:r>
              <a:rPr lang="en-US" dirty="0" smtClean="0"/>
              <a:t>The expectations of both parties often not explicitly articulated. May be ‘protected’ by academic freedom.</a:t>
            </a:r>
            <a:endParaRPr lang="en-US" dirty="0"/>
          </a:p>
        </p:txBody>
      </p:sp>
    </p:spTree>
    <p:extLst>
      <p:ext uri="{BB962C8B-B14F-4D97-AF65-F5344CB8AC3E}">
        <p14:creationId xmlns:p14="http://schemas.microsoft.com/office/powerpoint/2010/main" val="12668777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5802" y="188640"/>
            <a:ext cx="8229600" cy="1143000"/>
          </a:xfrm>
        </p:spPr>
        <p:txBody>
          <a:bodyPr/>
          <a:lstStyle/>
          <a:p>
            <a:r>
              <a:rPr lang="en-US" b="1" dirty="0" smtClean="0"/>
              <a:t>(Informal) Research Groups</a:t>
            </a:r>
            <a:endParaRPr lang="en-US" b="1" dirty="0"/>
          </a:p>
        </p:txBody>
      </p:sp>
      <p:sp>
        <p:nvSpPr>
          <p:cNvPr id="3" name="Content Placeholder 2"/>
          <p:cNvSpPr>
            <a:spLocks noGrp="1"/>
          </p:cNvSpPr>
          <p:nvPr>
            <p:ph idx="1"/>
          </p:nvPr>
        </p:nvSpPr>
        <p:spPr>
          <a:xfrm>
            <a:off x="465802" y="1317576"/>
            <a:ext cx="8229600" cy="4525963"/>
          </a:xfrm>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2800" dirty="0" smtClean="0"/>
              <a:t>These can be found at institutions where there is a critical mass of mathematics researchers working in related problems using similar techniques and methods. Stimulating and nurturing environment possibly with supervisory committees, annual cohorts of students joining the group, constant stream of visitors, funds for postdocs, regular (weekly?), seminars, </a:t>
            </a:r>
            <a:r>
              <a:rPr lang="mr-IN" sz="2800" dirty="0" smtClean="0"/>
              <a:t>……</a:t>
            </a:r>
            <a:r>
              <a:rPr lang="en-US" sz="2800" dirty="0" smtClean="0"/>
              <a:t>..  </a:t>
            </a:r>
            <a:r>
              <a:rPr lang="en-US" sz="2800" dirty="0"/>
              <a:t>e</a:t>
            </a:r>
            <a:r>
              <a:rPr lang="en-US" sz="2800" dirty="0" smtClean="0"/>
              <a:t>.g. Algebra/Number Theory/ Group at Oxford; Algebraic Geometry Group at Harvard, ACRU at UKZN, DECAM at Wits</a:t>
            </a:r>
            <a:endParaRPr lang="en-US" sz="2800" dirty="0"/>
          </a:p>
        </p:txBody>
      </p:sp>
    </p:spTree>
    <p:extLst>
      <p:ext uri="{BB962C8B-B14F-4D97-AF65-F5344CB8AC3E}">
        <p14:creationId xmlns:p14="http://schemas.microsoft.com/office/powerpoint/2010/main" val="1138665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Research Chairs Initiative</a:t>
            </a:r>
            <a:endParaRPr lang="en-US" b="1" dirty="0"/>
          </a:p>
        </p:txBody>
      </p:sp>
      <p:sp>
        <p:nvSpPr>
          <p:cNvPr id="3" name="Content Placeholder 2"/>
          <p:cNvSpPr>
            <a:spLocks noGrp="1"/>
          </p:cNvSpPr>
          <p:nvPr>
            <p:ph idx="1"/>
          </p:nvPr>
        </p:nvSpPr>
        <p:spPr>
          <a:xfrm>
            <a:off x="469177" y="1196752"/>
            <a:ext cx="8229600" cy="4525963"/>
          </a:xfrm>
        </p:spPr>
        <p:txBody>
          <a:bodyPr/>
          <a:lstStyle/>
          <a:p>
            <a:r>
              <a:rPr lang="en-US" dirty="0" smtClean="0"/>
              <a:t>“</a:t>
            </a:r>
            <a:r>
              <a:rPr lang="en-US" sz="2800" dirty="0" smtClean="0"/>
              <a:t>Expand the scientific research and innovation capacity of South Africa;”</a:t>
            </a:r>
          </a:p>
          <a:p>
            <a:r>
              <a:rPr lang="en-US" sz="2800" dirty="0" smtClean="0"/>
              <a:t>Improve South Africa’s international research</a:t>
            </a:r>
            <a:r>
              <a:rPr lang="mr-IN" sz="2800" dirty="0" smtClean="0"/>
              <a:t>…</a:t>
            </a:r>
            <a:r>
              <a:rPr lang="en-US" sz="2800" dirty="0" smtClean="0"/>
              <a:t>..</a:t>
            </a:r>
          </a:p>
          <a:p>
            <a:r>
              <a:rPr lang="en-US" sz="2800" dirty="0" smtClean="0"/>
              <a:t>Attract and retain excellent researchers and scientists;</a:t>
            </a:r>
          </a:p>
          <a:p>
            <a:r>
              <a:rPr lang="en-US" sz="2800" dirty="0" smtClean="0"/>
              <a:t>Increase the production of masters and doctoral graduates; and </a:t>
            </a:r>
          </a:p>
          <a:p>
            <a:r>
              <a:rPr lang="en-US" sz="2800" dirty="0" smtClean="0"/>
              <a:t>Create research career pathways for young and mid-career researchers, with a strong, innovation and human capacity development output trajectory”</a:t>
            </a:r>
          </a:p>
          <a:p>
            <a:endParaRPr lang="en-US" sz="2800" dirty="0"/>
          </a:p>
        </p:txBody>
      </p:sp>
    </p:spTree>
    <p:extLst>
      <p:ext uri="{BB962C8B-B14F-4D97-AF65-F5344CB8AC3E}">
        <p14:creationId xmlns:p14="http://schemas.microsoft.com/office/powerpoint/2010/main" val="9208186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err="1" smtClean="0"/>
              <a:t>Centres</a:t>
            </a:r>
            <a:r>
              <a:rPr lang="en-US" sz="3600" b="1" dirty="0" smtClean="0"/>
              <a:t> of Excellence </a:t>
            </a:r>
            <a:r>
              <a:rPr lang="en-US" sz="3600" b="1" dirty="0" err="1" smtClean="0"/>
              <a:t>Programme</a:t>
            </a:r>
            <a:endParaRPr lang="en-US" sz="3600" b="1" dirty="0"/>
          </a:p>
        </p:txBody>
      </p:sp>
      <p:sp>
        <p:nvSpPr>
          <p:cNvPr id="3" name="Content Placeholder 2"/>
          <p:cNvSpPr>
            <a:spLocks noGrp="1"/>
          </p:cNvSpPr>
          <p:nvPr>
            <p:ph idx="1"/>
          </p:nvPr>
        </p:nvSpPr>
        <p:spPr>
          <a:xfrm>
            <a:off x="395536" y="1052736"/>
            <a:ext cx="8229600" cy="4525963"/>
          </a:xfrm>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2800" b="1" dirty="0" smtClean="0"/>
              <a:t>Key Activities and Services of </a:t>
            </a:r>
            <a:r>
              <a:rPr lang="en-US" sz="2800" b="1" dirty="0" err="1" smtClean="0"/>
              <a:t>CoEs</a:t>
            </a:r>
            <a:endParaRPr lang="en-US" sz="2800" b="1" dirty="0" smtClean="0"/>
          </a:p>
          <a:p>
            <a:pPr eaLnBrk="1" fontAlgn="auto" hangingPunct="1">
              <a:spcBef>
                <a:spcPts val="0"/>
              </a:spcBef>
              <a:spcAft>
                <a:spcPts val="0"/>
              </a:spcAft>
            </a:pPr>
            <a:r>
              <a:rPr lang="en-US" sz="2800" b="1" dirty="0" smtClean="0"/>
              <a:t>Research</a:t>
            </a:r>
            <a:r>
              <a:rPr lang="en-US" sz="2800" dirty="0" smtClean="0"/>
              <a:t>: The main activity of a </a:t>
            </a:r>
            <a:r>
              <a:rPr lang="en-US" sz="2800" dirty="0" err="1" smtClean="0"/>
              <a:t>CoE</a:t>
            </a:r>
            <a:r>
              <a:rPr lang="en-US" sz="2800" dirty="0" smtClean="0"/>
              <a:t> is research;</a:t>
            </a:r>
          </a:p>
          <a:p>
            <a:pPr eaLnBrk="1" fontAlgn="auto" hangingPunct="1">
              <a:spcBef>
                <a:spcPts val="0"/>
              </a:spcBef>
              <a:spcAft>
                <a:spcPts val="0"/>
              </a:spcAft>
            </a:pPr>
            <a:r>
              <a:rPr lang="en-US" sz="2800" b="1" dirty="0" smtClean="0"/>
              <a:t>Education and Training: </a:t>
            </a:r>
            <a:r>
              <a:rPr lang="en-US" sz="2800" dirty="0" smtClean="0"/>
              <a:t>The human capital development efforts will target the development of high level scarce skills in the relevant disciplines within </a:t>
            </a:r>
            <a:r>
              <a:rPr lang="en-US" sz="2800" dirty="0" err="1" smtClean="0"/>
              <a:t>specialised</a:t>
            </a:r>
            <a:r>
              <a:rPr lang="en-US" sz="2800" dirty="0" smtClean="0"/>
              <a:t> fields knowledge; This will include support for students to study abroad and </a:t>
            </a:r>
            <a:r>
              <a:rPr lang="en-US" sz="2800" u="sng" dirty="0" smtClean="0"/>
              <a:t>joint ventures in student training</a:t>
            </a:r>
            <a:r>
              <a:rPr lang="en-US" sz="2800" dirty="0" smtClean="0"/>
              <a:t>.</a:t>
            </a:r>
            <a:endParaRPr lang="en-US" sz="2800" b="1" dirty="0" smtClean="0"/>
          </a:p>
          <a:p>
            <a:pPr eaLnBrk="1" fontAlgn="auto" hangingPunct="1">
              <a:spcBef>
                <a:spcPts val="0"/>
              </a:spcBef>
              <a:spcAft>
                <a:spcPts val="0"/>
              </a:spcAft>
            </a:pPr>
            <a:r>
              <a:rPr lang="en-US" sz="2800" b="1" dirty="0" smtClean="0"/>
              <a:t>Networking: </a:t>
            </a:r>
            <a:r>
              <a:rPr lang="en-US" sz="2800" dirty="0" smtClean="0"/>
              <a:t>It must negotiate and help </a:t>
            </a:r>
            <a:r>
              <a:rPr lang="en-US" sz="2800" dirty="0" err="1" smtClean="0"/>
              <a:t>realise</a:t>
            </a:r>
            <a:r>
              <a:rPr lang="en-US" sz="2800" dirty="0" smtClean="0"/>
              <a:t> national, regional, continental and international partnerships</a:t>
            </a:r>
            <a:endParaRPr lang="en-US" sz="2800" b="1" dirty="0"/>
          </a:p>
        </p:txBody>
      </p:sp>
    </p:spTree>
    <p:extLst>
      <p:ext uri="{BB962C8B-B14F-4D97-AF65-F5344CB8AC3E}">
        <p14:creationId xmlns:p14="http://schemas.microsoft.com/office/powerpoint/2010/main" val="3479494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Centers for Doctoral Training</a:t>
            </a:r>
            <a:endParaRPr lang="en-US" b="1" dirty="0"/>
          </a:p>
        </p:txBody>
      </p:sp>
      <p:sp>
        <p:nvSpPr>
          <p:cNvPr id="3" name="Content Placeholder 2"/>
          <p:cNvSpPr>
            <a:spLocks noGrp="1"/>
          </p:cNvSpPr>
          <p:nvPr>
            <p:ph idx="1"/>
          </p:nvPr>
        </p:nvSpPr>
        <p:spPr>
          <a:xfrm>
            <a:off x="539552" y="1124744"/>
            <a:ext cx="8229600" cy="4525963"/>
          </a:xfrm>
        </p:spPr>
        <p:txBody>
          <a:bodyPr/>
          <a:lstStyle/>
          <a:p>
            <a:pPr eaLnBrk="1" fontAlgn="auto" hangingPunct="1">
              <a:spcBef>
                <a:spcPts val="0"/>
              </a:spcBef>
              <a:spcAft>
                <a:spcPts val="0"/>
              </a:spcAft>
            </a:pPr>
            <a:r>
              <a:rPr lang="en-US" sz="2800" dirty="0" smtClean="0"/>
              <a:t>“Support a cohort of students on a 4-year doctorate course;</a:t>
            </a:r>
          </a:p>
          <a:p>
            <a:pPr eaLnBrk="1" fontAlgn="auto" hangingPunct="1">
              <a:spcBef>
                <a:spcPts val="0"/>
              </a:spcBef>
              <a:spcAft>
                <a:spcPts val="0"/>
              </a:spcAft>
            </a:pPr>
            <a:r>
              <a:rPr lang="en-US" sz="2800" dirty="0" smtClean="0"/>
              <a:t>Students should benefit from the cohort  approach to training through peer-to-peer learning;</a:t>
            </a:r>
          </a:p>
          <a:p>
            <a:pPr eaLnBrk="1" fontAlgn="auto" hangingPunct="1">
              <a:spcBef>
                <a:spcPts val="0"/>
              </a:spcBef>
              <a:spcAft>
                <a:spcPts val="0"/>
              </a:spcAft>
            </a:pPr>
            <a:r>
              <a:rPr lang="en-US" sz="2800" dirty="0" smtClean="0"/>
              <a:t>To develop awareness  and breadth of knowledge, students should be exposed to other activities within the wider research area of the Centre;”</a:t>
            </a:r>
          </a:p>
          <a:p>
            <a:pPr eaLnBrk="1" fontAlgn="auto" hangingPunct="1">
              <a:spcBef>
                <a:spcPts val="0"/>
              </a:spcBef>
              <a:spcAft>
                <a:spcPts val="0"/>
              </a:spcAft>
            </a:pPr>
            <a:r>
              <a:rPr lang="en-US" sz="2800" dirty="0" smtClean="0"/>
              <a:t>Students should undertake a formal, assessable </a:t>
            </a:r>
            <a:r>
              <a:rPr lang="en-US" sz="2800" dirty="0" err="1" smtClean="0"/>
              <a:t>programme</a:t>
            </a:r>
            <a:r>
              <a:rPr lang="en-US" sz="2800" dirty="0" smtClean="0"/>
              <a:t> of taught coursework</a:t>
            </a:r>
            <a:r>
              <a:rPr lang="mr-IN" sz="2800" dirty="0" smtClean="0"/>
              <a:t>…</a:t>
            </a:r>
            <a:r>
              <a:rPr lang="en-US" sz="2800" dirty="0" smtClean="0"/>
              <a:t>..”</a:t>
            </a:r>
          </a:p>
          <a:p>
            <a:pPr eaLnBrk="1" fontAlgn="auto" hangingPunct="1">
              <a:spcBef>
                <a:spcPts val="0"/>
              </a:spcBef>
              <a:spcAft>
                <a:spcPts val="0"/>
              </a:spcAft>
            </a:pPr>
            <a:endParaRPr lang="en-US" sz="2800" dirty="0"/>
          </a:p>
        </p:txBody>
      </p:sp>
    </p:spTree>
    <p:extLst>
      <p:ext uri="{BB962C8B-B14F-4D97-AF65-F5344CB8AC3E}">
        <p14:creationId xmlns:p14="http://schemas.microsoft.com/office/powerpoint/2010/main" val="595012105"/>
      </p:ext>
    </p:extLst>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ＭＳ Ｐゴシック"/>
        <a:cs typeface="Arial"/>
      </a:majorFont>
      <a:minorFont>
        <a:latin typeface="Arial"/>
        <a:ea typeface="ＭＳ Ｐゴシック"/>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Quadrant</Template>
  <TotalTime>3838</TotalTime>
  <Words>1571</Words>
  <Application>Microsoft Macintosh PowerPoint</Application>
  <PresentationFormat>On-screen Show (4:3)</PresentationFormat>
  <Paragraphs>117</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MS PGothic</vt:lpstr>
      <vt:lpstr>ＭＳ Ｐゴシック</vt:lpstr>
      <vt:lpstr>Default Design</vt:lpstr>
      <vt:lpstr>PowerPoint Presentation</vt:lpstr>
      <vt:lpstr>SYSTEMIC PERSPECTIVE</vt:lpstr>
      <vt:lpstr>Mathematical Sciences in 2025</vt:lpstr>
      <vt:lpstr>RESEARCH TRAINING MODELS</vt:lpstr>
      <vt:lpstr>‘The Apprentice’ Model</vt:lpstr>
      <vt:lpstr>(Informal) Research Groups</vt:lpstr>
      <vt:lpstr>Research Chairs Initiative</vt:lpstr>
      <vt:lpstr>Centres of Excellence Programme</vt:lpstr>
      <vt:lpstr>Centers for Doctoral Training</vt:lpstr>
      <vt:lpstr>North American Model</vt:lpstr>
      <vt:lpstr>Summer Graduate Schools</vt:lpstr>
      <vt:lpstr>Research Institutes: semester programmes</vt:lpstr>
      <vt:lpstr>Marie-Curie Research Training Networks</vt:lpstr>
      <vt:lpstr>QUESTION?</vt:lpstr>
      <vt:lpstr>STAFF DEVELOPMENT PROGRAMME</vt:lpstr>
      <vt:lpstr>RESEARCH TRAINING NETWORKS</vt:lpstr>
      <vt:lpstr>RESEARCH CAREER DEVELOPMENT</vt:lpstr>
      <vt:lpstr>NEW TRENDS AND FUTURE DIRECTIONS</vt:lpstr>
      <vt:lpstr>New Trends and Future Directions</vt:lpstr>
      <vt:lpstr>Continued</vt:lpstr>
      <vt:lpstr>Theoretical Foundations of Data Science</vt:lpstr>
      <vt:lpstr>GOAL</vt:lpstr>
      <vt:lpstr>Mathematical Sciences Core?</vt:lpstr>
      <vt:lpstr>Statistical Sciences Core?</vt:lpstr>
      <vt:lpstr>      Thank you!!</vt:lpstr>
    </vt:vector>
  </TitlesOfParts>
  <Company>Wits University</Company>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René C. Schutte</dc:creator>
  <cp:lastModifiedBy>Microsoft Office User</cp:lastModifiedBy>
  <cp:revision>582</cp:revision>
  <dcterms:created xsi:type="dcterms:W3CDTF">2006-06-21T23:59:23Z</dcterms:created>
  <dcterms:modified xsi:type="dcterms:W3CDTF">2018-04-09T06:18:06Z</dcterms:modified>
</cp:coreProperties>
</file>