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3"/>
  </p:notesMasterIdLst>
  <p:handoutMasterIdLst>
    <p:handoutMasterId r:id="rId24"/>
  </p:handoutMasterIdLst>
  <p:sldIdLst>
    <p:sldId id="256" r:id="rId3"/>
    <p:sldId id="523" r:id="rId4"/>
    <p:sldId id="423" r:id="rId5"/>
    <p:sldId id="522" r:id="rId6"/>
    <p:sldId id="509" r:id="rId7"/>
    <p:sldId id="508" r:id="rId8"/>
    <p:sldId id="510" r:id="rId9"/>
    <p:sldId id="502" r:id="rId10"/>
    <p:sldId id="507" r:id="rId11"/>
    <p:sldId id="494" r:id="rId12"/>
    <p:sldId id="480" r:id="rId13"/>
    <p:sldId id="511" r:id="rId14"/>
    <p:sldId id="512" r:id="rId15"/>
    <p:sldId id="514" r:id="rId16"/>
    <p:sldId id="515" r:id="rId17"/>
    <p:sldId id="517" r:id="rId18"/>
    <p:sldId id="518" r:id="rId19"/>
    <p:sldId id="520" r:id="rId20"/>
    <p:sldId id="458" r:id="rId21"/>
    <p:sldId id="497" r:id="rId22"/>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clrMru>
    <a:srgbClr val="8EAED9"/>
    <a:srgbClr val="0E66B1"/>
    <a:srgbClr val="F3640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76" autoAdjust="0"/>
    <p:restoredTop sz="86464" autoAdjust="0"/>
  </p:normalViewPr>
  <p:slideViewPr>
    <p:cSldViewPr snapToGrid="0" snapToObjects="1">
      <p:cViewPr>
        <p:scale>
          <a:sx n="25" d="100"/>
          <a:sy n="25" d="100"/>
        </p:scale>
        <p:origin x="2874" y="810"/>
      </p:cViewPr>
      <p:guideLst>
        <p:guide orient="horz" pos="2160"/>
        <p:guide pos="2880"/>
      </p:guideLst>
    </p:cSldViewPr>
  </p:slideViewPr>
  <p:outlineViewPr>
    <p:cViewPr>
      <p:scale>
        <a:sx n="33" d="100"/>
        <a:sy n="33" d="100"/>
      </p:scale>
      <p:origin x="0" y="186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7F0D971D-B1B6-4044-9E22-A93DEBB88FDB}" type="datetimeFigureOut">
              <a:rPr lang="en-US" smtClean="0"/>
              <a:pPr/>
              <a:t>4/10/2018</a:t>
            </a:fld>
            <a:endParaRPr lang="en-US" dirty="0"/>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6CB21B36-F548-F746-847B-BA78E5F5C220}" type="slidenum">
              <a:rPr lang="en-US" smtClean="0"/>
              <a:pPr/>
              <a:t>‹#›</a:t>
            </a:fld>
            <a:endParaRPr lang="en-US" dirty="0"/>
          </a:p>
        </p:txBody>
      </p:sp>
    </p:spTree>
    <p:extLst>
      <p:ext uri="{BB962C8B-B14F-4D97-AF65-F5344CB8AC3E}">
        <p14:creationId xmlns:p14="http://schemas.microsoft.com/office/powerpoint/2010/main" val="39646508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5F8B809-07CC-45C8-9212-C181FC38EFE7}" type="datetimeFigureOut">
              <a:rPr lang="en-US" smtClean="0"/>
              <a:pPr/>
              <a:t>4/10/2018</a:t>
            </a:fld>
            <a:endParaRPr lang="en-GB" dirty="0"/>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CF042BCA-DE6E-42E0-BE29-B72129EA8A9B}" type="slidenum">
              <a:rPr lang="en-GB" smtClean="0"/>
              <a:pPr/>
              <a:t>‹#›</a:t>
            </a:fld>
            <a:endParaRPr lang="en-GB"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042BCA-DE6E-42E0-BE29-B72129EA8A9B}" type="slidenum">
              <a:rPr lang="en-GB" smtClean="0"/>
              <a:pPr/>
              <a:t>8</a:t>
            </a:fld>
            <a:endParaRPr lang="en-GB" dirty="0"/>
          </a:p>
        </p:txBody>
      </p:sp>
    </p:spTree>
    <p:extLst>
      <p:ext uri="{BB962C8B-B14F-4D97-AF65-F5344CB8AC3E}">
        <p14:creationId xmlns:p14="http://schemas.microsoft.com/office/powerpoint/2010/main" val="987841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9" name="Shape 449"/>
          <p:cNvSpPr txBox="1">
            <a:spLocks noGrp="1"/>
          </p:cNvSpPr>
          <p:nvPr>
            <p:ph type="body" idx="1"/>
          </p:nvPr>
        </p:nvSpPr>
        <p:spPr>
          <a:xfrm>
            <a:off x="709929" y="4861435"/>
            <a:ext cx="5679439" cy="4605569"/>
          </a:xfrm>
          <a:prstGeom prst="rect">
            <a:avLst/>
          </a:prstGeom>
        </p:spPr>
        <p:txBody>
          <a:bodyPr lIns="97200" tIns="97200" rIns="97200" bIns="97200" anchor="ctr" anchorCtr="0">
            <a:noAutofit/>
          </a:bodyPr>
          <a:lstStyle/>
          <a:p>
            <a:pPr lvl="0" rtl="0">
              <a:spcBef>
                <a:spcPts val="0"/>
              </a:spcBef>
              <a:buNone/>
            </a:pPr>
            <a:endParaRPr sz="1500"/>
          </a:p>
        </p:txBody>
      </p:sp>
      <p:sp>
        <p:nvSpPr>
          <p:cNvPr id="450" name="Shape 450"/>
          <p:cNvSpPr txBox="1">
            <a:spLocks noGrp="1"/>
          </p:cNvSpPr>
          <p:nvPr>
            <p:ph type="sldNum" idx="12"/>
          </p:nvPr>
        </p:nvSpPr>
        <p:spPr>
          <a:xfrm>
            <a:off x="4021293" y="9721093"/>
            <a:ext cx="3076363" cy="511729"/>
          </a:xfrm>
          <a:prstGeom prst="rect">
            <a:avLst/>
          </a:prstGeom>
        </p:spPr>
        <p:txBody>
          <a:bodyPr lIns="97200" tIns="97200" rIns="97200" bIns="97200" anchor="b" anchorCtr="0">
            <a:noAutofit/>
          </a:bodyPr>
          <a:lstStyle/>
          <a:p>
            <a:pPr lvl="0" rtl="0">
              <a:spcBef>
                <a:spcPts val="0"/>
              </a:spcBef>
              <a:buNone/>
            </a:pPr>
            <a:fld id="{00000000-1234-1234-1234-123412341234}" type="slidenum">
              <a:rPr lang="en-US" sz="1500"/>
              <a:t>9</a:t>
            </a:fld>
            <a:endParaRPr lang="en-US" sz="1500"/>
          </a:p>
        </p:txBody>
      </p:sp>
    </p:spTree>
    <p:extLst>
      <p:ext uri="{BB962C8B-B14F-4D97-AF65-F5344CB8AC3E}">
        <p14:creationId xmlns:p14="http://schemas.microsoft.com/office/powerpoint/2010/main" val="2044435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9" name="Shape 4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851936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817952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2" name="Shape 4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4291545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1" name="Shape 4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65730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451741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741842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C54DD0-39FB-2B43-83DF-8A005DD40678}" type="datetimeFigureOut">
              <a:rPr lang="en-US" smtClean="0"/>
              <a:pPr/>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3CF23F-F4B0-0F44-A119-6B9F1815CC85}" type="slidenum">
              <a:rPr lang="en-US" smtClean="0"/>
              <a:pPr/>
              <a:t>‹#›</a:t>
            </a:fld>
            <a:endParaRPr lang="en-US" dirty="0"/>
          </a:p>
        </p:txBody>
      </p:sp>
    </p:spTree>
    <p:extLst>
      <p:ext uri="{BB962C8B-B14F-4D97-AF65-F5344CB8AC3E}">
        <p14:creationId xmlns:p14="http://schemas.microsoft.com/office/powerpoint/2010/main" val="1500823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C54DD0-39FB-2B43-83DF-8A005DD40678}" type="datetimeFigureOut">
              <a:rPr lang="en-US" smtClean="0"/>
              <a:pPr/>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3CF23F-F4B0-0F44-A119-6B9F1815CC85}" type="slidenum">
              <a:rPr lang="en-US" smtClean="0"/>
              <a:pPr/>
              <a:t>‹#›</a:t>
            </a:fld>
            <a:endParaRPr lang="en-US" dirty="0"/>
          </a:p>
        </p:txBody>
      </p:sp>
    </p:spTree>
    <p:extLst>
      <p:ext uri="{BB962C8B-B14F-4D97-AF65-F5344CB8AC3E}">
        <p14:creationId xmlns:p14="http://schemas.microsoft.com/office/powerpoint/2010/main" val="20073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C54DD0-39FB-2B43-83DF-8A005DD40678}" type="datetimeFigureOut">
              <a:rPr lang="en-US" smtClean="0"/>
              <a:pPr/>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3CF23F-F4B0-0F44-A119-6B9F1815CC85}" type="slidenum">
              <a:rPr lang="en-US" smtClean="0"/>
              <a:pPr/>
              <a:t>‹#›</a:t>
            </a:fld>
            <a:endParaRPr lang="en-US" dirty="0"/>
          </a:p>
        </p:txBody>
      </p:sp>
    </p:spTree>
    <p:extLst>
      <p:ext uri="{BB962C8B-B14F-4D97-AF65-F5344CB8AC3E}">
        <p14:creationId xmlns:p14="http://schemas.microsoft.com/office/powerpoint/2010/main" val="3784776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685800" y="2111123"/>
            <a:ext cx="7772400" cy="1546474"/>
          </a:xfrm>
          <a:prstGeom prst="rect">
            <a:avLst/>
          </a:prstGeom>
          <a:noFill/>
          <a:ln>
            <a:noFill/>
          </a:ln>
        </p:spPr>
        <p:txBody>
          <a:bodyPr lIns="91425" tIns="91425" rIns="91425" bIns="91425" anchor="b" anchorCtr="0"/>
          <a:lstStyle>
            <a:lvl1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1pPr>
            <a:lvl2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2pPr>
            <a:lvl3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3pPr>
            <a:lvl4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4pPr>
            <a:lvl5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5pPr>
            <a:lvl6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6pPr>
            <a:lvl7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7pPr>
            <a:lvl8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8pPr>
            <a:lvl9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9pPr>
          </a:lstStyle>
          <a:p>
            <a:endParaRPr/>
          </a:p>
        </p:txBody>
      </p:sp>
      <p:sp>
        <p:nvSpPr>
          <p:cNvPr id="9" name="Shape 9"/>
          <p:cNvSpPr txBox="1">
            <a:spLocks noGrp="1"/>
          </p:cNvSpPr>
          <p:nvPr>
            <p:ph type="subTitle" idx="1"/>
          </p:nvPr>
        </p:nvSpPr>
        <p:spPr>
          <a:xfrm>
            <a:off x="685800" y="3786737"/>
            <a:ext cx="7772400" cy="1046317"/>
          </a:xfrm>
          <a:prstGeom prst="rect">
            <a:avLst/>
          </a:prstGeom>
          <a:noFill/>
          <a:ln>
            <a:noFill/>
          </a:ln>
        </p:spPr>
        <p:txBody>
          <a:bodyPr lIns="91425" tIns="91425" rIns="91425" bIns="91425" anchor="t" anchorCtr="0"/>
          <a:lstStyle>
            <a:lvl1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1pPr>
            <a:lvl2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2pPr>
            <a:lvl3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3pPr>
            <a:lvl4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4pPr>
            <a:lvl5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5pPr>
            <a:lvl6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6pPr>
            <a:lvl7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7pPr>
            <a:lvl8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8pPr>
            <a:lvl9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4160998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defRPr/>
            </a:lvl1pPr>
            <a:lvl2pPr marL="742950" indent="-285750" rtl="0">
              <a:defRPr/>
            </a:lvl2pPr>
            <a:lvl3pPr marL="1143000" indent="-228600" rtl="0">
              <a:defRPr/>
            </a:lvl3pPr>
            <a:lvl4pPr marL="1600200" indent="-228600" rtl="0">
              <a:defRPr/>
            </a:lvl4pPr>
            <a:lvl5pPr rtl="0">
              <a:defRPr sz="1800"/>
            </a:lvl5pPr>
            <a:lvl6pPr rtl="0">
              <a:defRPr sz="1800"/>
            </a:lvl6pPr>
            <a:lvl7pPr rtl="0">
              <a:defRPr sz="1800"/>
            </a:lvl7pPr>
            <a:lvl8pPr rtl="0">
              <a:defRPr sz="1800"/>
            </a:lvl8pPr>
            <a:lvl9pPr rtl="0">
              <a:defRPr sz="1800"/>
            </a:lvl9pPr>
          </a:lstStyle>
          <a:p>
            <a:endParaRPr/>
          </a:p>
        </p:txBody>
      </p:sp>
    </p:spTree>
    <p:extLst>
      <p:ext uri="{BB962C8B-B14F-4D97-AF65-F5344CB8AC3E}">
        <p14:creationId xmlns:p14="http://schemas.microsoft.com/office/powerpoint/2010/main" val="3647082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5" name="Shape 15"/>
          <p:cNvSpPr txBox="1">
            <a:spLocks noGrp="1"/>
          </p:cNvSpPr>
          <p:nvPr>
            <p:ph type="body" idx="1"/>
          </p:nvPr>
        </p:nvSpPr>
        <p:spPr>
          <a:xfrm>
            <a:off x="457200" y="1600200"/>
            <a:ext cx="3994525" cy="496757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16" name="Shape 16"/>
          <p:cNvSpPr txBox="1">
            <a:spLocks noGrp="1"/>
          </p:cNvSpPr>
          <p:nvPr>
            <p:ph type="body" idx="2"/>
          </p:nvPr>
        </p:nvSpPr>
        <p:spPr>
          <a:xfrm>
            <a:off x="4692273" y="1600200"/>
            <a:ext cx="3994525" cy="496757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extLst>
      <p:ext uri="{BB962C8B-B14F-4D97-AF65-F5344CB8AC3E}">
        <p14:creationId xmlns:p14="http://schemas.microsoft.com/office/powerpoint/2010/main" val="2884741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7769102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aption">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5875078"/>
            <a:ext cx="8229600" cy="692693"/>
          </a:xfrm>
          <a:prstGeom prst="rect">
            <a:avLst/>
          </a:prstGeom>
          <a:noFill/>
          <a:ln>
            <a:noFill/>
          </a:ln>
        </p:spPr>
        <p:txBody>
          <a:bodyPr lIns="91425" tIns="91425" rIns="91425" bIns="91425" anchor="t" anchorCtr="0"/>
          <a:lstStyle>
            <a:lvl1pPr marL="285750" indent="-285750" algn="ctr" rtl="0">
              <a:lnSpc>
                <a:spcPct val="100000"/>
              </a:lnSpc>
              <a:spcBef>
                <a:spcPts val="360"/>
              </a:spcBef>
              <a:spcAft>
                <a:spcPts val="0"/>
              </a:spcAft>
              <a:buClr>
                <a:schemeClr val="dk1"/>
              </a:buClr>
              <a:buSzPct val="166666"/>
              <a:buFont typeface="Arial"/>
              <a:buChar char="•"/>
              <a:defRPr sz="1800">
                <a:solidFill>
                  <a:schemeClr val="dk1"/>
                </a:solidFill>
              </a:defRPr>
            </a:lvl1pPr>
            <a:lvl2pPr marL="285750" indent="-285750" algn="ctr" rtl="0">
              <a:lnSpc>
                <a:spcPct val="100000"/>
              </a:lnSpc>
              <a:spcBef>
                <a:spcPts val="360"/>
              </a:spcBef>
              <a:spcAft>
                <a:spcPts val="0"/>
              </a:spcAft>
              <a:buClr>
                <a:schemeClr val="dk1"/>
              </a:buClr>
              <a:buSzPct val="100000"/>
              <a:buFont typeface="Courier New"/>
              <a:buChar char="o"/>
              <a:defRPr sz="1800">
                <a:solidFill>
                  <a:schemeClr val="dk1"/>
                </a:solidFill>
              </a:defRPr>
            </a:lvl2pPr>
            <a:lvl3pPr marL="285750" indent="-285750" algn="ctr" rtl="0">
              <a:lnSpc>
                <a:spcPct val="100000"/>
              </a:lnSpc>
              <a:spcBef>
                <a:spcPts val="360"/>
              </a:spcBef>
              <a:spcAft>
                <a:spcPts val="0"/>
              </a:spcAft>
              <a:buClr>
                <a:schemeClr val="dk1"/>
              </a:buClr>
              <a:buSzPct val="100000"/>
              <a:buFont typeface="Wingdings"/>
              <a:buChar char="§"/>
              <a:defRPr sz="1800">
                <a:solidFill>
                  <a:schemeClr val="dk1"/>
                </a:solidFill>
              </a:defRPr>
            </a:lvl3pPr>
            <a:lvl4pPr marL="285750" indent="-285750" algn="ctr" rtl="0">
              <a:lnSpc>
                <a:spcPct val="100000"/>
              </a:lnSpc>
              <a:spcBef>
                <a:spcPts val="360"/>
              </a:spcBef>
              <a:spcAft>
                <a:spcPts val="0"/>
              </a:spcAft>
              <a:buClr>
                <a:schemeClr val="dk1"/>
              </a:buClr>
              <a:buSzPct val="166666"/>
              <a:buFont typeface="Arial"/>
              <a:buChar char="•"/>
              <a:defRPr sz="1800">
                <a:solidFill>
                  <a:schemeClr val="dk1"/>
                </a:solidFill>
              </a:defRPr>
            </a:lvl4pPr>
            <a:lvl5pPr marL="285750" indent="-285750" algn="ctr" rtl="0">
              <a:lnSpc>
                <a:spcPct val="100000"/>
              </a:lnSpc>
              <a:spcBef>
                <a:spcPts val="360"/>
              </a:spcBef>
              <a:spcAft>
                <a:spcPts val="0"/>
              </a:spcAft>
              <a:buClr>
                <a:schemeClr val="dk1"/>
              </a:buClr>
              <a:buSzPct val="100000"/>
              <a:buFont typeface="Courier New"/>
              <a:buChar char="o"/>
              <a:defRPr sz="1800">
                <a:solidFill>
                  <a:schemeClr val="dk1"/>
                </a:solidFill>
              </a:defRPr>
            </a:lvl5pPr>
            <a:lvl6pPr marL="285750" indent="-285750" algn="ctr" rtl="0">
              <a:lnSpc>
                <a:spcPct val="100000"/>
              </a:lnSpc>
              <a:spcBef>
                <a:spcPts val="360"/>
              </a:spcBef>
              <a:spcAft>
                <a:spcPts val="0"/>
              </a:spcAft>
              <a:buClr>
                <a:schemeClr val="dk1"/>
              </a:buClr>
              <a:buSzPct val="100000"/>
              <a:buFont typeface="Wingdings"/>
              <a:buChar char="§"/>
              <a:defRPr sz="1800">
                <a:solidFill>
                  <a:schemeClr val="dk1"/>
                </a:solidFill>
              </a:defRPr>
            </a:lvl6pPr>
            <a:lvl7pPr marL="285750" indent="-285750" algn="ctr" rtl="0">
              <a:lnSpc>
                <a:spcPct val="100000"/>
              </a:lnSpc>
              <a:spcBef>
                <a:spcPts val="360"/>
              </a:spcBef>
              <a:spcAft>
                <a:spcPts val="0"/>
              </a:spcAft>
              <a:buClr>
                <a:schemeClr val="dk1"/>
              </a:buClr>
              <a:buSzPct val="166666"/>
              <a:buFont typeface="Arial"/>
              <a:buChar char="•"/>
              <a:defRPr sz="1800">
                <a:solidFill>
                  <a:schemeClr val="dk1"/>
                </a:solidFill>
              </a:defRPr>
            </a:lvl7pPr>
            <a:lvl8pPr marL="285750" indent="-285750" algn="ctr" rtl="0">
              <a:lnSpc>
                <a:spcPct val="100000"/>
              </a:lnSpc>
              <a:spcBef>
                <a:spcPts val="360"/>
              </a:spcBef>
              <a:spcAft>
                <a:spcPts val="0"/>
              </a:spcAft>
              <a:buClr>
                <a:schemeClr val="dk1"/>
              </a:buClr>
              <a:buSzPct val="100000"/>
              <a:buFont typeface="Courier New"/>
              <a:buChar char="o"/>
              <a:defRPr sz="1800">
                <a:solidFill>
                  <a:schemeClr val="dk1"/>
                </a:solidFill>
              </a:defRPr>
            </a:lvl8pPr>
            <a:lvl9pPr marL="285750" indent="-285750" algn="ctr" rtl="0">
              <a:lnSpc>
                <a:spcPct val="100000"/>
              </a:lnSpc>
              <a:spcBef>
                <a:spcPts val="360"/>
              </a:spcBef>
              <a:spcAft>
                <a:spcPts val="0"/>
              </a:spcAft>
              <a:buClr>
                <a:schemeClr val="dk1"/>
              </a:buClr>
              <a:buSzPct val="100000"/>
              <a:buFont typeface="Wingdings"/>
              <a:buChar char="§"/>
              <a:defRPr sz="1800">
                <a:solidFill>
                  <a:schemeClr val="dk1"/>
                </a:solidFill>
              </a:defRPr>
            </a:lvl9pPr>
          </a:lstStyle>
          <a:p>
            <a:endParaRPr/>
          </a:p>
        </p:txBody>
      </p:sp>
    </p:spTree>
    <p:extLst>
      <p:ext uri="{BB962C8B-B14F-4D97-AF65-F5344CB8AC3E}">
        <p14:creationId xmlns:p14="http://schemas.microsoft.com/office/powerpoint/2010/main" val="29197386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
        <p:cNvGrpSpPr/>
        <p:nvPr/>
      </p:nvGrpSpPr>
      <p:grpSpPr>
        <a:xfrm>
          <a:off x="0" y="0"/>
          <a:ext cx="0" cy="0"/>
          <a:chOff x="0" y="0"/>
          <a:chExt cx="0" cy="0"/>
        </a:xfrm>
      </p:grpSpPr>
    </p:spTree>
    <p:extLst>
      <p:ext uri="{BB962C8B-B14F-4D97-AF65-F5344CB8AC3E}">
        <p14:creationId xmlns:p14="http://schemas.microsoft.com/office/powerpoint/2010/main" val="1889552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C54DD0-39FB-2B43-83DF-8A005DD40678}" type="datetimeFigureOut">
              <a:rPr lang="en-US" smtClean="0"/>
              <a:pPr/>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3CF23F-F4B0-0F44-A119-6B9F1815CC85}" type="slidenum">
              <a:rPr lang="en-US" smtClean="0"/>
              <a:pPr/>
              <a:t>‹#›</a:t>
            </a:fld>
            <a:endParaRPr lang="en-US" dirty="0"/>
          </a:p>
        </p:txBody>
      </p:sp>
    </p:spTree>
    <p:extLst>
      <p:ext uri="{BB962C8B-B14F-4D97-AF65-F5344CB8AC3E}">
        <p14:creationId xmlns:p14="http://schemas.microsoft.com/office/powerpoint/2010/main" val="1823567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C54DD0-39FB-2B43-83DF-8A005DD40678}" type="datetimeFigureOut">
              <a:rPr lang="en-US" smtClean="0"/>
              <a:pPr/>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3CF23F-F4B0-0F44-A119-6B9F1815CC85}" type="slidenum">
              <a:rPr lang="en-US" smtClean="0"/>
              <a:pPr/>
              <a:t>‹#›</a:t>
            </a:fld>
            <a:endParaRPr lang="en-US" dirty="0"/>
          </a:p>
        </p:txBody>
      </p:sp>
    </p:spTree>
    <p:extLst>
      <p:ext uri="{BB962C8B-B14F-4D97-AF65-F5344CB8AC3E}">
        <p14:creationId xmlns:p14="http://schemas.microsoft.com/office/powerpoint/2010/main" val="1758419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C54DD0-39FB-2B43-83DF-8A005DD40678}" type="datetimeFigureOut">
              <a:rPr lang="en-US" smtClean="0"/>
              <a:pPr/>
              <a:t>4/10/2018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3CF23F-F4B0-0F44-A119-6B9F1815CC85}" type="slidenum">
              <a:rPr lang="en-US" smtClean="0"/>
              <a:pPr/>
              <a:t>‹#›</a:t>
            </a:fld>
            <a:endParaRPr lang="en-US" dirty="0"/>
          </a:p>
        </p:txBody>
      </p:sp>
    </p:spTree>
    <p:extLst>
      <p:ext uri="{BB962C8B-B14F-4D97-AF65-F5344CB8AC3E}">
        <p14:creationId xmlns:p14="http://schemas.microsoft.com/office/powerpoint/2010/main" val="1090183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C54DD0-39FB-2B43-83DF-8A005DD40678}" type="datetimeFigureOut">
              <a:rPr lang="en-US" smtClean="0"/>
              <a:pPr/>
              <a:t>4/10/2018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C3CF23F-F4B0-0F44-A119-6B9F1815CC85}" type="slidenum">
              <a:rPr lang="en-US" smtClean="0"/>
              <a:pPr/>
              <a:t>‹#›</a:t>
            </a:fld>
            <a:endParaRPr lang="en-US" dirty="0"/>
          </a:p>
        </p:txBody>
      </p:sp>
    </p:spTree>
    <p:extLst>
      <p:ext uri="{BB962C8B-B14F-4D97-AF65-F5344CB8AC3E}">
        <p14:creationId xmlns:p14="http://schemas.microsoft.com/office/powerpoint/2010/main" val="1983847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C54DD0-39FB-2B43-83DF-8A005DD40678}" type="datetimeFigureOut">
              <a:rPr lang="en-US" smtClean="0"/>
              <a:pPr/>
              <a:t>4/10/2018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C3CF23F-F4B0-0F44-A119-6B9F1815CC85}" type="slidenum">
              <a:rPr lang="en-US" smtClean="0"/>
              <a:pPr/>
              <a:t>‹#›</a:t>
            </a:fld>
            <a:endParaRPr lang="en-US" dirty="0"/>
          </a:p>
        </p:txBody>
      </p:sp>
    </p:spTree>
    <p:extLst>
      <p:ext uri="{BB962C8B-B14F-4D97-AF65-F5344CB8AC3E}">
        <p14:creationId xmlns:p14="http://schemas.microsoft.com/office/powerpoint/2010/main" val="1924494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C54DD0-39FB-2B43-83DF-8A005DD40678}" type="datetimeFigureOut">
              <a:rPr lang="en-US" smtClean="0"/>
              <a:pPr/>
              <a:t>4/10/2018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C3CF23F-F4B0-0F44-A119-6B9F1815CC85}" type="slidenum">
              <a:rPr lang="en-US" smtClean="0"/>
              <a:pPr/>
              <a:t>‹#›</a:t>
            </a:fld>
            <a:endParaRPr lang="en-US" dirty="0"/>
          </a:p>
        </p:txBody>
      </p:sp>
    </p:spTree>
    <p:extLst>
      <p:ext uri="{BB962C8B-B14F-4D97-AF65-F5344CB8AC3E}">
        <p14:creationId xmlns:p14="http://schemas.microsoft.com/office/powerpoint/2010/main" val="2098623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C54DD0-39FB-2B43-83DF-8A005DD40678}" type="datetimeFigureOut">
              <a:rPr lang="en-US" smtClean="0"/>
              <a:pPr/>
              <a:t>4/10/2018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3CF23F-F4B0-0F44-A119-6B9F1815CC85}" type="slidenum">
              <a:rPr lang="en-US" smtClean="0"/>
              <a:pPr/>
              <a:t>‹#›</a:t>
            </a:fld>
            <a:endParaRPr lang="en-US" dirty="0"/>
          </a:p>
        </p:txBody>
      </p:sp>
    </p:spTree>
    <p:extLst>
      <p:ext uri="{BB962C8B-B14F-4D97-AF65-F5344CB8AC3E}">
        <p14:creationId xmlns:p14="http://schemas.microsoft.com/office/powerpoint/2010/main" val="3279491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C54DD0-39FB-2B43-83DF-8A005DD40678}" type="datetimeFigureOut">
              <a:rPr lang="en-US" smtClean="0"/>
              <a:pPr/>
              <a:t>4/10/2018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3CF23F-F4B0-0F44-A119-6B9F1815CC85}" type="slidenum">
              <a:rPr lang="en-US" smtClean="0"/>
              <a:pPr/>
              <a:t>‹#›</a:t>
            </a:fld>
            <a:endParaRPr lang="en-US" dirty="0"/>
          </a:p>
        </p:txBody>
      </p:sp>
    </p:spTree>
    <p:extLst>
      <p:ext uri="{BB962C8B-B14F-4D97-AF65-F5344CB8AC3E}">
        <p14:creationId xmlns:p14="http://schemas.microsoft.com/office/powerpoint/2010/main" val="427608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205971"/>
            <a:ext cx="8229600" cy="487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998134"/>
            <a:ext cx="8229600" cy="366236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a:cs typeface="Arial"/>
              </a:defRPr>
            </a:lvl1pPr>
          </a:lstStyle>
          <a:p>
            <a:fld id="{65C54DD0-39FB-2B43-83DF-8A005DD40678}" type="datetimeFigureOut">
              <a:rPr lang="en-US" smtClean="0"/>
              <a:pPr/>
              <a:t>4/10/2018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r>
              <a:rPr lang="en-US" dirty="0" smtClean="0"/>
              <a:t>1</a:t>
            </a:r>
          </a:p>
          <a:p>
            <a:endParaRPr lang="en-US" dirty="0"/>
          </a:p>
        </p:txBody>
      </p:sp>
    </p:spTree>
    <p:extLst>
      <p:ext uri="{BB962C8B-B14F-4D97-AF65-F5344CB8AC3E}">
        <p14:creationId xmlns:p14="http://schemas.microsoft.com/office/powerpoint/2010/main" val="3597545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1800" b="1" kern="1200">
          <a:solidFill>
            <a:srgbClr val="F36403"/>
          </a:solidFill>
          <a:latin typeface="Arial"/>
          <a:ea typeface="+mj-ea"/>
          <a:cs typeface="Arial"/>
        </a:defRPr>
      </a:lvl1pPr>
    </p:titleStyle>
    <p:bodyStyle>
      <a:lvl1pPr marL="342900" indent="-342900" algn="l" defTabSz="457200" rtl="0" eaLnBrk="1" latinLnBrk="0" hangingPunct="1">
        <a:spcBef>
          <a:spcPct val="20000"/>
        </a:spcBef>
        <a:buClr>
          <a:srgbClr val="F36403"/>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E66B1"/>
        </a:buClr>
        <a:buFont typeface="Arial"/>
        <a:buChar char="–"/>
        <a:defRPr sz="1800" kern="1200">
          <a:solidFill>
            <a:schemeClr val="tx1">
              <a:lumMod val="75000"/>
              <a:lumOff val="25000"/>
            </a:schemeClr>
          </a:solidFill>
          <a:latin typeface="Arial"/>
          <a:ea typeface="+mn-ea"/>
          <a:cs typeface="Arial"/>
        </a:defRPr>
      </a:lvl2pPr>
      <a:lvl3pPr marL="1143000" indent="-228600" algn="l" defTabSz="457200" rtl="0" eaLnBrk="1" latinLnBrk="0" hangingPunct="1">
        <a:spcBef>
          <a:spcPct val="20000"/>
        </a:spcBef>
        <a:buClr>
          <a:srgbClr val="0E66B1"/>
        </a:buClr>
        <a:buFont typeface="Arial"/>
        <a:buChar char="•"/>
        <a:defRPr sz="1800" kern="1200">
          <a:solidFill>
            <a:schemeClr val="tx1">
              <a:lumMod val="75000"/>
              <a:lumOff val="25000"/>
            </a:schemeClr>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lumMod val="75000"/>
              <a:lumOff val="25000"/>
            </a:schemeClr>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lumMod val="75000"/>
              <a:lumOff val="25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1pPr>
            <a:lvl2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2pPr>
            <a:lvl3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3pPr>
            <a:lvl4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4pPr>
            <a:lvl5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5pPr>
            <a:lvl6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6pPr>
            <a:lvl7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7pPr>
            <a:lvl8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8pPr>
            <a:lvl9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9pPr>
          </a:lstStyle>
          <a:p>
            <a:endParaRPr/>
          </a:p>
        </p:txBody>
      </p:sp>
      <p:sp>
        <p:nvSpPr>
          <p:cNvPr id="6" name="Shape 6"/>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marL="342900" indent="-342900" algn="l" rtl="0">
              <a:spcBef>
                <a:spcPts val="600"/>
              </a:spcBef>
              <a:buClr>
                <a:schemeClr val="dk1"/>
              </a:buClr>
              <a:buSzPct val="166666"/>
              <a:buFont typeface="Arial"/>
              <a:buChar char="•"/>
              <a:defRPr sz="3000" b="0" i="0" u="none" strike="noStrike" cap="none" baseline="0">
                <a:solidFill>
                  <a:schemeClr val="dk1"/>
                </a:solidFill>
                <a:latin typeface="Arial"/>
                <a:ea typeface="Arial"/>
                <a:cs typeface="Arial"/>
                <a:sym typeface="Arial"/>
              </a:defRPr>
            </a:lvl1pPr>
            <a:lvl2pPr marL="742950" indent="-285750" algn="l" rtl="0">
              <a:spcBef>
                <a:spcPts val="480"/>
              </a:spcBef>
              <a:buClr>
                <a:schemeClr val="dk1"/>
              </a:buClr>
              <a:buSzPct val="100000"/>
              <a:buFont typeface="Courier New"/>
              <a:buChar char="o"/>
              <a:defRPr sz="2400" b="0" i="0" u="none" strike="noStrike" cap="none" baseline="0">
                <a:solidFill>
                  <a:schemeClr val="dk1"/>
                </a:solidFill>
                <a:latin typeface="Arial"/>
                <a:ea typeface="Arial"/>
                <a:cs typeface="Arial"/>
                <a:sym typeface="Arial"/>
              </a:defRPr>
            </a:lvl2pPr>
            <a:lvl3pPr marL="1143000" indent="-228600" algn="l" rtl="0">
              <a:spcBef>
                <a:spcPts val="480"/>
              </a:spcBef>
              <a:buClr>
                <a:schemeClr val="dk1"/>
              </a:buClr>
              <a:buSzPct val="100000"/>
              <a:buFont typeface="Wingdings"/>
              <a:buChar char="§"/>
              <a:defRPr sz="2400" b="0" i="0" u="none" strike="noStrike" cap="none" baseline="0">
                <a:solidFill>
                  <a:schemeClr val="dk1"/>
                </a:solidFill>
                <a:latin typeface="Arial"/>
                <a:ea typeface="Arial"/>
                <a:cs typeface="Arial"/>
                <a:sym typeface="Arial"/>
              </a:defRPr>
            </a:lvl3pPr>
            <a:lvl4pPr marL="16002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4pPr>
            <a:lvl5pPr marL="20574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5pPr>
            <a:lvl6pPr marL="25146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6pPr>
            <a:lvl7pPr marL="29718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7pPr>
            <a:lvl8pPr marL="34290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8pPr>
            <a:lvl9pPr marL="38862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43640831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extBox 7"/>
          <p:cNvSpPr txBox="1"/>
          <p:nvPr/>
        </p:nvSpPr>
        <p:spPr>
          <a:xfrm>
            <a:off x="266700" y="159488"/>
            <a:ext cx="8544729" cy="1569660"/>
          </a:xfrm>
          <a:prstGeom prst="rect">
            <a:avLst/>
          </a:prstGeom>
          <a:noFill/>
        </p:spPr>
        <p:txBody>
          <a:bodyPr wrap="square" rtlCol="0">
            <a:spAutoFit/>
          </a:bodyPr>
          <a:lstStyle/>
          <a:p>
            <a:pPr algn="ctr"/>
            <a:r>
              <a:rPr lang="en-US" sz="3200" dirty="0" smtClean="0">
                <a:latin typeface="Arial" pitchFamily="34" charset="0"/>
                <a:cs typeface="Arial" pitchFamily="34" charset="0"/>
              </a:rPr>
              <a:t>DST’s </a:t>
            </a:r>
            <a:r>
              <a:rPr lang="en-US" sz="3200" dirty="0">
                <a:latin typeface="Arial" pitchFamily="34" charset="0"/>
                <a:cs typeface="Arial" pitchFamily="34" charset="0"/>
              </a:rPr>
              <a:t>P</a:t>
            </a:r>
            <a:r>
              <a:rPr lang="en-US" sz="3200" dirty="0" smtClean="0">
                <a:latin typeface="Arial" pitchFamily="34" charset="0"/>
                <a:cs typeface="Arial" pitchFamily="34" charset="0"/>
              </a:rPr>
              <a:t>olicy </a:t>
            </a:r>
            <a:r>
              <a:rPr lang="en-US" sz="3200" dirty="0">
                <a:latin typeface="Arial" pitchFamily="34" charset="0"/>
                <a:cs typeface="Arial" pitchFamily="34" charset="0"/>
              </a:rPr>
              <a:t>&amp; </a:t>
            </a:r>
            <a:r>
              <a:rPr lang="en-US" sz="3200" dirty="0" smtClean="0">
                <a:latin typeface="Arial" pitchFamily="34" charset="0"/>
                <a:cs typeface="Arial" pitchFamily="34" charset="0"/>
              </a:rPr>
              <a:t>Plans </a:t>
            </a:r>
            <a:r>
              <a:rPr lang="en-US" sz="3200" dirty="0">
                <a:latin typeface="Arial" pitchFamily="34" charset="0"/>
                <a:cs typeface="Arial" pitchFamily="34" charset="0"/>
              </a:rPr>
              <a:t>for Data</a:t>
            </a:r>
          </a:p>
          <a:p>
            <a:pPr algn="ctr"/>
            <a:r>
              <a:rPr lang="en-US" sz="3200" dirty="0" smtClean="0">
                <a:latin typeface="Arial" pitchFamily="34" charset="0"/>
                <a:cs typeface="Arial" pitchFamily="34" charset="0"/>
              </a:rPr>
              <a:t>Science</a:t>
            </a:r>
            <a:r>
              <a:rPr lang="en-GB" sz="3200" dirty="0" smtClean="0">
                <a:latin typeface="Arial" pitchFamily="34" charset="0"/>
                <a:cs typeface="Arial" pitchFamily="34" charset="0"/>
              </a:rPr>
              <a:t> </a:t>
            </a:r>
          </a:p>
          <a:p>
            <a:pPr algn="ctr"/>
            <a:endParaRPr lang="en-US" sz="3200" b="1" kern="900" spc="200" dirty="0">
              <a:solidFill>
                <a:srgbClr val="F36403"/>
              </a:solidFill>
              <a:latin typeface="Arial"/>
              <a:cs typeface="Arial"/>
            </a:endParaRPr>
          </a:p>
        </p:txBody>
      </p:sp>
      <p:sp>
        <p:nvSpPr>
          <p:cNvPr id="3" name="TextBox 2"/>
          <p:cNvSpPr txBox="1"/>
          <p:nvPr/>
        </p:nvSpPr>
        <p:spPr>
          <a:xfrm>
            <a:off x="4959417" y="3856447"/>
            <a:ext cx="5532120" cy="1569660"/>
          </a:xfrm>
          <a:prstGeom prst="rect">
            <a:avLst/>
          </a:prstGeom>
          <a:noFill/>
        </p:spPr>
        <p:txBody>
          <a:bodyPr wrap="square" rtlCol="0">
            <a:spAutoFit/>
          </a:bodyPr>
          <a:lstStyle/>
          <a:p>
            <a:r>
              <a:rPr lang="en-US" sz="2400" dirty="0" smtClean="0">
                <a:solidFill>
                  <a:schemeClr val="bg1"/>
                </a:solidFill>
                <a:latin typeface="Arial" pitchFamily="34" charset="0"/>
                <a:cs typeface="Arial" pitchFamily="34" charset="0"/>
              </a:rPr>
              <a:t>Takalani Nemaungani </a:t>
            </a:r>
          </a:p>
          <a:p>
            <a:r>
              <a:rPr lang="en-US" sz="2400" dirty="0" smtClean="0">
                <a:solidFill>
                  <a:schemeClr val="bg1"/>
                </a:solidFill>
                <a:latin typeface="Arial" pitchFamily="34" charset="0"/>
                <a:cs typeface="Arial" pitchFamily="34" charset="0"/>
              </a:rPr>
              <a:t>AIMS Data Science Workshop</a:t>
            </a:r>
          </a:p>
          <a:p>
            <a:r>
              <a:rPr lang="en-US" sz="2400" dirty="0" smtClean="0">
                <a:solidFill>
                  <a:schemeClr val="bg1"/>
                </a:solidFill>
                <a:latin typeface="Arial" pitchFamily="34" charset="0"/>
                <a:cs typeface="Arial" pitchFamily="34" charset="0"/>
              </a:rPr>
              <a:t> Cape Town</a:t>
            </a:r>
          </a:p>
          <a:p>
            <a:r>
              <a:rPr lang="en-US" sz="2400" dirty="0" smtClean="0">
                <a:solidFill>
                  <a:schemeClr val="bg1"/>
                </a:solidFill>
                <a:latin typeface="Arial" pitchFamily="34" charset="0"/>
                <a:cs typeface="Arial" pitchFamily="34" charset="0"/>
              </a:rPr>
              <a:t>10 April 2018</a:t>
            </a:r>
            <a:endParaRPr lang="en-US" sz="24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1983615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945758" y="0"/>
            <a:ext cx="7198242" cy="1019175"/>
          </a:xfrm>
        </p:spPr>
        <p:txBody>
          <a:bodyPr>
            <a:normAutofit/>
          </a:bodyPr>
          <a:lstStyle/>
          <a:p>
            <a:r>
              <a:rPr lang="en-ZA" sz="2800" dirty="0" smtClean="0">
                <a:solidFill>
                  <a:srgbClr val="FF0000"/>
                </a:solidFill>
                <a:latin typeface="Arial" pitchFamily="34" charset="0"/>
                <a:cs typeface="Arial" pitchFamily="34" charset="0"/>
              </a:rPr>
              <a:t> </a:t>
            </a:r>
            <a:r>
              <a:rPr lang="en-ZA" sz="3200" b="0" dirty="0" smtClean="0">
                <a:solidFill>
                  <a:schemeClr val="bg1"/>
                </a:solidFill>
                <a:latin typeface="Arial Narrow" panose="020B0606020202030204" pitchFamily="34" charset="0"/>
                <a:cs typeface="Arial" pitchFamily="34" charset="0"/>
              </a:rPr>
              <a:t>Big Data Initiatives in South Africa</a:t>
            </a:r>
          </a:p>
        </p:txBody>
      </p:sp>
      <p:sp>
        <p:nvSpPr>
          <p:cNvPr id="29699" name="Content Placeholder 2"/>
          <p:cNvSpPr>
            <a:spLocks noGrp="1"/>
          </p:cNvSpPr>
          <p:nvPr>
            <p:ph idx="1"/>
          </p:nvPr>
        </p:nvSpPr>
        <p:spPr>
          <a:xfrm>
            <a:off x="381000" y="1162050"/>
            <a:ext cx="8477250" cy="5004834"/>
          </a:xfrm>
        </p:spPr>
        <p:txBody>
          <a:bodyPr>
            <a:noAutofit/>
          </a:bodyPr>
          <a:lstStyle/>
          <a:p>
            <a:pPr marL="342900" lvl="1" indent="-342900" eaLnBrk="0" hangingPunct="0">
              <a:lnSpc>
                <a:spcPct val="150000"/>
              </a:lnSpc>
              <a:spcBef>
                <a:spcPts val="600"/>
              </a:spcBef>
              <a:buClr>
                <a:srgbClr val="FF0000"/>
              </a:buClr>
              <a:buFontTx/>
              <a:buChar char="•"/>
            </a:pPr>
            <a:r>
              <a:rPr lang="en-US" sz="1600" dirty="0" smtClean="0">
                <a:latin typeface="Arial" panose="020B0604020202020204" pitchFamily="34" charset="0"/>
                <a:cs typeface="Arial" panose="020B0604020202020204" pitchFamily="34" charset="0"/>
              </a:rPr>
              <a:t>The establishment </a:t>
            </a:r>
            <a:r>
              <a:rPr lang="en-US" sz="1600" dirty="0">
                <a:latin typeface="Arial" panose="020B0604020202020204" pitchFamily="34" charset="0"/>
                <a:cs typeface="Arial" panose="020B0604020202020204" pitchFamily="34" charset="0"/>
              </a:rPr>
              <a:t>of </a:t>
            </a:r>
            <a:r>
              <a:rPr lang="en-US" sz="1600" dirty="0" smtClean="0">
                <a:latin typeface="Arial" panose="020B0604020202020204" pitchFamily="34" charset="0"/>
                <a:cs typeface="Arial" panose="020B0604020202020204" pitchFamily="34" charset="0"/>
              </a:rPr>
              <a:t>a </a:t>
            </a:r>
            <a:r>
              <a:rPr lang="en-US" sz="1600" dirty="0">
                <a:latin typeface="Arial" panose="020B0604020202020204" pitchFamily="34" charset="0"/>
                <a:cs typeface="Arial" panose="020B0604020202020204" pitchFamily="34" charset="0"/>
              </a:rPr>
              <a:t>regional data </a:t>
            </a:r>
            <a:r>
              <a:rPr lang="en-US" sz="1600" dirty="0" err="1">
                <a:latin typeface="Arial" panose="020B0604020202020204" pitchFamily="34" charset="0"/>
                <a:cs typeface="Arial" panose="020B0604020202020204" pitchFamily="34" charset="0"/>
              </a:rPr>
              <a:t>centre</a:t>
            </a:r>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to a </a:t>
            </a:r>
            <a:r>
              <a:rPr lang="en-US" sz="1600" dirty="0">
                <a:latin typeface="Arial" panose="020B0604020202020204" pitchFamily="34" charset="0"/>
                <a:cs typeface="Arial" panose="020B0604020202020204" pitchFamily="34" charset="0"/>
              </a:rPr>
              <a:t>consortium, led </a:t>
            </a:r>
            <a:r>
              <a:rPr lang="en-US" sz="1600" dirty="0" smtClean="0">
                <a:latin typeface="Arial" panose="020B0604020202020204" pitchFamily="34" charset="0"/>
                <a:cs typeface="Arial" panose="020B0604020202020204" pitchFamily="34" charset="0"/>
              </a:rPr>
              <a:t>by UCT - </a:t>
            </a:r>
            <a:r>
              <a:rPr lang="en-US" sz="1600" dirty="0">
                <a:latin typeface="Arial" panose="020B0604020202020204" pitchFamily="34" charset="0"/>
                <a:cs typeface="Arial" panose="020B0604020202020204" pitchFamily="34" charset="0"/>
              </a:rPr>
              <a:t>a shared resource, focused initially on astronomy and </a:t>
            </a:r>
            <a:r>
              <a:rPr lang="en-US" sz="1600" dirty="0" smtClean="0">
                <a:latin typeface="Arial" panose="020B0604020202020204" pitchFamily="34" charset="0"/>
                <a:cs typeface="Arial" panose="020B0604020202020204" pitchFamily="34" charset="0"/>
              </a:rPr>
              <a:t>bioinformatics </a:t>
            </a:r>
          </a:p>
          <a:p>
            <a:pPr marL="342900" lvl="1" indent="-342900" eaLnBrk="0" hangingPunct="0">
              <a:lnSpc>
                <a:spcPct val="150000"/>
              </a:lnSpc>
              <a:spcBef>
                <a:spcPts val="600"/>
              </a:spcBef>
              <a:buClr>
                <a:srgbClr val="FF0000"/>
              </a:buClr>
              <a:buFontTx/>
              <a:buChar char="•"/>
            </a:pPr>
            <a:r>
              <a:rPr lang="en-ZA" sz="1600" dirty="0" smtClean="0">
                <a:latin typeface="Arial" panose="020B0604020202020204" pitchFamily="34" charset="0"/>
                <a:cs typeface="Arial" panose="020B0604020202020204" pitchFamily="34" charset="0"/>
              </a:rPr>
              <a:t>National e-Science Post-Graduate Teaching and Training Platform (NEPTTP) established and awarded to a consortium led by Wits University - key focus on offering a multi-disciplinary e-Science Master’s degree</a:t>
            </a:r>
            <a:endParaRPr lang="en-US" sz="1600" dirty="0" smtClean="0">
              <a:latin typeface="Arial" panose="020B0604020202020204" pitchFamily="34" charset="0"/>
              <a:cs typeface="Arial" panose="020B0604020202020204" pitchFamily="34" charset="0"/>
            </a:endParaRPr>
          </a:p>
          <a:p>
            <a:pPr eaLnBrk="0" hangingPunct="0">
              <a:lnSpc>
                <a:spcPct val="150000"/>
              </a:lnSpc>
              <a:spcBef>
                <a:spcPts val="600"/>
              </a:spcBef>
              <a:buFontTx/>
              <a:buChar char="•"/>
            </a:pPr>
            <a:r>
              <a:rPr lang="en-US" sz="1600" dirty="0" smtClean="0">
                <a:latin typeface="Arial" panose="020B0604020202020204" pitchFamily="34" charset="0"/>
                <a:cs typeface="Arial" panose="020B0604020202020204" pitchFamily="34" charset="0"/>
              </a:rPr>
              <a:t>Prof Russ Taylor, Research Chair on Big Data &amp; Radio Astronomy at UCT/UWC</a:t>
            </a:r>
          </a:p>
          <a:p>
            <a:pPr eaLnBrk="0" hangingPunct="0">
              <a:lnSpc>
                <a:spcPct val="150000"/>
              </a:lnSpc>
              <a:spcBef>
                <a:spcPts val="600"/>
              </a:spcBef>
              <a:buFontTx/>
              <a:buChar char="•"/>
            </a:pPr>
            <a:r>
              <a:rPr lang="en-GB" sz="1600" dirty="0" smtClean="0">
                <a:latin typeface="Arial" panose="020B0604020202020204" pitchFamily="34" charset="0"/>
                <a:cs typeface="Arial" panose="020B0604020202020204" pitchFamily="34" charset="0"/>
              </a:rPr>
              <a:t>The newly established Sol Plaatjie University introduced a first dedicated undergraduate degree in data science </a:t>
            </a:r>
            <a:endParaRPr lang="en-US" sz="1600" dirty="0" smtClean="0">
              <a:latin typeface="Arial" pitchFamily="34" charset="0"/>
              <a:ea typeface="ヒラギノ角ゴ ProN W3"/>
              <a:cs typeface="Arial" pitchFamily="34" charset="0"/>
              <a:sym typeface="Arial" pitchFamily="34" charset="0"/>
            </a:endParaRPr>
          </a:p>
          <a:p>
            <a:pPr eaLnBrk="0" hangingPunct="0">
              <a:lnSpc>
                <a:spcPct val="150000"/>
              </a:lnSpc>
              <a:spcBef>
                <a:spcPts val="600"/>
              </a:spcBef>
              <a:buFontTx/>
              <a:buChar char="•"/>
            </a:pPr>
            <a:r>
              <a:rPr lang="en-US" sz="1600" dirty="0" smtClean="0">
                <a:latin typeface="Arial" pitchFamily="34" charset="0"/>
                <a:ea typeface="ヒラギノ角ゴ ProN W3"/>
                <a:cs typeface="Arial" pitchFamily="34" charset="0"/>
                <a:sym typeface="Arial" pitchFamily="34" charset="0"/>
              </a:rPr>
              <a:t>The Big Data Africa Programme - </a:t>
            </a:r>
            <a:r>
              <a:rPr lang="en-GB" sz="1600" dirty="0" smtClean="0">
                <a:latin typeface="Arial" panose="020B0604020202020204" pitchFamily="34" charset="0"/>
                <a:cs typeface="Arial" panose="020B0604020202020204" pitchFamily="34" charset="0"/>
              </a:rPr>
              <a:t>is aimed at building computing capabilities in partner countries to prepare them for AVN and SKA and to establish the African Research Cloud</a:t>
            </a:r>
            <a:endParaRPr lang="en-US" sz="1600" dirty="0" smtClean="0">
              <a:latin typeface="Arial" pitchFamily="34" charset="0"/>
              <a:ea typeface="ヒラギノ角ゴ ProN W3"/>
              <a:cs typeface="Arial" pitchFamily="34" charset="0"/>
              <a:sym typeface="Arial" pitchFamily="34" charset="0"/>
            </a:endParaRPr>
          </a:p>
          <a:p>
            <a:pPr eaLnBrk="0" hangingPunct="0">
              <a:lnSpc>
                <a:spcPct val="150000"/>
              </a:lnSpc>
              <a:spcBef>
                <a:spcPts val="600"/>
              </a:spcBef>
              <a:buFont typeface="Arial" pitchFamily="34" charset="0"/>
              <a:buChar char="•"/>
            </a:pPr>
            <a:r>
              <a:rPr lang="en-US" sz="1600" dirty="0" smtClean="0">
                <a:latin typeface="Arial" pitchFamily="34" charset="0"/>
                <a:ea typeface="ヒラギノ角ゴ ProN W3"/>
                <a:cs typeface="Arial" pitchFamily="34" charset="0"/>
                <a:sym typeface="Arial" pitchFamily="34" charset="0"/>
              </a:rPr>
              <a:t> Recent Upgrade of CHPC facilities to </a:t>
            </a:r>
            <a:r>
              <a:rPr lang="en-US" sz="1600" dirty="0" err="1" smtClean="0">
                <a:latin typeface="Arial" pitchFamily="34" charset="0"/>
                <a:ea typeface="ヒラギノ角ゴ ProN W3"/>
                <a:cs typeface="Arial" pitchFamily="34" charset="0"/>
                <a:sym typeface="Arial" pitchFamily="34" charset="0"/>
              </a:rPr>
              <a:t>Petascale</a:t>
            </a:r>
            <a:r>
              <a:rPr lang="en-US" sz="1600" dirty="0" smtClean="0">
                <a:latin typeface="Arial" pitchFamily="34" charset="0"/>
                <a:ea typeface="ヒラギノ角ゴ ProN W3"/>
                <a:cs typeface="Arial" pitchFamily="34" charset="0"/>
                <a:sym typeface="Arial" pitchFamily="34" charset="0"/>
              </a:rPr>
              <a:t> to meet the data demands of MeerKAT and SKA (Storage, African Cloud, etc)</a:t>
            </a:r>
            <a:endParaRPr lang="en-ZA" sz="1600" dirty="0" smtClean="0">
              <a:latin typeface="Arial" pitchFamily="34" charset="0"/>
              <a:cs typeface="Arial" pitchFamily="34" charset="0"/>
            </a:endParaRPr>
          </a:p>
          <a:p>
            <a:pPr algn="just"/>
            <a:endParaRPr lang="en-ZA" sz="1600" dirty="0" smtClean="0">
              <a:latin typeface="Arial" pitchFamily="34" charset="0"/>
              <a:cs typeface="Arial" pitchFamily="34" charset="0"/>
            </a:endParaRPr>
          </a:p>
          <a:p>
            <a:pPr algn="just"/>
            <a:endParaRPr lang="en-ZA" sz="1200" dirty="0" smtClean="0">
              <a:latin typeface="Arial" pitchFamily="34" charset="0"/>
              <a:cs typeface="Arial" pitchFamily="34" charset="0"/>
            </a:endParaRPr>
          </a:p>
          <a:p>
            <a:pPr algn="just">
              <a:buFont typeface="Arial" pitchFamily="34" charset="0"/>
              <a:buNone/>
            </a:pPr>
            <a:endParaRPr lang="en-ZA" sz="900" dirty="0" smtClean="0">
              <a:latin typeface="Arial" pitchFamily="34" charset="0"/>
              <a:cs typeface="Arial" pitchFamily="34" charset="0"/>
            </a:endParaRPr>
          </a:p>
        </p:txBody>
      </p:sp>
      <p:sp>
        <p:nvSpPr>
          <p:cNvPr id="4" name="Date Placeholder 3"/>
          <p:cNvSpPr>
            <a:spLocks noGrp="1"/>
          </p:cNvSpPr>
          <p:nvPr>
            <p:ph type="dt"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0"/>
          </p:nvPr>
        </p:nvSpPr>
        <p:spPr/>
        <p:txBody>
          <a:bodyPr/>
          <a:lstStyle/>
          <a:p>
            <a:pPr>
              <a:defRPr/>
            </a:pPr>
            <a:r>
              <a:rPr lang="en-ZA" dirty="0"/>
              <a:t>www.dst.gov.za</a:t>
            </a:r>
          </a:p>
        </p:txBody>
      </p:sp>
      <p:sp>
        <p:nvSpPr>
          <p:cNvPr id="8" name="Slide Number Placeholder 7"/>
          <p:cNvSpPr>
            <a:spLocks noGrp="1"/>
          </p:cNvSpPr>
          <p:nvPr>
            <p:ph type="sldNum" sz="quarter" idx="11"/>
          </p:nvPr>
        </p:nvSpPr>
        <p:spPr/>
        <p:txBody>
          <a:bodyPr/>
          <a:lstStyle/>
          <a:p>
            <a:pPr>
              <a:defRPr/>
            </a:pPr>
            <a:fld id="{8C2C2C77-69EE-4E64-B361-B44E985BDEF1}" type="slidenum">
              <a:rPr lang="en-ZA"/>
              <a:pPr>
                <a:defRPr/>
              </a:pPr>
              <a:t>11</a:t>
            </a:fld>
            <a:endParaRPr lang="en-ZA" dirty="0"/>
          </a:p>
        </p:txBody>
      </p:sp>
      <p:sp>
        <p:nvSpPr>
          <p:cNvPr id="82948" name="Title 1"/>
          <p:cNvSpPr>
            <a:spLocks noGrp="1"/>
          </p:cNvSpPr>
          <p:nvPr/>
        </p:nvSpPr>
        <p:spPr bwMode="gray">
          <a:xfrm>
            <a:off x="2014538" y="188913"/>
            <a:ext cx="6762750" cy="868362"/>
          </a:xfrm>
          <a:prstGeom prst="rect">
            <a:avLst/>
          </a:prstGeom>
          <a:noFill/>
          <a:ln w="9525">
            <a:noFill/>
            <a:miter lim="800000"/>
            <a:headEnd/>
            <a:tailEnd/>
          </a:ln>
        </p:spPr>
        <p:txBody>
          <a:bodyPr anchor="ctr"/>
          <a:lstStyle/>
          <a:p>
            <a:pPr eaLnBrk="0" hangingPunct="0"/>
            <a:r>
              <a:rPr lang="en-US" sz="3200" dirty="0" smtClean="0">
                <a:solidFill>
                  <a:schemeClr val="bg1"/>
                </a:solidFill>
                <a:latin typeface="Arial Narrow" panose="020B0606020202030204" pitchFamily="34" charset="0"/>
                <a:ea typeface="ＭＳ Ｐゴシック" pitchFamily="34" charset="-128"/>
                <a:cs typeface="Arial" pitchFamily="34" charset="0"/>
              </a:rPr>
              <a:t>Industry Involvement and Benefits</a:t>
            </a:r>
            <a:endParaRPr lang="en-GB" sz="3200" dirty="0">
              <a:solidFill>
                <a:schemeClr val="bg1"/>
              </a:solidFill>
              <a:latin typeface="Arial Narrow" panose="020B0606020202030204" pitchFamily="34" charset="0"/>
              <a:ea typeface="ＭＳ Ｐゴシック" pitchFamily="34" charset="-128"/>
              <a:cs typeface="Arial" pitchFamily="34" charset="0"/>
            </a:endParaRPr>
          </a:p>
        </p:txBody>
      </p:sp>
      <p:sp>
        <p:nvSpPr>
          <p:cNvPr id="82949" name="Content Placeholder 3"/>
          <p:cNvSpPr>
            <a:spLocks noGrp="1"/>
          </p:cNvSpPr>
          <p:nvPr/>
        </p:nvSpPr>
        <p:spPr bwMode="auto">
          <a:xfrm>
            <a:off x="138223" y="1057275"/>
            <a:ext cx="8827904" cy="5299075"/>
          </a:xfrm>
          <a:prstGeom prst="rect">
            <a:avLst/>
          </a:prstGeom>
          <a:noFill/>
          <a:ln w="9525">
            <a:noFill/>
            <a:miter lim="800000"/>
            <a:headEnd/>
            <a:tailEnd/>
          </a:ln>
        </p:spPr>
        <p:txBody>
          <a:bodyPr/>
          <a:lstStyle/>
          <a:p>
            <a:pPr marL="342900" indent="-342900" algn="just" eaLnBrk="0" hangingPunct="0">
              <a:spcBef>
                <a:spcPct val="20000"/>
              </a:spcBef>
              <a:buClr>
                <a:srgbClr val="FF0000"/>
              </a:buClr>
              <a:buSzPct val="80000"/>
              <a:buFontTx/>
              <a:buChar char="•"/>
            </a:pPr>
            <a:r>
              <a:rPr lang="en-GB" sz="3600" dirty="0" smtClean="0">
                <a:latin typeface="Arial" panose="020B0604020202020204" pitchFamily="34" charset="0"/>
                <a:cs typeface="Arial" panose="020B0604020202020204" pitchFamily="34" charset="0"/>
              </a:rPr>
              <a:t>IBM Research Lab established in Johannesburg</a:t>
            </a:r>
          </a:p>
          <a:p>
            <a:pPr marL="342900" indent="-342900" algn="just" eaLnBrk="0" hangingPunct="0">
              <a:spcBef>
                <a:spcPct val="20000"/>
              </a:spcBef>
              <a:buClr>
                <a:srgbClr val="FF0000"/>
              </a:buClr>
              <a:buSzPct val="80000"/>
              <a:buFontTx/>
              <a:buChar char="•"/>
            </a:pPr>
            <a:r>
              <a:rPr lang="en-GB" sz="3600" dirty="0" smtClean="0">
                <a:latin typeface="Arial" panose="020B0604020202020204" pitchFamily="34" charset="0"/>
                <a:cs typeface="Arial" panose="020B0604020202020204" pitchFamily="34" charset="0"/>
              </a:rPr>
              <a:t>CISCO-NMMU Centre for Broadband </a:t>
            </a:r>
          </a:p>
          <a:p>
            <a:pPr marL="342900" indent="-342900" algn="just" eaLnBrk="0" hangingPunct="0">
              <a:spcBef>
                <a:spcPct val="20000"/>
              </a:spcBef>
              <a:buClr>
                <a:srgbClr val="FF0000"/>
              </a:buClr>
              <a:buSzPct val="80000"/>
              <a:buFontTx/>
              <a:buChar char="•"/>
            </a:pPr>
            <a:r>
              <a:rPr lang="en-GB" sz="3600" dirty="0" smtClean="0">
                <a:latin typeface="Arial" panose="020B0604020202020204" pitchFamily="34" charset="0"/>
                <a:cs typeface="Arial" panose="020B0604020202020204" pitchFamily="34" charset="0"/>
              </a:rPr>
              <a:t>Printed Circuit Boards (PCB) manufacturing facility revived   </a:t>
            </a:r>
          </a:p>
          <a:p>
            <a:pPr marL="342900" indent="-342900" algn="just" eaLnBrk="0" hangingPunct="0">
              <a:spcBef>
                <a:spcPct val="20000"/>
              </a:spcBef>
              <a:buClr>
                <a:srgbClr val="FF0000"/>
              </a:buClr>
              <a:buSzPct val="80000"/>
              <a:buFontTx/>
              <a:buChar char="•"/>
            </a:pPr>
            <a:r>
              <a:rPr lang="en-GB" sz="3600" dirty="0" smtClean="0">
                <a:latin typeface="Arial" panose="020B0604020202020204" pitchFamily="34" charset="0"/>
                <a:cs typeface="Arial" panose="020B0604020202020204" pitchFamily="34" charset="0"/>
              </a:rPr>
              <a:t>Max Planck Association investment of R170m - additional receivers on </a:t>
            </a:r>
            <a:r>
              <a:rPr lang="en-GB" sz="3600" dirty="0" err="1" smtClean="0">
                <a:latin typeface="Arial" panose="020B0604020202020204" pitchFamily="34" charset="0"/>
                <a:cs typeface="Arial" panose="020B0604020202020204" pitchFamily="34" charset="0"/>
              </a:rPr>
              <a:t>MeerKAT</a:t>
            </a:r>
            <a:endParaRPr lang="en-GB" sz="3600"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xfrm>
            <a:off x="457200" y="27851"/>
            <a:ext cx="8229600" cy="532799"/>
          </a:xfrm>
          <a:prstGeom prst="rect">
            <a:avLst/>
          </a:prstGeom>
        </p:spPr>
        <p:txBody>
          <a:bodyPr lIns="91425" tIns="91425" rIns="91425" bIns="91425" anchor="b" anchorCtr="0">
            <a:noAutofit/>
          </a:bodyPr>
          <a:lstStyle/>
          <a:p>
            <a:pPr>
              <a:buNone/>
            </a:pPr>
            <a:r>
              <a:rPr lang="en-GB" sz="2400"/>
              <a:t>MeerKAT Data Processing</a:t>
            </a:r>
          </a:p>
        </p:txBody>
      </p:sp>
      <p:pic>
        <p:nvPicPr>
          <p:cNvPr id="416" name="Shape 416"/>
          <p:cNvPicPr preferRelativeResize="0"/>
          <p:nvPr/>
        </p:nvPicPr>
        <p:blipFill>
          <a:blip r:embed="rId3"/>
          <a:stretch>
            <a:fillRect/>
          </a:stretch>
        </p:blipFill>
        <p:spPr>
          <a:xfrm>
            <a:off x="0" y="534265"/>
            <a:ext cx="9144000" cy="6323733"/>
          </a:xfrm>
          <a:prstGeom prst="rect">
            <a:avLst/>
          </a:prstGeom>
        </p:spPr>
      </p:pic>
    </p:spTree>
    <p:extLst>
      <p:ext uri="{BB962C8B-B14F-4D97-AF65-F5344CB8AC3E}">
        <p14:creationId xmlns:p14="http://schemas.microsoft.com/office/powerpoint/2010/main" val="3944696241"/>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GB"/>
              <a:t>The Data Challenge</a:t>
            </a:r>
          </a:p>
        </p:txBody>
      </p:sp>
      <p:graphicFrame>
        <p:nvGraphicFramePr>
          <p:cNvPr id="422" name="Shape 422"/>
          <p:cNvGraphicFramePr/>
          <p:nvPr/>
        </p:nvGraphicFramePr>
        <p:xfrm>
          <a:off x="485550" y="1722450"/>
          <a:ext cx="8029575" cy="2638425"/>
        </p:xfrm>
        <a:graphic>
          <a:graphicData uri="http://schemas.openxmlformats.org/drawingml/2006/table">
            <a:tbl>
              <a:tblPr>
                <a:noFill/>
              </a:tblPr>
              <a:tblGrid>
                <a:gridCol w="2000250">
                  <a:extLst>
                    <a:ext uri="{9D8B030D-6E8A-4147-A177-3AD203B41FA5}">
                      <a16:colId xmlns:a16="http://schemas.microsoft.com/office/drawing/2014/main" val="20000"/>
                    </a:ext>
                  </a:extLst>
                </a:gridCol>
                <a:gridCol w="2000250">
                  <a:extLst>
                    <a:ext uri="{9D8B030D-6E8A-4147-A177-3AD203B41FA5}">
                      <a16:colId xmlns:a16="http://schemas.microsoft.com/office/drawing/2014/main" val="20001"/>
                    </a:ext>
                  </a:extLst>
                </a:gridCol>
                <a:gridCol w="2009775">
                  <a:extLst>
                    <a:ext uri="{9D8B030D-6E8A-4147-A177-3AD203B41FA5}">
                      <a16:colId xmlns:a16="http://schemas.microsoft.com/office/drawing/2014/main" val="20002"/>
                    </a:ext>
                  </a:extLst>
                </a:gridCol>
                <a:gridCol w="2019300">
                  <a:extLst>
                    <a:ext uri="{9D8B030D-6E8A-4147-A177-3AD203B41FA5}">
                      <a16:colId xmlns:a16="http://schemas.microsoft.com/office/drawing/2014/main" val="20003"/>
                    </a:ext>
                  </a:extLst>
                </a:gridCol>
              </a:tblGrid>
              <a:tr h="466725">
                <a:tc>
                  <a:txBody>
                    <a:bodyPr/>
                    <a:lstStyle/>
                    <a:p>
                      <a:endParaRPr/>
                    </a:p>
                  </a:txBody>
                  <a:tcPr marL="91425" marR="91425" marT="91425" marB="91425"/>
                </a:tc>
                <a:tc>
                  <a:txBody>
                    <a:bodyPr/>
                    <a:lstStyle/>
                    <a:p>
                      <a:pPr lvl="0" rtl="0">
                        <a:lnSpc>
                          <a:spcPct val="93000"/>
                        </a:lnSpc>
                        <a:buNone/>
                      </a:pPr>
                      <a:r>
                        <a:rPr lang="en-GB" sz="1800"/>
                        <a:t>MeerKAT</a:t>
                      </a:r>
                    </a:p>
                  </a:txBody>
                  <a:tcPr marL="91425" marR="91425" marT="91425" marB="91425"/>
                </a:tc>
                <a:tc>
                  <a:txBody>
                    <a:bodyPr/>
                    <a:lstStyle/>
                    <a:p>
                      <a:pPr lvl="0" rtl="0">
                        <a:lnSpc>
                          <a:spcPct val="93000"/>
                        </a:lnSpc>
                        <a:buNone/>
                      </a:pPr>
                      <a:r>
                        <a:rPr lang="en-GB" sz="1800"/>
                        <a:t>SKA1-Mid</a:t>
                      </a:r>
                    </a:p>
                  </a:txBody>
                  <a:tcPr marL="91425" marR="91425" marT="91425" marB="91425"/>
                </a:tc>
                <a:tc>
                  <a:txBody>
                    <a:bodyPr/>
                    <a:lstStyle/>
                    <a:p>
                      <a:pPr lvl="0" rtl="0">
                        <a:lnSpc>
                          <a:spcPct val="93000"/>
                        </a:lnSpc>
                        <a:buNone/>
                      </a:pPr>
                      <a:r>
                        <a:rPr lang="en-GB" sz="1800"/>
                        <a:t>SKA2-Mid*</a:t>
                      </a:r>
                    </a:p>
                  </a:txBody>
                  <a:tcPr marL="91425" marR="91425" marT="91425" marB="91425"/>
                </a:tc>
                <a:extLst>
                  <a:ext uri="{0D108BD9-81ED-4DB2-BD59-A6C34878D82A}">
                    <a16:rowId xmlns:a16="http://schemas.microsoft.com/office/drawing/2014/main" val="10000"/>
                  </a:ext>
                </a:extLst>
              </a:tr>
              <a:tr h="466725">
                <a:tc>
                  <a:txBody>
                    <a:bodyPr/>
                    <a:lstStyle/>
                    <a:p>
                      <a:pPr lvl="0" rtl="0">
                        <a:lnSpc>
                          <a:spcPct val="93000"/>
                        </a:lnSpc>
                        <a:buNone/>
                      </a:pPr>
                      <a:r>
                        <a:rPr lang="en-GB" sz="1800"/>
                        <a:t>Into Correlator</a:t>
                      </a:r>
                    </a:p>
                  </a:txBody>
                  <a:tcPr marL="91425" marR="91425" marT="91425" marB="91425"/>
                </a:tc>
                <a:tc>
                  <a:txBody>
                    <a:bodyPr/>
                    <a:lstStyle/>
                    <a:p>
                      <a:pPr lvl="0" rtl="0">
                        <a:lnSpc>
                          <a:spcPct val="93000"/>
                        </a:lnSpc>
                        <a:buNone/>
                      </a:pPr>
                      <a:r>
                        <a:rPr lang="en-GB" sz="1800"/>
                        <a:t>2 Tbps</a:t>
                      </a:r>
                    </a:p>
                  </a:txBody>
                  <a:tcPr marL="91425" marR="91425" marT="91425" marB="91425"/>
                </a:tc>
                <a:tc>
                  <a:txBody>
                    <a:bodyPr/>
                    <a:lstStyle/>
                    <a:p>
                      <a:pPr lvl="0" rtl="0">
                        <a:lnSpc>
                          <a:spcPct val="93000"/>
                        </a:lnSpc>
                        <a:buNone/>
                      </a:pPr>
                      <a:r>
                        <a:rPr lang="en-GB" sz="1800"/>
                        <a:t>50 Tbps</a:t>
                      </a:r>
                    </a:p>
                  </a:txBody>
                  <a:tcPr marL="91425" marR="91425" marT="91425" marB="91425"/>
                </a:tc>
                <a:tc>
                  <a:txBody>
                    <a:bodyPr/>
                    <a:lstStyle/>
                    <a:p>
                      <a:pPr lvl="0" rtl="0">
                        <a:lnSpc>
                          <a:spcPct val="93000"/>
                        </a:lnSpc>
                        <a:buNone/>
                      </a:pPr>
                      <a:r>
                        <a:rPr lang="en-GB" sz="1800"/>
                        <a:t>up to 5 Pbps</a:t>
                      </a:r>
                    </a:p>
                  </a:txBody>
                  <a:tcPr marL="91425" marR="91425" marT="91425" marB="91425"/>
                </a:tc>
                <a:extLst>
                  <a:ext uri="{0D108BD9-81ED-4DB2-BD59-A6C34878D82A}">
                    <a16:rowId xmlns:a16="http://schemas.microsoft.com/office/drawing/2014/main" val="10001"/>
                  </a:ext>
                </a:extLst>
              </a:tr>
              <a:tr h="771525">
                <a:tc>
                  <a:txBody>
                    <a:bodyPr/>
                    <a:lstStyle/>
                    <a:p>
                      <a:pPr lvl="0" rtl="0">
                        <a:lnSpc>
                          <a:spcPct val="93000"/>
                        </a:lnSpc>
                        <a:buNone/>
                      </a:pPr>
                      <a:r>
                        <a:rPr lang="en-GB" sz="1800"/>
                        <a:t>Into Science Processor</a:t>
                      </a:r>
                    </a:p>
                  </a:txBody>
                  <a:tcPr marL="91425" marR="91425" marT="91425" marB="91425"/>
                </a:tc>
                <a:tc>
                  <a:txBody>
                    <a:bodyPr/>
                    <a:lstStyle/>
                    <a:p>
                      <a:pPr lvl="0" rtl="0">
                        <a:lnSpc>
                          <a:spcPct val="93000"/>
                        </a:lnSpc>
                        <a:buNone/>
                      </a:pPr>
                      <a:r>
                        <a:rPr lang="en-GB" sz="1800"/>
                        <a:t>0.7 Tbps</a:t>
                      </a:r>
                    </a:p>
                  </a:txBody>
                  <a:tcPr marL="91425" marR="91425" marT="91425" marB="91425"/>
                </a:tc>
                <a:tc>
                  <a:txBody>
                    <a:bodyPr/>
                    <a:lstStyle/>
                    <a:p>
                      <a:pPr lvl="0" rtl="0">
                        <a:lnSpc>
                          <a:spcPct val="93000"/>
                        </a:lnSpc>
                        <a:buNone/>
                      </a:pPr>
                      <a:r>
                        <a:rPr lang="en-GB" sz="1800"/>
                        <a:t>20 Tbps</a:t>
                      </a:r>
                    </a:p>
                  </a:txBody>
                  <a:tcPr marL="91425" marR="91425" marT="91425" marB="91425"/>
                </a:tc>
                <a:tc>
                  <a:txBody>
                    <a:bodyPr/>
                    <a:lstStyle/>
                    <a:p>
                      <a:pPr lvl="0" rtl="0">
                        <a:lnSpc>
                          <a:spcPct val="93000"/>
                        </a:lnSpc>
                        <a:buNone/>
                      </a:pPr>
                      <a:r>
                        <a:rPr lang="en-GB" sz="1800"/>
                        <a:t>up to 500 Tbps</a:t>
                      </a:r>
                    </a:p>
                  </a:txBody>
                  <a:tcPr marL="91425" marR="91425" marT="91425" marB="91425"/>
                </a:tc>
                <a:extLst>
                  <a:ext uri="{0D108BD9-81ED-4DB2-BD59-A6C34878D82A}">
                    <a16:rowId xmlns:a16="http://schemas.microsoft.com/office/drawing/2014/main" val="10002"/>
                  </a:ext>
                </a:extLst>
              </a:tr>
              <a:tr h="466725">
                <a:tc>
                  <a:txBody>
                    <a:bodyPr/>
                    <a:lstStyle/>
                    <a:p>
                      <a:pPr lvl="0" rtl="0">
                        <a:lnSpc>
                          <a:spcPct val="93000"/>
                        </a:lnSpc>
                        <a:buNone/>
                      </a:pPr>
                      <a:r>
                        <a:rPr lang="en-GB" sz="1800"/>
                        <a:t>Into Archive</a:t>
                      </a:r>
                    </a:p>
                  </a:txBody>
                  <a:tcPr marL="91425" marR="91425" marT="91425" marB="91425"/>
                </a:tc>
                <a:tc>
                  <a:txBody>
                    <a:bodyPr/>
                    <a:lstStyle/>
                    <a:p>
                      <a:pPr lvl="0" rtl="0">
                        <a:lnSpc>
                          <a:spcPct val="93000"/>
                        </a:lnSpc>
                        <a:buNone/>
                      </a:pPr>
                      <a:r>
                        <a:rPr lang="en-GB" sz="1800"/>
                        <a:t>20 Gbps**</a:t>
                      </a:r>
                    </a:p>
                  </a:txBody>
                  <a:tcPr marL="91425" marR="91425" marT="91425" marB="91425"/>
                </a:tc>
                <a:tc>
                  <a:txBody>
                    <a:bodyPr/>
                    <a:lstStyle/>
                    <a:p>
                      <a:pPr lvl="0" rtl="0">
                        <a:lnSpc>
                          <a:spcPct val="93000"/>
                        </a:lnSpc>
                        <a:buNone/>
                      </a:pPr>
                      <a:r>
                        <a:rPr lang="en-GB" sz="1800"/>
                        <a:t>300+ Gbps</a:t>
                      </a:r>
                    </a:p>
                  </a:txBody>
                  <a:tcPr marL="91425" marR="91425" marT="91425" marB="91425"/>
                </a:tc>
                <a:tc>
                  <a:txBody>
                    <a:bodyPr/>
                    <a:lstStyle/>
                    <a:p>
                      <a:pPr lvl="0" rtl="0">
                        <a:lnSpc>
                          <a:spcPct val="93000"/>
                        </a:lnSpc>
                        <a:buNone/>
                      </a:pPr>
                      <a:r>
                        <a:rPr lang="en-GB" sz="1800"/>
                        <a:t>up to 2 Tbps</a:t>
                      </a:r>
                    </a:p>
                  </a:txBody>
                  <a:tcPr marL="91425" marR="91425" marT="91425" marB="91425"/>
                </a:tc>
                <a:extLst>
                  <a:ext uri="{0D108BD9-81ED-4DB2-BD59-A6C34878D82A}">
                    <a16:rowId xmlns:a16="http://schemas.microsoft.com/office/drawing/2014/main" val="10003"/>
                  </a:ext>
                </a:extLst>
              </a:tr>
              <a:tr h="466725">
                <a:tc>
                  <a:txBody>
                    <a:bodyPr/>
                    <a:lstStyle/>
                    <a:p>
                      <a:pPr lvl="0" rtl="0">
                        <a:lnSpc>
                          <a:spcPct val="93000"/>
                        </a:lnSpc>
                        <a:buNone/>
                      </a:pPr>
                      <a:r>
                        <a:rPr lang="en-GB" sz="1800"/>
                        <a:t>Compute load</a:t>
                      </a:r>
                    </a:p>
                  </a:txBody>
                  <a:tcPr marL="91425" marR="91425" marT="91425" marB="91425"/>
                </a:tc>
                <a:tc>
                  <a:txBody>
                    <a:bodyPr/>
                    <a:lstStyle/>
                    <a:p>
                      <a:pPr lvl="0" rtl="0">
                        <a:lnSpc>
                          <a:spcPct val="93000"/>
                        </a:lnSpc>
                        <a:buNone/>
                      </a:pPr>
                      <a:r>
                        <a:rPr lang="en-GB" sz="1800"/>
                        <a:t>200 TFlops</a:t>
                      </a:r>
                    </a:p>
                  </a:txBody>
                  <a:tcPr marL="91425" marR="91425" marT="91425" marB="91425"/>
                </a:tc>
                <a:tc>
                  <a:txBody>
                    <a:bodyPr/>
                    <a:lstStyle/>
                    <a:p>
                      <a:pPr lvl="0" rtl="0">
                        <a:lnSpc>
                          <a:spcPct val="93000"/>
                        </a:lnSpc>
                        <a:buNone/>
                      </a:pPr>
                      <a:r>
                        <a:rPr lang="en-GB" sz="1800"/>
                        <a:t>30+ PFlops</a:t>
                      </a:r>
                    </a:p>
                  </a:txBody>
                  <a:tcPr marL="91425" marR="91425" marT="91425" marB="91425"/>
                </a:tc>
                <a:tc>
                  <a:txBody>
                    <a:bodyPr/>
                    <a:lstStyle/>
                    <a:p>
                      <a:pPr lvl="0" rtl="0">
                        <a:lnSpc>
                          <a:spcPct val="93000"/>
                        </a:lnSpc>
                        <a:buNone/>
                      </a:pPr>
                      <a:r>
                        <a:rPr lang="en-GB" sz="1800"/>
                        <a:t>3+ EFlops</a:t>
                      </a:r>
                    </a:p>
                  </a:txBody>
                  <a:tcPr marL="91425" marR="91425" marT="91425" marB="91425"/>
                </a:tc>
                <a:extLst>
                  <a:ext uri="{0D108BD9-81ED-4DB2-BD59-A6C34878D82A}">
                    <a16:rowId xmlns:a16="http://schemas.microsoft.com/office/drawing/2014/main" val="10004"/>
                  </a:ext>
                </a:extLst>
              </a:tr>
            </a:tbl>
          </a:graphicData>
        </a:graphic>
      </p:graphicFrame>
      <p:pic>
        <p:nvPicPr>
          <p:cNvPr id="423" name="Shape 423"/>
          <p:cNvPicPr preferRelativeResize="0"/>
          <p:nvPr/>
        </p:nvPicPr>
        <p:blipFill>
          <a:blip r:embed="rId3"/>
          <a:stretch>
            <a:fillRect/>
          </a:stretch>
        </p:blipFill>
        <p:spPr>
          <a:xfrm>
            <a:off x="2205037" y="4668650"/>
            <a:ext cx="4733925" cy="1590675"/>
          </a:xfrm>
          <a:prstGeom prst="rect">
            <a:avLst/>
          </a:prstGeom>
        </p:spPr>
      </p:pic>
      <p:sp>
        <p:nvSpPr>
          <p:cNvPr id="424" name="Shape 424"/>
          <p:cNvSpPr txBox="1"/>
          <p:nvPr/>
        </p:nvSpPr>
        <p:spPr>
          <a:xfrm>
            <a:off x="485550" y="6253225"/>
            <a:ext cx="3657600" cy="5604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a:ln>
                  <a:noFill/>
                </a:ln>
                <a:solidFill>
                  <a:srgbClr val="000000"/>
                </a:solidFill>
                <a:effectLst/>
                <a:uLnTx/>
                <a:uFillTx/>
                <a:latin typeface="Arial"/>
                <a:cs typeface="Arial"/>
                <a:sym typeface="Arial"/>
                <a:rtl val="0"/>
              </a:rPr>
              <a:t>* Data rates indicative only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a:ln>
                  <a:noFill/>
                </a:ln>
                <a:solidFill>
                  <a:srgbClr val="000000"/>
                </a:solidFill>
                <a:effectLst/>
                <a:uLnTx/>
                <a:uFillTx/>
                <a:latin typeface="Arial"/>
                <a:cs typeface="Arial"/>
                <a:sym typeface="Arial"/>
                <a:rtl val="0"/>
              </a:rPr>
              <a:t>** Sustained</a:t>
            </a:r>
          </a:p>
        </p:txBody>
      </p:sp>
    </p:spTree>
    <p:extLst>
      <p:ext uri="{BB962C8B-B14F-4D97-AF65-F5344CB8AC3E}">
        <p14:creationId xmlns:p14="http://schemas.microsoft.com/office/powerpoint/2010/main" val="2112276399"/>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Shape 448"/>
          <p:cNvSpPr txBox="1">
            <a:spLocks noGrp="1"/>
          </p:cNvSpPr>
          <p:nvPr>
            <p:ph type="title"/>
          </p:nvPr>
        </p:nvSpPr>
        <p:spPr>
          <a:xfrm>
            <a:off x="457200" y="46037"/>
            <a:ext cx="8229600" cy="1143000"/>
          </a:xfrm>
          <a:prstGeom prst="rect">
            <a:avLst/>
          </a:prstGeom>
        </p:spPr>
        <p:txBody>
          <a:bodyPr lIns="91425" tIns="91425" rIns="91425" bIns="91425" anchor="b" anchorCtr="0">
            <a:noAutofit/>
          </a:bodyPr>
          <a:lstStyle/>
          <a:p>
            <a:pPr lvl="0" rtl="0">
              <a:buNone/>
            </a:pPr>
            <a:r>
              <a:rPr lang="en-GB"/>
              <a:t>MeerKAT Site Complex</a:t>
            </a:r>
          </a:p>
        </p:txBody>
      </p:sp>
      <p:pic>
        <p:nvPicPr>
          <p:cNvPr id="449" name="Shape 449"/>
          <p:cNvPicPr preferRelativeResize="0"/>
          <p:nvPr/>
        </p:nvPicPr>
        <p:blipFill>
          <a:blip r:embed="rId3"/>
          <a:stretch>
            <a:fillRect/>
          </a:stretch>
        </p:blipFill>
        <p:spPr>
          <a:xfrm>
            <a:off x="1219200" y="1295400"/>
            <a:ext cx="6858000" cy="5124450"/>
          </a:xfrm>
          <a:prstGeom prst="rect">
            <a:avLst/>
          </a:prstGeom>
        </p:spPr>
      </p:pic>
    </p:spTree>
    <p:extLst>
      <p:ext uri="{BB962C8B-B14F-4D97-AF65-F5344CB8AC3E}">
        <p14:creationId xmlns:p14="http://schemas.microsoft.com/office/powerpoint/2010/main" val="1122340027"/>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Shape 454"/>
          <p:cNvSpPr txBox="1">
            <a:spLocks noGrp="1"/>
          </p:cNvSpPr>
          <p:nvPr>
            <p:ph type="title"/>
          </p:nvPr>
        </p:nvSpPr>
        <p:spPr>
          <a:xfrm>
            <a:off x="457200" y="46037"/>
            <a:ext cx="8229600" cy="1143000"/>
          </a:xfrm>
          <a:prstGeom prst="rect">
            <a:avLst/>
          </a:prstGeom>
        </p:spPr>
        <p:txBody>
          <a:bodyPr lIns="91425" tIns="91425" rIns="91425" bIns="91425" anchor="b" anchorCtr="0">
            <a:noAutofit/>
          </a:bodyPr>
          <a:lstStyle/>
          <a:p>
            <a:pPr lvl="0" rtl="0">
              <a:buNone/>
            </a:pPr>
            <a:r>
              <a:rPr lang="en-GB" dirty="0"/>
              <a:t>Karoo Array Processor Building</a:t>
            </a:r>
          </a:p>
        </p:txBody>
      </p:sp>
      <p:pic>
        <p:nvPicPr>
          <p:cNvPr id="2" name="Picture 1" descr="IMG_4559.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729" y="1316181"/>
            <a:ext cx="7035096" cy="5254337"/>
          </a:xfrm>
          <a:prstGeom prst="rect">
            <a:avLst/>
          </a:prstGeom>
        </p:spPr>
      </p:pic>
      <p:pic>
        <p:nvPicPr>
          <p:cNvPr id="3" name="Picture 2" descr="IMG_4567.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1727" y="4026946"/>
            <a:ext cx="3752273" cy="2802479"/>
          </a:xfrm>
          <a:prstGeom prst="rect">
            <a:avLst/>
          </a:prstGeom>
        </p:spPr>
      </p:pic>
    </p:spTree>
    <p:extLst>
      <p:ext uri="{BB962C8B-B14F-4D97-AF65-F5344CB8AC3E}">
        <p14:creationId xmlns:p14="http://schemas.microsoft.com/office/powerpoint/2010/main" val="1226288701"/>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65291"/>
            <a:ext cx="7772400" cy="974197"/>
          </a:xfrm>
        </p:spPr>
        <p:txBody>
          <a:bodyPr>
            <a:normAutofit/>
          </a:bodyPr>
          <a:lstStyle/>
          <a:p>
            <a:r>
              <a:rPr lang="en-US" sz="2200" dirty="0" smtClean="0"/>
              <a:t>Big Data High Performance Computing Facility (BDHPC)</a:t>
            </a:r>
            <a:endParaRPr lang="en-US" sz="2200" dirty="0"/>
          </a:p>
        </p:txBody>
      </p:sp>
      <p:sp>
        <p:nvSpPr>
          <p:cNvPr id="3" name="Subtitle 2"/>
          <p:cNvSpPr>
            <a:spLocks noGrp="1"/>
          </p:cNvSpPr>
          <p:nvPr>
            <p:ph type="subTitle" idx="1"/>
          </p:nvPr>
        </p:nvSpPr>
        <p:spPr>
          <a:xfrm>
            <a:off x="356570" y="1439488"/>
            <a:ext cx="8344536" cy="5083353"/>
          </a:xfrm>
        </p:spPr>
        <p:txBody>
          <a:bodyPr>
            <a:normAutofit/>
          </a:bodyPr>
          <a:lstStyle/>
          <a:p>
            <a:pPr marL="285750" indent="-285750" algn="l">
              <a:buFont typeface="Arial"/>
              <a:buChar char="•"/>
            </a:pPr>
            <a:r>
              <a:rPr lang="en-US" sz="1800" dirty="0" smtClean="0">
                <a:solidFill>
                  <a:schemeClr val="tx1"/>
                </a:solidFill>
              </a:rPr>
              <a:t>Proposed by the Western Cape Department of Economic Development and Tourism (DEDAT)</a:t>
            </a:r>
          </a:p>
          <a:p>
            <a:pPr marL="285750" indent="-285750" algn="l">
              <a:buFont typeface="Arial"/>
              <a:buChar char="•"/>
            </a:pPr>
            <a:r>
              <a:rPr lang="en-US" sz="1800" dirty="0">
                <a:solidFill>
                  <a:srgbClr val="000000"/>
                </a:solidFill>
              </a:rPr>
              <a:t>The main objective of the proposed </a:t>
            </a:r>
            <a:r>
              <a:rPr lang="en-US" sz="1800" dirty="0" smtClean="0">
                <a:solidFill>
                  <a:srgbClr val="000000"/>
                </a:solidFill>
              </a:rPr>
              <a:t>Facility is </a:t>
            </a:r>
            <a:r>
              <a:rPr lang="en-US" sz="1800" dirty="0">
                <a:solidFill>
                  <a:srgbClr val="000000"/>
                </a:solidFill>
              </a:rPr>
              <a:t>to </a:t>
            </a:r>
            <a:r>
              <a:rPr lang="en-US" sz="1800" dirty="0" smtClean="0">
                <a:solidFill>
                  <a:srgbClr val="000000"/>
                </a:solidFill>
              </a:rPr>
              <a:t>provide </a:t>
            </a:r>
            <a:r>
              <a:rPr lang="en-US" sz="1800" dirty="0">
                <a:solidFill>
                  <a:srgbClr val="000000"/>
                </a:solidFill>
              </a:rPr>
              <a:t>the required HPC and Data </a:t>
            </a:r>
            <a:r>
              <a:rPr lang="en-US" sz="1800" dirty="0" smtClean="0">
                <a:solidFill>
                  <a:srgbClr val="000000"/>
                </a:solidFill>
              </a:rPr>
              <a:t>storage </a:t>
            </a:r>
            <a:r>
              <a:rPr lang="en-US" sz="1800" dirty="0">
                <a:solidFill>
                  <a:srgbClr val="000000"/>
                </a:solidFill>
              </a:rPr>
              <a:t>requirements to the SKA Project as well as to assist sectors within industry, government and academia to exploit the opportunities offered by advanced </a:t>
            </a:r>
            <a:r>
              <a:rPr lang="en-US" sz="1800" dirty="0" smtClean="0">
                <a:solidFill>
                  <a:srgbClr val="000000"/>
                </a:solidFill>
              </a:rPr>
              <a:t>computing.</a:t>
            </a:r>
            <a:r>
              <a:rPr lang="en-US" sz="1800" dirty="0" smtClean="0">
                <a:solidFill>
                  <a:srgbClr val="000000"/>
                </a:solidFill>
                <a:effectLst/>
              </a:rPr>
              <a:t> </a:t>
            </a:r>
          </a:p>
          <a:p>
            <a:pPr marL="285750" indent="-285750" algn="l">
              <a:buFont typeface="Arial"/>
              <a:buChar char="•"/>
            </a:pPr>
            <a:r>
              <a:rPr lang="en-US" sz="1800" dirty="0" smtClean="0">
                <a:solidFill>
                  <a:srgbClr val="000000"/>
                </a:solidFill>
              </a:rPr>
              <a:t>The proposed Facility is Modular for phased implementation. Facility phase one will be sufficient for SKA Phase One and the other stakeholders: </a:t>
            </a:r>
          </a:p>
          <a:p>
            <a:pPr marL="1200150" lvl="2" indent="-285750" algn="l">
              <a:buFont typeface="Arial"/>
              <a:buChar char="•"/>
            </a:pPr>
            <a:r>
              <a:rPr lang="en-US" sz="1500" dirty="0" smtClean="0">
                <a:solidFill>
                  <a:srgbClr val="000000"/>
                </a:solidFill>
              </a:rPr>
              <a:t>Compute -  96000 cores, 8000 GPU’s</a:t>
            </a:r>
          </a:p>
          <a:p>
            <a:pPr marL="1200150" lvl="2" indent="-285750" algn="l">
              <a:buFont typeface="Arial"/>
              <a:buChar char="•"/>
            </a:pPr>
            <a:r>
              <a:rPr lang="en-US" sz="1500" dirty="0" smtClean="0">
                <a:solidFill>
                  <a:srgbClr val="000000"/>
                </a:solidFill>
              </a:rPr>
              <a:t>Predicted Peak Performance - 9,8 PFlops</a:t>
            </a:r>
          </a:p>
          <a:p>
            <a:pPr marL="1200150" lvl="2" indent="-285750" algn="l">
              <a:buFont typeface="Arial"/>
              <a:buChar char="•"/>
            </a:pPr>
            <a:r>
              <a:rPr lang="en-US" sz="1500" dirty="0" smtClean="0">
                <a:solidFill>
                  <a:srgbClr val="000000"/>
                </a:solidFill>
              </a:rPr>
              <a:t>Power - 4,8 MW scalable to 9,6 MW</a:t>
            </a:r>
          </a:p>
          <a:p>
            <a:pPr marL="1200150" lvl="2" indent="-285750" algn="l">
              <a:buFont typeface="Arial"/>
              <a:buChar char="•"/>
            </a:pPr>
            <a:endParaRPr lang="en-US" sz="1500" dirty="0" smtClean="0">
              <a:solidFill>
                <a:srgbClr val="000000"/>
              </a:solidFill>
              <a:effectLst/>
            </a:endParaRPr>
          </a:p>
          <a:p>
            <a:pPr marL="285750" indent="-285750" algn="l">
              <a:buFont typeface="Arial"/>
              <a:buChar char="•"/>
            </a:pPr>
            <a:r>
              <a:rPr lang="en-US" sz="1800" dirty="0" smtClean="0">
                <a:solidFill>
                  <a:srgbClr val="000000"/>
                </a:solidFill>
              </a:rPr>
              <a:t>The </a:t>
            </a:r>
            <a:r>
              <a:rPr lang="en-US" sz="1800" dirty="0">
                <a:solidFill>
                  <a:srgbClr val="000000"/>
                </a:solidFill>
              </a:rPr>
              <a:t>primary goal of this feasibility study is to evaluate the risks and the potential that surround the establishment of a new supercomputing facility in the Western </a:t>
            </a:r>
            <a:r>
              <a:rPr lang="en-US" sz="1800" dirty="0" smtClean="0">
                <a:solidFill>
                  <a:srgbClr val="000000"/>
                </a:solidFill>
              </a:rPr>
              <a:t>Cape, in collaboration with the CHPC.</a:t>
            </a:r>
            <a:endParaRPr lang="en-US" sz="1800" dirty="0">
              <a:solidFill>
                <a:srgbClr val="000000"/>
              </a:solidFill>
            </a:endParaRPr>
          </a:p>
          <a:p>
            <a:pPr marL="285750" indent="-285750" algn="l">
              <a:buFont typeface="Arial"/>
              <a:buChar char="•"/>
            </a:pPr>
            <a:r>
              <a:rPr lang="en-US" sz="1800" dirty="0" smtClean="0">
                <a:solidFill>
                  <a:schemeClr val="tx1"/>
                </a:solidFill>
              </a:rPr>
              <a:t>Status: </a:t>
            </a:r>
          </a:p>
          <a:p>
            <a:pPr marL="742950" lvl="2" indent="-285750" algn="l">
              <a:buFont typeface="Arial"/>
              <a:buChar char="•"/>
            </a:pPr>
            <a:r>
              <a:rPr lang="en-US" sz="1800" dirty="0">
                <a:solidFill>
                  <a:srgbClr val="000000"/>
                </a:solidFill>
              </a:rPr>
              <a:t>Preliminary Feasibility Study completed by SKA SA: under final </a:t>
            </a:r>
            <a:r>
              <a:rPr lang="en-US" sz="1800" dirty="0" smtClean="0">
                <a:solidFill>
                  <a:srgbClr val="000000"/>
                </a:solidFill>
              </a:rPr>
              <a:t>review</a:t>
            </a:r>
          </a:p>
          <a:p>
            <a:pPr marL="742950" lvl="2" indent="-285750" algn="l">
              <a:buFont typeface="Arial"/>
              <a:buChar char="•"/>
            </a:pPr>
            <a:r>
              <a:rPr lang="en-US" sz="1800" dirty="0" smtClean="0">
                <a:solidFill>
                  <a:srgbClr val="000000"/>
                </a:solidFill>
              </a:rPr>
              <a:t>Critical Success Factor: SKA Organisation site decision for SDP</a:t>
            </a:r>
            <a:endParaRPr lang="en-US" sz="1800" dirty="0" smtClean="0">
              <a:solidFill>
                <a:srgbClr val="000000"/>
              </a:solidFill>
              <a:effectLst/>
            </a:endParaRPr>
          </a:p>
          <a:p>
            <a:endParaRPr lang="en-US" sz="1800" dirty="0"/>
          </a:p>
        </p:txBody>
      </p:sp>
    </p:spTree>
    <p:extLst>
      <p:ext uri="{BB962C8B-B14F-4D97-AF65-F5344CB8AC3E}">
        <p14:creationId xmlns:p14="http://schemas.microsoft.com/office/powerpoint/2010/main" val="10686761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GB" dirty="0" smtClean="0"/>
              <a:t>Big Data Africa</a:t>
            </a:r>
            <a:endParaRPr lang="en-GB" dirty="0"/>
          </a:p>
        </p:txBody>
      </p:sp>
      <p:pic>
        <p:nvPicPr>
          <p:cNvPr id="3" name="Picture 2" descr="Big_Data_Afric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5837" y="0"/>
            <a:ext cx="4788163" cy="6858000"/>
          </a:xfrm>
          <a:prstGeom prst="rect">
            <a:avLst/>
          </a:prstGeom>
        </p:spPr>
      </p:pic>
    </p:spTree>
    <p:extLst>
      <p:ext uri="{BB962C8B-B14F-4D97-AF65-F5344CB8AC3E}">
        <p14:creationId xmlns:p14="http://schemas.microsoft.com/office/powerpoint/2010/main" val="2011386742"/>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GB" dirty="0" smtClean="0"/>
              <a:t>IDIA Campus</a:t>
            </a:r>
            <a:endParaRPr lang="en-GB" dirty="0"/>
          </a:p>
        </p:txBody>
      </p:sp>
      <p:sp>
        <p:nvSpPr>
          <p:cNvPr id="114" name="Shape 114"/>
          <p:cNvSpPr txBox="1">
            <a:spLocks noGrp="1"/>
          </p:cNvSpPr>
          <p:nvPr>
            <p:ph type="body" idx="1"/>
          </p:nvPr>
        </p:nvSpPr>
        <p:spPr>
          <a:xfrm>
            <a:off x="457200" y="1371600"/>
            <a:ext cx="8229600" cy="5348399"/>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US" sz="2400" dirty="0" smtClean="0"/>
              <a:t>“Infrastructure for Data Intensive Applications”</a:t>
            </a:r>
          </a:p>
          <a:p>
            <a:pPr marL="457200" indent="-419100"/>
            <a:r>
              <a:rPr lang="en-US" sz="2400" dirty="0"/>
              <a:t>Hardware, software, </a:t>
            </a:r>
            <a:r>
              <a:rPr lang="en-US" sz="2400" dirty="0" smtClean="0"/>
              <a:t>cyber-infra</a:t>
            </a:r>
            <a:r>
              <a:rPr lang="en-US" sz="2400" dirty="0"/>
              <a:t>, </a:t>
            </a:r>
            <a:r>
              <a:rPr lang="en-US" sz="2400" dirty="0" smtClean="0"/>
              <a:t>proximity</a:t>
            </a:r>
          </a:p>
          <a:p>
            <a:pPr marL="457200" lvl="0" indent="-419100" rtl="0">
              <a:buClr>
                <a:schemeClr val="dk1"/>
              </a:buClr>
              <a:buSzPct val="166666"/>
              <a:buFont typeface="Arial"/>
              <a:buChar char="•"/>
            </a:pPr>
            <a:r>
              <a:rPr lang="en-US" sz="2400" dirty="0"/>
              <a:t>a</a:t>
            </a:r>
            <a:r>
              <a:rPr lang="en-US" sz="2400" dirty="0" smtClean="0"/>
              <a:t>) Primary research; b) HPC facility and systems group; c) Manufacturing</a:t>
            </a:r>
            <a:r>
              <a:rPr lang="en-US" sz="2400" dirty="0"/>
              <a:t>;</a:t>
            </a:r>
            <a:r>
              <a:rPr lang="en-US" sz="2400" dirty="0" smtClean="0"/>
              <a:t> d) Applications groups</a:t>
            </a:r>
          </a:p>
          <a:p>
            <a:pPr marL="457200" lvl="0" indent="-419100" rtl="0">
              <a:buClr>
                <a:schemeClr val="dk1"/>
              </a:buClr>
              <a:buSzPct val="166666"/>
              <a:buFont typeface="Arial"/>
              <a:buChar char="•"/>
            </a:pPr>
            <a:r>
              <a:rPr lang="en-US" sz="2400" dirty="0" smtClean="0"/>
              <a:t>Manufacturing includes packaging, cooling, 3D printing, PCB manufacture</a:t>
            </a:r>
          </a:p>
          <a:p>
            <a:pPr marL="457200" lvl="0" indent="-419100" rtl="0">
              <a:buClr>
                <a:schemeClr val="dk1"/>
              </a:buClr>
              <a:buSzPct val="166666"/>
              <a:buFont typeface="Arial"/>
              <a:buChar char="•"/>
            </a:pPr>
            <a:r>
              <a:rPr lang="en-US" sz="2400" dirty="0" smtClean="0"/>
              <a:t>Strong SMME and start-up focus</a:t>
            </a:r>
          </a:p>
          <a:p>
            <a:pPr marL="457200" lvl="0" indent="-419100" rtl="0">
              <a:buClr>
                <a:schemeClr val="dk1"/>
              </a:buClr>
              <a:buSzPct val="166666"/>
              <a:buFont typeface="Arial"/>
              <a:buChar char="•"/>
            </a:pPr>
            <a:r>
              <a:rPr lang="en-US" sz="2400" dirty="0" err="1" smtClean="0"/>
              <a:t>Gov</a:t>
            </a:r>
            <a:r>
              <a:rPr lang="en-US" sz="2400" dirty="0" smtClean="0"/>
              <a:t> funded initially, work towards self-sustaining commercial applications</a:t>
            </a:r>
          </a:p>
          <a:p>
            <a:pPr marL="457200" lvl="0" indent="-419100" rtl="0">
              <a:buClr>
                <a:schemeClr val="dk1"/>
              </a:buClr>
              <a:buSzPct val="166666"/>
              <a:buFont typeface="Arial"/>
              <a:buChar char="•"/>
            </a:pPr>
            <a:r>
              <a:rPr lang="en-US" sz="2400" dirty="0" smtClean="0"/>
              <a:t>“Silicon Valley” ecosystem, innovation, incubation, agile development, problem sharing, some admin support</a:t>
            </a:r>
          </a:p>
          <a:p>
            <a:pPr marL="38100" lvl="0" indent="0" algn="ctr" rtl="0">
              <a:buClr>
                <a:schemeClr val="dk1"/>
              </a:buClr>
              <a:buSzPct val="166666"/>
              <a:buNone/>
            </a:pPr>
            <a:r>
              <a:rPr lang="en-GB" b="1" i="1" dirty="0" smtClean="0"/>
              <a:t>Need to be bold here!</a:t>
            </a:r>
            <a:endParaRPr lang="en-GB" b="1" i="1" dirty="0"/>
          </a:p>
          <a:p>
            <a:pPr marL="457200" lvl="0" indent="-419100">
              <a:buClr>
                <a:schemeClr val="dk1"/>
              </a:buClr>
              <a:buSzPct val="166666"/>
              <a:buFont typeface="Arial"/>
              <a:buChar char="•"/>
            </a:pPr>
            <a:endParaRPr lang="en-GB" dirty="0"/>
          </a:p>
        </p:txBody>
      </p:sp>
    </p:spTree>
    <p:extLst>
      <p:ext uri="{BB962C8B-B14F-4D97-AF65-F5344CB8AC3E}">
        <p14:creationId xmlns:p14="http://schemas.microsoft.com/office/powerpoint/2010/main" val="1959151257"/>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0"/>
          </p:nvPr>
        </p:nvSpPr>
        <p:spPr/>
        <p:txBody>
          <a:bodyPr/>
          <a:lstStyle/>
          <a:p>
            <a:pPr>
              <a:defRPr/>
            </a:pPr>
            <a:r>
              <a:rPr lang="en-ZA" dirty="0"/>
              <a:t>www.dst.gov.za</a:t>
            </a:r>
          </a:p>
        </p:txBody>
      </p:sp>
      <p:sp>
        <p:nvSpPr>
          <p:cNvPr id="8" name="Slide Number Placeholder 7"/>
          <p:cNvSpPr>
            <a:spLocks noGrp="1"/>
          </p:cNvSpPr>
          <p:nvPr>
            <p:ph type="sldNum" sz="quarter" idx="11"/>
          </p:nvPr>
        </p:nvSpPr>
        <p:spPr/>
        <p:txBody>
          <a:bodyPr/>
          <a:lstStyle/>
          <a:p>
            <a:pPr>
              <a:defRPr/>
            </a:pPr>
            <a:fld id="{239CDBBE-83DE-4A41-B252-9111A28F17CA}" type="slidenum">
              <a:rPr lang="en-ZA"/>
              <a:pPr>
                <a:defRPr/>
              </a:pPr>
              <a:t>19</a:t>
            </a:fld>
            <a:endParaRPr lang="en-ZA" dirty="0"/>
          </a:p>
        </p:txBody>
      </p:sp>
      <p:sp>
        <p:nvSpPr>
          <p:cNvPr id="72708" name="Title 1"/>
          <p:cNvSpPr>
            <a:spLocks noGrp="1"/>
          </p:cNvSpPr>
          <p:nvPr/>
        </p:nvSpPr>
        <p:spPr bwMode="gray">
          <a:xfrm>
            <a:off x="2020186" y="115888"/>
            <a:ext cx="7142864" cy="868362"/>
          </a:xfrm>
          <a:prstGeom prst="rect">
            <a:avLst/>
          </a:prstGeom>
          <a:noFill/>
          <a:ln w="9525">
            <a:noFill/>
            <a:miter lim="800000"/>
            <a:headEnd/>
            <a:tailEnd/>
          </a:ln>
        </p:spPr>
        <p:txBody>
          <a:bodyPr anchor="ctr"/>
          <a:lstStyle/>
          <a:p>
            <a:pPr eaLnBrk="0" hangingPunct="0"/>
            <a:r>
              <a:rPr lang="en-US" sz="3200" dirty="0" smtClean="0">
                <a:solidFill>
                  <a:schemeClr val="bg1"/>
                </a:solidFill>
                <a:latin typeface="Arial" pitchFamily="34" charset="0"/>
                <a:ea typeface="ＭＳ Ｐゴシック" pitchFamily="34" charset="-128"/>
                <a:cs typeface="Arial" pitchFamily="34" charset="0"/>
              </a:rPr>
              <a:t>Key </a:t>
            </a:r>
            <a:r>
              <a:rPr lang="en-US" sz="3200" dirty="0" err="1" smtClean="0">
                <a:solidFill>
                  <a:schemeClr val="bg1"/>
                </a:solidFill>
                <a:latin typeface="Arial" pitchFamily="34" charset="0"/>
                <a:ea typeface="ＭＳ Ｐゴシック" pitchFamily="34" charset="-128"/>
                <a:cs typeface="Arial" pitchFamily="34" charset="0"/>
              </a:rPr>
              <a:t>MeerKAT</a:t>
            </a:r>
            <a:r>
              <a:rPr lang="en-US" sz="3200" dirty="0" smtClean="0">
                <a:solidFill>
                  <a:schemeClr val="bg1"/>
                </a:solidFill>
                <a:latin typeface="Arial" pitchFamily="34" charset="0"/>
                <a:ea typeface="ＭＳ Ｐゴシック" pitchFamily="34" charset="-128"/>
                <a:cs typeface="Arial" pitchFamily="34" charset="0"/>
              </a:rPr>
              <a:t>/SKA Success Stories</a:t>
            </a:r>
            <a:endParaRPr lang="en-GB" sz="3200" dirty="0">
              <a:solidFill>
                <a:schemeClr val="bg1"/>
              </a:solidFill>
              <a:latin typeface="Arial" pitchFamily="34" charset="0"/>
              <a:ea typeface="ＭＳ Ｐゴシック" pitchFamily="34" charset="-128"/>
              <a:cs typeface="Arial" pitchFamily="34" charset="0"/>
            </a:endParaRPr>
          </a:p>
        </p:txBody>
      </p:sp>
      <p:sp>
        <p:nvSpPr>
          <p:cNvPr id="72709" name="Content Placeholder 2"/>
          <p:cNvSpPr>
            <a:spLocks noGrp="1"/>
          </p:cNvSpPr>
          <p:nvPr/>
        </p:nvSpPr>
        <p:spPr bwMode="auto">
          <a:xfrm>
            <a:off x="182880" y="1137684"/>
            <a:ext cx="8702040" cy="5218666"/>
          </a:xfrm>
          <a:prstGeom prst="rect">
            <a:avLst/>
          </a:prstGeom>
          <a:noFill/>
          <a:ln w="9525">
            <a:noFill/>
            <a:miter lim="800000"/>
            <a:headEnd/>
            <a:tailEnd/>
          </a:ln>
        </p:spPr>
        <p:txBody>
          <a:bodyPr/>
          <a:lstStyle/>
          <a:p>
            <a:pPr marL="342900" indent="-342900">
              <a:spcBef>
                <a:spcPct val="20000"/>
              </a:spcBef>
              <a:buClr>
                <a:srgbClr val="FF0000"/>
              </a:buClr>
              <a:buFontTx/>
              <a:buChar char="•"/>
            </a:pPr>
            <a:r>
              <a:rPr lang="en-US" sz="2400" dirty="0" smtClean="0">
                <a:latin typeface="Arial" pitchFamily="34" charset="0"/>
                <a:ea typeface="ＭＳ Ｐゴシック" pitchFamily="34" charset="-128"/>
                <a:cs typeface="Arial" pitchFamily="34" charset="0"/>
              </a:rPr>
              <a:t>World class KAT-7 &amp; </a:t>
            </a:r>
            <a:r>
              <a:rPr lang="en-US" sz="2400" dirty="0" err="1" smtClean="0">
                <a:latin typeface="Arial" pitchFamily="34" charset="0"/>
                <a:ea typeface="ＭＳ Ｐゴシック" pitchFamily="34" charset="-128"/>
                <a:cs typeface="Arial" pitchFamily="34" charset="0"/>
              </a:rPr>
              <a:t>MeerKAT</a:t>
            </a:r>
            <a:r>
              <a:rPr lang="en-US" sz="2400" dirty="0" smtClean="0">
                <a:latin typeface="Arial" pitchFamily="34" charset="0"/>
                <a:ea typeface="ＭＳ Ｐゴシック" pitchFamily="34" charset="-128"/>
                <a:cs typeface="Arial" pitchFamily="34" charset="0"/>
              </a:rPr>
              <a:t> telescopes designed and manufactured locally – already producing scientific results</a:t>
            </a:r>
          </a:p>
          <a:p>
            <a:pPr marL="342900" indent="-342900">
              <a:spcBef>
                <a:spcPct val="20000"/>
              </a:spcBef>
              <a:buClr>
                <a:srgbClr val="FF0000"/>
              </a:buClr>
              <a:buFontTx/>
              <a:buChar char="•"/>
            </a:pPr>
            <a:r>
              <a:rPr lang="en-US" sz="2400" dirty="0" smtClean="0">
                <a:latin typeface="Arial" pitchFamily="34" charset="0"/>
                <a:ea typeface="ＭＳ Ｐゴシック" pitchFamily="34" charset="-128"/>
                <a:cs typeface="Arial" pitchFamily="34" charset="0"/>
              </a:rPr>
              <a:t>Catalyst in the NSI through various Big Data initiatives </a:t>
            </a:r>
          </a:p>
          <a:p>
            <a:pPr marL="342900" indent="-342900">
              <a:spcBef>
                <a:spcPct val="20000"/>
              </a:spcBef>
              <a:buClr>
                <a:srgbClr val="FF0000"/>
              </a:buClr>
              <a:buFontTx/>
              <a:buChar char="•"/>
            </a:pPr>
            <a:r>
              <a:rPr lang="en-US" sz="2400" dirty="0" smtClean="0">
                <a:latin typeface="Arial" pitchFamily="34" charset="0"/>
                <a:ea typeface="ＭＳ Ｐゴシック" pitchFamily="34" charset="-128"/>
                <a:cs typeface="Arial" pitchFamily="34" charset="0"/>
              </a:rPr>
              <a:t>Contributed largely to tripling of number of astronomers from 60 to over 180 in 10-15 </a:t>
            </a:r>
            <a:r>
              <a:rPr lang="en-US" sz="2400" dirty="0" err="1" smtClean="0">
                <a:latin typeface="Arial" pitchFamily="34" charset="0"/>
                <a:ea typeface="ＭＳ Ｐゴシック" pitchFamily="34" charset="-128"/>
                <a:cs typeface="Arial" pitchFamily="34" charset="0"/>
              </a:rPr>
              <a:t>yrs</a:t>
            </a:r>
            <a:r>
              <a:rPr lang="en-US" sz="2400" dirty="0" smtClean="0">
                <a:latin typeface="Arial" pitchFamily="34" charset="0"/>
                <a:ea typeface="ＭＳ Ｐゴシック" pitchFamily="34" charset="-128"/>
                <a:cs typeface="Arial" pitchFamily="34" charset="0"/>
              </a:rPr>
              <a:t> and pipeline increasing</a:t>
            </a:r>
            <a:r>
              <a:rPr lang="en-US" sz="2400" dirty="0" smtClean="0">
                <a:solidFill>
                  <a:srgbClr val="FF0000"/>
                </a:solidFill>
                <a:latin typeface="Arial" pitchFamily="34" charset="0"/>
                <a:ea typeface="ＭＳ Ｐゴシック" pitchFamily="34" charset="-128"/>
                <a:cs typeface="Arial" pitchFamily="34" charset="0"/>
              </a:rPr>
              <a:t>…</a:t>
            </a:r>
          </a:p>
          <a:p>
            <a:pPr marL="342900" indent="-342900">
              <a:spcBef>
                <a:spcPct val="20000"/>
              </a:spcBef>
              <a:buClr>
                <a:srgbClr val="FF0000"/>
              </a:buClr>
              <a:buFontTx/>
              <a:buChar char="•"/>
            </a:pPr>
            <a:r>
              <a:rPr lang="en-US" sz="2400" dirty="0" smtClean="0">
                <a:latin typeface="Arial" pitchFamily="34" charset="0"/>
                <a:ea typeface="ＭＳ Ｐゴシック" pitchFamily="34" charset="-128"/>
                <a:cs typeface="Arial" pitchFamily="34" charset="0"/>
              </a:rPr>
              <a:t>SKA HCD Programme awarded 820 grants and scholarships - graduated over 56 PhDs and 117 Masters</a:t>
            </a:r>
            <a:endParaRPr lang="en-US" sz="2400" b="1" dirty="0" smtClean="0">
              <a:latin typeface="Arial" pitchFamily="34" charset="0"/>
              <a:ea typeface="ＭＳ Ｐゴシック" pitchFamily="34" charset="-128"/>
              <a:cs typeface="Arial" pitchFamily="34" charset="0"/>
            </a:endParaRPr>
          </a:p>
          <a:p>
            <a:pPr marL="342900" indent="-342900">
              <a:spcBef>
                <a:spcPct val="20000"/>
              </a:spcBef>
              <a:buClr>
                <a:srgbClr val="FF0000"/>
              </a:buClr>
              <a:buFontTx/>
              <a:buChar char="•"/>
            </a:pPr>
            <a:r>
              <a:rPr lang="en-US" sz="2400" dirty="0" smtClean="0">
                <a:latin typeface="Arial" pitchFamily="34" charset="0"/>
                <a:ea typeface="ＭＳ Ｐゴシック" pitchFamily="34" charset="-128"/>
                <a:cs typeface="Arial" pitchFamily="34" charset="0"/>
              </a:rPr>
              <a:t>Commercial spin-offs, localisation and innovations</a:t>
            </a:r>
          </a:p>
          <a:p>
            <a:pPr marL="342900" indent="-342900">
              <a:spcBef>
                <a:spcPct val="20000"/>
              </a:spcBef>
              <a:buClr>
                <a:srgbClr val="FF0000"/>
              </a:buClr>
              <a:buFontTx/>
              <a:buChar char="•"/>
            </a:pPr>
            <a:r>
              <a:rPr lang="en-US" sz="2400" dirty="0" smtClean="0">
                <a:latin typeface="Arial" pitchFamily="34" charset="0"/>
                <a:ea typeface="ＭＳ Ｐゴシック" pitchFamily="34" charset="-128"/>
                <a:cs typeface="Arial" pitchFamily="34" charset="0"/>
              </a:rPr>
              <a:t>Regional Development in partner countries (HCD, Institutional Capacities, Higher Education, Computing Skills) </a:t>
            </a:r>
          </a:p>
          <a:p>
            <a:pPr marL="342900" indent="-342900">
              <a:spcBef>
                <a:spcPct val="20000"/>
              </a:spcBef>
              <a:buClr>
                <a:srgbClr val="FF0000"/>
              </a:buClr>
              <a:buFontTx/>
              <a:buChar char="•"/>
            </a:pPr>
            <a:r>
              <a:rPr lang="en-US" sz="2400" dirty="0" smtClean="0">
                <a:latin typeface="Arial" pitchFamily="34" charset="0"/>
                <a:ea typeface="ＭＳ Ｐゴシック" pitchFamily="34" charset="-128"/>
                <a:cs typeface="Arial" pitchFamily="34" charset="0"/>
              </a:rPr>
              <a:t>Strengthened international partnerships  and foreign investments (IBM, CISCO, Max Planck, </a:t>
            </a:r>
            <a:r>
              <a:rPr lang="en-US" sz="2400" dirty="0" err="1" smtClean="0">
                <a:latin typeface="Arial" pitchFamily="34" charset="0"/>
                <a:ea typeface="ＭＳ Ｐゴシック" pitchFamily="34" charset="-128"/>
                <a:cs typeface="Arial" pitchFamily="34" charset="0"/>
              </a:rPr>
              <a:t>etc</a:t>
            </a:r>
            <a:r>
              <a:rPr lang="en-US" sz="2400" dirty="0" smtClean="0">
                <a:latin typeface="Arial" pitchFamily="34" charset="0"/>
                <a:ea typeface="ＭＳ Ｐゴシック" pitchFamily="34" charset="-128"/>
                <a:cs typeface="Arial" pitchFamily="34" charset="0"/>
              </a:rPr>
              <a:t>)</a:t>
            </a:r>
          </a:p>
          <a:p>
            <a:pPr marL="342900" indent="-342900">
              <a:spcBef>
                <a:spcPct val="20000"/>
              </a:spcBef>
              <a:buClr>
                <a:srgbClr val="FF0000"/>
              </a:buClr>
              <a:buFontTx/>
              <a:buChar char="•"/>
            </a:pPr>
            <a:endParaRPr lang="en-US" sz="2400" dirty="0" smtClean="0">
              <a:latin typeface="Arial" pitchFamily="34" charset="0"/>
              <a:ea typeface="ＭＳ Ｐゴシック" pitchFamily="34" charset="-128"/>
              <a:cs typeface="Arial" pitchFamily="34" charset="0"/>
            </a:endParaRPr>
          </a:p>
          <a:p>
            <a:pPr marL="342900" indent="-342900">
              <a:spcBef>
                <a:spcPct val="20000"/>
              </a:spcBef>
              <a:buClr>
                <a:srgbClr val="FF0000"/>
              </a:buClr>
              <a:buFontTx/>
              <a:buChar char="•"/>
            </a:pPr>
            <a:endParaRPr lang="en-US" sz="2000" dirty="0" smtClean="0">
              <a:solidFill>
                <a:srgbClr val="C00000"/>
              </a:solidFill>
              <a:ea typeface="ＭＳ Ｐゴシック" pitchFamily="34" charset="-128"/>
            </a:endParaRPr>
          </a:p>
          <a:p>
            <a:pPr marL="342900" indent="-342900">
              <a:spcBef>
                <a:spcPct val="20000"/>
              </a:spcBef>
              <a:buClr>
                <a:srgbClr val="FF0000"/>
              </a:buClr>
              <a:buFontTx/>
              <a:buChar char="•"/>
            </a:pPr>
            <a:endParaRPr lang="en-US" sz="2000"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xfrm>
            <a:off x="304800" y="1233378"/>
            <a:ext cx="8382000" cy="5143610"/>
          </a:xfrm>
        </p:spPr>
        <p:txBody>
          <a:bodyPr>
            <a:normAutofit fontScale="92500"/>
          </a:bodyPr>
          <a:lstStyle/>
          <a:p>
            <a:r>
              <a:rPr lang="en-US" sz="2400" dirty="0" smtClean="0">
                <a:latin typeface="Arial" pitchFamily="34" charset="0"/>
                <a:cs typeface="Arial" pitchFamily="34" charset="0"/>
              </a:rPr>
              <a:t>White Paper, 2002 National R&amp;D Strategy, TYIP 2008/18</a:t>
            </a:r>
          </a:p>
          <a:p>
            <a:r>
              <a:rPr lang="en-US" sz="2400" dirty="0" smtClean="0">
                <a:latin typeface="Arial" pitchFamily="34" charset="0"/>
                <a:cs typeface="Arial" pitchFamily="34" charset="0"/>
              </a:rPr>
              <a:t>Ministerial approval of the Multi-wavelength Astronomy Strategy in 2015 </a:t>
            </a:r>
          </a:p>
          <a:p>
            <a:pPr lvl="1"/>
            <a:r>
              <a:rPr lang="en-GB" sz="2400" dirty="0" smtClean="0"/>
              <a:t>Vision: South Africa as a global centre of research excellence for multi-wavelength Astronomy (SKA, SALT &amp; Gamma-ray</a:t>
            </a:r>
            <a:endParaRPr lang="en-ZA" sz="2400" dirty="0" smtClean="0"/>
          </a:p>
          <a:p>
            <a:pPr lvl="1"/>
            <a:r>
              <a:rPr lang="en-US" sz="2400" dirty="0" smtClean="0"/>
              <a:t>Mission</a:t>
            </a:r>
            <a:r>
              <a:rPr lang="en-US" sz="2400" b="1" dirty="0" smtClean="0"/>
              <a:t>: </a:t>
            </a:r>
            <a:r>
              <a:rPr lang="en-US" sz="2400" dirty="0" smtClean="0"/>
              <a:t>Develop </a:t>
            </a:r>
            <a:r>
              <a:rPr lang="en-US" sz="2400" dirty="0"/>
              <a:t>Astronomy as a means to stimulate frontier science, cutting-edge technology and human capacity development within South Africa and throughout the African </a:t>
            </a:r>
            <a:r>
              <a:rPr lang="en-US" sz="2400" dirty="0" smtClean="0"/>
              <a:t>continent</a:t>
            </a:r>
          </a:p>
          <a:p>
            <a:pPr lvl="1"/>
            <a:r>
              <a:rPr lang="en-US" sz="2400" dirty="0" smtClean="0">
                <a:latin typeface="Arial" pitchFamily="34" charset="0"/>
                <a:cs typeface="Arial" pitchFamily="34" charset="0"/>
              </a:rPr>
              <a:t>Key pillars: scientific excellence, HCD, Big Data and Instrumentation.</a:t>
            </a:r>
          </a:p>
          <a:p>
            <a:r>
              <a:rPr lang="en-US" sz="2800" dirty="0" smtClean="0">
                <a:latin typeface="Arial" pitchFamily="34" charset="0"/>
                <a:cs typeface="Arial" pitchFamily="34" charset="0"/>
              </a:rPr>
              <a:t>PICC SIP-16 project &amp; prioritized in all SONAs(NDP)</a:t>
            </a:r>
          </a:p>
          <a:p>
            <a:endParaRPr lang="en-US" sz="2800" dirty="0" smtClean="0">
              <a:latin typeface="Arial" pitchFamily="34" charset="0"/>
              <a:cs typeface="Arial" pitchFamily="34" charset="0"/>
            </a:endParaRPr>
          </a:p>
          <a:p>
            <a:pPr lvl="1"/>
            <a:endParaRPr lang="en-US" sz="2000" dirty="0" smtClean="0">
              <a:latin typeface="Arial" pitchFamily="34" charset="0"/>
              <a:cs typeface="Arial" pitchFamily="34" charset="0"/>
            </a:endParaRPr>
          </a:p>
          <a:p>
            <a:endParaRPr lang="en-US" sz="2400" dirty="0" smtClean="0">
              <a:latin typeface="Arial" pitchFamily="34" charset="0"/>
              <a:cs typeface="Arial" pitchFamily="34" charset="0"/>
            </a:endParaRPr>
          </a:p>
          <a:p>
            <a:endParaRPr lang="en-US" sz="2400" dirty="0">
              <a:latin typeface="Arial" pitchFamily="34" charset="0"/>
              <a:cs typeface="Arial" pitchFamily="34" charset="0"/>
            </a:endParaRPr>
          </a:p>
          <a:p>
            <a:endParaRPr lang="en-US" sz="2400" dirty="0" smtClean="0">
              <a:latin typeface="Arial" pitchFamily="34" charset="0"/>
              <a:cs typeface="Arial" pitchFamily="34" charset="0"/>
            </a:endParaRPr>
          </a:p>
          <a:p>
            <a:pPr marL="457200" lvl="1" indent="0" algn="just">
              <a:buNone/>
            </a:pPr>
            <a:endParaRPr lang="en-ZA" sz="2400" i="1" dirty="0" smtClean="0">
              <a:solidFill>
                <a:srgbClr val="FF0000"/>
              </a:solidFill>
            </a:endParaRPr>
          </a:p>
          <a:p>
            <a:pPr marL="457200" lvl="1" indent="0" algn="just">
              <a:buNone/>
            </a:pPr>
            <a:endParaRPr lang="en-ZA" sz="2400" i="1" dirty="0" smtClean="0">
              <a:solidFill>
                <a:srgbClr val="FF0000"/>
              </a:solidFill>
            </a:endParaRPr>
          </a:p>
          <a:p>
            <a:pPr>
              <a:buNone/>
            </a:pPr>
            <a:endParaRPr lang="en-US" sz="2800" i="1" dirty="0" smtClean="0"/>
          </a:p>
        </p:txBody>
      </p:sp>
      <p:sp>
        <p:nvSpPr>
          <p:cNvPr id="7" name="Rectangle 2"/>
          <p:cNvSpPr>
            <a:spLocks noGrp="1" noChangeArrowheads="1"/>
          </p:cNvSpPr>
          <p:nvPr>
            <p:ph type="title"/>
          </p:nvPr>
        </p:nvSpPr>
        <p:spPr>
          <a:xfrm>
            <a:off x="2419350" y="0"/>
            <a:ext cx="6267450" cy="971550"/>
          </a:xfrm>
        </p:spPr>
        <p:txBody>
          <a:bodyPr/>
          <a:lstStyle/>
          <a:p>
            <a:pPr eaLnBrk="1" hangingPunct="1">
              <a:defRPr/>
            </a:pPr>
            <a:r>
              <a:rPr lang="en-US" sz="3600" b="0" dirty="0" smtClean="0">
                <a:solidFill>
                  <a:schemeClr val="bg1"/>
                </a:solidFill>
                <a:effectLst>
                  <a:outerShdw blurRad="38100" dist="38100" dir="2700000" algn="tl">
                    <a:srgbClr val="000000">
                      <a:alpha val="43137"/>
                    </a:srgbClr>
                  </a:outerShdw>
                </a:effectLst>
                <a:latin typeface="Arial Narrow" pitchFamily="34" charset="0"/>
              </a:rPr>
              <a:t>Policy Framework </a:t>
            </a:r>
            <a:endParaRPr lang="en-US" sz="3600" b="0" dirty="0" smtClean="0">
              <a:solidFill>
                <a:schemeClr val="bg1"/>
              </a:solidFill>
              <a:effectLst>
                <a:outerShdw blurRad="38100" dist="38100" dir="2700000" algn="tl">
                  <a:srgbClr val="000000">
                    <a:alpha val="43137"/>
                  </a:srgbClr>
                </a:outerShdw>
              </a:effectLst>
            </a:endParaRPr>
          </a:p>
        </p:txBody>
      </p:sp>
      <p:sp>
        <p:nvSpPr>
          <p:cNvPr id="11268" name="Slide Number Placeholder 1"/>
          <p:cNvSpPr>
            <a:spLocks noGrp="1"/>
          </p:cNvSpPr>
          <p:nvPr>
            <p:ph type="sldNum" sz="quarter" idx="12"/>
          </p:nvPr>
        </p:nvSpPr>
        <p:spPr>
          <a:ln>
            <a:miter lim="800000"/>
            <a:headEnd/>
            <a:tailEnd/>
          </a:ln>
        </p:spPr>
        <p:txBody>
          <a:bodyPr/>
          <a:lstStyle/>
          <a:p>
            <a:pPr>
              <a:defRPr/>
            </a:pPr>
            <a:fld id="{D2165059-6462-436C-863F-ECDDFF335573}" type="slidenum">
              <a:rPr lang="en-US" smtClean="0">
                <a:latin typeface="Arial" pitchFamily="34" charset="0"/>
                <a:cs typeface="Arial" pitchFamily="34" charset="0"/>
              </a:rPr>
              <a:pPr>
                <a:defRPr/>
              </a:pPr>
              <a:t>2</a:t>
            </a:fld>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420885840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1" descr="image3.png"/>
          <p:cNvPicPr>
            <a:picLocks noChangeAspect="1"/>
          </p:cNvPicPr>
          <p:nvPr/>
        </p:nvPicPr>
        <p:blipFill>
          <a:blip r:embed="rId2"/>
          <a:srcRect/>
          <a:stretch>
            <a:fillRect/>
          </a:stretch>
        </p:blipFill>
        <p:spPr bwMode="auto">
          <a:xfrm>
            <a:off x="0" y="1695525"/>
            <a:ext cx="9144000" cy="4019475"/>
          </a:xfrm>
          <a:prstGeom prst="rect">
            <a:avLst/>
          </a:prstGeom>
          <a:noFill/>
          <a:ln w="12700">
            <a:noFill/>
            <a:miter lim="0"/>
            <a:headEnd/>
            <a:tailEnd/>
          </a:ln>
        </p:spPr>
      </p:pic>
      <p:sp>
        <p:nvSpPr>
          <p:cNvPr id="31747" name="Rectangle 2"/>
          <p:cNvSpPr>
            <a:spLocks/>
          </p:cNvSpPr>
          <p:nvPr/>
        </p:nvSpPr>
        <p:spPr bwMode="auto">
          <a:xfrm>
            <a:off x="3040559" y="3409139"/>
            <a:ext cx="3817441" cy="702752"/>
          </a:xfrm>
          <a:prstGeom prst="rect">
            <a:avLst/>
          </a:prstGeom>
          <a:noFill/>
          <a:ln w="12700">
            <a:noFill/>
            <a:miter lim="0"/>
            <a:headEnd/>
            <a:tailEnd/>
          </a:ln>
        </p:spPr>
        <p:txBody>
          <a:bodyPr lIns="88896" tIns="50798" rIns="88896" bIns="50798" anchor="ctr">
            <a:prstTxWarp prst="textNoShape">
              <a:avLst/>
            </a:prstTxWarp>
            <a:spAutoFit/>
          </a:bodyPr>
          <a:lstStyle/>
          <a:p>
            <a:pPr defTabSz="456514"/>
            <a:r>
              <a:rPr lang="en-US" sz="3900" b="1" dirty="0">
                <a:solidFill>
                  <a:srgbClr val="FFFFFF"/>
                </a:solidFill>
                <a:latin typeface="Arial" pitchFamily="-107" charset="0"/>
                <a:ea typeface="Arial" pitchFamily="-107" charset="0"/>
                <a:cs typeface="Arial" pitchFamily="-107" charset="0"/>
                <a:sym typeface="Arial" pitchFamily="-107" charset="0"/>
              </a:rPr>
              <a:t>THANK YOU</a:t>
            </a:r>
            <a:endParaRPr lang="en-US" dirty="0"/>
          </a:p>
        </p:txBody>
      </p:sp>
      <p:sp>
        <p:nvSpPr>
          <p:cNvPr id="31748" name="Rectangle 3"/>
          <p:cNvSpPr>
            <a:spLocks/>
          </p:cNvSpPr>
          <p:nvPr/>
        </p:nvSpPr>
        <p:spPr bwMode="auto">
          <a:xfrm>
            <a:off x="4436939" y="6509742"/>
            <a:ext cx="260077" cy="250031"/>
          </a:xfrm>
          <a:prstGeom prst="rect">
            <a:avLst/>
          </a:prstGeom>
          <a:noFill/>
          <a:ln w="12700">
            <a:noFill/>
            <a:miter lim="0"/>
            <a:headEnd/>
            <a:tailEnd/>
          </a:ln>
        </p:spPr>
        <p:txBody>
          <a:bodyPr lIns="0" tIns="0" rIns="0" bIns="0">
            <a:prstTxWarp prst="textNoShape">
              <a:avLst/>
            </a:prstTxWarp>
          </a:bodyPr>
          <a:lstStyle/>
          <a:p>
            <a:fld id="{46A3D3FA-933D-EA46-BBAF-B9AB9D68E412}" type="slidenum">
              <a:rPr lang="en-US" sz="1300"/>
              <a:pPr/>
              <a:t>20</a:t>
            </a:fld>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xfrm>
            <a:off x="457200" y="1066800"/>
            <a:ext cx="8229600" cy="5289550"/>
          </a:xfrm>
        </p:spPr>
        <p:txBody>
          <a:bodyPr>
            <a:normAutofit lnSpcReduction="10000"/>
          </a:bodyPr>
          <a:lstStyle/>
          <a:p>
            <a:pPr>
              <a:buClr>
                <a:srgbClr val="FF0000"/>
              </a:buClr>
            </a:pPr>
            <a:r>
              <a:rPr lang="en-GB" sz="3200" dirty="0"/>
              <a:t>A thriving ecosystem </a:t>
            </a:r>
            <a:r>
              <a:rPr lang="en-GB" sz="3200" dirty="0" smtClean="0"/>
              <a:t>for Big Data in </a:t>
            </a:r>
            <a:r>
              <a:rPr lang="en-GB" sz="3200" dirty="0"/>
              <a:t>South Africa, covering the full spectrum of training, platform development, application development, business consultancy, research activities, funding for research and commercialization, supporting infrastructure, and international </a:t>
            </a:r>
            <a:r>
              <a:rPr lang="en-GB" sz="3200" dirty="0" smtClean="0"/>
              <a:t>collaboration</a:t>
            </a:r>
          </a:p>
          <a:p>
            <a:pPr>
              <a:buClr>
                <a:srgbClr val="FF0000"/>
              </a:buClr>
            </a:pPr>
            <a:r>
              <a:rPr lang="en-GB" sz="3200" dirty="0" smtClean="0"/>
              <a:t>Interventions aimed at developing a </a:t>
            </a:r>
            <a:r>
              <a:rPr lang="en-US" sz="3200" dirty="0" smtClean="0"/>
              <a:t>critical </a:t>
            </a:r>
            <a:r>
              <a:rPr lang="en-US" sz="3200" dirty="0"/>
              <a:t>mass of expertise required to be a competitive global player in Big Data </a:t>
            </a:r>
            <a:endParaRPr lang="en-GB" sz="3200" dirty="0" smtClean="0"/>
          </a:p>
          <a:p>
            <a:pPr>
              <a:buClr>
                <a:srgbClr val="FF0000"/>
              </a:buClr>
            </a:pPr>
            <a:endParaRPr lang="en-US" sz="4400" dirty="0" smtClean="0">
              <a:latin typeface="Arial" pitchFamily="34" charset="0"/>
              <a:cs typeface="Arial" pitchFamily="34" charset="0"/>
            </a:endParaRPr>
          </a:p>
          <a:p>
            <a:pPr eaLnBrk="1" hangingPunct="1">
              <a:buClr>
                <a:srgbClr val="FF0000"/>
              </a:buClr>
            </a:pPr>
            <a:endParaRPr lang="en-US" sz="2800" dirty="0">
              <a:latin typeface="Arial" pitchFamily="34" charset="0"/>
              <a:cs typeface="Arial" pitchFamily="34" charset="0"/>
            </a:endParaRPr>
          </a:p>
          <a:p>
            <a:pPr eaLnBrk="1" hangingPunct="1">
              <a:buClr>
                <a:srgbClr val="FF0000"/>
              </a:buClr>
            </a:pPr>
            <a:endParaRPr lang="en-US" sz="2800" dirty="0" smtClean="0">
              <a:latin typeface="Arial" pitchFamily="34" charset="0"/>
              <a:cs typeface="Arial" pitchFamily="34" charset="0"/>
            </a:endParaRPr>
          </a:p>
          <a:p>
            <a:pPr eaLnBrk="1" hangingPunct="1">
              <a:buClr>
                <a:srgbClr val="FF0000"/>
              </a:buClr>
            </a:pPr>
            <a:endParaRPr lang="en-US" sz="2800" dirty="0" smtClean="0">
              <a:latin typeface="Arial" pitchFamily="34" charset="0"/>
              <a:cs typeface="Arial" pitchFamily="34" charset="0"/>
            </a:endParaRPr>
          </a:p>
        </p:txBody>
      </p:sp>
      <p:sp>
        <p:nvSpPr>
          <p:cNvPr id="7" name="Rectangle 2"/>
          <p:cNvSpPr>
            <a:spLocks noGrp="1" noChangeArrowheads="1"/>
          </p:cNvSpPr>
          <p:nvPr>
            <p:ph type="title"/>
          </p:nvPr>
        </p:nvSpPr>
        <p:spPr>
          <a:xfrm>
            <a:off x="2419350" y="212651"/>
            <a:ext cx="6267450" cy="635074"/>
          </a:xfrm>
        </p:spPr>
        <p:txBody>
          <a:bodyPr>
            <a:normAutofit/>
          </a:bodyPr>
          <a:lstStyle/>
          <a:p>
            <a:pPr eaLnBrk="1" hangingPunct="1">
              <a:defRPr/>
            </a:pPr>
            <a:r>
              <a:rPr lang="en-US" sz="3200" b="0" dirty="0" smtClean="0">
                <a:solidFill>
                  <a:schemeClr val="bg1"/>
                </a:solidFill>
                <a:effectLst>
                  <a:outerShdw blurRad="38100" dist="38100" dir="2700000" algn="tl">
                    <a:srgbClr val="000000">
                      <a:alpha val="43137"/>
                    </a:srgbClr>
                  </a:outerShdw>
                </a:effectLst>
              </a:rPr>
              <a:t>Strategic Goals</a:t>
            </a:r>
            <a:endParaRPr lang="en-US" sz="3200" b="0" dirty="0" smtClean="0">
              <a:solidFill>
                <a:schemeClr val="bg1"/>
              </a:solidFill>
              <a:effectLst>
                <a:outerShdw blurRad="38100" dist="38100" dir="2700000" algn="tl">
                  <a:srgbClr val="000000">
                    <a:alpha val="43137"/>
                  </a:srgbClr>
                </a:outerShdw>
              </a:effectLst>
            </a:endParaRPr>
          </a:p>
        </p:txBody>
      </p:sp>
      <p:sp>
        <p:nvSpPr>
          <p:cNvPr id="11268" name="Slide Number Placeholder 1"/>
          <p:cNvSpPr>
            <a:spLocks noGrp="1"/>
          </p:cNvSpPr>
          <p:nvPr>
            <p:ph type="sldNum" sz="quarter" idx="12"/>
          </p:nvPr>
        </p:nvSpPr>
        <p:spPr>
          <a:ln>
            <a:miter lim="800000"/>
            <a:headEnd/>
            <a:tailEnd/>
          </a:ln>
        </p:spPr>
        <p:txBody>
          <a:bodyPr/>
          <a:lstStyle/>
          <a:p>
            <a:pPr>
              <a:defRPr/>
            </a:pPr>
            <a:fld id="{D2165059-6462-436C-863F-ECDDFF335573}" type="slidenum">
              <a:rPr lang="en-US" smtClean="0">
                <a:latin typeface="Arial" pitchFamily="34" charset="0"/>
                <a:cs typeface="Arial" pitchFamily="34" charset="0"/>
              </a:rPr>
              <a:pPr>
                <a:defRPr/>
              </a:pPr>
              <a:t>3</a:t>
            </a:fld>
            <a:endParaRPr lang="en-US" dirty="0" smtClean="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xfrm>
            <a:off x="457200" y="1066800"/>
            <a:ext cx="8229600" cy="5289550"/>
          </a:xfrm>
        </p:spPr>
        <p:txBody>
          <a:bodyPr>
            <a:normAutofit lnSpcReduction="10000"/>
          </a:bodyPr>
          <a:lstStyle/>
          <a:p>
            <a:pPr>
              <a:buClr>
                <a:srgbClr val="FF0000"/>
              </a:buClr>
            </a:pPr>
            <a:r>
              <a:rPr lang="en-GB" sz="3200" dirty="0"/>
              <a:t>A thriving ecosystem </a:t>
            </a:r>
            <a:r>
              <a:rPr lang="en-GB" sz="3200" dirty="0" smtClean="0"/>
              <a:t>for Big Data in </a:t>
            </a:r>
            <a:r>
              <a:rPr lang="en-GB" sz="3200" dirty="0"/>
              <a:t>South Africa, covering the full spectrum of training, platform development, application development, business consultancy, research activities, funding for research and commercialization, supporting infrastructure, and international </a:t>
            </a:r>
            <a:r>
              <a:rPr lang="en-GB" sz="3200" dirty="0" smtClean="0"/>
              <a:t>collaboration</a:t>
            </a:r>
          </a:p>
          <a:p>
            <a:pPr>
              <a:buClr>
                <a:srgbClr val="FF0000"/>
              </a:buClr>
            </a:pPr>
            <a:r>
              <a:rPr lang="en-GB" sz="3200" dirty="0" smtClean="0"/>
              <a:t>Interventions aimed at developing a </a:t>
            </a:r>
            <a:r>
              <a:rPr lang="en-US" sz="3200" dirty="0" smtClean="0"/>
              <a:t>critical </a:t>
            </a:r>
            <a:r>
              <a:rPr lang="en-US" sz="3200" dirty="0"/>
              <a:t>mass of expertise required to be a competitive global player in Big Data </a:t>
            </a:r>
            <a:endParaRPr lang="en-GB" sz="3200" dirty="0" smtClean="0"/>
          </a:p>
          <a:p>
            <a:pPr>
              <a:buClr>
                <a:srgbClr val="FF0000"/>
              </a:buClr>
            </a:pPr>
            <a:endParaRPr lang="en-US" sz="4400" dirty="0" smtClean="0">
              <a:latin typeface="Arial" pitchFamily="34" charset="0"/>
              <a:cs typeface="Arial" pitchFamily="34" charset="0"/>
            </a:endParaRPr>
          </a:p>
          <a:p>
            <a:pPr eaLnBrk="1" hangingPunct="1">
              <a:buClr>
                <a:srgbClr val="FF0000"/>
              </a:buClr>
            </a:pPr>
            <a:endParaRPr lang="en-US" sz="2800" dirty="0">
              <a:latin typeface="Arial" pitchFamily="34" charset="0"/>
              <a:cs typeface="Arial" pitchFamily="34" charset="0"/>
            </a:endParaRPr>
          </a:p>
          <a:p>
            <a:pPr eaLnBrk="1" hangingPunct="1">
              <a:buClr>
                <a:srgbClr val="FF0000"/>
              </a:buClr>
            </a:pPr>
            <a:endParaRPr lang="en-US" sz="2800" dirty="0" smtClean="0">
              <a:latin typeface="Arial" pitchFamily="34" charset="0"/>
              <a:cs typeface="Arial" pitchFamily="34" charset="0"/>
            </a:endParaRPr>
          </a:p>
          <a:p>
            <a:pPr eaLnBrk="1" hangingPunct="1">
              <a:buClr>
                <a:srgbClr val="FF0000"/>
              </a:buClr>
            </a:pPr>
            <a:endParaRPr lang="en-US" sz="2800" dirty="0" smtClean="0">
              <a:latin typeface="Arial" pitchFamily="34" charset="0"/>
              <a:cs typeface="Arial" pitchFamily="34" charset="0"/>
            </a:endParaRPr>
          </a:p>
        </p:txBody>
      </p:sp>
      <p:sp>
        <p:nvSpPr>
          <p:cNvPr id="7" name="Rectangle 2"/>
          <p:cNvSpPr>
            <a:spLocks noGrp="1" noChangeArrowheads="1"/>
          </p:cNvSpPr>
          <p:nvPr>
            <p:ph type="title"/>
          </p:nvPr>
        </p:nvSpPr>
        <p:spPr>
          <a:xfrm>
            <a:off x="2419350" y="212651"/>
            <a:ext cx="6267450" cy="635074"/>
          </a:xfrm>
        </p:spPr>
        <p:txBody>
          <a:bodyPr>
            <a:normAutofit/>
          </a:bodyPr>
          <a:lstStyle/>
          <a:p>
            <a:pPr eaLnBrk="1" hangingPunct="1">
              <a:defRPr/>
            </a:pPr>
            <a:r>
              <a:rPr lang="en-US" sz="3200" b="0" dirty="0" smtClean="0">
                <a:solidFill>
                  <a:schemeClr val="bg1"/>
                </a:solidFill>
                <a:effectLst>
                  <a:outerShdw blurRad="38100" dist="38100" dir="2700000" algn="tl">
                    <a:srgbClr val="000000">
                      <a:alpha val="43137"/>
                    </a:srgbClr>
                  </a:outerShdw>
                </a:effectLst>
              </a:rPr>
              <a:t>Strategic Goals &amp; Interventions</a:t>
            </a:r>
            <a:endParaRPr lang="en-US" sz="3200" b="0" dirty="0" smtClean="0">
              <a:solidFill>
                <a:schemeClr val="bg1"/>
              </a:solidFill>
              <a:effectLst>
                <a:outerShdw blurRad="38100" dist="38100" dir="2700000" algn="tl">
                  <a:srgbClr val="000000">
                    <a:alpha val="43137"/>
                  </a:srgbClr>
                </a:outerShdw>
              </a:effectLst>
            </a:endParaRPr>
          </a:p>
        </p:txBody>
      </p:sp>
      <p:sp>
        <p:nvSpPr>
          <p:cNvPr id="11268" name="Slide Number Placeholder 1"/>
          <p:cNvSpPr>
            <a:spLocks noGrp="1"/>
          </p:cNvSpPr>
          <p:nvPr>
            <p:ph type="sldNum" sz="quarter" idx="12"/>
          </p:nvPr>
        </p:nvSpPr>
        <p:spPr>
          <a:ln>
            <a:miter lim="800000"/>
            <a:headEnd/>
            <a:tailEnd/>
          </a:ln>
        </p:spPr>
        <p:txBody>
          <a:bodyPr/>
          <a:lstStyle/>
          <a:p>
            <a:pPr>
              <a:defRPr/>
            </a:pPr>
            <a:fld id="{D2165059-6462-436C-863F-ECDDFF335573}" type="slidenum">
              <a:rPr lang="en-US" smtClean="0">
                <a:latin typeface="Arial" pitchFamily="34" charset="0"/>
                <a:cs typeface="Arial" pitchFamily="34" charset="0"/>
              </a:rPr>
              <a:pPr>
                <a:defRPr/>
              </a:pPr>
              <a:t>4</a:t>
            </a:fld>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390975661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xfrm>
            <a:off x="457200" y="1066800"/>
            <a:ext cx="8229600" cy="5289550"/>
          </a:xfrm>
        </p:spPr>
        <p:txBody>
          <a:bodyPr>
            <a:normAutofit fontScale="92500" lnSpcReduction="20000"/>
          </a:bodyPr>
          <a:lstStyle/>
          <a:p>
            <a:pPr eaLnBrk="1" hangingPunct="1">
              <a:buClr>
                <a:srgbClr val="FF0000"/>
              </a:buClr>
            </a:pPr>
            <a:endParaRPr lang="en-US" sz="2800" dirty="0" smtClean="0">
              <a:latin typeface="Arial" pitchFamily="34" charset="0"/>
              <a:cs typeface="Arial" pitchFamily="34" charset="0"/>
            </a:endParaRPr>
          </a:p>
          <a:p>
            <a:pPr lvl="0"/>
            <a:r>
              <a:rPr lang="en-GB" sz="2800" dirty="0"/>
              <a:t>To foster a culture of research, innovation and commercialization in Big Data initiatives with particular focus capacity building in the universities and on enabling an innovative culture of SMME support and </a:t>
            </a:r>
            <a:r>
              <a:rPr lang="en-GB" sz="2800" dirty="0" smtClean="0"/>
              <a:t>development</a:t>
            </a:r>
            <a:endParaRPr lang="en-ZA" sz="2800" dirty="0"/>
          </a:p>
          <a:p>
            <a:pPr lvl="0"/>
            <a:r>
              <a:rPr lang="en-GB" sz="2800" dirty="0"/>
              <a:t>Widespread and productive employment of data intensive applications in government, academia and business promoting better informed decision making, world class research outputs and economic </a:t>
            </a:r>
            <a:r>
              <a:rPr lang="en-GB" sz="2800" dirty="0" smtClean="0"/>
              <a:t>benefits</a:t>
            </a:r>
          </a:p>
          <a:p>
            <a:pPr lvl="0"/>
            <a:r>
              <a:rPr lang="en-US" sz="2800" dirty="0" smtClean="0"/>
              <a:t>Investments </a:t>
            </a:r>
            <a:r>
              <a:rPr lang="en-US" sz="2800" dirty="0"/>
              <a:t>in high quality cyber infrastructure is in place to support commercial, academic and government Big Data initiatives</a:t>
            </a:r>
          </a:p>
          <a:p>
            <a:pPr lvl="0"/>
            <a:endParaRPr lang="en-GB" sz="2800" dirty="0" smtClean="0"/>
          </a:p>
          <a:p>
            <a:pPr lvl="0"/>
            <a:endParaRPr lang="en-ZA" sz="2800" dirty="0"/>
          </a:p>
          <a:p>
            <a:pPr eaLnBrk="1" hangingPunct="1">
              <a:buClr>
                <a:srgbClr val="FF0000"/>
              </a:buClr>
            </a:pPr>
            <a:endParaRPr lang="en-US" sz="2800" dirty="0" smtClean="0">
              <a:latin typeface="Arial" pitchFamily="34" charset="0"/>
              <a:cs typeface="Arial" pitchFamily="34" charset="0"/>
            </a:endParaRPr>
          </a:p>
        </p:txBody>
      </p:sp>
      <p:sp>
        <p:nvSpPr>
          <p:cNvPr id="7" name="Rectangle 2"/>
          <p:cNvSpPr>
            <a:spLocks noGrp="1" noChangeArrowheads="1"/>
          </p:cNvSpPr>
          <p:nvPr>
            <p:ph type="title"/>
          </p:nvPr>
        </p:nvSpPr>
        <p:spPr>
          <a:xfrm>
            <a:off x="2419350" y="212651"/>
            <a:ext cx="6267450" cy="635074"/>
          </a:xfrm>
        </p:spPr>
        <p:txBody>
          <a:bodyPr>
            <a:normAutofit/>
          </a:bodyPr>
          <a:lstStyle/>
          <a:p>
            <a:pPr eaLnBrk="1" hangingPunct="1">
              <a:defRPr/>
            </a:pPr>
            <a:r>
              <a:rPr lang="en-US" sz="3200" b="0" dirty="0" smtClean="0">
                <a:solidFill>
                  <a:schemeClr val="bg1"/>
                </a:solidFill>
                <a:effectLst>
                  <a:outerShdw blurRad="38100" dist="38100" dir="2700000" algn="tl">
                    <a:srgbClr val="000000">
                      <a:alpha val="43137"/>
                    </a:srgbClr>
                  </a:outerShdw>
                </a:effectLst>
              </a:rPr>
              <a:t>Strategic Goals &amp; Interventions</a:t>
            </a:r>
            <a:endParaRPr lang="en-US" sz="3200" b="0" dirty="0" smtClean="0">
              <a:solidFill>
                <a:schemeClr val="bg1"/>
              </a:solidFill>
              <a:effectLst>
                <a:outerShdw blurRad="38100" dist="38100" dir="2700000" algn="tl">
                  <a:srgbClr val="000000">
                    <a:alpha val="43137"/>
                  </a:srgbClr>
                </a:outerShdw>
              </a:effectLst>
            </a:endParaRPr>
          </a:p>
        </p:txBody>
      </p:sp>
      <p:sp>
        <p:nvSpPr>
          <p:cNvPr id="11268" name="Slide Number Placeholder 1"/>
          <p:cNvSpPr>
            <a:spLocks noGrp="1"/>
          </p:cNvSpPr>
          <p:nvPr>
            <p:ph type="sldNum" sz="quarter" idx="12"/>
          </p:nvPr>
        </p:nvSpPr>
        <p:spPr>
          <a:ln>
            <a:miter lim="800000"/>
            <a:headEnd/>
            <a:tailEnd/>
          </a:ln>
        </p:spPr>
        <p:txBody>
          <a:bodyPr/>
          <a:lstStyle/>
          <a:p>
            <a:pPr>
              <a:defRPr/>
            </a:pPr>
            <a:fld id="{D2165059-6462-436C-863F-ECDDFF335573}" type="slidenum">
              <a:rPr lang="en-US" smtClean="0">
                <a:latin typeface="Arial" pitchFamily="34" charset="0"/>
                <a:cs typeface="Arial" pitchFamily="34" charset="0"/>
              </a:rPr>
              <a:pPr>
                <a:defRPr/>
              </a:pPr>
              <a:t>5</a:t>
            </a:fld>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248943631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xfrm>
            <a:off x="457200" y="1066800"/>
            <a:ext cx="8229600" cy="5289550"/>
          </a:xfrm>
        </p:spPr>
        <p:txBody>
          <a:bodyPr>
            <a:normAutofit lnSpcReduction="10000"/>
          </a:bodyPr>
          <a:lstStyle/>
          <a:p>
            <a:pPr>
              <a:buClr>
                <a:srgbClr val="FF0000"/>
              </a:buClr>
            </a:pPr>
            <a:r>
              <a:rPr lang="en-US" sz="2800" dirty="0" smtClean="0">
                <a:latin typeface="Arial" pitchFamily="34" charset="0"/>
                <a:cs typeface="Arial" pitchFamily="34" charset="0"/>
              </a:rPr>
              <a:t>There </a:t>
            </a:r>
            <a:r>
              <a:rPr lang="en-US" sz="2800" dirty="0">
                <a:latin typeface="Arial" pitchFamily="34" charset="0"/>
                <a:cs typeface="Arial" pitchFamily="34" charset="0"/>
              </a:rPr>
              <a:t>is pervasive use of big data analytics / smart decision making in a number of prominent governments </a:t>
            </a:r>
            <a:r>
              <a:rPr lang="en-US" sz="2800" dirty="0" err="1">
                <a:latin typeface="Arial" pitchFamily="34" charset="0"/>
                <a:cs typeface="Arial" pitchFamily="34" charset="0"/>
              </a:rPr>
              <a:t>programme</a:t>
            </a:r>
            <a:r>
              <a:rPr lang="en-US" sz="2800" dirty="0">
                <a:latin typeface="Arial" pitchFamily="34" charset="0"/>
                <a:cs typeface="Arial" pitchFamily="34" charset="0"/>
              </a:rPr>
              <a:t> areas: health, astronomy, security, green economy, smart cities, </a:t>
            </a:r>
            <a:r>
              <a:rPr lang="en-US" sz="2800" dirty="0" err="1" smtClean="0">
                <a:latin typeface="Arial" pitchFamily="34" charset="0"/>
                <a:cs typeface="Arial" pitchFamily="34" charset="0"/>
              </a:rPr>
              <a:t>etc</a:t>
            </a:r>
            <a:endParaRPr lang="en-US" sz="2800" dirty="0" smtClean="0">
              <a:latin typeface="Arial" pitchFamily="34" charset="0"/>
              <a:cs typeface="Arial" pitchFamily="34" charset="0"/>
            </a:endParaRPr>
          </a:p>
          <a:p>
            <a:pPr eaLnBrk="1" hangingPunct="1">
              <a:buClr>
                <a:srgbClr val="FF0000"/>
              </a:buClr>
            </a:pPr>
            <a:endParaRPr lang="en-US" sz="2800" dirty="0" smtClean="0">
              <a:latin typeface="Arial" pitchFamily="34" charset="0"/>
              <a:cs typeface="Arial" pitchFamily="34" charset="0"/>
            </a:endParaRPr>
          </a:p>
          <a:p>
            <a:pPr>
              <a:buClr>
                <a:srgbClr val="FF0000"/>
              </a:buClr>
              <a:buFont typeface="Arial" panose="020B0604020202020204" pitchFamily="34" charset="0"/>
              <a:buChar char="•"/>
            </a:pPr>
            <a:r>
              <a:rPr lang="en-US" sz="2800" dirty="0" smtClean="0">
                <a:latin typeface="Arial" pitchFamily="34" charset="0"/>
                <a:cs typeface="Arial" pitchFamily="34" charset="0"/>
              </a:rPr>
              <a:t>Big </a:t>
            </a:r>
            <a:r>
              <a:rPr lang="en-US" sz="2800" dirty="0">
                <a:latin typeface="Arial" pitchFamily="34" charset="0"/>
                <a:cs typeface="Arial" pitchFamily="34" charset="0"/>
              </a:rPr>
              <a:t>Data is a firm part of the undergraduate and graduate level curriculum at most of the major universities and significant interacting research groups have been established at these, driving a healthy spin-off culture of innovation and new business development. </a:t>
            </a:r>
            <a:endParaRPr lang="en-US" sz="2800" dirty="0" smtClean="0">
              <a:latin typeface="Arial" pitchFamily="34" charset="0"/>
              <a:cs typeface="Arial" pitchFamily="34" charset="0"/>
            </a:endParaRPr>
          </a:p>
        </p:txBody>
      </p:sp>
      <p:sp>
        <p:nvSpPr>
          <p:cNvPr id="7" name="Rectangle 2"/>
          <p:cNvSpPr>
            <a:spLocks noGrp="1" noChangeArrowheads="1"/>
          </p:cNvSpPr>
          <p:nvPr>
            <p:ph type="title"/>
          </p:nvPr>
        </p:nvSpPr>
        <p:spPr>
          <a:xfrm>
            <a:off x="2419350" y="212651"/>
            <a:ext cx="6267450" cy="635074"/>
          </a:xfrm>
        </p:spPr>
        <p:txBody>
          <a:bodyPr>
            <a:normAutofit/>
          </a:bodyPr>
          <a:lstStyle/>
          <a:p>
            <a:pPr eaLnBrk="1" hangingPunct="1">
              <a:defRPr/>
            </a:pPr>
            <a:r>
              <a:rPr lang="en-US" sz="3200" b="0" dirty="0" err="1">
                <a:solidFill>
                  <a:schemeClr val="bg1"/>
                </a:solidFill>
                <a:effectLst>
                  <a:outerShdw blurRad="38100" dist="38100" dir="2700000" algn="tl">
                    <a:srgbClr val="000000">
                      <a:alpha val="43137"/>
                    </a:srgbClr>
                  </a:outerShdw>
                </a:effectLst>
              </a:rPr>
              <a:t>S</a:t>
            </a:r>
            <a:r>
              <a:rPr lang="en-US" sz="3200" b="0" dirty="0" err="1" smtClean="0">
                <a:solidFill>
                  <a:schemeClr val="bg1"/>
                </a:solidFill>
                <a:effectLst>
                  <a:outerShdw blurRad="38100" dist="38100" dir="2700000" algn="tl">
                    <a:srgbClr val="000000">
                      <a:alpha val="43137"/>
                    </a:srgbClr>
                  </a:outerShdw>
                </a:effectLst>
              </a:rPr>
              <a:t>rategic</a:t>
            </a:r>
            <a:r>
              <a:rPr lang="en-US" sz="3200" b="0" dirty="0" smtClean="0">
                <a:solidFill>
                  <a:schemeClr val="bg1"/>
                </a:solidFill>
                <a:effectLst>
                  <a:outerShdw blurRad="38100" dist="38100" dir="2700000" algn="tl">
                    <a:srgbClr val="000000">
                      <a:alpha val="43137"/>
                    </a:srgbClr>
                  </a:outerShdw>
                </a:effectLst>
              </a:rPr>
              <a:t> Goals &amp; Interventions</a:t>
            </a:r>
            <a:endParaRPr lang="en-US" sz="3200" b="0" dirty="0" smtClean="0">
              <a:solidFill>
                <a:schemeClr val="bg1"/>
              </a:solidFill>
              <a:effectLst>
                <a:outerShdw blurRad="38100" dist="38100" dir="2700000" algn="tl">
                  <a:srgbClr val="000000">
                    <a:alpha val="43137"/>
                  </a:srgbClr>
                </a:outerShdw>
              </a:effectLst>
            </a:endParaRPr>
          </a:p>
        </p:txBody>
      </p:sp>
      <p:sp>
        <p:nvSpPr>
          <p:cNvPr id="11268" name="Slide Number Placeholder 1"/>
          <p:cNvSpPr>
            <a:spLocks noGrp="1"/>
          </p:cNvSpPr>
          <p:nvPr>
            <p:ph type="sldNum" sz="quarter" idx="12"/>
          </p:nvPr>
        </p:nvSpPr>
        <p:spPr>
          <a:ln>
            <a:miter lim="800000"/>
            <a:headEnd/>
            <a:tailEnd/>
          </a:ln>
        </p:spPr>
        <p:txBody>
          <a:bodyPr/>
          <a:lstStyle/>
          <a:p>
            <a:pPr>
              <a:defRPr/>
            </a:pPr>
            <a:fld id="{D2165059-6462-436C-863F-ECDDFF335573}" type="slidenum">
              <a:rPr lang="en-US" smtClean="0">
                <a:latin typeface="Arial" pitchFamily="34" charset="0"/>
                <a:cs typeface="Arial" pitchFamily="34" charset="0"/>
              </a:rPr>
              <a:pPr>
                <a:defRPr/>
              </a:pPr>
              <a:t>6</a:t>
            </a:fld>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372134684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xfrm>
            <a:off x="457200" y="1066800"/>
            <a:ext cx="8229600" cy="5289550"/>
          </a:xfrm>
        </p:spPr>
        <p:txBody>
          <a:bodyPr>
            <a:normAutofit fontScale="85000" lnSpcReduction="10000"/>
          </a:bodyPr>
          <a:lstStyle/>
          <a:p>
            <a:pPr>
              <a:buClr>
                <a:srgbClr val="FF0000"/>
              </a:buClr>
            </a:pPr>
            <a:r>
              <a:rPr lang="en-GB" sz="3200" dirty="0">
                <a:latin typeface="Arial" panose="020B0604020202020204" pitchFamily="34" charset="0"/>
                <a:cs typeface="Arial" panose="020B0604020202020204" pitchFamily="34" charset="0"/>
              </a:rPr>
              <a:t>National Integrated </a:t>
            </a:r>
            <a:r>
              <a:rPr lang="en-GB" sz="3200" dirty="0" err="1">
                <a:latin typeface="Arial" panose="020B0604020202020204" pitchFamily="34" charset="0"/>
                <a:cs typeface="Arial" panose="020B0604020202020204" pitchFamily="34" charset="0"/>
              </a:rPr>
              <a:t>CyberInfrastructure</a:t>
            </a:r>
            <a:r>
              <a:rPr lang="en-GB" sz="3200" dirty="0">
                <a:latin typeface="Arial" panose="020B0604020202020204" pitchFamily="34" charset="0"/>
                <a:cs typeface="Arial" panose="020B0604020202020204" pitchFamily="34" charset="0"/>
              </a:rPr>
              <a:t> System (</a:t>
            </a:r>
            <a:r>
              <a:rPr lang="en-GB" sz="3200" dirty="0" smtClean="0">
                <a:latin typeface="Arial" panose="020B0604020202020204" pitchFamily="34" charset="0"/>
                <a:cs typeface="Arial" panose="020B0604020202020204" pitchFamily="34" charset="0"/>
              </a:rPr>
              <a:t>NICIS) and its main components:</a:t>
            </a:r>
          </a:p>
          <a:p>
            <a:pPr marL="800100" lvl="2" indent="0">
              <a:buClr>
                <a:srgbClr val="FF0000"/>
              </a:buClr>
              <a:buNone/>
            </a:pPr>
            <a:r>
              <a:rPr lang="en-US" sz="3200" dirty="0" smtClean="0">
                <a:latin typeface="Arial" pitchFamily="34" charset="0"/>
                <a:cs typeface="Arial" pitchFamily="34" charset="0"/>
              </a:rPr>
              <a:t>Centre </a:t>
            </a:r>
            <a:r>
              <a:rPr lang="en-US" sz="3200" dirty="0">
                <a:latin typeface="Arial" pitchFamily="34" charset="0"/>
                <a:cs typeface="Arial" pitchFamily="34" charset="0"/>
              </a:rPr>
              <a:t>for High Performance Computing (CHPC), the South African Research Network (</a:t>
            </a:r>
            <a:r>
              <a:rPr lang="en-US" sz="3200" dirty="0" err="1">
                <a:latin typeface="Arial" pitchFamily="34" charset="0"/>
                <a:cs typeface="Arial" pitchFamily="34" charset="0"/>
              </a:rPr>
              <a:t>SANReN</a:t>
            </a:r>
            <a:r>
              <a:rPr lang="en-US" sz="3200" dirty="0">
                <a:latin typeface="Arial" pitchFamily="34" charset="0"/>
                <a:cs typeface="Arial" pitchFamily="34" charset="0"/>
              </a:rPr>
              <a:t>), TENET, the Very Large Database and Management Systems (VLDB) now </a:t>
            </a:r>
            <a:r>
              <a:rPr lang="en-US" sz="3200" dirty="0" smtClean="0">
                <a:latin typeface="Arial" pitchFamily="34" charset="0"/>
                <a:cs typeface="Arial" pitchFamily="34" charset="0"/>
              </a:rPr>
              <a:t> </a:t>
            </a:r>
            <a:r>
              <a:rPr lang="en-US" sz="3200" dirty="0">
                <a:latin typeface="Arial" pitchFamily="34" charset="0"/>
                <a:cs typeface="Arial" pitchFamily="34" charset="0"/>
              </a:rPr>
              <a:t>Data Intensive Research Infrastructure </a:t>
            </a:r>
            <a:r>
              <a:rPr lang="en-US" sz="3200" dirty="0" smtClean="0">
                <a:latin typeface="Arial" pitchFamily="34" charset="0"/>
                <a:cs typeface="Arial" pitchFamily="34" charset="0"/>
              </a:rPr>
              <a:t> </a:t>
            </a:r>
            <a:r>
              <a:rPr lang="en-US" sz="3200" dirty="0">
                <a:latin typeface="Arial" pitchFamily="34" charset="0"/>
                <a:cs typeface="Arial" pitchFamily="34" charset="0"/>
              </a:rPr>
              <a:t>(DIRISA </a:t>
            </a:r>
            <a:r>
              <a:rPr lang="en-US" sz="3200" dirty="0" smtClean="0">
                <a:latin typeface="Arial" pitchFamily="34" charset="0"/>
                <a:cs typeface="Arial" pitchFamily="34" charset="0"/>
              </a:rPr>
              <a:t>and the </a:t>
            </a:r>
            <a:r>
              <a:rPr lang="en-US" sz="3200" dirty="0" err="1" smtClean="0">
                <a:latin typeface="Arial" pitchFamily="34" charset="0"/>
                <a:cs typeface="Arial" pitchFamily="34" charset="0"/>
              </a:rPr>
              <a:t>SAGrid</a:t>
            </a:r>
            <a:r>
              <a:rPr lang="en-US" sz="3200" dirty="0" smtClean="0">
                <a:latin typeface="Arial" pitchFamily="34" charset="0"/>
                <a:cs typeface="Arial" pitchFamily="34" charset="0"/>
              </a:rPr>
              <a:t> Initiative. </a:t>
            </a:r>
          </a:p>
          <a:p>
            <a:pPr marL="457200" indent="-457200">
              <a:buClr>
                <a:srgbClr val="FF0000"/>
              </a:buClr>
              <a:buFont typeface="Arial" panose="020B0604020202020204" pitchFamily="34" charset="0"/>
              <a:buChar char="•"/>
            </a:pPr>
            <a:r>
              <a:rPr lang="en-US" sz="3200" dirty="0" smtClean="0">
                <a:latin typeface="Arial" pitchFamily="34" charset="0"/>
                <a:cs typeface="Arial" pitchFamily="34" charset="0"/>
              </a:rPr>
              <a:t>DIRISA born by the recognition that the need to manage very large data sets, goes beyond the physical storage requirements to issues such as curation, provenance, trust, digital preservation, and analysis techniques. </a:t>
            </a:r>
          </a:p>
          <a:p>
            <a:pPr marL="800100" lvl="2" indent="0">
              <a:buClr>
                <a:srgbClr val="FF0000"/>
              </a:buClr>
              <a:buNone/>
            </a:pPr>
            <a:endParaRPr lang="en-US" sz="3200" dirty="0" smtClean="0">
              <a:latin typeface="Arial" pitchFamily="34" charset="0"/>
              <a:cs typeface="Arial" pitchFamily="34" charset="0"/>
            </a:endParaRPr>
          </a:p>
          <a:p>
            <a:pPr>
              <a:buClr>
                <a:srgbClr val="FF0000"/>
              </a:buClr>
            </a:pPr>
            <a:endParaRPr lang="en-US" sz="2800" dirty="0">
              <a:latin typeface="Arial" pitchFamily="34" charset="0"/>
              <a:cs typeface="Arial" pitchFamily="34" charset="0"/>
            </a:endParaRPr>
          </a:p>
          <a:p>
            <a:pPr>
              <a:buClr>
                <a:srgbClr val="FF0000"/>
              </a:buClr>
            </a:pPr>
            <a:endParaRPr lang="en-US" sz="2800" dirty="0">
              <a:latin typeface="Arial" pitchFamily="34" charset="0"/>
              <a:cs typeface="Arial" pitchFamily="34" charset="0"/>
            </a:endParaRPr>
          </a:p>
          <a:p>
            <a:pPr eaLnBrk="1" hangingPunct="1">
              <a:buClr>
                <a:srgbClr val="FF0000"/>
              </a:buClr>
            </a:pPr>
            <a:endParaRPr lang="en-US" sz="2800" dirty="0" smtClean="0">
              <a:latin typeface="Arial" pitchFamily="34" charset="0"/>
              <a:cs typeface="Arial" pitchFamily="34" charset="0"/>
            </a:endParaRPr>
          </a:p>
        </p:txBody>
      </p:sp>
      <p:sp>
        <p:nvSpPr>
          <p:cNvPr id="7" name="Rectangle 2"/>
          <p:cNvSpPr>
            <a:spLocks noGrp="1" noChangeArrowheads="1"/>
          </p:cNvSpPr>
          <p:nvPr>
            <p:ph type="title"/>
          </p:nvPr>
        </p:nvSpPr>
        <p:spPr>
          <a:xfrm>
            <a:off x="2419350" y="212651"/>
            <a:ext cx="6267450" cy="635074"/>
          </a:xfrm>
        </p:spPr>
        <p:txBody>
          <a:bodyPr>
            <a:normAutofit/>
          </a:bodyPr>
          <a:lstStyle/>
          <a:p>
            <a:pPr eaLnBrk="1" hangingPunct="1">
              <a:defRPr/>
            </a:pPr>
            <a:r>
              <a:rPr lang="en-US" sz="3200" b="0" dirty="0" smtClean="0">
                <a:solidFill>
                  <a:schemeClr val="bg1"/>
                </a:solidFill>
                <a:effectLst>
                  <a:outerShdw blurRad="38100" dist="38100" dir="2700000" algn="tl">
                    <a:srgbClr val="000000">
                      <a:alpha val="43137"/>
                    </a:srgbClr>
                  </a:outerShdw>
                </a:effectLst>
              </a:rPr>
              <a:t>DST Enabling Initiatives</a:t>
            </a:r>
            <a:endParaRPr lang="en-US" sz="3200" b="0" dirty="0" smtClean="0">
              <a:solidFill>
                <a:schemeClr val="bg1"/>
              </a:solidFill>
              <a:effectLst>
                <a:outerShdw blurRad="38100" dist="38100" dir="2700000" algn="tl">
                  <a:srgbClr val="000000">
                    <a:alpha val="43137"/>
                  </a:srgbClr>
                </a:outerShdw>
              </a:effectLst>
            </a:endParaRPr>
          </a:p>
        </p:txBody>
      </p:sp>
      <p:sp>
        <p:nvSpPr>
          <p:cNvPr id="11268" name="Slide Number Placeholder 1"/>
          <p:cNvSpPr>
            <a:spLocks noGrp="1"/>
          </p:cNvSpPr>
          <p:nvPr>
            <p:ph type="sldNum" sz="quarter" idx="12"/>
          </p:nvPr>
        </p:nvSpPr>
        <p:spPr>
          <a:ln>
            <a:miter lim="800000"/>
            <a:headEnd/>
            <a:tailEnd/>
          </a:ln>
        </p:spPr>
        <p:txBody>
          <a:bodyPr/>
          <a:lstStyle/>
          <a:p>
            <a:pPr>
              <a:defRPr/>
            </a:pPr>
            <a:fld id="{D2165059-6462-436C-863F-ECDDFF335573}" type="slidenum">
              <a:rPr lang="en-US" smtClean="0">
                <a:latin typeface="Arial" pitchFamily="34" charset="0"/>
                <a:cs typeface="Arial" pitchFamily="34" charset="0"/>
              </a:rPr>
              <a:pPr>
                <a:defRPr/>
              </a:pPr>
              <a:t>7</a:t>
            </a:fld>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290779030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p:cNvSpPr/>
          <p:nvPr/>
        </p:nvSpPr>
        <p:spPr>
          <a:xfrm>
            <a:off x="3061446" y="1268759"/>
            <a:ext cx="5968584" cy="2207103"/>
          </a:xfrm>
          <a:prstGeom prst="rect">
            <a:avLst/>
          </a:prstGeom>
          <a:ln/>
        </p:spPr>
        <p:style>
          <a:lnRef idx="1">
            <a:schemeClr val="dk1"/>
          </a:lnRef>
          <a:fillRef idx="2">
            <a:schemeClr val="dk1"/>
          </a:fillRef>
          <a:effectRef idx="1">
            <a:schemeClr val="dk1"/>
          </a:effectRef>
          <a:fontRef idx="minor">
            <a:schemeClr val="dk1"/>
          </a:fontRef>
        </p:style>
        <p:txBody>
          <a:bodyPr rtlCol="0" anchor="t" anchorCtr="1"/>
          <a:lstStyle/>
          <a:p>
            <a:pPr algn="r"/>
            <a:endParaRPr lang="en-ZA" sz="2800" dirty="0" smtClean="0">
              <a:solidFill>
                <a:schemeClr val="tx1"/>
              </a:solidFill>
            </a:endParaRPr>
          </a:p>
        </p:txBody>
      </p:sp>
      <p:grpSp>
        <p:nvGrpSpPr>
          <p:cNvPr id="118" name="Group 117"/>
          <p:cNvGrpSpPr/>
          <p:nvPr/>
        </p:nvGrpSpPr>
        <p:grpSpPr>
          <a:xfrm>
            <a:off x="4349801" y="1563117"/>
            <a:ext cx="2946810" cy="2364732"/>
            <a:chOff x="3129200" y="2323409"/>
            <a:chExt cx="1440971" cy="1309847"/>
          </a:xfrm>
        </p:grpSpPr>
        <p:sp>
          <p:nvSpPr>
            <p:cNvPr id="119" name="Oval 118"/>
            <p:cNvSpPr/>
            <p:nvPr/>
          </p:nvSpPr>
          <p:spPr>
            <a:xfrm>
              <a:off x="3129200" y="2323409"/>
              <a:ext cx="1440971" cy="302651"/>
            </a:xfrm>
            <a:prstGeom prst="ellipse">
              <a:avLst/>
            </a:prstGeom>
            <a:ln/>
          </p:spPr>
          <p:style>
            <a:lnRef idx="2">
              <a:schemeClr val="accent5"/>
            </a:lnRef>
            <a:fillRef idx="1">
              <a:schemeClr val="lt1"/>
            </a:fillRef>
            <a:effectRef idx="0">
              <a:schemeClr val="accent5"/>
            </a:effectRef>
            <a:fontRef idx="minor">
              <a:schemeClr val="dk1"/>
            </a:fontRef>
          </p:style>
          <p:txBody>
            <a:bodyPr wrap="none" lIns="0" rIns="0" rtlCol="0" anchor="ctr"/>
            <a:lstStyle/>
            <a:p>
              <a:pPr algn="ctr"/>
              <a:r>
                <a:rPr lang="en-ZA" sz="1600" dirty="0" smtClean="0">
                  <a:solidFill>
                    <a:schemeClr val="tx1"/>
                  </a:solidFill>
                </a:rPr>
                <a:t>SKA</a:t>
              </a:r>
              <a:endParaRPr lang="en-GB" sz="1600" dirty="0">
                <a:solidFill>
                  <a:schemeClr val="tx1"/>
                </a:solidFill>
              </a:endParaRPr>
            </a:p>
          </p:txBody>
        </p:sp>
        <p:cxnSp>
          <p:nvCxnSpPr>
            <p:cNvPr id="120" name="Straight Connector 119"/>
            <p:cNvCxnSpPr>
              <a:stCxn id="119" idx="2"/>
            </p:cNvCxnSpPr>
            <p:nvPr/>
          </p:nvCxnSpPr>
          <p:spPr>
            <a:xfrm>
              <a:off x="3129200" y="2474735"/>
              <a:ext cx="434688" cy="1158521"/>
            </a:xfrm>
            <a:prstGeom prst="line">
              <a:avLst/>
            </a:prstGeom>
          </p:spPr>
          <p:style>
            <a:lnRef idx="2">
              <a:schemeClr val="accent5"/>
            </a:lnRef>
            <a:fillRef idx="1">
              <a:schemeClr val="lt1"/>
            </a:fillRef>
            <a:effectRef idx="0">
              <a:schemeClr val="accent5"/>
            </a:effectRef>
            <a:fontRef idx="minor">
              <a:schemeClr val="dk1"/>
            </a:fontRef>
          </p:style>
        </p:cxnSp>
        <p:cxnSp>
          <p:nvCxnSpPr>
            <p:cNvPr id="121" name="Straight Connector 120"/>
            <p:cNvCxnSpPr>
              <a:stCxn id="119" idx="6"/>
            </p:cNvCxnSpPr>
            <p:nvPr/>
          </p:nvCxnSpPr>
          <p:spPr>
            <a:xfrm flipH="1">
              <a:off x="4136681" y="2474735"/>
              <a:ext cx="433490" cy="1158521"/>
            </a:xfrm>
            <a:prstGeom prst="line">
              <a:avLst/>
            </a:prstGeom>
          </p:spPr>
          <p:style>
            <a:lnRef idx="2">
              <a:schemeClr val="accent5"/>
            </a:lnRef>
            <a:fillRef idx="1">
              <a:schemeClr val="lt1"/>
            </a:fillRef>
            <a:effectRef idx="0">
              <a:schemeClr val="accent5"/>
            </a:effectRef>
            <a:fontRef idx="minor">
              <a:schemeClr val="dk1"/>
            </a:fontRef>
          </p:style>
        </p:cxnSp>
      </p:grpSp>
      <p:sp>
        <p:nvSpPr>
          <p:cNvPr id="7" name="Content Placeholder 6"/>
          <p:cNvSpPr>
            <a:spLocks noGrp="1"/>
          </p:cNvSpPr>
          <p:nvPr>
            <p:ph idx="1"/>
          </p:nvPr>
        </p:nvSpPr>
        <p:spPr>
          <a:xfrm>
            <a:off x="187693" y="1268759"/>
            <a:ext cx="2635517" cy="4977922"/>
          </a:xfrm>
        </p:spPr>
        <p:txBody>
          <a:bodyPr>
            <a:normAutofit/>
          </a:bodyPr>
          <a:lstStyle/>
          <a:p>
            <a:pPr>
              <a:lnSpc>
                <a:spcPct val="120000"/>
              </a:lnSpc>
            </a:pPr>
            <a:r>
              <a:rPr lang="en-ZA" dirty="0" smtClean="0"/>
              <a:t>Amalgamated, physically distributed cyber platform for data intensive research</a:t>
            </a:r>
          </a:p>
          <a:p>
            <a:pPr>
              <a:lnSpc>
                <a:spcPct val="120000"/>
              </a:lnSpc>
            </a:pPr>
            <a:r>
              <a:rPr lang="en-ZA" dirty="0" smtClean="0"/>
              <a:t>Overarching coordination &amp; national strategy </a:t>
            </a:r>
            <a:r>
              <a:rPr lang="en-ZA" dirty="0" smtClean="0">
                <a:solidFill>
                  <a:srgbClr val="FF0000"/>
                </a:solidFill>
              </a:rPr>
              <a:t> </a:t>
            </a:r>
            <a:r>
              <a:rPr lang="en-ZA" dirty="0" smtClean="0"/>
              <a:t>for Cyber-infrastructure</a:t>
            </a:r>
          </a:p>
          <a:p>
            <a:pPr>
              <a:lnSpc>
                <a:spcPct val="120000"/>
              </a:lnSpc>
            </a:pPr>
            <a:r>
              <a:rPr lang="en-ZA" dirty="0" smtClean="0"/>
              <a:t>DIRISA: national and regional data stewardship</a:t>
            </a:r>
          </a:p>
          <a:p>
            <a:pPr>
              <a:lnSpc>
                <a:spcPct val="120000"/>
              </a:lnSpc>
            </a:pPr>
            <a:r>
              <a:rPr lang="en-ZA" dirty="0" smtClean="0"/>
              <a:t>eResearch Skills development</a:t>
            </a:r>
          </a:p>
        </p:txBody>
      </p:sp>
      <p:sp>
        <p:nvSpPr>
          <p:cNvPr id="6" name="Slide Number Placeholder 5"/>
          <p:cNvSpPr>
            <a:spLocks noGrp="1"/>
          </p:cNvSpPr>
          <p:nvPr>
            <p:ph type="sldNum" sz="quarter" idx="12"/>
          </p:nvPr>
        </p:nvSpPr>
        <p:spPr/>
        <p:txBody>
          <a:bodyPr/>
          <a:lstStyle/>
          <a:p>
            <a:fld id="{843C05E5-71C1-4E7C-8CF7-027DAA6B1B64}" type="slidenum">
              <a:rPr lang="en-GB" smtClean="0"/>
              <a:pPr/>
              <a:t>8</a:t>
            </a:fld>
            <a:endParaRPr lang="en-GB"/>
          </a:p>
        </p:txBody>
      </p:sp>
      <p:sp>
        <p:nvSpPr>
          <p:cNvPr id="2" name="Title 1"/>
          <p:cNvSpPr>
            <a:spLocks noGrp="1"/>
          </p:cNvSpPr>
          <p:nvPr>
            <p:ph type="title"/>
          </p:nvPr>
        </p:nvSpPr>
        <p:spPr>
          <a:xfrm>
            <a:off x="2103855" y="63106"/>
            <a:ext cx="6926175" cy="936104"/>
          </a:xfrm>
        </p:spPr>
        <p:txBody>
          <a:bodyPr>
            <a:noAutofit/>
          </a:bodyPr>
          <a:lstStyle/>
          <a:p>
            <a:r>
              <a:rPr lang="en-ZA" sz="3200" b="0" dirty="0" smtClean="0">
                <a:solidFill>
                  <a:schemeClr val="bg1"/>
                </a:solidFill>
                <a:latin typeface="Arial Narrow" panose="020B0606020202030204" pitchFamily="34" charset="0"/>
              </a:rPr>
              <a:t>SA: National Integrated Cyber-infrastructure System (NICIS)</a:t>
            </a:r>
            <a:endParaRPr lang="en-GB" sz="3200" b="0" dirty="0">
              <a:solidFill>
                <a:schemeClr val="bg1"/>
              </a:solidFill>
              <a:latin typeface="Arial Narrow" panose="020B0606020202030204" pitchFamily="34" charset="0"/>
            </a:endParaRPr>
          </a:p>
        </p:txBody>
      </p:sp>
      <p:grpSp>
        <p:nvGrpSpPr>
          <p:cNvPr id="61" name="Group 60"/>
          <p:cNvGrpSpPr/>
          <p:nvPr/>
        </p:nvGrpSpPr>
        <p:grpSpPr>
          <a:xfrm>
            <a:off x="3116725" y="2283655"/>
            <a:ext cx="1440971" cy="1309847"/>
            <a:chOff x="3129200" y="2323409"/>
            <a:chExt cx="1440971" cy="1309847"/>
          </a:xfrm>
        </p:grpSpPr>
        <p:sp>
          <p:nvSpPr>
            <p:cNvPr id="93" name="Oval 92"/>
            <p:cNvSpPr/>
            <p:nvPr/>
          </p:nvSpPr>
          <p:spPr>
            <a:xfrm>
              <a:off x="3129200" y="2323409"/>
              <a:ext cx="1440971" cy="302651"/>
            </a:xfrm>
            <a:prstGeom prst="ellipse">
              <a:avLst/>
            </a:prstGeom>
            <a:ln/>
          </p:spPr>
          <p:style>
            <a:lnRef idx="2">
              <a:schemeClr val="accent1"/>
            </a:lnRef>
            <a:fillRef idx="1">
              <a:schemeClr val="lt1"/>
            </a:fillRef>
            <a:effectRef idx="0">
              <a:schemeClr val="accent1"/>
            </a:effectRef>
            <a:fontRef idx="minor">
              <a:schemeClr val="dk1"/>
            </a:fontRef>
          </p:style>
          <p:txBody>
            <a:bodyPr wrap="none" lIns="0" rIns="0" rtlCol="0" anchor="ctr"/>
            <a:lstStyle/>
            <a:p>
              <a:pPr algn="ctr"/>
              <a:r>
                <a:rPr lang="en-ZA" sz="1600" dirty="0" smtClean="0">
                  <a:solidFill>
                    <a:schemeClr val="tx1"/>
                  </a:solidFill>
                </a:rPr>
                <a:t>Environment</a:t>
              </a:r>
              <a:endParaRPr lang="en-GB" sz="1600" dirty="0">
                <a:solidFill>
                  <a:schemeClr val="tx1"/>
                </a:solidFill>
              </a:endParaRPr>
            </a:p>
          </p:txBody>
        </p:sp>
        <p:cxnSp>
          <p:nvCxnSpPr>
            <p:cNvPr id="28" name="Straight Connector 27"/>
            <p:cNvCxnSpPr>
              <a:stCxn id="93" idx="2"/>
            </p:cNvCxnSpPr>
            <p:nvPr/>
          </p:nvCxnSpPr>
          <p:spPr>
            <a:xfrm>
              <a:off x="3129200" y="2474735"/>
              <a:ext cx="434688" cy="1158521"/>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93" idx="6"/>
            </p:cNvCxnSpPr>
            <p:nvPr/>
          </p:nvCxnSpPr>
          <p:spPr>
            <a:xfrm flipH="1">
              <a:off x="4136681" y="2474735"/>
              <a:ext cx="433490" cy="115852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10" name="Group 109"/>
          <p:cNvGrpSpPr/>
          <p:nvPr/>
        </p:nvGrpSpPr>
        <p:grpSpPr>
          <a:xfrm>
            <a:off x="3923928" y="2709080"/>
            <a:ext cx="1372537" cy="1218769"/>
            <a:chOff x="3129200" y="2323409"/>
            <a:chExt cx="1440971" cy="1309847"/>
          </a:xfrm>
        </p:grpSpPr>
        <p:sp>
          <p:nvSpPr>
            <p:cNvPr id="111" name="Oval 110"/>
            <p:cNvSpPr/>
            <p:nvPr/>
          </p:nvSpPr>
          <p:spPr>
            <a:xfrm>
              <a:off x="3129200" y="2323409"/>
              <a:ext cx="1440971" cy="302651"/>
            </a:xfrm>
            <a:prstGeom prst="ellipse">
              <a:avLst/>
            </a:prstGeom>
            <a:ln/>
          </p:spPr>
          <p:style>
            <a:lnRef idx="2">
              <a:schemeClr val="accent4"/>
            </a:lnRef>
            <a:fillRef idx="1">
              <a:schemeClr val="lt1"/>
            </a:fillRef>
            <a:effectRef idx="0">
              <a:schemeClr val="accent4"/>
            </a:effectRef>
            <a:fontRef idx="minor">
              <a:schemeClr val="dk1"/>
            </a:fontRef>
          </p:style>
          <p:txBody>
            <a:bodyPr wrap="none" lIns="0" rIns="0" rtlCol="0" anchor="ctr"/>
            <a:lstStyle/>
            <a:p>
              <a:pPr algn="ctr"/>
              <a:r>
                <a:rPr lang="en-ZA" sz="1600" dirty="0">
                  <a:solidFill>
                    <a:schemeClr val="tx1"/>
                  </a:solidFill>
                </a:rPr>
                <a:t>e</a:t>
              </a:r>
              <a:r>
                <a:rPr lang="en-ZA" sz="1600" dirty="0" smtClean="0">
                  <a:solidFill>
                    <a:schemeClr val="tx1"/>
                  </a:solidFill>
                </a:rPr>
                <a:t>-Agriculture</a:t>
              </a:r>
              <a:endParaRPr lang="en-GB" sz="1600" dirty="0">
                <a:solidFill>
                  <a:schemeClr val="tx1"/>
                </a:solidFill>
              </a:endParaRPr>
            </a:p>
          </p:txBody>
        </p:sp>
        <p:cxnSp>
          <p:nvCxnSpPr>
            <p:cNvPr id="112" name="Straight Connector 111"/>
            <p:cNvCxnSpPr>
              <a:stCxn id="111" idx="2"/>
            </p:cNvCxnSpPr>
            <p:nvPr/>
          </p:nvCxnSpPr>
          <p:spPr>
            <a:xfrm>
              <a:off x="3129200" y="2474735"/>
              <a:ext cx="434688" cy="1158521"/>
            </a:xfrm>
            <a:prstGeom prst="line">
              <a:avLst/>
            </a:prstGeom>
          </p:spPr>
          <p:style>
            <a:lnRef idx="2">
              <a:schemeClr val="accent4"/>
            </a:lnRef>
            <a:fillRef idx="1">
              <a:schemeClr val="lt1"/>
            </a:fillRef>
            <a:effectRef idx="0">
              <a:schemeClr val="accent4"/>
            </a:effectRef>
            <a:fontRef idx="minor">
              <a:schemeClr val="dk1"/>
            </a:fontRef>
          </p:style>
        </p:cxnSp>
        <p:cxnSp>
          <p:nvCxnSpPr>
            <p:cNvPr id="113" name="Straight Connector 112"/>
            <p:cNvCxnSpPr>
              <a:stCxn id="111" idx="6"/>
            </p:cNvCxnSpPr>
            <p:nvPr/>
          </p:nvCxnSpPr>
          <p:spPr>
            <a:xfrm flipH="1">
              <a:off x="4136681" y="2474735"/>
              <a:ext cx="433490" cy="1158521"/>
            </a:xfrm>
            <a:prstGeom prst="line">
              <a:avLst/>
            </a:prstGeom>
          </p:spPr>
          <p:style>
            <a:lnRef idx="2">
              <a:schemeClr val="accent4"/>
            </a:lnRef>
            <a:fillRef idx="1">
              <a:schemeClr val="lt1"/>
            </a:fillRef>
            <a:effectRef idx="0">
              <a:schemeClr val="accent4"/>
            </a:effectRef>
            <a:fontRef idx="minor">
              <a:schemeClr val="dk1"/>
            </a:fontRef>
          </p:style>
        </p:cxnSp>
      </p:grpSp>
      <p:grpSp>
        <p:nvGrpSpPr>
          <p:cNvPr id="114" name="Group 113"/>
          <p:cNvGrpSpPr/>
          <p:nvPr/>
        </p:nvGrpSpPr>
        <p:grpSpPr>
          <a:xfrm>
            <a:off x="5262833" y="2919533"/>
            <a:ext cx="1518132" cy="1282271"/>
            <a:chOff x="3129200" y="2323409"/>
            <a:chExt cx="1440971" cy="1309847"/>
          </a:xfrm>
        </p:grpSpPr>
        <p:sp>
          <p:nvSpPr>
            <p:cNvPr id="115" name="Oval 114"/>
            <p:cNvSpPr/>
            <p:nvPr/>
          </p:nvSpPr>
          <p:spPr>
            <a:xfrm>
              <a:off x="3129200" y="2323409"/>
              <a:ext cx="1440971" cy="302651"/>
            </a:xfrm>
            <a:prstGeom prst="ellipse">
              <a:avLst/>
            </a:prstGeom>
            <a:ln/>
          </p:spPr>
          <p:style>
            <a:lnRef idx="2">
              <a:schemeClr val="accent3"/>
            </a:lnRef>
            <a:fillRef idx="1">
              <a:schemeClr val="lt1"/>
            </a:fillRef>
            <a:effectRef idx="0">
              <a:schemeClr val="accent3"/>
            </a:effectRef>
            <a:fontRef idx="minor">
              <a:schemeClr val="dk1"/>
            </a:fontRef>
          </p:style>
          <p:txBody>
            <a:bodyPr wrap="none" lIns="0" rIns="0" rtlCol="0" anchor="ctr"/>
            <a:lstStyle/>
            <a:p>
              <a:pPr algn="ctr"/>
              <a:r>
                <a:rPr lang="en-ZA" sz="1600" dirty="0" smtClean="0">
                  <a:solidFill>
                    <a:schemeClr val="tx1"/>
                  </a:solidFill>
                </a:rPr>
                <a:t>Bioinformatics</a:t>
              </a:r>
              <a:endParaRPr lang="en-GB" sz="1600" dirty="0">
                <a:solidFill>
                  <a:schemeClr val="tx1"/>
                </a:solidFill>
              </a:endParaRPr>
            </a:p>
          </p:txBody>
        </p:sp>
        <p:cxnSp>
          <p:nvCxnSpPr>
            <p:cNvPr id="116" name="Straight Connector 115"/>
            <p:cNvCxnSpPr>
              <a:stCxn id="115" idx="2"/>
            </p:cNvCxnSpPr>
            <p:nvPr/>
          </p:nvCxnSpPr>
          <p:spPr>
            <a:xfrm>
              <a:off x="3129200" y="2474735"/>
              <a:ext cx="434688" cy="1158521"/>
            </a:xfrm>
            <a:prstGeom prst="line">
              <a:avLst/>
            </a:prstGeom>
          </p:spPr>
          <p:style>
            <a:lnRef idx="2">
              <a:schemeClr val="accent3"/>
            </a:lnRef>
            <a:fillRef idx="1">
              <a:schemeClr val="lt1"/>
            </a:fillRef>
            <a:effectRef idx="0">
              <a:schemeClr val="accent3"/>
            </a:effectRef>
            <a:fontRef idx="minor">
              <a:schemeClr val="dk1"/>
            </a:fontRef>
          </p:style>
        </p:cxnSp>
        <p:cxnSp>
          <p:nvCxnSpPr>
            <p:cNvPr id="117" name="Straight Connector 116"/>
            <p:cNvCxnSpPr>
              <a:stCxn id="115" idx="6"/>
            </p:cNvCxnSpPr>
            <p:nvPr/>
          </p:nvCxnSpPr>
          <p:spPr>
            <a:xfrm flipH="1">
              <a:off x="4136681" y="2474735"/>
              <a:ext cx="433490" cy="1158521"/>
            </a:xfrm>
            <a:prstGeom prst="line">
              <a:avLst/>
            </a:prstGeom>
          </p:spPr>
          <p:style>
            <a:lnRef idx="2">
              <a:schemeClr val="accent3"/>
            </a:lnRef>
            <a:fillRef idx="1">
              <a:schemeClr val="lt1"/>
            </a:fillRef>
            <a:effectRef idx="0">
              <a:schemeClr val="accent3"/>
            </a:effectRef>
            <a:fontRef idx="minor">
              <a:schemeClr val="dk1"/>
            </a:fontRef>
          </p:style>
        </p:cxnSp>
      </p:grpSp>
      <p:grpSp>
        <p:nvGrpSpPr>
          <p:cNvPr id="102" name="Group 101"/>
          <p:cNvGrpSpPr/>
          <p:nvPr/>
        </p:nvGrpSpPr>
        <p:grpSpPr>
          <a:xfrm>
            <a:off x="6727813" y="2183057"/>
            <a:ext cx="1885539" cy="1464646"/>
            <a:chOff x="3129200" y="2323409"/>
            <a:chExt cx="1440971" cy="1309847"/>
          </a:xfrm>
        </p:grpSpPr>
        <p:sp>
          <p:nvSpPr>
            <p:cNvPr id="103" name="Oval 102"/>
            <p:cNvSpPr/>
            <p:nvPr/>
          </p:nvSpPr>
          <p:spPr>
            <a:xfrm>
              <a:off x="3129200" y="2323409"/>
              <a:ext cx="1440971" cy="302651"/>
            </a:xfrm>
            <a:prstGeom prst="ellipse">
              <a:avLst/>
            </a:prstGeom>
            <a:ln/>
          </p:spPr>
          <p:style>
            <a:lnRef idx="2">
              <a:schemeClr val="accent4"/>
            </a:lnRef>
            <a:fillRef idx="1">
              <a:schemeClr val="lt1"/>
            </a:fillRef>
            <a:effectRef idx="0">
              <a:schemeClr val="accent4"/>
            </a:effectRef>
            <a:fontRef idx="minor">
              <a:schemeClr val="dk1"/>
            </a:fontRef>
          </p:style>
          <p:txBody>
            <a:bodyPr wrap="none" lIns="0" rIns="0" rtlCol="0" anchor="ctr"/>
            <a:lstStyle/>
            <a:p>
              <a:pPr algn="ctr"/>
              <a:r>
                <a:rPr lang="en-ZA" sz="1600" dirty="0" smtClean="0">
                  <a:solidFill>
                    <a:schemeClr val="tx1"/>
                  </a:solidFill>
                </a:rPr>
                <a:t>Humans &amp; Society</a:t>
              </a:r>
              <a:endParaRPr lang="en-GB" sz="1600" dirty="0">
                <a:solidFill>
                  <a:schemeClr val="tx1"/>
                </a:solidFill>
              </a:endParaRPr>
            </a:p>
          </p:txBody>
        </p:sp>
        <p:cxnSp>
          <p:nvCxnSpPr>
            <p:cNvPr id="108" name="Straight Connector 107"/>
            <p:cNvCxnSpPr>
              <a:stCxn id="103" idx="2"/>
            </p:cNvCxnSpPr>
            <p:nvPr/>
          </p:nvCxnSpPr>
          <p:spPr>
            <a:xfrm>
              <a:off x="3129200" y="2474735"/>
              <a:ext cx="434688" cy="1158521"/>
            </a:xfrm>
            <a:prstGeom prst="line">
              <a:avLst/>
            </a:prstGeom>
          </p:spPr>
          <p:style>
            <a:lnRef idx="2">
              <a:schemeClr val="accent4"/>
            </a:lnRef>
            <a:fillRef idx="0">
              <a:schemeClr val="accent4"/>
            </a:fillRef>
            <a:effectRef idx="1">
              <a:schemeClr val="accent4"/>
            </a:effectRef>
            <a:fontRef idx="minor">
              <a:schemeClr val="tx1"/>
            </a:fontRef>
          </p:style>
        </p:cxnSp>
        <p:cxnSp>
          <p:nvCxnSpPr>
            <p:cNvPr id="109" name="Straight Connector 108"/>
            <p:cNvCxnSpPr>
              <a:stCxn id="103" idx="6"/>
            </p:cNvCxnSpPr>
            <p:nvPr/>
          </p:nvCxnSpPr>
          <p:spPr>
            <a:xfrm flipH="1">
              <a:off x="4136681" y="2474735"/>
              <a:ext cx="433490" cy="1158521"/>
            </a:xfrm>
            <a:prstGeom prst="line">
              <a:avLst/>
            </a:prstGeom>
          </p:spPr>
          <p:style>
            <a:lnRef idx="2">
              <a:schemeClr val="accent4"/>
            </a:lnRef>
            <a:fillRef idx="0">
              <a:schemeClr val="accent4"/>
            </a:fillRef>
            <a:effectRef idx="1">
              <a:schemeClr val="accent4"/>
            </a:effectRef>
            <a:fontRef idx="minor">
              <a:schemeClr val="tx1"/>
            </a:fontRef>
          </p:style>
        </p:cxnSp>
      </p:grpSp>
      <p:grpSp>
        <p:nvGrpSpPr>
          <p:cNvPr id="122" name="Group 121"/>
          <p:cNvGrpSpPr/>
          <p:nvPr/>
        </p:nvGrpSpPr>
        <p:grpSpPr>
          <a:xfrm>
            <a:off x="7670582" y="2915536"/>
            <a:ext cx="1158683" cy="1012314"/>
            <a:chOff x="3129200" y="2323409"/>
            <a:chExt cx="1440971" cy="1309847"/>
          </a:xfrm>
        </p:grpSpPr>
        <p:sp>
          <p:nvSpPr>
            <p:cNvPr id="123" name="Oval 122"/>
            <p:cNvSpPr/>
            <p:nvPr/>
          </p:nvSpPr>
          <p:spPr>
            <a:xfrm>
              <a:off x="3129200" y="2323409"/>
              <a:ext cx="1440971" cy="302651"/>
            </a:xfrm>
            <a:prstGeom prst="ellipse">
              <a:avLst/>
            </a:prstGeom>
            <a:ln/>
          </p:spPr>
          <p:style>
            <a:lnRef idx="2">
              <a:schemeClr val="accent6"/>
            </a:lnRef>
            <a:fillRef idx="1">
              <a:schemeClr val="lt1"/>
            </a:fillRef>
            <a:effectRef idx="0">
              <a:schemeClr val="accent6"/>
            </a:effectRef>
            <a:fontRef idx="minor">
              <a:schemeClr val="dk1"/>
            </a:fontRef>
          </p:style>
          <p:txBody>
            <a:bodyPr wrap="none" lIns="0" rIns="0" rtlCol="0" anchor="ctr"/>
            <a:lstStyle/>
            <a:p>
              <a:pPr algn="ctr"/>
              <a:r>
                <a:rPr lang="en-ZA" sz="1600" dirty="0" smtClean="0">
                  <a:solidFill>
                    <a:schemeClr val="tx1"/>
                  </a:solidFill>
                </a:rPr>
                <a:t>Health</a:t>
              </a:r>
              <a:endParaRPr lang="en-GB" sz="1600" dirty="0">
                <a:solidFill>
                  <a:schemeClr val="tx1"/>
                </a:solidFill>
              </a:endParaRPr>
            </a:p>
          </p:txBody>
        </p:sp>
        <p:cxnSp>
          <p:nvCxnSpPr>
            <p:cNvPr id="124" name="Straight Connector 123"/>
            <p:cNvCxnSpPr>
              <a:stCxn id="123" idx="2"/>
            </p:cNvCxnSpPr>
            <p:nvPr/>
          </p:nvCxnSpPr>
          <p:spPr>
            <a:xfrm>
              <a:off x="3129200" y="2474735"/>
              <a:ext cx="434688" cy="1158521"/>
            </a:xfrm>
            <a:prstGeom prst="line">
              <a:avLst/>
            </a:prstGeom>
          </p:spPr>
          <p:style>
            <a:lnRef idx="2">
              <a:schemeClr val="accent6"/>
            </a:lnRef>
            <a:fillRef idx="1">
              <a:schemeClr val="lt1"/>
            </a:fillRef>
            <a:effectRef idx="0">
              <a:schemeClr val="accent6"/>
            </a:effectRef>
            <a:fontRef idx="minor">
              <a:schemeClr val="dk1"/>
            </a:fontRef>
          </p:style>
        </p:cxnSp>
        <p:cxnSp>
          <p:nvCxnSpPr>
            <p:cNvPr id="125" name="Straight Connector 124"/>
            <p:cNvCxnSpPr>
              <a:stCxn id="123" idx="6"/>
            </p:cNvCxnSpPr>
            <p:nvPr/>
          </p:nvCxnSpPr>
          <p:spPr>
            <a:xfrm flipH="1">
              <a:off x="4136681" y="2474735"/>
              <a:ext cx="433490" cy="1158521"/>
            </a:xfrm>
            <a:prstGeom prst="line">
              <a:avLst/>
            </a:prstGeom>
          </p:spPr>
          <p:style>
            <a:lnRef idx="2">
              <a:schemeClr val="accent6"/>
            </a:lnRef>
            <a:fillRef idx="1">
              <a:schemeClr val="lt1"/>
            </a:fillRef>
            <a:effectRef idx="0">
              <a:schemeClr val="accent6"/>
            </a:effectRef>
            <a:fontRef idx="minor">
              <a:schemeClr val="dk1"/>
            </a:fontRef>
          </p:style>
        </p:cxnSp>
      </p:grpSp>
      <p:grpSp>
        <p:nvGrpSpPr>
          <p:cNvPr id="129" name="Group 128"/>
          <p:cNvGrpSpPr/>
          <p:nvPr/>
        </p:nvGrpSpPr>
        <p:grpSpPr>
          <a:xfrm>
            <a:off x="6670716" y="2635389"/>
            <a:ext cx="1158683" cy="1012314"/>
            <a:chOff x="3129200" y="2323409"/>
            <a:chExt cx="1440971" cy="1309847"/>
          </a:xfrm>
        </p:grpSpPr>
        <p:sp>
          <p:nvSpPr>
            <p:cNvPr id="130" name="Oval 129"/>
            <p:cNvSpPr/>
            <p:nvPr/>
          </p:nvSpPr>
          <p:spPr>
            <a:xfrm>
              <a:off x="3129200" y="2323409"/>
              <a:ext cx="1440971" cy="302651"/>
            </a:xfrm>
            <a:prstGeom prst="ellipse">
              <a:avLst/>
            </a:prstGeom>
            <a:ln/>
          </p:spPr>
          <p:style>
            <a:lnRef idx="2">
              <a:schemeClr val="accent2"/>
            </a:lnRef>
            <a:fillRef idx="1">
              <a:schemeClr val="lt1"/>
            </a:fillRef>
            <a:effectRef idx="0">
              <a:schemeClr val="accent2"/>
            </a:effectRef>
            <a:fontRef idx="minor">
              <a:schemeClr val="dk1"/>
            </a:fontRef>
          </p:style>
          <p:txBody>
            <a:bodyPr wrap="none" lIns="0" rIns="0" rtlCol="0" anchor="ctr"/>
            <a:lstStyle/>
            <a:p>
              <a:pPr algn="ctr"/>
              <a:r>
                <a:rPr lang="en-ZA" sz="1600" dirty="0" smtClean="0">
                  <a:solidFill>
                    <a:schemeClr val="tx1"/>
                  </a:solidFill>
                </a:rPr>
                <a:t>Energy</a:t>
              </a:r>
              <a:endParaRPr lang="en-GB" sz="1600" dirty="0">
                <a:solidFill>
                  <a:schemeClr val="tx1"/>
                </a:solidFill>
              </a:endParaRPr>
            </a:p>
          </p:txBody>
        </p:sp>
        <p:cxnSp>
          <p:nvCxnSpPr>
            <p:cNvPr id="131" name="Straight Connector 130"/>
            <p:cNvCxnSpPr>
              <a:stCxn id="130" idx="2"/>
            </p:cNvCxnSpPr>
            <p:nvPr/>
          </p:nvCxnSpPr>
          <p:spPr>
            <a:xfrm>
              <a:off x="3129200" y="2474735"/>
              <a:ext cx="434688" cy="1158521"/>
            </a:xfrm>
            <a:prstGeom prst="line">
              <a:avLst/>
            </a:prstGeom>
          </p:spPr>
          <p:style>
            <a:lnRef idx="2">
              <a:schemeClr val="accent2"/>
            </a:lnRef>
            <a:fillRef idx="1">
              <a:schemeClr val="lt1"/>
            </a:fillRef>
            <a:effectRef idx="0">
              <a:schemeClr val="accent2"/>
            </a:effectRef>
            <a:fontRef idx="minor">
              <a:schemeClr val="dk1"/>
            </a:fontRef>
          </p:style>
        </p:cxnSp>
        <p:cxnSp>
          <p:nvCxnSpPr>
            <p:cNvPr id="132" name="Straight Connector 131"/>
            <p:cNvCxnSpPr>
              <a:stCxn id="130" idx="6"/>
            </p:cNvCxnSpPr>
            <p:nvPr/>
          </p:nvCxnSpPr>
          <p:spPr>
            <a:xfrm flipH="1">
              <a:off x="4136681" y="2474735"/>
              <a:ext cx="433490" cy="1158521"/>
            </a:xfrm>
            <a:prstGeom prst="line">
              <a:avLst/>
            </a:prstGeom>
          </p:spPr>
          <p:style>
            <a:lnRef idx="2">
              <a:schemeClr val="accent2"/>
            </a:lnRef>
            <a:fillRef idx="1">
              <a:schemeClr val="lt1"/>
            </a:fillRef>
            <a:effectRef idx="0">
              <a:schemeClr val="accent2"/>
            </a:effectRef>
            <a:fontRef idx="minor">
              <a:schemeClr val="dk1"/>
            </a:fontRef>
          </p:style>
        </p:cxnSp>
      </p:grpSp>
      <p:sp>
        <p:nvSpPr>
          <p:cNvPr id="127" name="Snip Single Corner Rectangle 126"/>
          <p:cNvSpPr/>
          <p:nvPr/>
        </p:nvSpPr>
        <p:spPr>
          <a:xfrm rot="16200000">
            <a:off x="1662917" y="4697509"/>
            <a:ext cx="2496047" cy="288032"/>
          </a:xfrm>
          <a:prstGeom prst="snip1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ZA" dirty="0" smtClean="0"/>
              <a:t>Cyberinfrastructure</a:t>
            </a:r>
            <a:endParaRPr lang="en-GB" dirty="0"/>
          </a:p>
        </p:txBody>
      </p:sp>
      <p:sp>
        <p:nvSpPr>
          <p:cNvPr id="128" name="Snip Single Corner Rectangle 127"/>
          <p:cNvSpPr/>
          <p:nvPr/>
        </p:nvSpPr>
        <p:spPr>
          <a:xfrm rot="16200000">
            <a:off x="1812745" y="2228295"/>
            <a:ext cx="2207102" cy="288032"/>
          </a:xfrm>
          <a:prstGeom prst="snip1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ZA" dirty="0" smtClean="0"/>
              <a:t>Drivers of Big Data</a:t>
            </a:r>
            <a:endParaRPr lang="en-GB" dirty="0"/>
          </a:p>
        </p:txBody>
      </p:sp>
      <p:sp>
        <p:nvSpPr>
          <p:cNvPr id="57" name="Rectangle 56"/>
          <p:cNvSpPr/>
          <p:nvPr/>
        </p:nvSpPr>
        <p:spPr>
          <a:xfrm>
            <a:off x="3054727" y="3593502"/>
            <a:ext cx="5968584" cy="2496047"/>
          </a:xfrm>
          <a:prstGeom prst="rect">
            <a:avLst/>
          </a:prstGeom>
          <a:ln/>
        </p:spPr>
        <p:style>
          <a:lnRef idx="1">
            <a:schemeClr val="dk1"/>
          </a:lnRef>
          <a:fillRef idx="2">
            <a:schemeClr val="dk1"/>
          </a:fillRef>
          <a:effectRef idx="1">
            <a:schemeClr val="dk1"/>
          </a:effectRef>
          <a:fontRef idx="minor">
            <a:schemeClr val="dk1"/>
          </a:fontRef>
        </p:style>
        <p:txBody>
          <a:bodyPr rtlCol="0" anchor="t" anchorCtr="1"/>
          <a:lstStyle/>
          <a:p>
            <a:pPr algn="r"/>
            <a:r>
              <a:rPr lang="en-ZA" sz="2800" dirty="0" smtClean="0">
                <a:solidFill>
                  <a:schemeClr val="tx1"/>
                </a:solidFill>
              </a:rPr>
              <a:t>NICIS</a:t>
            </a:r>
          </a:p>
        </p:txBody>
      </p:sp>
      <p:sp>
        <p:nvSpPr>
          <p:cNvPr id="3" name="Rounded Rectangle 2"/>
          <p:cNvSpPr/>
          <p:nvPr/>
        </p:nvSpPr>
        <p:spPr>
          <a:xfrm>
            <a:off x="3165943" y="4157409"/>
            <a:ext cx="1329096" cy="1809313"/>
          </a:xfrm>
          <a:prstGeom prst="roundRect">
            <a:avLst>
              <a:gd name="adj" fmla="val 10906"/>
            </a:avLst>
          </a:prstGeom>
        </p:spPr>
        <p:style>
          <a:lnRef idx="0">
            <a:schemeClr val="accent1"/>
          </a:lnRef>
          <a:fillRef idx="3">
            <a:schemeClr val="accent1"/>
          </a:fillRef>
          <a:effectRef idx="3">
            <a:schemeClr val="accent1"/>
          </a:effectRef>
          <a:fontRef idx="minor">
            <a:schemeClr val="lt1"/>
          </a:fontRef>
        </p:style>
        <p:txBody>
          <a:bodyPr rtlCol="0" anchor="b" anchorCtr="1"/>
          <a:lstStyle/>
          <a:p>
            <a:pPr algn="ctr"/>
            <a:r>
              <a:rPr lang="en-ZA" b="1" dirty="0" smtClean="0">
                <a:effectLst>
                  <a:outerShdw blurRad="38100" dist="38100" dir="2700000" algn="tl">
                    <a:srgbClr val="000000">
                      <a:alpha val="43137"/>
                    </a:srgbClr>
                  </a:outerShdw>
                </a:effectLst>
              </a:rPr>
              <a:t>Computing Services (CHPC)</a:t>
            </a:r>
            <a:endParaRPr lang="en-GB" b="1" dirty="0">
              <a:effectLst>
                <a:outerShdw blurRad="38100" dist="38100" dir="2700000" algn="tl">
                  <a:srgbClr val="000000">
                    <a:alpha val="43137"/>
                  </a:srgbClr>
                </a:outerShdw>
              </a:effectLst>
            </a:endParaRPr>
          </a:p>
        </p:txBody>
      </p:sp>
      <p:sp>
        <p:nvSpPr>
          <p:cNvPr id="13" name="Rounded Rectangle 12"/>
          <p:cNvSpPr/>
          <p:nvPr/>
        </p:nvSpPr>
        <p:spPr>
          <a:xfrm>
            <a:off x="4653095" y="4158596"/>
            <a:ext cx="1337679" cy="1800200"/>
          </a:xfrm>
          <a:prstGeom prst="roundRect">
            <a:avLst>
              <a:gd name="adj" fmla="val 8489"/>
            </a:avLst>
          </a:prstGeom>
        </p:spPr>
        <p:style>
          <a:lnRef idx="0">
            <a:schemeClr val="accent3"/>
          </a:lnRef>
          <a:fillRef idx="3">
            <a:schemeClr val="accent3"/>
          </a:fillRef>
          <a:effectRef idx="3">
            <a:schemeClr val="accent3"/>
          </a:effectRef>
          <a:fontRef idx="minor">
            <a:schemeClr val="lt1"/>
          </a:fontRef>
        </p:style>
        <p:txBody>
          <a:bodyPr lIns="36000" rIns="36000" rtlCol="0" anchor="b" anchorCtr="1"/>
          <a:lstStyle/>
          <a:p>
            <a:pPr algn="ctr"/>
            <a:r>
              <a:rPr lang="en-ZA" b="1" dirty="0" smtClean="0">
                <a:effectLst>
                  <a:outerShdw blurRad="38100" dist="38100" dir="2700000" algn="tl">
                    <a:srgbClr val="000000">
                      <a:alpha val="43137"/>
                    </a:srgbClr>
                  </a:outerShdw>
                </a:effectLst>
              </a:rPr>
              <a:t>Networking Services (</a:t>
            </a:r>
            <a:r>
              <a:rPr lang="en-ZA" b="1" dirty="0" err="1" smtClean="0">
                <a:effectLst>
                  <a:outerShdw blurRad="38100" dist="38100" dir="2700000" algn="tl">
                    <a:srgbClr val="000000">
                      <a:alpha val="43137"/>
                    </a:srgbClr>
                  </a:outerShdw>
                </a:effectLst>
              </a:rPr>
              <a:t>SANReN</a:t>
            </a:r>
            <a:r>
              <a:rPr lang="en-ZA" b="1" dirty="0" smtClean="0">
                <a:effectLst>
                  <a:outerShdw blurRad="38100" dist="38100" dir="2700000" algn="tl">
                    <a:srgbClr val="000000">
                      <a:alpha val="43137"/>
                    </a:srgbClr>
                  </a:outerShdw>
                </a:effectLst>
              </a:rPr>
              <a:t>)</a:t>
            </a:r>
            <a:endParaRPr lang="en-GB" b="1" dirty="0">
              <a:effectLst>
                <a:outerShdw blurRad="38100" dist="38100" dir="2700000" algn="tl">
                  <a:srgbClr val="000000">
                    <a:alpha val="43137"/>
                  </a:srgbClr>
                </a:outerShdw>
              </a:effectLst>
            </a:endParaRPr>
          </a:p>
        </p:txBody>
      </p:sp>
      <p:pic>
        <p:nvPicPr>
          <p:cNvPr id="1026" name="Picture 2" descr="C:\Users\AVahed\Pictures\chpc.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3239453" y="4260444"/>
            <a:ext cx="1182076" cy="7138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7" name="Picture 3" descr="C:\Users\AVahed\Pictures\SanrenNetworkMap.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4714771" y="4255678"/>
            <a:ext cx="1193663" cy="7186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9" name="Rounded Rectangle 18"/>
          <p:cNvSpPr/>
          <p:nvPr/>
        </p:nvSpPr>
        <p:spPr>
          <a:xfrm>
            <a:off x="6131056" y="4149340"/>
            <a:ext cx="1329096" cy="1800200"/>
          </a:xfrm>
          <a:prstGeom prst="roundRect">
            <a:avLst>
              <a:gd name="adj" fmla="val 10906"/>
            </a:avLst>
          </a:prstGeom>
        </p:spPr>
        <p:style>
          <a:lnRef idx="0">
            <a:schemeClr val="accent2"/>
          </a:lnRef>
          <a:fillRef idx="3">
            <a:schemeClr val="accent2"/>
          </a:fillRef>
          <a:effectRef idx="3">
            <a:schemeClr val="accent2"/>
          </a:effectRef>
          <a:fontRef idx="minor">
            <a:schemeClr val="lt1"/>
          </a:fontRef>
        </p:style>
        <p:txBody>
          <a:bodyPr rtlCol="0" anchor="b" anchorCtr="1"/>
          <a:lstStyle/>
          <a:p>
            <a:pPr algn="ctr"/>
            <a:r>
              <a:rPr lang="en-ZA" b="1" dirty="0" smtClean="0">
                <a:effectLst>
                  <a:outerShdw blurRad="38100" dist="38100" dir="2700000" algn="tl">
                    <a:srgbClr val="000000">
                      <a:alpha val="43137"/>
                    </a:srgbClr>
                  </a:outerShdw>
                </a:effectLst>
              </a:rPr>
              <a:t>Data Services (DIRISA)</a:t>
            </a:r>
            <a:endParaRPr lang="en-GB" b="1" dirty="0">
              <a:effectLst>
                <a:outerShdw blurRad="38100" dist="38100" dir="2700000" algn="tl">
                  <a:srgbClr val="000000">
                    <a:alpha val="43137"/>
                  </a:srgbClr>
                </a:outerShdw>
              </a:effectLst>
            </a:endParaRPr>
          </a:p>
        </p:txBody>
      </p:sp>
      <p:pic>
        <p:nvPicPr>
          <p:cNvPr id="1028" name="Picture 4" descr="C:\Users\AVahed\Pictures\deploymentData.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6216163" y="4243261"/>
            <a:ext cx="1180027" cy="7106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95" name="Rounded Rectangle 94"/>
          <p:cNvSpPr/>
          <p:nvPr/>
        </p:nvSpPr>
        <p:spPr>
          <a:xfrm>
            <a:off x="7597623" y="4139196"/>
            <a:ext cx="1338048" cy="1800200"/>
          </a:xfrm>
          <a:prstGeom prst="roundRect">
            <a:avLst>
              <a:gd name="adj" fmla="val 10906"/>
            </a:avLst>
          </a:prstGeom>
        </p:spPr>
        <p:style>
          <a:lnRef idx="0">
            <a:schemeClr val="accent6"/>
          </a:lnRef>
          <a:fillRef idx="3">
            <a:schemeClr val="accent6"/>
          </a:fillRef>
          <a:effectRef idx="3">
            <a:schemeClr val="accent6"/>
          </a:effectRef>
          <a:fontRef idx="minor">
            <a:schemeClr val="lt1"/>
          </a:fontRef>
        </p:style>
        <p:txBody>
          <a:bodyPr rtlCol="0" anchor="b" anchorCtr="1"/>
          <a:lstStyle/>
          <a:p>
            <a:pPr algn="ctr"/>
            <a:r>
              <a:rPr lang="en-ZA" b="1" dirty="0" smtClean="0">
                <a:effectLst>
                  <a:outerShdw blurRad="38100" dist="38100" dir="2700000" algn="tl">
                    <a:srgbClr val="000000">
                      <a:alpha val="43137"/>
                    </a:srgbClr>
                  </a:outerShdw>
                </a:effectLst>
              </a:rPr>
              <a:t>Skills &amp; Expertise</a:t>
            </a:r>
            <a:br>
              <a:rPr lang="en-ZA" b="1" dirty="0" smtClean="0">
                <a:effectLst>
                  <a:outerShdw blurRad="38100" dist="38100" dir="2700000" algn="tl">
                    <a:srgbClr val="000000">
                      <a:alpha val="43137"/>
                    </a:srgbClr>
                  </a:outerShdw>
                </a:effectLst>
              </a:rPr>
            </a:br>
            <a:r>
              <a:rPr lang="en-ZA" b="1" dirty="0" smtClean="0">
                <a:effectLst>
                  <a:outerShdw blurRad="38100" dist="38100" dir="2700000" algn="tl">
                    <a:srgbClr val="000000">
                      <a:alpha val="43137"/>
                    </a:srgbClr>
                  </a:outerShdw>
                </a:effectLst>
              </a:rPr>
              <a:t>(HCD)</a:t>
            </a:r>
            <a:endParaRPr lang="en-GB" b="1" dirty="0">
              <a:effectLst>
                <a:outerShdw blurRad="38100" dist="38100" dir="2700000" algn="tl">
                  <a:srgbClr val="000000">
                    <a:alpha val="43137"/>
                  </a:srgbClr>
                </a:outerShdw>
              </a:effectLst>
            </a:endParaRPr>
          </a:p>
        </p:txBody>
      </p:sp>
      <p:pic>
        <p:nvPicPr>
          <p:cNvPr id="26" name="Picture 2" descr="D:\home\Downloads\people-clipart-microsoft-clip-art-peopl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3863" y="4244590"/>
            <a:ext cx="1206230" cy="7186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16992944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Shape 452"/>
          <p:cNvSpPr txBox="1">
            <a:spLocks noGrp="1"/>
          </p:cNvSpPr>
          <p:nvPr>
            <p:ph type="sldNum" idx="12"/>
          </p:nvPr>
        </p:nvSpPr>
        <p:spPr>
          <a:xfrm>
            <a:off x="6781800" y="6203950"/>
            <a:ext cx="2133599" cy="365099"/>
          </a:xfrm>
          <a:prstGeom prst="rect">
            <a:avLst/>
          </a:prstGeom>
        </p:spPr>
        <p:txBody>
          <a:bodyPr lIns="91425" tIns="45700" rIns="91425" bIns="45700" anchor="ctr" anchorCtr="0">
            <a:noAutofit/>
          </a:bodyPr>
          <a:lstStyle/>
          <a:p>
            <a:pPr lvl="0" rtl="0">
              <a:spcBef>
                <a:spcPts val="0"/>
              </a:spcBef>
              <a:buNone/>
            </a:pPr>
            <a:fld id="{00000000-1234-1234-1234-123412341234}" type="slidenum">
              <a:rPr lang="en-US"/>
              <a:t>9</a:t>
            </a:fld>
            <a:endParaRPr lang="en-US"/>
          </a:p>
        </p:txBody>
      </p:sp>
      <p:pic>
        <p:nvPicPr>
          <p:cNvPr id="453" name="Shape 453"/>
          <p:cNvPicPr preferRelativeResize="0"/>
          <p:nvPr/>
        </p:nvPicPr>
        <p:blipFill rotWithShape="1">
          <a:blip r:embed="rId3">
            <a:alphaModFix/>
          </a:blip>
          <a:srcRect/>
          <a:stretch/>
        </p:blipFill>
        <p:spPr>
          <a:xfrm>
            <a:off x="7342529" y="56451"/>
            <a:ext cx="1607100" cy="1536900"/>
          </a:xfrm>
          <a:prstGeom prst="rect">
            <a:avLst/>
          </a:prstGeom>
          <a:noFill/>
          <a:ln>
            <a:noFill/>
          </a:ln>
        </p:spPr>
      </p:pic>
      <p:sp>
        <p:nvSpPr>
          <p:cNvPr id="454" name="Shape 454"/>
          <p:cNvSpPr txBox="1"/>
          <p:nvPr/>
        </p:nvSpPr>
        <p:spPr>
          <a:xfrm>
            <a:off x="1722120" y="15699"/>
            <a:ext cx="5752884" cy="934026"/>
          </a:xfrm>
          <a:prstGeom prst="rect">
            <a:avLst/>
          </a:prstGeom>
          <a:noFill/>
          <a:ln>
            <a:noFill/>
          </a:ln>
        </p:spPr>
        <p:txBody>
          <a:bodyPr lIns="91425" tIns="91425" rIns="91425" bIns="91425" anchor="t" anchorCtr="0">
            <a:noAutofit/>
          </a:bodyPr>
          <a:lstStyle/>
          <a:p>
            <a:pPr lvl="0" rtl="0">
              <a:spcBef>
                <a:spcPts val="0"/>
              </a:spcBef>
              <a:buNone/>
            </a:pPr>
            <a:r>
              <a:rPr lang="en-US" sz="3000" dirty="0">
                <a:solidFill>
                  <a:schemeClr val="bg1"/>
                </a:solidFill>
                <a:latin typeface="Arial Narrow" panose="020B0606020202030204" pitchFamily="34" charset="0"/>
                <a:cs typeface="Arial" panose="020B0604020202020204" pitchFamily="34" charset="0"/>
              </a:rPr>
              <a:t>Big Data in Africa =&gt; Multi-disciplinary</a:t>
            </a:r>
          </a:p>
        </p:txBody>
      </p:sp>
      <p:sp>
        <p:nvSpPr>
          <p:cNvPr id="455" name="Shape 455"/>
          <p:cNvSpPr/>
          <p:nvPr/>
        </p:nvSpPr>
        <p:spPr>
          <a:xfrm>
            <a:off x="2791475" y="3199087"/>
            <a:ext cx="2532899" cy="1098899"/>
          </a:xfrm>
          <a:prstGeom prst="ellipse">
            <a:avLst/>
          </a:prstGeom>
          <a:solidFill>
            <a:srgbClr val="FFFFFF"/>
          </a:solidFill>
          <a:ln w="2857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Multi-disciplinary</a:t>
            </a:r>
          </a:p>
        </p:txBody>
      </p:sp>
      <p:sp>
        <p:nvSpPr>
          <p:cNvPr id="456" name="Shape 456"/>
          <p:cNvSpPr/>
          <p:nvPr/>
        </p:nvSpPr>
        <p:spPr>
          <a:xfrm>
            <a:off x="5717300" y="2105362"/>
            <a:ext cx="1725899" cy="447899"/>
          </a:xfrm>
          <a:prstGeom prst="roundRect">
            <a:avLst>
              <a:gd name="adj" fmla="val 16667"/>
            </a:avLst>
          </a:prstGeom>
          <a:solidFill>
            <a:schemeClr val="accent6"/>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Health</a:t>
            </a:r>
          </a:p>
        </p:txBody>
      </p:sp>
      <p:sp>
        <p:nvSpPr>
          <p:cNvPr id="457" name="Shape 457"/>
          <p:cNvSpPr/>
          <p:nvPr/>
        </p:nvSpPr>
        <p:spPr>
          <a:xfrm>
            <a:off x="1065575" y="1480950"/>
            <a:ext cx="1725899" cy="369299"/>
          </a:xfrm>
          <a:prstGeom prst="roundRect">
            <a:avLst>
              <a:gd name="adj" fmla="val 16667"/>
            </a:avLst>
          </a:prstGeom>
          <a:solidFill>
            <a:srgbClr val="B9E0FE"/>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Astronomy</a:t>
            </a:r>
          </a:p>
        </p:txBody>
      </p:sp>
      <p:sp>
        <p:nvSpPr>
          <p:cNvPr id="458" name="Shape 458"/>
          <p:cNvSpPr/>
          <p:nvPr/>
        </p:nvSpPr>
        <p:spPr>
          <a:xfrm>
            <a:off x="3123100" y="2652700"/>
            <a:ext cx="1725899" cy="455199"/>
          </a:xfrm>
          <a:prstGeom prst="roundRect">
            <a:avLst>
              <a:gd name="adj" fmla="val 16667"/>
            </a:avLst>
          </a:prstGeom>
          <a:solidFill>
            <a:schemeClr val="accent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dirty="0"/>
              <a:t>Natural Resources</a:t>
            </a:r>
          </a:p>
        </p:txBody>
      </p:sp>
      <p:sp>
        <p:nvSpPr>
          <p:cNvPr id="459" name="Shape 459"/>
          <p:cNvSpPr/>
          <p:nvPr/>
        </p:nvSpPr>
        <p:spPr>
          <a:xfrm>
            <a:off x="6091275" y="4380198"/>
            <a:ext cx="1725899" cy="369299"/>
          </a:xfrm>
          <a:prstGeom prst="roundRect">
            <a:avLst>
              <a:gd name="adj" fmla="val 16667"/>
            </a:avLst>
          </a:prstGeom>
          <a:solidFill>
            <a:schemeClr val="accen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Smart Cities</a:t>
            </a:r>
          </a:p>
        </p:txBody>
      </p:sp>
      <p:cxnSp>
        <p:nvCxnSpPr>
          <p:cNvPr id="460" name="Shape 460"/>
          <p:cNvCxnSpPr/>
          <p:nvPr/>
        </p:nvCxnSpPr>
        <p:spPr>
          <a:xfrm flipH="1">
            <a:off x="2611590" y="4246857"/>
            <a:ext cx="423899" cy="472800"/>
          </a:xfrm>
          <a:prstGeom prst="straightConnector1">
            <a:avLst/>
          </a:prstGeom>
          <a:noFill/>
          <a:ln w="38100" cap="flat" cmpd="sng">
            <a:solidFill>
              <a:schemeClr val="dk2"/>
            </a:solidFill>
            <a:prstDash val="solid"/>
            <a:round/>
            <a:headEnd type="none" w="lg" len="lg"/>
            <a:tailEnd type="triangle" w="lg" len="lg"/>
          </a:ln>
        </p:spPr>
      </p:cxnSp>
      <p:sp>
        <p:nvSpPr>
          <p:cNvPr id="461" name="Shape 461"/>
          <p:cNvSpPr/>
          <p:nvPr/>
        </p:nvSpPr>
        <p:spPr>
          <a:xfrm>
            <a:off x="5324375" y="1472348"/>
            <a:ext cx="1725899" cy="369299"/>
          </a:xfrm>
          <a:prstGeom prst="roundRect">
            <a:avLst>
              <a:gd name="adj" fmla="val 16667"/>
            </a:avLst>
          </a:prstGeom>
          <a:solidFill>
            <a:schemeClr val="accent6"/>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Bioinformatics</a:t>
            </a:r>
          </a:p>
        </p:txBody>
      </p:sp>
      <p:sp>
        <p:nvSpPr>
          <p:cNvPr id="462" name="Shape 462"/>
          <p:cNvSpPr/>
          <p:nvPr/>
        </p:nvSpPr>
        <p:spPr>
          <a:xfrm>
            <a:off x="643650" y="2738600"/>
            <a:ext cx="1725899" cy="369299"/>
          </a:xfrm>
          <a:prstGeom prst="roundRect">
            <a:avLst>
              <a:gd name="adj" fmla="val 16667"/>
            </a:avLst>
          </a:prstGeom>
          <a:solidFill>
            <a:srgbClr val="E6B8A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Agriculture</a:t>
            </a:r>
          </a:p>
        </p:txBody>
      </p:sp>
      <p:sp>
        <p:nvSpPr>
          <p:cNvPr id="463" name="Shape 463"/>
          <p:cNvSpPr/>
          <p:nvPr/>
        </p:nvSpPr>
        <p:spPr>
          <a:xfrm>
            <a:off x="572025" y="5198100"/>
            <a:ext cx="1725899" cy="369299"/>
          </a:xfrm>
          <a:prstGeom prst="roundRect">
            <a:avLst>
              <a:gd name="adj" fmla="val 16667"/>
            </a:avLst>
          </a:prstGeom>
          <a:solidFill>
            <a:srgbClr val="E6B8A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Retail</a:t>
            </a:r>
          </a:p>
        </p:txBody>
      </p:sp>
      <p:sp>
        <p:nvSpPr>
          <p:cNvPr id="464" name="Shape 464"/>
          <p:cNvSpPr/>
          <p:nvPr/>
        </p:nvSpPr>
        <p:spPr>
          <a:xfrm>
            <a:off x="6347700" y="4973912"/>
            <a:ext cx="1725899" cy="369299"/>
          </a:xfrm>
          <a:prstGeom prst="roundRect">
            <a:avLst>
              <a:gd name="adj" fmla="val 16667"/>
            </a:avLst>
          </a:prstGeom>
          <a:solidFill>
            <a:schemeClr val="accen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Transportation</a:t>
            </a:r>
          </a:p>
        </p:txBody>
      </p:sp>
      <p:sp>
        <p:nvSpPr>
          <p:cNvPr id="465" name="Shape 465"/>
          <p:cNvSpPr/>
          <p:nvPr/>
        </p:nvSpPr>
        <p:spPr>
          <a:xfrm>
            <a:off x="5411750" y="5741500"/>
            <a:ext cx="1725899" cy="369299"/>
          </a:xfrm>
          <a:prstGeom prst="roundRect">
            <a:avLst>
              <a:gd name="adj" fmla="val 16667"/>
            </a:avLst>
          </a:prstGeom>
          <a:solidFill>
            <a:schemeClr val="accen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Renewables</a:t>
            </a:r>
          </a:p>
        </p:txBody>
      </p:sp>
      <p:sp>
        <p:nvSpPr>
          <p:cNvPr id="466" name="Shape 466"/>
          <p:cNvSpPr/>
          <p:nvPr/>
        </p:nvSpPr>
        <p:spPr>
          <a:xfrm>
            <a:off x="541500" y="4576102"/>
            <a:ext cx="1725899" cy="447899"/>
          </a:xfrm>
          <a:prstGeom prst="roundRect">
            <a:avLst>
              <a:gd name="adj" fmla="val 16667"/>
            </a:avLst>
          </a:prstGeom>
          <a:solidFill>
            <a:srgbClr val="E6B8A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Financial &amp; Insurance</a:t>
            </a:r>
          </a:p>
        </p:txBody>
      </p:sp>
      <p:sp>
        <p:nvSpPr>
          <p:cNvPr id="467" name="Shape 467"/>
          <p:cNvSpPr/>
          <p:nvPr/>
        </p:nvSpPr>
        <p:spPr>
          <a:xfrm>
            <a:off x="373800" y="3957800"/>
            <a:ext cx="1725899" cy="369299"/>
          </a:xfrm>
          <a:prstGeom prst="roundRect">
            <a:avLst>
              <a:gd name="adj" fmla="val 16667"/>
            </a:avLst>
          </a:prstGeom>
          <a:solidFill>
            <a:srgbClr val="E6B8A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Manufacturing</a:t>
            </a:r>
          </a:p>
        </p:txBody>
      </p:sp>
      <p:sp>
        <p:nvSpPr>
          <p:cNvPr id="468" name="Shape 468"/>
          <p:cNvSpPr/>
          <p:nvPr/>
        </p:nvSpPr>
        <p:spPr>
          <a:xfrm>
            <a:off x="2468700" y="5201625"/>
            <a:ext cx="1725899" cy="369299"/>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Security</a:t>
            </a:r>
          </a:p>
        </p:txBody>
      </p:sp>
      <p:sp>
        <p:nvSpPr>
          <p:cNvPr id="469" name="Shape 469"/>
          <p:cNvSpPr/>
          <p:nvPr/>
        </p:nvSpPr>
        <p:spPr>
          <a:xfrm>
            <a:off x="3238675" y="4526012"/>
            <a:ext cx="1725899" cy="447899"/>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Government Services</a:t>
            </a:r>
          </a:p>
        </p:txBody>
      </p:sp>
      <p:sp>
        <p:nvSpPr>
          <p:cNvPr id="470" name="Shape 470"/>
          <p:cNvSpPr/>
          <p:nvPr/>
        </p:nvSpPr>
        <p:spPr>
          <a:xfrm>
            <a:off x="643650" y="2137712"/>
            <a:ext cx="1725899" cy="369299"/>
          </a:xfrm>
          <a:prstGeom prst="roundRect">
            <a:avLst>
              <a:gd name="adj" fmla="val 16667"/>
            </a:avLst>
          </a:prstGeom>
          <a:solidFill>
            <a:srgbClr val="B9E0FE"/>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Particle Physics</a:t>
            </a:r>
          </a:p>
        </p:txBody>
      </p:sp>
      <p:sp>
        <p:nvSpPr>
          <p:cNvPr id="471" name="Shape 471"/>
          <p:cNvSpPr/>
          <p:nvPr/>
        </p:nvSpPr>
        <p:spPr>
          <a:xfrm>
            <a:off x="541500" y="3339536"/>
            <a:ext cx="1725899" cy="444163"/>
          </a:xfrm>
          <a:prstGeom prst="roundRect">
            <a:avLst>
              <a:gd name="adj" fmla="val 16667"/>
            </a:avLst>
          </a:prstGeom>
          <a:solidFill>
            <a:srgbClr val="E6B8A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dirty="0"/>
              <a:t>Materials Science</a:t>
            </a:r>
          </a:p>
        </p:txBody>
      </p:sp>
      <p:sp>
        <p:nvSpPr>
          <p:cNvPr id="472" name="Shape 472"/>
          <p:cNvSpPr/>
          <p:nvPr/>
        </p:nvSpPr>
        <p:spPr>
          <a:xfrm>
            <a:off x="3115550" y="2027703"/>
            <a:ext cx="1725899" cy="533809"/>
          </a:xfrm>
          <a:prstGeom prst="roundRect">
            <a:avLst>
              <a:gd name="adj" fmla="val 16667"/>
            </a:avLst>
          </a:prstGeom>
          <a:solidFill>
            <a:schemeClr val="accent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dirty="0"/>
              <a:t>Environmental Science</a:t>
            </a:r>
          </a:p>
        </p:txBody>
      </p:sp>
      <p:sp>
        <p:nvSpPr>
          <p:cNvPr id="473" name="Shape 473"/>
          <p:cNvSpPr/>
          <p:nvPr/>
        </p:nvSpPr>
        <p:spPr>
          <a:xfrm>
            <a:off x="3123100" y="1402165"/>
            <a:ext cx="1725899" cy="454962"/>
          </a:xfrm>
          <a:prstGeom prst="roundRect">
            <a:avLst>
              <a:gd name="adj" fmla="val 16667"/>
            </a:avLst>
          </a:prstGeom>
          <a:solidFill>
            <a:schemeClr val="accent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dirty="0"/>
              <a:t>Earth Observation</a:t>
            </a:r>
          </a:p>
        </p:txBody>
      </p:sp>
      <p:sp>
        <p:nvSpPr>
          <p:cNvPr id="474" name="Shape 474"/>
          <p:cNvSpPr/>
          <p:nvPr/>
        </p:nvSpPr>
        <p:spPr>
          <a:xfrm>
            <a:off x="6091275" y="3000740"/>
            <a:ext cx="1725899" cy="447899"/>
          </a:xfrm>
          <a:prstGeom prst="roundRect">
            <a:avLst>
              <a:gd name="adj" fmla="val 16667"/>
            </a:avLst>
          </a:prstGeom>
          <a:solidFill>
            <a:schemeClr val="accent5"/>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Social Science &amp; Humanities</a:t>
            </a:r>
          </a:p>
        </p:txBody>
      </p:sp>
      <p:sp>
        <p:nvSpPr>
          <p:cNvPr id="475" name="Shape 475"/>
          <p:cNvSpPr/>
          <p:nvPr/>
        </p:nvSpPr>
        <p:spPr>
          <a:xfrm>
            <a:off x="6214450" y="3729762"/>
            <a:ext cx="1725899" cy="369299"/>
          </a:xfrm>
          <a:prstGeom prst="roundRect">
            <a:avLst>
              <a:gd name="adj" fmla="val 16667"/>
            </a:avLst>
          </a:prstGeom>
          <a:solidFill>
            <a:schemeClr val="accent5"/>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Education</a:t>
            </a:r>
          </a:p>
        </p:txBody>
      </p:sp>
      <p:cxnSp>
        <p:nvCxnSpPr>
          <p:cNvPr id="476" name="Shape 476"/>
          <p:cNvCxnSpPr/>
          <p:nvPr/>
        </p:nvCxnSpPr>
        <p:spPr>
          <a:xfrm>
            <a:off x="5094875" y="4233050"/>
            <a:ext cx="449100" cy="500400"/>
          </a:xfrm>
          <a:prstGeom prst="straightConnector1">
            <a:avLst/>
          </a:prstGeom>
          <a:noFill/>
          <a:ln w="38100" cap="flat" cmpd="sng">
            <a:solidFill>
              <a:schemeClr val="dk2"/>
            </a:solidFill>
            <a:prstDash val="solid"/>
            <a:round/>
            <a:headEnd type="none" w="lg" len="lg"/>
            <a:tailEnd type="triangle" w="lg" len="lg"/>
          </a:ln>
        </p:spPr>
      </p:cxnSp>
      <p:cxnSp>
        <p:nvCxnSpPr>
          <p:cNvPr id="477" name="Shape 477"/>
          <p:cNvCxnSpPr/>
          <p:nvPr/>
        </p:nvCxnSpPr>
        <p:spPr>
          <a:xfrm rot="10800000">
            <a:off x="2583441" y="2757855"/>
            <a:ext cx="476699" cy="488399"/>
          </a:xfrm>
          <a:prstGeom prst="straightConnector1">
            <a:avLst/>
          </a:prstGeom>
          <a:noFill/>
          <a:ln w="38100" cap="flat" cmpd="sng">
            <a:solidFill>
              <a:schemeClr val="dk2"/>
            </a:solidFill>
            <a:prstDash val="solid"/>
            <a:round/>
            <a:headEnd type="none" w="lg" len="lg"/>
            <a:tailEnd type="triangle" w="lg" len="lg"/>
          </a:ln>
        </p:spPr>
      </p:cxnSp>
      <p:cxnSp>
        <p:nvCxnSpPr>
          <p:cNvPr id="478" name="Shape 478"/>
          <p:cNvCxnSpPr/>
          <p:nvPr/>
        </p:nvCxnSpPr>
        <p:spPr>
          <a:xfrm rot="10800000" flipH="1">
            <a:off x="5151262" y="2764374"/>
            <a:ext cx="441300" cy="467700"/>
          </a:xfrm>
          <a:prstGeom prst="straightConnector1">
            <a:avLst/>
          </a:prstGeom>
          <a:noFill/>
          <a:ln w="38100" cap="flat" cmpd="sng">
            <a:solidFill>
              <a:schemeClr val="dk2"/>
            </a:solidFill>
            <a:prstDash val="solid"/>
            <a:round/>
            <a:headEnd type="none" w="lg" len="lg"/>
            <a:tailEnd type="triangle" w="lg" len="lg"/>
          </a:ln>
        </p:spPr>
      </p:cxnSp>
      <p:sp>
        <p:nvSpPr>
          <p:cNvPr id="479" name="Shape 479"/>
          <p:cNvSpPr/>
          <p:nvPr/>
        </p:nvSpPr>
        <p:spPr>
          <a:xfrm>
            <a:off x="3238662" y="5741487"/>
            <a:ext cx="1725899" cy="369299"/>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Food Security</a:t>
            </a:r>
          </a:p>
        </p:txBody>
      </p:sp>
      <p:sp>
        <p:nvSpPr>
          <p:cNvPr id="480" name="Shape 480"/>
          <p:cNvSpPr/>
          <p:nvPr/>
        </p:nvSpPr>
        <p:spPr>
          <a:xfrm>
            <a:off x="4365362" y="5201937"/>
            <a:ext cx="1725899" cy="369299"/>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Water Supply</a:t>
            </a:r>
          </a:p>
        </p:txBody>
      </p:sp>
      <p:sp>
        <p:nvSpPr>
          <p:cNvPr id="481" name="Shape 481"/>
          <p:cNvSpPr/>
          <p:nvPr/>
        </p:nvSpPr>
        <p:spPr>
          <a:xfrm>
            <a:off x="1065575" y="5741500"/>
            <a:ext cx="1725899" cy="369299"/>
          </a:xfrm>
          <a:prstGeom prst="roundRect">
            <a:avLst>
              <a:gd name="adj" fmla="val 16667"/>
            </a:avLst>
          </a:prstGeom>
          <a:solidFill>
            <a:srgbClr val="E6B8A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Mining</a:t>
            </a:r>
          </a:p>
        </p:txBody>
      </p:sp>
    </p:spTree>
    <p:extLst>
      <p:ext uri="{BB962C8B-B14F-4D97-AF65-F5344CB8AC3E}">
        <p14:creationId xmlns:p14="http://schemas.microsoft.com/office/powerpoint/2010/main" val="1286070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10939</TotalTime>
  <Words>1226</Words>
  <Application>Microsoft Office PowerPoint</Application>
  <PresentationFormat>On-screen Show (4:3)</PresentationFormat>
  <Paragraphs>173</Paragraphs>
  <Slides>20</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ＭＳ Ｐゴシック</vt:lpstr>
      <vt:lpstr>Arial</vt:lpstr>
      <vt:lpstr>Arial Narrow</vt:lpstr>
      <vt:lpstr>Calibri</vt:lpstr>
      <vt:lpstr>Courier New</vt:lpstr>
      <vt:lpstr>Wingdings</vt:lpstr>
      <vt:lpstr>ヒラギノ角ゴ ProN W3</vt:lpstr>
      <vt:lpstr>Office Theme</vt:lpstr>
      <vt:lpstr>Custom Theme</vt:lpstr>
      <vt:lpstr>PowerPoint Presentation</vt:lpstr>
      <vt:lpstr>Policy Framework </vt:lpstr>
      <vt:lpstr>Strategic Goals</vt:lpstr>
      <vt:lpstr>Strategic Goals &amp; Interventions</vt:lpstr>
      <vt:lpstr>Strategic Goals &amp; Interventions</vt:lpstr>
      <vt:lpstr>Srategic Goals &amp; Interventions</vt:lpstr>
      <vt:lpstr>DST Enabling Initiatives</vt:lpstr>
      <vt:lpstr>SA: National Integrated Cyber-infrastructure System (NICIS)</vt:lpstr>
      <vt:lpstr>PowerPoint Presentation</vt:lpstr>
      <vt:lpstr> Big Data Initiatives in South Africa</vt:lpstr>
      <vt:lpstr>PowerPoint Presentation</vt:lpstr>
      <vt:lpstr>MeerKAT Data Processing</vt:lpstr>
      <vt:lpstr>The Data Challenge</vt:lpstr>
      <vt:lpstr>MeerKAT Site Complex</vt:lpstr>
      <vt:lpstr>Karoo Array Processor Building</vt:lpstr>
      <vt:lpstr>Big Data High Performance Computing Facility (BDHPC)</vt:lpstr>
      <vt:lpstr>Big Data Africa</vt:lpstr>
      <vt:lpstr>IDIA Campus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Studio1</dc:creator>
  <cp:lastModifiedBy>Takalani Nemaungani</cp:lastModifiedBy>
  <cp:revision>207</cp:revision>
  <cp:lastPrinted>2015-08-03T08:32:08Z</cp:lastPrinted>
  <dcterms:created xsi:type="dcterms:W3CDTF">2014-05-24T03:10:18Z</dcterms:created>
  <dcterms:modified xsi:type="dcterms:W3CDTF">2018-04-10T11:01:07Z</dcterms:modified>
</cp:coreProperties>
</file>