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78.xml"/>
  <Override ContentType="application/vnd.openxmlformats-officedocument.presentationml.slide+xml" PartName="/ppt/slides/slide60.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06207-6EA9-4786-A391-BF784986F2A9}"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D4546-AF9E-4E46-88C6-2829F18527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06207-6EA9-4786-A391-BF784986F2A9}" type="datetimeFigureOut">
              <a:rPr lang="en-US" smtClean="0"/>
              <a:pPr/>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D4546-AF9E-4E46-88C6-2829F18527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nity3d.co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Graphi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docs.unity3d.com/Manual/class-Quaternion.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ocs.unity3d.com/Manual/TimeFrameManagemen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docs.unity3d.com/Manual/class-AnimationClip.html" TargetMode="External"/><Relationship Id="rId2" Type="http://schemas.openxmlformats.org/officeDocument/2006/relationships/hyperlink" Target="https://docs.unity3d.com/Manual/AnimationClips.html" TargetMode="Externa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docs.unity3d.com/Manual/AvatarCreationandSetup.html" TargetMode="External"/><Relationship Id="rId2" Type="http://schemas.openxmlformats.org/officeDocument/2006/relationships/hyperlink" Target="https://docs.unity3d.com/Manual/class-AnimatorController.html" TargetMode="Externa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ocs.unity3d.com/Packages/com.unity.timeline@1.2/manual/tl_about.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ideo" Target="file:///C:\Users\user\Desktop\Unity%20Presentation\XR%20-%20The%20Merging%20of%20Augmented%20Reality%20AR,%20Virtual%20Reality%20VR%20and%20Mixed%20Reality%20in%202020.mp4"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jpeg"/>
          <p:cNvPicPr>
            <a:picLocks noChangeAspect="1"/>
          </p:cNvPicPr>
          <p:nvPr/>
        </p:nvPicPr>
        <p:blipFill>
          <a:blip r:embed="rId2"/>
          <a:stretch>
            <a:fillRect/>
          </a:stretch>
        </p:blipFill>
        <p:spPr>
          <a:xfrm>
            <a:off x="0" y="0"/>
            <a:ext cx="9144000" cy="691655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smtClean="0"/>
              <a:t>Unity’s interface</a:t>
            </a:r>
            <a:endParaRPr lang="en-US" sz="3600" dirty="0"/>
          </a:p>
        </p:txBody>
      </p:sp>
      <p:pic>
        <p:nvPicPr>
          <p:cNvPr id="4" name="Content Placeholder 3" descr="Screenshot (30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09).png"/>
          <p:cNvPicPr>
            <a:picLocks noGrp="1" noChangeAspect="1"/>
          </p:cNvPicPr>
          <p:nvPr>
            <p:ph idx="1"/>
          </p:nvPr>
        </p:nvPicPr>
        <p:blipFill>
          <a:blip r:embed="rId2"/>
          <a:stretch>
            <a:fillRect/>
          </a:stretch>
        </p:blipFill>
        <p:spPr>
          <a:xfrm>
            <a:off x="214282" y="214290"/>
            <a:ext cx="8786873" cy="642942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ty interface 2.png"/>
          <p:cNvPicPr>
            <a:picLocks noGrp="1" noChangeAspect="1"/>
          </p:cNvPicPr>
          <p:nvPr>
            <p:ph idx="1"/>
          </p:nvPr>
        </p:nvPicPr>
        <p:blipFill>
          <a:blip r:embed="rId2"/>
          <a:stretch>
            <a:fillRect/>
          </a:stretch>
        </p:blipFill>
        <p:spPr>
          <a:xfrm>
            <a:off x="214282" y="0"/>
            <a:ext cx="8715436" cy="664371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Interface(UI)</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IN" sz="1600" dirty="0" smtClean="0"/>
              <a:t>Unity UI (User Interface) is used to create a user interface in your game or application.</a:t>
            </a:r>
            <a:endParaRPr lang="en-US" sz="1600" dirty="0" smtClean="0"/>
          </a:p>
          <a:p>
            <a:r>
              <a:rPr lang="en-IN" sz="1600" dirty="0" smtClean="0"/>
              <a:t>the workflow for designing Unity UI follows a slightly different path than the one we have been going through so far. For starters, UI elements are not standard </a:t>
            </a:r>
            <a:r>
              <a:rPr lang="en-IN" sz="1600" dirty="0" err="1" smtClean="0"/>
              <a:t>GameObjects</a:t>
            </a:r>
            <a:r>
              <a:rPr lang="en-IN" sz="1600" dirty="0" smtClean="0"/>
              <a:t> and can't be used as such.</a:t>
            </a:r>
          </a:p>
          <a:p>
            <a:r>
              <a:rPr lang="en-IN" sz="1600" dirty="0" smtClean="0"/>
              <a:t> UI elements are designed differently; UI elements are designed differently; a menu button that looks correct in a 4:3 resolution may look stretched or distorted in a 16:9 resolution if not set upright.</a:t>
            </a:r>
            <a:endParaRPr lang="en-US" sz="1600" dirty="0" smtClean="0"/>
          </a:p>
          <a:p>
            <a:r>
              <a:rPr lang="en-IN" sz="1600" dirty="0" smtClean="0"/>
              <a:t>In Unity, we cannot place the UI elements directly on the scene. They are always located as children of a special </a:t>
            </a:r>
            <a:r>
              <a:rPr lang="en-IN" sz="1600" dirty="0" err="1" smtClean="0"/>
              <a:t>GameObject</a:t>
            </a:r>
            <a:r>
              <a:rPr lang="en-IN" sz="1600" dirty="0" smtClean="0"/>
              <a:t> called the Canvas.</a:t>
            </a:r>
          </a:p>
          <a:p>
            <a:endParaRPr lang="en-US" sz="1600" dirty="0" smtClean="0"/>
          </a:p>
          <a:p>
            <a:r>
              <a:rPr lang="en-IN" sz="1600" b="1" dirty="0" smtClean="0"/>
              <a:t>UI CANVAS:-</a:t>
            </a:r>
            <a:endParaRPr lang="en-US" sz="1600" dirty="0" smtClean="0"/>
          </a:p>
          <a:p>
            <a:r>
              <a:rPr lang="en-IN" sz="1600" dirty="0" smtClean="0"/>
              <a:t>UI Canvas acts as the master of all UI elements on the screen. Because of that, all UI elements are required to be the child game object of the canvas game object.</a:t>
            </a:r>
            <a:endParaRPr lang="en-US" sz="1600" dirty="0" smtClean="0"/>
          </a:p>
          <a:p>
            <a:r>
              <a:rPr lang="en-IN" sz="1600" dirty="0" smtClean="0"/>
              <a:t>To add the canvas in your scene right, click on the Scene name or Main Came and select </a:t>
            </a:r>
            <a:r>
              <a:rPr lang="en-IN" sz="1600" b="1" dirty="0" err="1" smtClean="0"/>
              <a:t>GameObject</a:t>
            </a:r>
            <a:r>
              <a:rPr lang="en-IN" sz="1600" b="1" dirty="0" smtClean="0"/>
              <a:t> -&gt; UI -&gt; Canvas</a:t>
            </a:r>
            <a:endParaRPr lang="en-US" sz="1600" b="1" dirty="0" smtClean="0"/>
          </a:p>
          <a:p>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Autofit/>
          </a:bodyPr>
          <a:lstStyle/>
          <a:p>
            <a:pPr algn="l"/>
            <a:r>
              <a:rPr lang="en-US" sz="2800" dirty="0" smtClean="0"/>
              <a:t> UI Canvas </a:t>
            </a:r>
            <a:endParaRPr lang="en-US" sz="2800" dirty="0"/>
          </a:p>
        </p:txBody>
      </p:sp>
      <p:pic>
        <p:nvPicPr>
          <p:cNvPr id="4" name="Content Placeholder 3" descr="Unity UI"/>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428596" y="928688"/>
            <a:ext cx="8286808" cy="564356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Autofit/>
          </a:bodyPr>
          <a:lstStyle/>
          <a:p>
            <a:pPr algn="l"/>
            <a:r>
              <a:rPr lang="en-IN" sz="2800" dirty="0" smtClean="0"/>
              <a:t>Canvas Components</a:t>
            </a:r>
            <a:r>
              <a:rPr lang="en-US" sz="2800" dirty="0" smtClean="0"/>
              <a:t/>
            </a:r>
            <a:br>
              <a:rPr lang="en-US" sz="2800" dirty="0" smtClean="0"/>
            </a:br>
            <a:endParaRPr lang="en-US" sz="2800" dirty="0"/>
          </a:p>
        </p:txBody>
      </p:sp>
      <p:pic>
        <p:nvPicPr>
          <p:cNvPr id="4" name="Content Placeholder 3" descr="Unity UI"/>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214546" y="928688"/>
            <a:ext cx="4714908" cy="54292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a:bodyPr>
          <a:lstStyle/>
          <a:p>
            <a:pPr>
              <a:buFont typeface="Courier New" pitchFamily="49" charset="0"/>
              <a:buChar char="o"/>
            </a:pPr>
            <a:endParaRPr lang="en-US" sz="2000" dirty="0" smtClean="0"/>
          </a:p>
          <a:p>
            <a:r>
              <a:rPr lang="en-IN" sz="2000" dirty="0" smtClean="0"/>
              <a:t> </a:t>
            </a:r>
            <a:r>
              <a:rPr lang="en-IN" sz="2000" b="1" u="sng" dirty="0" smtClean="0"/>
              <a:t> Canvas Component</a:t>
            </a:r>
            <a:endParaRPr lang="en-US" sz="2000" dirty="0" smtClean="0"/>
          </a:p>
          <a:p>
            <a:pPr>
              <a:buFont typeface="Courier New" pitchFamily="49" charset="0"/>
              <a:buChar char="o"/>
            </a:pPr>
            <a:r>
              <a:rPr lang="en-IN" sz="2000" dirty="0" smtClean="0"/>
              <a:t>canvas is the master component that holds a couple of universal options as to how the UI is drawn. </a:t>
            </a:r>
            <a:endParaRPr lang="en-US" sz="2000" dirty="0" smtClean="0"/>
          </a:p>
          <a:p>
            <a:pPr>
              <a:buFont typeface="Courier New" pitchFamily="49" charset="0"/>
              <a:buChar char="o"/>
            </a:pPr>
            <a:r>
              <a:rPr lang="en-IN" sz="2000" dirty="0" smtClean="0"/>
              <a:t>The first prop </a:t>
            </a:r>
            <a:r>
              <a:rPr lang="en-IN" sz="2000" dirty="0" err="1" smtClean="0"/>
              <a:t>erty</a:t>
            </a:r>
            <a:r>
              <a:rPr lang="en-IN" sz="2000" dirty="0" smtClean="0"/>
              <a:t> </a:t>
            </a:r>
            <a:r>
              <a:rPr lang="en-IN" sz="2000" b="1" dirty="0" smtClean="0"/>
              <a:t>Render Mode</a:t>
            </a:r>
            <a:r>
              <a:rPr lang="en-IN" sz="2000" dirty="0" smtClean="0"/>
              <a:t> defines the method that is used to draw the canvas onto the Game's view.</a:t>
            </a:r>
            <a:endParaRPr lang="en-US" sz="2000" dirty="0" smtClean="0"/>
          </a:p>
          <a:p>
            <a:endParaRPr lang="en-US" sz="2000" dirty="0" smtClean="0"/>
          </a:p>
          <a:p>
            <a:endParaRPr lang="en-US" sz="2000" dirty="0"/>
          </a:p>
        </p:txBody>
      </p:sp>
      <p:pic>
        <p:nvPicPr>
          <p:cNvPr id="4" name="Picture 3" descr="Unity UI"/>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142976" y="2857496"/>
            <a:ext cx="6929486" cy="257176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57166"/>
            <a:ext cx="8229600" cy="6072230"/>
          </a:xfrm>
        </p:spPr>
        <p:txBody>
          <a:bodyPr/>
          <a:lstStyle/>
          <a:p>
            <a:r>
              <a:rPr lang="en-IN" sz="2400" b="1" dirty="0" smtClean="0"/>
              <a:t>Graphics </a:t>
            </a:r>
            <a:r>
              <a:rPr lang="en-IN" sz="2400" b="1" dirty="0" err="1" smtClean="0"/>
              <a:t>Raycaster</a:t>
            </a:r>
            <a:r>
              <a:rPr lang="en-IN" sz="2400" b="1" dirty="0" smtClean="0"/>
              <a:t> </a:t>
            </a:r>
            <a:endParaRPr lang="en-US" sz="2400" dirty="0" smtClean="0"/>
          </a:p>
          <a:p>
            <a:pPr>
              <a:buFont typeface="Courier New" pitchFamily="49" charset="0"/>
              <a:buChar char="o"/>
            </a:pPr>
            <a:r>
              <a:rPr lang="en-IN" sz="2400" b="1" dirty="0" smtClean="0"/>
              <a:t>Graphics </a:t>
            </a:r>
            <a:r>
              <a:rPr lang="en-IN" sz="2400" b="1" dirty="0" err="1" smtClean="0"/>
              <a:t>Raycaster</a:t>
            </a:r>
            <a:r>
              <a:rPr lang="en-IN" sz="2400" b="1" dirty="0" smtClean="0"/>
              <a:t> </a:t>
            </a:r>
            <a:r>
              <a:rPr lang="en-IN" sz="2400" dirty="0" smtClean="0"/>
              <a:t>component deals primarily with </a:t>
            </a:r>
            <a:r>
              <a:rPr lang="en-IN" sz="2400" dirty="0" err="1" smtClean="0"/>
              <a:t>raycasting</a:t>
            </a:r>
            <a:r>
              <a:rPr lang="en-IN" sz="2400" dirty="0" smtClean="0"/>
              <a:t> (link to Unity Documentation for </a:t>
            </a:r>
            <a:r>
              <a:rPr lang="en-IN" sz="2400" dirty="0" err="1" smtClean="0"/>
              <a:t>Raycasting</a:t>
            </a:r>
            <a:r>
              <a:rPr lang="en-IN" sz="2400" dirty="0" smtClean="0"/>
              <a:t>) the UI elements and ensuring user-initiated events like clicks and drags work correctly.</a:t>
            </a:r>
            <a:endParaRPr lang="en-US" sz="2400" dirty="0" smtClean="0"/>
          </a:p>
          <a:p>
            <a:endParaRPr lang="en-IN" sz="2400" b="1" dirty="0" smtClean="0"/>
          </a:p>
          <a:p>
            <a:endParaRPr lang="en-IN" sz="2400" b="1" dirty="0" smtClean="0"/>
          </a:p>
          <a:p>
            <a:endParaRPr lang="en-IN" sz="2400" b="1" dirty="0" smtClean="0"/>
          </a:p>
          <a:p>
            <a:endParaRPr lang="en-IN" sz="2400" b="1" dirty="0" smtClean="0"/>
          </a:p>
          <a:p>
            <a:endParaRPr lang="en-IN" sz="2400" b="1" dirty="0" smtClean="0"/>
          </a:p>
          <a:p>
            <a:endParaRPr lang="en-IN" sz="2400" b="1" dirty="0" smtClean="0"/>
          </a:p>
          <a:p>
            <a:endParaRPr lang="en-IN" sz="2400" b="1" dirty="0" smtClean="0"/>
          </a:p>
          <a:p>
            <a:endParaRPr lang="en-IN" sz="2400" b="1" dirty="0" smtClean="0"/>
          </a:p>
          <a:p>
            <a:endParaRPr lang="en-US" dirty="0"/>
          </a:p>
        </p:txBody>
      </p:sp>
      <p:pic>
        <p:nvPicPr>
          <p:cNvPr id="4" name="Content Placeholder 3" descr="Unity UI"/>
          <p:cNvPicPr>
            <a:picLocks/>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357290" y="3000372"/>
            <a:ext cx="6572296" cy="307341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214290"/>
            <a:ext cx="8429684" cy="210306"/>
          </a:xfrm>
          <a:prstGeom prst="rect">
            <a:avLst/>
          </a:prstGeom>
          <a:solidFill>
            <a:srgbClr val="FFFFFF"/>
          </a:solidFill>
          <a:ln w="9525">
            <a:noFill/>
            <a:miter lim="800000"/>
            <a:headEnd/>
            <a:tailEnd/>
          </a:ln>
          <a:effectLst/>
        </p:spPr>
        <p:txBody>
          <a:bodyPr vert="horz" wrap="square" lIns="0" tIns="2539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1F3763"/>
              </a:solidFill>
              <a:effectLst/>
              <a:latin typeface="Calibri Light" pitchFamily="34" charset="0"/>
              <a:ea typeface="Times New Roman" pitchFamily="18" charset="0"/>
              <a:cs typeface="Times New Roman" pitchFamily="18" charset="0"/>
            </a:endParaRPr>
          </a:p>
        </p:txBody>
      </p:sp>
      <p:sp>
        <p:nvSpPr>
          <p:cNvPr id="6" name="Content Placeholder 5"/>
          <p:cNvSpPr>
            <a:spLocks noGrp="1"/>
          </p:cNvSpPr>
          <p:nvPr>
            <p:ph idx="1"/>
          </p:nvPr>
        </p:nvSpPr>
        <p:spPr>
          <a:xfrm>
            <a:off x="457200" y="357166"/>
            <a:ext cx="8229600" cy="6143668"/>
          </a:xfrm>
        </p:spPr>
        <p:txBody>
          <a:bodyPr/>
          <a:lstStyle/>
          <a:p>
            <a:endParaRPr lang="en-IN" sz="2000" b="1" dirty="0" smtClean="0"/>
          </a:p>
          <a:p>
            <a:r>
              <a:rPr lang="en-IN" sz="2400" b="1" dirty="0" smtClean="0"/>
              <a:t>Canvas Scalar</a:t>
            </a:r>
            <a:endParaRPr lang="en-US" sz="2400" b="1" dirty="0" smtClean="0"/>
          </a:p>
          <a:p>
            <a:pPr>
              <a:buFont typeface="Courier New" pitchFamily="49" charset="0"/>
              <a:buChar char="o"/>
            </a:pPr>
            <a:r>
              <a:rPr lang="en-IN" sz="2400" dirty="0" smtClean="0"/>
              <a:t>The canvas scalar component is a set of options that allows you to adjust the scale and appearance of the UI elements in a more definitive way.</a:t>
            </a:r>
          </a:p>
          <a:p>
            <a:pPr>
              <a:buFont typeface="Courier New" pitchFamily="49" charset="0"/>
              <a:buChar char="o"/>
            </a:pPr>
            <a:endParaRPr lang="en-US" sz="2400" dirty="0" smtClean="0"/>
          </a:p>
          <a:p>
            <a:endParaRPr lang="en-IN" sz="2400" b="1" dirty="0" smtClean="0"/>
          </a:p>
          <a:p>
            <a:endParaRPr lang="en-IN" sz="24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endParaRPr lang="en-IN" sz="2000" b="1" dirty="0" smtClean="0"/>
          </a:p>
          <a:p>
            <a:pPr>
              <a:buNone/>
            </a:pPr>
            <a:endParaRPr lang="en-IN" sz="2000" b="1" dirty="0" smtClean="0"/>
          </a:p>
          <a:p>
            <a:endParaRPr lang="en-US" dirty="0"/>
          </a:p>
        </p:txBody>
      </p:sp>
      <p:pic>
        <p:nvPicPr>
          <p:cNvPr id="5" name="Picture 4" descr="Unity UI"/>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071538" y="3000372"/>
            <a:ext cx="6500858" cy="292895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lstStyle/>
          <a:p>
            <a:r>
              <a:rPr lang="en-IN" b="1" dirty="0" smtClean="0"/>
              <a:t>Unity UI Button</a:t>
            </a:r>
            <a:endParaRPr lang="en-US" b="1" dirty="0" smtClean="0"/>
          </a:p>
          <a:p>
            <a:pPr>
              <a:buFont typeface="Courier New" pitchFamily="49" charset="0"/>
              <a:buChar char="o"/>
            </a:pPr>
            <a:r>
              <a:rPr lang="en-IN" sz="2000" dirty="0" smtClean="0"/>
              <a:t>Button is used to initiate or confirm an action</a:t>
            </a:r>
            <a:endParaRPr lang="en-US" sz="2000" dirty="0" smtClean="0"/>
          </a:p>
          <a:p>
            <a:endParaRPr lang="en-US" dirty="0"/>
          </a:p>
        </p:txBody>
      </p:sp>
      <p:pic>
        <p:nvPicPr>
          <p:cNvPr id="4" name="Picture 3" descr="Unity UI Button"/>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000100" y="1428736"/>
            <a:ext cx="6643734" cy="507209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82726"/>
          </a:xfrm>
        </p:spPr>
        <p:txBody>
          <a:bodyPr>
            <a:normAutofit/>
          </a:bodyPr>
          <a:lstStyle/>
          <a:p>
            <a:r>
              <a:rPr lang="en-US" dirty="0" smtClean="0"/>
              <a:t>INTRODUCTION </a:t>
            </a:r>
            <a:r>
              <a:rPr lang="en-US" b="1" dirty="0" smtClean="0"/>
              <a:t/>
            </a:r>
            <a:br>
              <a:rPr lang="en-US" b="1" dirty="0" smtClean="0"/>
            </a:br>
            <a:r>
              <a:rPr lang="en-US" dirty="0" smtClean="0"/>
              <a:t> </a:t>
            </a:r>
            <a:r>
              <a:rPr lang="en-US" u="sng" dirty="0" smtClean="0">
                <a:hlinkClick r:id="rId2"/>
              </a:rPr>
              <a:t>unity3d.com</a:t>
            </a:r>
            <a:r>
              <a:rPr lang="en-US" dirty="0" smtClean="0"/>
              <a:t>. </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a:p>
        </p:txBody>
      </p:sp>
      <p:pic>
        <p:nvPicPr>
          <p:cNvPr id="4" name="Picture 3" descr="Screenshot 2020-10-27 070917.png"/>
          <p:cNvPicPr>
            <a:picLocks noChangeAspect="1"/>
          </p:cNvPicPr>
          <p:nvPr/>
        </p:nvPicPr>
        <p:blipFill>
          <a:blip r:embed="rId3"/>
          <a:stretch>
            <a:fillRect/>
          </a:stretch>
        </p:blipFill>
        <p:spPr>
          <a:xfrm>
            <a:off x="785786" y="2357430"/>
            <a:ext cx="7572428" cy="407069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00792"/>
          </a:xfrm>
        </p:spPr>
        <p:txBody>
          <a:bodyPr/>
          <a:lstStyle/>
          <a:p>
            <a:r>
              <a:rPr lang="en-IN" b="1" dirty="0" smtClean="0"/>
              <a:t>Unity UI Text</a:t>
            </a:r>
            <a:endParaRPr lang="en-US" dirty="0" smtClean="0"/>
          </a:p>
          <a:p>
            <a:pPr>
              <a:buFont typeface="Courier New" pitchFamily="49" charset="0"/>
              <a:buChar char="o"/>
            </a:pPr>
            <a:r>
              <a:rPr lang="en-IN" sz="1800" dirty="0" smtClean="0"/>
              <a:t>Text elements can be used to provide captions or labels for other GUI controls or to display instructions or other text.</a:t>
            </a:r>
            <a:endParaRPr lang="en-US" sz="1800" dirty="0" smtClean="0"/>
          </a:p>
          <a:p>
            <a:endParaRPr lang="en-US" dirty="0"/>
          </a:p>
        </p:txBody>
      </p:sp>
      <p:pic>
        <p:nvPicPr>
          <p:cNvPr id="4" name="Picture 3" descr="Unity UI Text"/>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714348" y="2183130"/>
            <a:ext cx="7715304" cy="37462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lstStyle/>
          <a:p>
            <a:r>
              <a:rPr lang="en-IN" b="1" dirty="0" smtClean="0"/>
              <a:t>Unity UI Slider</a:t>
            </a:r>
            <a:endParaRPr lang="en-US" b="1" dirty="0" smtClean="0"/>
          </a:p>
          <a:p>
            <a:pPr>
              <a:buFont typeface="Courier New" pitchFamily="49" charset="0"/>
              <a:buChar char="o"/>
            </a:pPr>
            <a:r>
              <a:rPr lang="en-IN" sz="1800" dirty="0" smtClean="0"/>
              <a:t>The Slider UI element is commonly used where a certain value should be set between a minimum and maximum value pair. One of the most common usages of this is for audio volume, screen brightness, or for doing zoom.</a:t>
            </a:r>
            <a:r>
              <a:rPr lang="en-US" sz="1800" dirty="0" smtClean="0"/>
              <a:t> </a:t>
            </a:r>
          </a:p>
          <a:p>
            <a:endParaRPr lang="en-US" dirty="0"/>
          </a:p>
        </p:txBody>
      </p:sp>
      <p:pic>
        <p:nvPicPr>
          <p:cNvPr id="4" name="Picture 3" descr="Unity UI Slider"/>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785786" y="2075180"/>
            <a:ext cx="7786742" cy="421134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714348" y="1714488"/>
            <a:ext cx="7429552" cy="4524315"/>
          </a:xfrm>
          <a:prstGeom prst="rect">
            <a:avLst/>
          </a:prstGeom>
        </p:spPr>
        <p:txBody>
          <a:bodyPr wrap="square">
            <a:spAutoFit/>
          </a:bodyPr>
          <a:lstStyle/>
          <a:p>
            <a:r>
              <a:rPr lang="en-US" sz="2800" b="1" dirty="0" smtClean="0"/>
              <a:t>Graphics</a:t>
            </a:r>
            <a:r>
              <a:rPr lang="en-US" sz="2800" dirty="0" smtClean="0"/>
              <a:t> are visual images or designs on some surface, such as a wall, canvas, screen, paper, or stone to inform, illustrate, or entertain. In contemporary usage, it includes a pictorial representation of data, as in c manufacture, in typesetting and the graphic arts, and in educational and recreational software. Images that are generated by a computer are called computer graphics.</a:t>
            </a:r>
          </a:p>
          <a:p>
            <a:r>
              <a:rPr lang="en-US" dirty="0" smtClean="0">
                <a:hlinkClick r:id="rId2"/>
              </a:rPr>
              <a:t/>
            </a:r>
            <a:br>
              <a:rPr lang="en-US" dirty="0" smtClean="0">
                <a:hlinkClick r:id="rId2"/>
              </a:rPr>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lstStyle/>
          <a:p>
            <a:r>
              <a:rPr lang="en-US" dirty="0" smtClean="0"/>
              <a:t>Graphics in Unity</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smtClean="0"/>
              <a:t>This section explain all the need to know about</a:t>
            </a:r>
          </a:p>
          <a:p>
            <a:pPr marL="514350" indent="-514350">
              <a:buFont typeface="Courier New" pitchFamily="49" charset="0"/>
              <a:buChar char="o"/>
            </a:pPr>
            <a:r>
              <a:rPr lang="en-US" dirty="0" smtClean="0"/>
              <a:t>Render pipelines  </a:t>
            </a:r>
          </a:p>
          <a:p>
            <a:pPr marL="514350" indent="-514350">
              <a:buFont typeface="Courier New" pitchFamily="49" charset="0"/>
              <a:buChar char="o"/>
            </a:pPr>
            <a:r>
              <a:rPr lang="en-US" dirty="0" smtClean="0"/>
              <a:t>Cameras</a:t>
            </a:r>
          </a:p>
          <a:p>
            <a:pPr marL="514350" indent="-514350">
              <a:buFont typeface="Courier New" pitchFamily="49" charset="0"/>
              <a:buChar char="o"/>
            </a:pPr>
            <a:r>
              <a:rPr lang="en-US" dirty="0" smtClean="0"/>
              <a:t>Lighting</a:t>
            </a:r>
          </a:p>
          <a:p>
            <a:pPr marL="514350" indent="-514350">
              <a:buFont typeface="Courier New" pitchFamily="49" charset="0"/>
              <a:buChar char="o"/>
            </a:pPr>
            <a:r>
              <a:rPr lang="en-US" dirty="0" smtClean="0"/>
              <a:t>Meshes</a:t>
            </a:r>
          </a:p>
          <a:p>
            <a:pPr marL="514350" indent="-514350">
              <a:buFont typeface="Courier New" pitchFamily="49" charset="0"/>
              <a:buChar char="o"/>
            </a:pPr>
            <a:r>
              <a:rPr lang="en-US" dirty="0" smtClean="0"/>
              <a:t>Materials</a:t>
            </a:r>
          </a:p>
          <a:p>
            <a:pPr marL="514350" indent="-514350">
              <a:buFont typeface="Courier New" pitchFamily="49" charset="0"/>
              <a:buChar char="o"/>
            </a:pPr>
            <a:r>
              <a:rPr lang="en-US" dirty="0" err="1" smtClean="0"/>
              <a:t>Shaders</a:t>
            </a:r>
            <a:endParaRPr lang="en-US" dirty="0" smtClean="0"/>
          </a:p>
          <a:p>
            <a:pPr marL="514350" indent="-514350">
              <a:buFont typeface="Courier New" pitchFamily="49" charset="0"/>
              <a:buChar char="o"/>
            </a:pPr>
            <a:r>
              <a:rPr lang="en-US" dirty="0" smtClean="0"/>
              <a:t>Particle System</a:t>
            </a:r>
          </a:p>
          <a:p>
            <a:pPr marL="514350" indent="-514350">
              <a:buFont typeface="Courier New" pitchFamily="49" charset="0"/>
              <a:buChar char="o"/>
            </a:pPr>
            <a:r>
              <a:rPr lang="en-US" dirty="0" smtClean="0"/>
              <a:t>Creating Environments</a:t>
            </a:r>
          </a:p>
          <a:p>
            <a:pPr marL="514350" indent="-514350">
              <a:buFont typeface="Courier New" pitchFamily="49" charset="0"/>
              <a:buChar char="o"/>
            </a:pPr>
            <a:r>
              <a:rPr lang="en-US" dirty="0" smtClean="0"/>
              <a:t>Visual Effect Components</a:t>
            </a:r>
          </a:p>
          <a:p>
            <a:pPr marL="514350" indent="-514350">
              <a:buFont typeface="Courier New" pitchFamily="49" charset="0"/>
              <a:buChar char="o"/>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pPr>
              <a:buNone/>
            </a:pPr>
            <a:r>
              <a:rPr lang="en-US" sz="2000" b="1" dirty="0" smtClean="0"/>
              <a:t>1. 	RENDER PIPELINES:-</a:t>
            </a:r>
            <a:r>
              <a:rPr lang="en-US" sz="2000" dirty="0" smtClean="0"/>
              <a:t> In computer graphics, a computer graphics pipeline, rendering pipeline or simply graphics pipeline, is a </a:t>
            </a:r>
            <a:r>
              <a:rPr lang="en-US" sz="2000" b="1" dirty="0" smtClean="0"/>
              <a:t>conceptual model that describes what steps a graphics system needs to perform to render a 3D scene to a 2D screen</a:t>
            </a:r>
            <a:r>
              <a:rPr lang="en-US" sz="2000" dirty="0" smtClean="0"/>
              <a:t>. </a:t>
            </a:r>
          </a:p>
          <a:p>
            <a:pPr marL="457200" indent="-457200">
              <a:buFont typeface="+mj-lt"/>
              <a:buAutoNum type="alphaLcPeriod"/>
            </a:pPr>
            <a:r>
              <a:rPr lang="en-US" sz="2000" dirty="0" smtClean="0"/>
              <a:t>The </a:t>
            </a:r>
            <a:r>
              <a:rPr lang="en-US" sz="2000" u="sng" dirty="0" smtClean="0"/>
              <a:t>Built-in Render Pipeline</a:t>
            </a:r>
            <a:r>
              <a:rPr lang="en-US" sz="2000" dirty="0" smtClean="0"/>
              <a:t> is Unity’s default render pipeline. It is a general-purpose render pipeline that has limited options for customization.</a:t>
            </a:r>
          </a:p>
          <a:p>
            <a:pPr marL="457200" indent="-457200">
              <a:buFont typeface="+mj-lt"/>
              <a:buAutoNum type="alphaLcPeriod"/>
            </a:pPr>
            <a:r>
              <a:rPr lang="en-US" sz="2000" dirty="0" smtClean="0"/>
              <a:t>The </a:t>
            </a:r>
            <a:r>
              <a:rPr lang="en-US" sz="2000" u="sng" dirty="0" smtClean="0"/>
              <a:t>Universal Render Pipeline (URP)</a:t>
            </a:r>
            <a:r>
              <a:rPr lang="en-US" sz="2000" dirty="0" smtClean="0"/>
              <a:t> is a Scriptable Render Pipeline that is quick and easy to customize, and lets you create optimized graphics across a wide range of platforms.</a:t>
            </a:r>
          </a:p>
          <a:p>
            <a:pPr marL="457200" indent="-457200">
              <a:buFont typeface="+mj-lt"/>
              <a:buAutoNum type="alphaLcPeriod"/>
            </a:pPr>
            <a:r>
              <a:rPr lang="en-US" sz="2000" dirty="0" smtClean="0"/>
              <a:t>The </a:t>
            </a:r>
            <a:r>
              <a:rPr lang="en-US" sz="2000" u="sng" dirty="0" smtClean="0"/>
              <a:t>High Definition Render Pipeline (HDRP)</a:t>
            </a:r>
            <a:r>
              <a:rPr lang="en-US" sz="2000" dirty="0" smtClean="0"/>
              <a:t> is a Scriptable Render Pipeline that lets you create cutting-edge, high-fidelity graphics on high-end platforms.</a:t>
            </a:r>
          </a:p>
          <a:p>
            <a:pPr marL="457200" indent="-457200">
              <a:buFont typeface="+mj-lt"/>
              <a:buAutoNum type="alphaLcPeriod"/>
            </a:pPr>
            <a:r>
              <a:rPr lang="en-US" sz="2000" dirty="0" smtClean="0"/>
              <a:t>You can create your own custom </a:t>
            </a:r>
            <a:r>
              <a:rPr lang="en-US" sz="2000" u="sng" dirty="0" smtClean="0"/>
              <a:t>Scriptable Render Pipeline (SRP)</a:t>
            </a:r>
            <a:r>
              <a:rPr lang="en-US" sz="2000" dirty="0" smtClean="0"/>
              <a:t> using Unity’s Scriptable Render Pipeline API. You can do this from scratch, or you can modify URP or HDRP to suit your needs.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US" sz="3600" b="1" dirty="0" smtClean="0"/>
              <a:t> </a:t>
            </a:r>
            <a:r>
              <a:rPr lang="en-US" sz="2400" b="1" dirty="0" smtClean="0"/>
              <a:t>2. CAMERA</a:t>
            </a:r>
            <a:r>
              <a:rPr lang="en-US" sz="2400" dirty="0" smtClean="0"/>
              <a:t> is an object that defines a view in scene space.  </a:t>
            </a:r>
          </a:p>
          <a:p>
            <a:r>
              <a:rPr lang="en-US" sz="2400" dirty="0" smtClean="0"/>
              <a:t>A </a:t>
            </a:r>
            <a:r>
              <a:rPr lang="en-US" sz="2400" b="1" dirty="0" smtClean="0"/>
              <a:t>camera</a:t>
            </a:r>
            <a:r>
              <a:rPr lang="en-US" sz="2400" dirty="0" smtClean="0"/>
              <a:t> in the real world, or indeed a human eye, sees the world in a way that makes objects look smaller the farther they are from the point of view.  </a:t>
            </a:r>
          </a:p>
          <a:p>
            <a:pPr>
              <a:buNone/>
            </a:pPr>
            <a:endParaRPr lang="en-US" sz="2400" dirty="0" smtClean="0"/>
          </a:p>
          <a:p>
            <a:pPr>
              <a:buNone/>
            </a:pPr>
            <a:r>
              <a:rPr lang="en-US" sz="2400" b="1" dirty="0" smtClean="0"/>
              <a:t> Perspective and Orthographic Cameras</a:t>
            </a:r>
          </a:p>
        </p:txBody>
      </p:sp>
      <p:pic>
        <p:nvPicPr>
          <p:cNvPr id="6" name="Picture 5" descr="CameraPerspectiveAndOrtho (1).jpg"/>
          <p:cNvPicPr>
            <a:picLocks noChangeAspect="1"/>
          </p:cNvPicPr>
          <p:nvPr/>
        </p:nvPicPr>
        <p:blipFill>
          <a:blip r:embed="rId2"/>
          <a:stretch>
            <a:fillRect/>
          </a:stretch>
        </p:blipFill>
        <p:spPr>
          <a:xfrm>
            <a:off x="714348" y="3357562"/>
            <a:ext cx="7620000" cy="321471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marL="457200" indent="-457200">
              <a:buAutoNum type="arabicPeriod" startAt="3"/>
            </a:pPr>
            <a:r>
              <a:rPr lang="en-US" sz="2000" b="1" dirty="0" smtClean="0"/>
              <a:t>LIGHTING</a:t>
            </a:r>
            <a:r>
              <a:rPr lang="en-US" sz="2000" dirty="0" smtClean="0"/>
              <a:t> in Unity works by approximating how light behaves in the real world.</a:t>
            </a:r>
          </a:p>
          <a:p>
            <a:pPr marL="457200" indent="-457200">
              <a:buFont typeface="+mj-lt"/>
              <a:buAutoNum type="alphaLcPeriod"/>
            </a:pPr>
            <a:r>
              <a:rPr lang="en-US" sz="2000" b="1" dirty="0" smtClean="0"/>
              <a:t>Direct and indirect lighting</a:t>
            </a:r>
          </a:p>
          <a:p>
            <a:pPr marL="457200" indent="-457200">
              <a:buFont typeface="+mj-lt"/>
              <a:buAutoNum type="alphaLcPeriod"/>
            </a:pPr>
            <a:r>
              <a:rPr lang="en-US" sz="2000" b="1" dirty="0" smtClean="0"/>
              <a:t>Real-time and baked lighting</a:t>
            </a:r>
          </a:p>
          <a:p>
            <a:pPr marL="457200" indent="-457200">
              <a:buFont typeface="+mj-lt"/>
              <a:buAutoNum type="alphaLcPeriod"/>
            </a:pPr>
            <a:r>
              <a:rPr lang="en-US" sz="2000" b="1" dirty="0" smtClean="0"/>
              <a:t>Global illumination</a:t>
            </a:r>
          </a:p>
          <a:p>
            <a:pPr>
              <a:buNone/>
            </a:pPr>
            <a:r>
              <a:rPr lang="en-US" sz="2000" b="1" dirty="0" smtClean="0"/>
              <a:t>	</a:t>
            </a:r>
          </a:p>
          <a:p>
            <a:pPr>
              <a:buNone/>
            </a:pPr>
            <a:r>
              <a:rPr lang="en-US" sz="2000" b="1" dirty="0" smtClean="0"/>
              <a:t>	</a:t>
            </a:r>
          </a:p>
          <a:p>
            <a:pPr>
              <a:buNone/>
            </a:pPr>
            <a:r>
              <a:rPr lang="en-US" sz="2400" b="1" dirty="0" smtClean="0"/>
              <a:t>	Light Sources</a:t>
            </a:r>
          </a:p>
          <a:p>
            <a:r>
              <a:rPr lang="en-US" sz="1800" dirty="0" smtClean="0"/>
              <a:t>In order to calculate the shading of a </a:t>
            </a:r>
            <a:r>
              <a:rPr lang="en-US" sz="1800" b="1" dirty="0" err="1" smtClean="0"/>
              <a:t>GameObject</a:t>
            </a:r>
            <a:r>
              <a:rPr lang="en-US" sz="1800" dirty="0" smtClean="0"/>
              <a:t/>
            </a:r>
            <a:br>
              <a:rPr lang="en-US" sz="1800" dirty="0" smtClean="0"/>
            </a:br>
            <a:r>
              <a:rPr lang="en-US" sz="1800" dirty="0" smtClean="0"/>
              <a:t> that is affected by lighting, Unity needs to know the intensity, direction, and color of the light that falls on it. This information is provided by light sources.</a:t>
            </a:r>
          </a:p>
          <a:p>
            <a:pPr>
              <a:buNone/>
            </a:pPr>
            <a:endParaRPr lang="en-US" sz="1800" dirty="0" smtClean="0"/>
          </a:p>
          <a:p>
            <a:pPr>
              <a:buNone/>
            </a:pPr>
            <a:r>
              <a:rPr lang="en-US" sz="2000" b="1" dirty="0" smtClean="0"/>
              <a:t>	</a:t>
            </a:r>
            <a:r>
              <a:rPr lang="en-US" sz="2400" b="1" dirty="0" smtClean="0"/>
              <a:t>Shadows:</a:t>
            </a:r>
            <a:r>
              <a:rPr lang="en-US" sz="2000" dirty="0" smtClean="0"/>
              <a:t/>
            </a:r>
            <a:br>
              <a:rPr lang="en-US" sz="2000" dirty="0" smtClean="0"/>
            </a:br>
            <a:endParaRPr lang="en-US" sz="2000" dirty="0"/>
          </a:p>
        </p:txBody>
      </p:sp>
      <p:pic>
        <p:nvPicPr>
          <p:cNvPr id="4" name="Picture 3" descr="ShadowIntro.png"/>
          <p:cNvPicPr>
            <a:picLocks noChangeAspect="1"/>
          </p:cNvPicPr>
          <p:nvPr/>
        </p:nvPicPr>
        <p:blipFill>
          <a:blip r:embed="rId2"/>
          <a:stretch>
            <a:fillRect/>
          </a:stretch>
        </p:blipFill>
        <p:spPr>
          <a:xfrm>
            <a:off x="2357422" y="4286256"/>
            <a:ext cx="4643470" cy="2336584"/>
          </a:xfrm>
          <a:prstGeom prst="rect">
            <a:avLst/>
          </a:prstGeom>
        </p:spPr>
      </p:pic>
      <p:pic>
        <p:nvPicPr>
          <p:cNvPr id="5" name="Picture 4" descr="OIP.jpg"/>
          <p:cNvPicPr>
            <a:picLocks noChangeAspect="1"/>
          </p:cNvPicPr>
          <p:nvPr/>
        </p:nvPicPr>
        <p:blipFill>
          <a:blip r:embed="rId3"/>
          <a:stretch>
            <a:fillRect/>
          </a:stretch>
        </p:blipFill>
        <p:spPr>
          <a:xfrm>
            <a:off x="4429124" y="1000108"/>
            <a:ext cx="3900499" cy="221457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77500" lnSpcReduction="20000"/>
          </a:bodyPr>
          <a:lstStyle/>
          <a:p>
            <a:pPr marL="457200" indent="-457200">
              <a:buNone/>
            </a:pPr>
            <a:endParaRPr lang="en-US" dirty="0" smtClean="0"/>
          </a:p>
          <a:p>
            <a:pPr marL="514350" indent="-514350">
              <a:buNone/>
            </a:pPr>
            <a:r>
              <a:rPr lang="en-US" b="1" dirty="0" smtClean="0"/>
              <a:t>4.	MESHES</a:t>
            </a:r>
            <a:r>
              <a:rPr lang="en-US" dirty="0" smtClean="0"/>
              <a:t> are the main graphics primitive of Unity. They define the shape of an object.</a:t>
            </a:r>
          </a:p>
          <a:p>
            <a:pPr marL="514350" indent="-514350">
              <a:buNone/>
            </a:pPr>
            <a:r>
              <a:rPr lang="en-US" b="1" dirty="0" smtClean="0"/>
              <a:t>5.	Materials</a:t>
            </a:r>
            <a:r>
              <a:rPr lang="en-US" dirty="0" smtClean="0"/>
              <a:t> define how a surface should be rendered, by including references to the Textures it uses, tiling information, Color tints and more. The available options for a Material depend on which </a:t>
            </a:r>
            <a:r>
              <a:rPr lang="en-US" dirty="0" err="1" smtClean="0"/>
              <a:t>Shader</a:t>
            </a:r>
            <a:r>
              <a:rPr lang="en-US" dirty="0" smtClean="0"/>
              <a:t> the Material is using.</a:t>
            </a:r>
          </a:p>
          <a:p>
            <a:pPr marL="514350" indent="-514350">
              <a:buNone/>
            </a:pPr>
            <a:r>
              <a:rPr lang="en-US" b="1" dirty="0" smtClean="0"/>
              <a:t>6.	</a:t>
            </a:r>
            <a:r>
              <a:rPr lang="en-US" b="1" dirty="0" err="1" smtClean="0"/>
              <a:t>Shaders</a:t>
            </a:r>
            <a:r>
              <a:rPr lang="en-US" dirty="0" smtClean="0"/>
              <a:t> are small </a:t>
            </a:r>
            <a:r>
              <a:rPr lang="en-US" b="1" dirty="0" smtClean="0"/>
              <a:t>scripts</a:t>
            </a:r>
            <a:r>
              <a:rPr lang="en-US" dirty="0" smtClean="0"/>
              <a:t/>
            </a:r>
            <a:br>
              <a:rPr lang="en-US" dirty="0" smtClean="0"/>
            </a:br>
            <a:r>
              <a:rPr lang="en-US" dirty="0" smtClean="0"/>
              <a:t> that contain the mathematical calculations and algorithms for calculating the Color of each </a:t>
            </a:r>
            <a:r>
              <a:rPr lang="en-US" b="1" dirty="0" smtClean="0"/>
              <a:t>pixel</a:t>
            </a:r>
            <a:r>
              <a:rPr lang="en-US" dirty="0" smtClean="0"/>
              <a:t/>
            </a:r>
            <a:br>
              <a:rPr lang="en-US" dirty="0" smtClean="0"/>
            </a:br>
            <a:r>
              <a:rPr lang="en-US" dirty="0" smtClean="0"/>
              <a:t> rendered, based on the lighting input and the Material configuration.</a:t>
            </a:r>
          </a:p>
          <a:p>
            <a:pPr marL="514350" indent="-514350">
              <a:buNone/>
            </a:pPr>
            <a:r>
              <a:rPr lang="en-US" b="1" dirty="0" smtClean="0"/>
              <a:t>7.	Textures</a:t>
            </a:r>
            <a:r>
              <a:rPr lang="en-US" dirty="0" smtClean="0"/>
              <a:t> are bitmap images. A Material can contain references to textures, so that the Material’s </a:t>
            </a:r>
            <a:r>
              <a:rPr lang="en-US" dirty="0" err="1" smtClean="0"/>
              <a:t>Shader</a:t>
            </a:r>
            <a:r>
              <a:rPr lang="en-US" dirty="0" smtClean="0"/>
              <a:t> can use the textures while calculating the surface color of a </a:t>
            </a:r>
            <a:r>
              <a:rPr lang="en-US" b="1" dirty="0" err="1" smtClean="0"/>
              <a:t>GameObject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b="1" dirty="0" smtClean="0"/>
              <a:t>8.	 Particle systems</a:t>
            </a:r>
          </a:p>
          <a:p>
            <a:pPr>
              <a:buNone/>
            </a:pPr>
            <a:r>
              <a:rPr lang="en-US" dirty="0" smtClean="0"/>
              <a:t>	</a:t>
            </a:r>
            <a:r>
              <a:rPr lang="en-US" sz="2400" dirty="0" smtClean="0"/>
              <a:t>A </a:t>
            </a:r>
            <a:r>
              <a:rPr lang="en-US" sz="2400" b="1" dirty="0" smtClean="0"/>
              <a:t>particle system </a:t>
            </a:r>
            <a:r>
              <a:rPr lang="en-US" sz="2400" dirty="0" smtClean="0"/>
              <a:t>simulates and renders many small images or Meshes, called particles, to produce a visual effect. </a:t>
            </a:r>
            <a:r>
              <a:rPr lang="en-US" sz="2400" dirty="0" smtClean="0"/>
              <a:t>The </a:t>
            </a:r>
            <a:r>
              <a:rPr lang="en-US" sz="2400" dirty="0" smtClean="0"/>
              <a:t>system simulates every particle collectively to create the impression of the complete effect.</a:t>
            </a:r>
          </a:p>
          <a:p>
            <a:pPr>
              <a:buNone/>
            </a:pPr>
            <a:endParaRPr lang="en-US" dirty="0"/>
          </a:p>
        </p:txBody>
      </p:sp>
      <p:pic>
        <p:nvPicPr>
          <p:cNvPr id="4" name="Picture 3" descr="ParticleSystems-HoloTable.png"/>
          <p:cNvPicPr>
            <a:picLocks noChangeAspect="1"/>
          </p:cNvPicPr>
          <p:nvPr/>
        </p:nvPicPr>
        <p:blipFill>
          <a:blip r:embed="rId2"/>
          <a:srcRect b="17050"/>
          <a:stretch>
            <a:fillRect/>
          </a:stretch>
        </p:blipFill>
        <p:spPr>
          <a:xfrm>
            <a:off x="1357290" y="2786058"/>
            <a:ext cx="6286544" cy="336112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marL="514350" indent="-514350">
              <a:buAutoNum type="arabicPeriod" startAt="9"/>
            </a:pPr>
            <a:r>
              <a:rPr lang="en-US" b="1" dirty="0" smtClean="0"/>
              <a:t>Creating Environment</a:t>
            </a:r>
          </a:p>
          <a:p>
            <a:pPr marL="514350" indent="-514350">
              <a:buNone/>
            </a:pPr>
            <a:endParaRPr lang="en-US" b="1" dirty="0" smtClean="0"/>
          </a:p>
        </p:txBody>
      </p:sp>
      <p:pic>
        <p:nvPicPr>
          <p:cNvPr id="4" name="Picture 3" descr="terrainLightmap.jpg"/>
          <p:cNvPicPr>
            <a:picLocks noChangeAspect="1"/>
          </p:cNvPicPr>
          <p:nvPr/>
        </p:nvPicPr>
        <p:blipFill>
          <a:blip r:embed="rId2"/>
          <a:stretch>
            <a:fillRect/>
          </a:stretch>
        </p:blipFill>
        <p:spPr>
          <a:xfrm>
            <a:off x="1357290" y="1285860"/>
            <a:ext cx="6273800" cy="47879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4" descr="Installing Unity"/>
          <p:cNvPicPr>
            <a:picLocks noChangeAspect="1" noChangeArrowheads="1"/>
          </p:cNvPicPr>
          <p:nvPr/>
        </p:nvPicPr>
        <p:blipFill>
          <a:blip r:embed="rId2"/>
          <a:srcRect/>
          <a:stretch>
            <a:fillRect/>
          </a:stretch>
        </p:blipFill>
        <p:spPr bwMode="auto">
          <a:xfrm>
            <a:off x="285720" y="214290"/>
            <a:ext cx="5429288" cy="2571750"/>
          </a:xfrm>
          <a:prstGeom prst="rect">
            <a:avLst/>
          </a:prstGeom>
          <a:noFill/>
        </p:spPr>
      </p:pic>
      <p:pic>
        <p:nvPicPr>
          <p:cNvPr id="7" name="Picture 6" descr="Installing Unity"/>
          <p:cNvPicPr/>
          <p:nvPr/>
        </p:nvPicPr>
        <p:blipFill>
          <a:blip r:embed="rId3"/>
          <a:srcRect/>
          <a:stretch>
            <a:fillRect/>
          </a:stretch>
        </p:blipFill>
        <p:spPr bwMode="auto">
          <a:xfrm>
            <a:off x="2928926" y="2928934"/>
            <a:ext cx="5429288" cy="3724275"/>
          </a:xfrm>
          <a:prstGeom prst="rect">
            <a:avLst/>
          </a:prstGeom>
          <a:noFill/>
          <a:ln w="9525">
            <a:noFill/>
            <a:miter lim="800000"/>
            <a:headEnd/>
            <a:tailEnd/>
          </a:ln>
        </p:spPr>
      </p:pic>
      <p:sp>
        <p:nvSpPr>
          <p:cNvPr id="5" name="TextBox 4"/>
          <p:cNvSpPr txBox="1"/>
          <p:nvPr/>
        </p:nvSpPr>
        <p:spPr>
          <a:xfrm>
            <a:off x="6000760" y="1000108"/>
            <a:ext cx="2857520" cy="584775"/>
          </a:xfrm>
          <a:prstGeom prst="rect">
            <a:avLst/>
          </a:prstGeom>
          <a:noFill/>
        </p:spPr>
        <p:txBody>
          <a:bodyPr wrap="square" rtlCol="0">
            <a:spAutoFit/>
          </a:bodyPr>
          <a:lstStyle/>
          <a:p>
            <a:r>
              <a:rPr lang="en-US" sz="3200" b="1" dirty="0" smtClean="0"/>
              <a:t>Installing Unity</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7"/>
            <a:ext cx="8229600" cy="4071966"/>
          </a:xfrm>
        </p:spPr>
        <p:txBody>
          <a:bodyPr>
            <a:normAutofit fontScale="77500" lnSpcReduction="20000"/>
          </a:bodyPr>
          <a:lstStyle/>
          <a:p>
            <a:r>
              <a:rPr lang="en-US" b="1" dirty="0" smtClean="0"/>
              <a:t>Visual Effects Components</a:t>
            </a:r>
          </a:p>
          <a:p>
            <a:r>
              <a:rPr lang="en-US" dirty="0" smtClean="0"/>
              <a:t>Visual effects can be applied to </a:t>
            </a:r>
            <a:r>
              <a:rPr lang="en-US" b="1" dirty="0" smtClean="0"/>
              <a:t>cameras</a:t>
            </a:r>
            <a:r>
              <a:rPr lang="en-US" dirty="0" smtClean="0"/>
              <a:t>, </a:t>
            </a:r>
            <a:r>
              <a:rPr lang="en-US" b="1" dirty="0" err="1" smtClean="0"/>
              <a:t>GameObjects</a:t>
            </a:r>
            <a:r>
              <a:rPr lang="en-US" dirty="0" smtClean="0"/>
              <a:t>, light sources, and other elements of your game. This section provides information on the visual effects available in the Unity Editor.</a:t>
            </a:r>
          </a:p>
          <a:p>
            <a:r>
              <a:rPr lang="en-US" dirty="0" smtClean="0"/>
              <a:t>To access the visual effects available in the Unity Editor, select the item in the Hierarchy window that you wish to apply the effect to, then in the Inspector window go to </a:t>
            </a:r>
            <a:r>
              <a:rPr lang="en-US" b="1" dirty="0" smtClean="0"/>
              <a:t>Add Component &gt; Effects</a:t>
            </a:r>
            <a:r>
              <a:rPr lang="en-US" dirty="0" smtClean="0"/>
              <a:t>.</a:t>
            </a:r>
          </a:p>
          <a:p>
            <a:pPr>
              <a:buNone/>
            </a:pPr>
            <a:r>
              <a:rPr lang="en-US" dirty="0" smtClean="0"/>
              <a:t/>
            </a:r>
            <a:br>
              <a:rPr lang="en-US" dirty="0" smtClean="0"/>
            </a:br>
            <a:endParaRPr lang="en-US" dirty="0"/>
          </a:p>
        </p:txBody>
      </p:sp>
      <p:pic>
        <p:nvPicPr>
          <p:cNvPr id="4" name="Picture 3" descr="comp-Effects-VisualEffects.png"/>
          <p:cNvPicPr>
            <a:picLocks noChangeAspect="1"/>
          </p:cNvPicPr>
          <p:nvPr/>
        </p:nvPicPr>
        <p:blipFill>
          <a:blip r:embed="rId2"/>
          <a:stretch>
            <a:fillRect/>
          </a:stretch>
        </p:blipFill>
        <p:spPr>
          <a:xfrm>
            <a:off x="3000364" y="3357562"/>
            <a:ext cx="3073016" cy="328888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Physics in Unity</a:t>
            </a:r>
            <a:endParaRPr lang="en-US" dirty="0"/>
          </a:p>
        </p:txBody>
      </p:sp>
      <p:sp>
        <p:nvSpPr>
          <p:cNvPr id="3" name="Content Placeholder 2"/>
          <p:cNvSpPr>
            <a:spLocks noGrp="1"/>
          </p:cNvSpPr>
          <p:nvPr>
            <p:ph idx="1"/>
          </p:nvPr>
        </p:nvSpPr>
        <p:spPr>
          <a:xfrm>
            <a:off x="214282" y="928670"/>
            <a:ext cx="8715436" cy="5500726"/>
          </a:xfrm>
        </p:spPr>
        <p:txBody>
          <a:bodyPr>
            <a:noAutofit/>
          </a:bodyPr>
          <a:lstStyle/>
          <a:p>
            <a:pPr>
              <a:lnSpc>
                <a:spcPct val="120000"/>
              </a:lnSpc>
            </a:pPr>
            <a:r>
              <a:rPr lang="en-US" sz="1800" dirty="0"/>
              <a:t>Unity helps you simulate physics in your Project to ensure that the objects correctly accelerate and respond to </a:t>
            </a:r>
            <a:r>
              <a:rPr lang="en-US" sz="1800" b="1" dirty="0" smtClean="0"/>
              <a:t>collisions</a:t>
            </a:r>
            <a:r>
              <a:rPr lang="en-US" sz="1800" dirty="0" smtClean="0"/>
              <a:t>, </a:t>
            </a:r>
            <a:r>
              <a:rPr lang="en-US" sz="1800" b="1" dirty="0"/>
              <a:t>gravity</a:t>
            </a:r>
            <a:r>
              <a:rPr lang="en-US" sz="1800" dirty="0"/>
              <a:t>, and various </a:t>
            </a:r>
            <a:r>
              <a:rPr lang="en-US" sz="1800" b="1" dirty="0"/>
              <a:t>other </a:t>
            </a:r>
            <a:r>
              <a:rPr lang="en-US" sz="1800" b="1" dirty="0" smtClean="0"/>
              <a:t>forces</a:t>
            </a:r>
            <a:r>
              <a:rPr lang="en-US" sz="1800" dirty="0" smtClean="0"/>
              <a:t>.</a:t>
            </a:r>
          </a:p>
          <a:p>
            <a:pPr>
              <a:lnSpc>
                <a:spcPct val="120000"/>
              </a:lnSpc>
            </a:pPr>
            <a:r>
              <a:rPr lang="en-US" sz="1800" b="1" dirty="0" smtClean="0"/>
              <a:t>Built-in </a:t>
            </a:r>
            <a:r>
              <a:rPr lang="en-US" sz="1800" b="1" dirty="0"/>
              <a:t>physics engines for object-oriented </a:t>
            </a:r>
            <a:r>
              <a:rPr lang="en-US" sz="1800" b="1" dirty="0" smtClean="0"/>
              <a:t>projects-</a:t>
            </a:r>
            <a:endParaRPr lang="en-US" sz="1800" b="1" dirty="0"/>
          </a:p>
          <a:p>
            <a:pPr marL="514350" indent="-514350">
              <a:lnSpc>
                <a:spcPct val="120000"/>
              </a:lnSpc>
              <a:buFont typeface="+mj-lt"/>
              <a:buAutoNum type="romanUcPeriod"/>
            </a:pPr>
            <a:r>
              <a:rPr lang="en-US" sz="1800" u="sng" dirty="0" smtClean="0"/>
              <a:t>Built-in </a:t>
            </a:r>
            <a:r>
              <a:rPr lang="en-US" sz="1800" u="sng" dirty="0"/>
              <a:t>3D physics</a:t>
            </a:r>
            <a:r>
              <a:rPr lang="en-US" sz="1800" dirty="0"/>
              <a:t> (</a:t>
            </a:r>
            <a:r>
              <a:rPr lang="en-US" sz="1800" dirty="0" err="1"/>
              <a:t>Nvidia</a:t>
            </a:r>
            <a:r>
              <a:rPr lang="en-US" sz="1800" dirty="0"/>
              <a:t> </a:t>
            </a:r>
            <a:r>
              <a:rPr lang="en-US" sz="1800" dirty="0" err="1"/>
              <a:t>PhysX</a:t>
            </a:r>
            <a:r>
              <a:rPr lang="en-US" sz="1800" dirty="0"/>
              <a:t> engine integration)</a:t>
            </a:r>
          </a:p>
          <a:p>
            <a:pPr marL="514350" indent="-514350">
              <a:lnSpc>
                <a:spcPct val="120000"/>
              </a:lnSpc>
              <a:buFont typeface="+mj-lt"/>
              <a:buAutoNum type="romanUcPeriod"/>
            </a:pPr>
            <a:r>
              <a:rPr lang="en-US" sz="1800" u="sng" dirty="0"/>
              <a:t>Built-in 2D physics</a:t>
            </a:r>
            <a:r>
              <a:rPr lang="en-US" sz="1800" dirty="0"/>
              <a:t> (Box2D engine integration</a:t>
            </a:r>
            <a:r>
              <a:rPr lang="en-US" sz="1800" dirty="0" smtClean="0"/>
              <a:t>)</a:t>
            </a:r>
            <a:endParaRPr lang="en-US" sz="1800" dirty="0"/>
          </a:p>
          <a:p>
            <a:pPr>
              <a:lnSpc>
                <a:spcPct val="120000"/>
              </a:lnSpc>
            </a:pPr>
            <a:r>
              <a:rPr lang="en-US" sz="1800" dirty="0" smtClean="0"/>
              <a:t>Built-in 3D physics-</a:t>
            </a:r>
          </a:p>
          <a:p>
            <a:pPr marL="514350" indent="-514350">
              <a:lnSpc>
                <a:spcPct val="120000"/>
              </a:lnSpc>
              <a:buFont typeface="Courier New" pitchFamily="49" charset="0"/>
              <a:buChar char="o"/>
            </a:pPr>
            <a:r>
              <a:rPr lang="en-US" sz="1800" dirty="0" smtClean="0"/>
              <a:t>An overview of main concept related to physics </a:t>
            </a:r>
            <a:r>
              <a:rPr lang="en-US" sz="1800" b="1" dirty="0" err="1" smtClean="0"/>
              <a:t>Rigidbodies</a:t>
            </a:r>
            <a:r>
              <a:rPr lang="en-US" sz="1800" b="1" dirty="0" smtClean="0"/>
              <a:t>, colliders, Joints and Character Controllers.</a:t>
            </a:r>
          </a:p>
          <a:p>
            <a:pPr marL="514350" indent="-514350">
              <a:lnSpc>
                <a:spcPct val="120000"/>
              </a:lnSpc>
              <a:buFont typeface="Courier New" pitchFamily="49" charset="0"/>
              <a:buChar char="o"/>
            </a:pPr>
            <a:r>
              <a:rPr lang="en-US" sz="1800" b="1" dirty="0" smtClean="0"/>
              <a:t>Continuous collision detection and multi-scene physics</a:t>
            </a:r>
          </a:p>
          <a:p>
            <a:pPr marL="514350" indent="-514350">
              <a:lnSpc>
                <a:spcPct val="120000"/>
              </a:lnSpc>
            </a:pPr>
            <a:r>
              <a:rPr lang="en-US" sz="1800" b="1" dirty="0"/>
              <a:t>Physics Debug </a:t>
            </a:r>
            <a:r>
              <a:rPr lang="en-US" sz="1800" b="1" dirty="0" smtClean="0"/>
              <a:t>Visualization-</a:t>
            </a:r>
          </a:p>
          <a:p>
            <a:pPr marL="514350" indent="-514350">
              <a:lnSpc>
                <a:spcPct val="120000"/>
              </a:lnSpc>
              <a:buFont typeface="Courier New" pitchFamily="49" charset="0"/>
              <a:buChar char="o"/>
            </a:pPr>
            <a:r>
              <a:rPr lang="en-US" sz="1800" dirty="0"/>
              <a:t>Physics Debug </a:t>
            </a:r>
            <a:r>
              <a:rPr lang="en-US" sz="1800" dirty="0" err="1"/>
              <a:t>Visualiser</a:t>
            </a:r>
            <a:r>
              <a:rPr lang="en-US" sz="1800" dirty="0"/>
              <a:t> allows you to quickly inspect the </a:t>
            </a:r>
            <a:r>
              <a:rPr lang="en-US" sz="1800" u="sng" dirty="0" smtClean="0"/>
              <a:t>Collider</a:t>
            </a:r>
            <a:r>
              <a:rPr lang="en-US" sz="1800" dirty="0"/>
              <a:t> geometry in your </a:t>
            </a:r>
            <a:r>
              <a:rPr lang="en-US" sz="1800" u="sng" dirty="0" smtClean="0"/>
              <a:t>Scene.</a:t>
            </a:r>
            <a:r>
              <a:rPr lang="en-US" sz="1800" dirty="0"/>
              <a:t/>
            </a:r>
            <a:br>
              <a:rPr lang="en-US" sz="1800" dirty="0"/>
            </a:br>
            <a:r>
              <a:rPr lang="en-US" sz="1800" dirty="0" smtClean="0"/>
              <a:t> </a:t>
            </a:r>
            <a:r>
              <a:rPr lang="en-US" sz="1800" dirty="0"/>
              <a:t>It provides a </a:t>
            </a:r>
            <a:r>
              <a:rPr lang="en-US" sz="1800" dirty="0" err="1"/>
              <a:t>visualisation</a:t>
            </a:r>
            <a:r>
              <a:rPr lang="en-US" sz="1800" dirty="0"/>
              <a:t> of which </a:t>
            </a:r>
            <a:r>
              <a:rPr lang="en-US" sz="1800" dirty="0" err="1" smtClean="0"/>
              <a:t>GameObjects</a:t>
            </a:r>
            <a:r>
              <a:rPr lang="en-US" sz="1800" dirty="0"/>
              <a:t> should and should not collide with each other. This is particularly useful when there are many Colliders in your </a:t>
            </a:r>
            <a:r>
              <a:rPr lang="en-US" sz="1800" dirty="0" smtClean="0"/>
              <a:t>Scene.</a:t>
            </a:r>
            <a:br>
              <a:rPr lang="en-US" sz="1800" dirty="0" smtClean="0"/>
            </a:br>
            <a:r>
              <a:rPr lang="en-US" sz="1050" dirty="0" smtClean="0"/>
              <a:t/>
            </a:r>
            <a:br>
              <a:rPr lang="en-US" sz="1050" dirty="0" smtClean="0"/>
            </a:br>
            <a:endParaRPr lang="en-US" sz="105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ysicsDebugVizImage0.jpg"/>
          <p:cNvPicPr>
            <a:picLocks noGrp="1" noChangeAspect="1"/>
          </p:cNvPicPr>
          <p:nvPr>
            <p:ph idx="1"/>
          </p:nvPr>
        </p:nvPicPr>
        <p:blipFill>
          <a:blip r:embed="rId2"/>
          <a:stretch>
            <a:fillRect/>
          </a:stretch>
        </p:blipFill>
        <p:spPr>
          <a:xfrm>
            <a:off x="357158" y="1214422"/>
            <a:ext cx="8646024" cy="5257824"/>
          </a:xfrm>
        </p:spPr>
      </p:pic>
      <p:sp>
        <p:nvSpPr>
          <p:cNvPr id="3" name="TextBox 2"/>
          <p:cNvSpPr txBox="1"/>
          <p:nvPr/>
        </p:nvSpPr>
        <p:spPr>
          <a:xfrm>
            <a:off x="214283" y="571480"/>
            <a:ext cx="8715436" cy="646331"/>
          </a:xfrm>
          <a:prstGeom prst="rect">
            <a:avLst/>
          </a:prstGeom>
          <a:noFill/>
        </p:spPr>
        <p:txBody>
          <a:bodyPr wrap="square" rtlCol="0">
            <a:spAutoFit/>
          </a:bodyPr>
          <a:lstStyle/>
          <a:p>
            <a:r>
              <a:rPr lang="en-US" dirty="0" smtClean="0"/>
              <a:t> To open the Physics Debug window in the Unity Editor, go to </a:t>
            </a:r>
            <a:r>
              <a:rPr lang="en-US" b="1" dirty="0" smtClean="0"/>
              <a:t>Window </a:t>
            </a:r>
            <a:r>
              <a:rPr lang="en-US" dirty="0" smtClean="0"/>
              <a:t>&gt; </a:t>
            </a:r>
            <a:r>
              <a:rPr lang="en-US" b="1" dirty="0" smtClean="0"/>
              <a:t>Analysis</a:t>
            </a:r>
            <a:r>
              <a:rPr lang="en-US" dirty="0" smtClean="0"/>
              <a:t> &gt; </a:t>
            </a:r>
            <a:r>
              <a:rPr lang="en-US" b="1" dirty="0" smtClean="0"/>
              <a:t>Physics       Debugger</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hysicsDebugVizImage1.jpg"/>
          <p:cNvPicPr>
            <a:picLocks noGrp="1" noChangeAspect="1"/>
          </p:cNvPicPr>
          <p:nvPr>
            <p:ph idx="1"/>
          </p:nvPr>
        </p:nvPicPr>
        <p:blipFill>
          <a:blip r:embed="rId2"/>
          <a:stretch>
            <a:fillRect/>
          </a:stretch>
        </p:blipFill>
        <p:spPr>
          <a:xfrm>
            <a:off x="214282" y="285728"/>
            <a:ext cx="8715436" cy="6357982"/>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a:bodyPr>
          <a:lstStyle/>
          <a:p>
            <a:pPr algn="l"/>
            <a:r>
              <a:rPr lang="en-IN" sz="2000" dirty="0" err="1" smtClean="0"/>
              <a:t>Bulit</a:t>
            </a:r>
            <a:r>
              <a:rPr lang="en-IN" sz="2000" dirty="0" smtClean="0"/>
              <a:t>-in 2D physics</a:t>
            </a:r>
            <a:endParaRPr lang="en-US" sz="2000" dirty="0"/>
          </a:p>
        </p:txBody>
      </p:sp>
      <p:pic>
        <p:nvPicPr>
          <p:cNvPr id="4" name="Content Placeholder 3" descr="Physics2DManager.png"/>
          <p:cNvPicPr>
            <a:picLocks noGrp="1" noChangeAspect="1"/>
          </p:cNvPicPr>
          <p:nvPr>
            <p:ph idx="1"/>
          </p:nvPr>
        </p:nvPicPr>
        <p:blipFill>
          <a:blip r:embed="rId2"/>
          <a:stretch>
            <a:fillRect/>
          </a:stretch>
        </p:blipFill>
        <p:spPr>
          <a:xfrm>
            <a:off x="2643174" y="428604"/>
            <a:ext cx="6286544" cy="5929354"/>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ysics2DManager-Gizmos.png"/>
          <p:cNvPicPr>
            <a:picLocks noGrp="1" noChangeAspect="1"/>
          </p:cNvPicPr>
          <p:nvPr>
            <p:ph idx="1"/>
          </p:nvPr>
        </p:nvPicPr>
        <p:blipFill>
          <a:blip r:embed="rId2"/>
          <a:stretch>
            <a:fillRect/>
          </a:stretch>
        </p:blipFill>
        <p:spPr>
          <a:xfrm>
            <a:off x="1928794" y="2071678"/>
            <a:ext cx="5429288" cy="333279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US" sz="2000" b="1" dirty="0" smtClean="0"/>
              <a:t>Physics engine packages for data-oriented projects:-</a:t>
            </a:r>
          </a:p>
          <a:p>
            <a:r>
              <a:rPr lang="en-US" sz="2000" b="1" dirty="0" smtClean="0"/>
              <a:t>Unity Physics package</a:t>
            </a:r>
            <a:r>
              <a:rPr lang="en-US" sz="2000" dirty="0"/>
              <a:t>: the DOTS physics engine you need to install by default to simulate physics in any data-oriented project.</a:t>
            </a:r>
            <a:endParaRPr lang="en-US" sz="2000" u="sng" dirty="0"/>
          </a:p>
          <a:p>
            <a:r>
              <a:rPr lang="en-US" sz="2000" b="1" dirty="0" err="1"/>
              <a:t>Havok</a:t>
            </a:r>
            <a:r>
              <a:rPr lang="en-US" sz="2000" b="1" dirty="0"/>
              <a:t> Physics for </a:t>
            </a:r>
            <a:r>
              <a:rPr lang="en-US" sz="2000" b="1" dirty="0" smtClean="0"/>
              <a:t>Unity</a:t>
            </a:r>
            <a:r>
              <a:rPr lang="en-US" sz="2000" b="1" dirty="0"/>
              <a:t> package</a:t>
            </a:r>
            <a:r>
              <a:rPr lang="en-US" sz="2000" dirty="0"/>
              <a:t>: an implementation of the </a:t>
            </a:r>
            <a:r>
              <a:rPr lang="en-US" sz="2000" dirty="0" err="1"/>
              <a:t>Havok</a:t>
            </a:r>
            <a:r>
              <a:rPr lang="en-US" sz="2000" dirty="0"/>
              <a:t> physics engine for Unity, to use as an extension of the Unity Physics package. Note that this package is subject to a specific licensing scheme</a:t>
            </a:r>
            <a:r>
              <a:rPr lang="en-US" sz="2000" dirty="0" smtClean="0"/>
              <a:t>.</a:t>
            </a:r>
          </a:p>
          <a:p>
            <a:r>
              <a:rPr lang="en-US" sz="2000" dirty="0" smtClean="0"/>
              <a:t>Unity Physics-</a:t>
            </a:r>
          </a:p>
          <a:p>
            <a:r>
              <a:rPr lang="en-US" sz="2000" dirty="0" smtClean="0"/>
              <a:t>Use the Unity Physics package to benefit from a deterministic rigid body dynamics system and spatial query system that uses the Unity data oriented tech stack (DOTS).</a:t>
            </a:r>
          </a:p>
          <a:p>
            <a:r>
              <a:rPr lang="en-US" sz="2000" dirty="0" smtClean="0"/>
              <a:t>You can install a package from the registry only when the scope is set to </a:t>
            </a:r>
            <a:r>
              <a:rPr lang="en-US" sz="2000" b="1" dirty="0" smtClean="0"/>
              <a:t>All packages</a:t>
            </a:r>
            <a:r>
              <a:rPr lang="en-US" sz="2000" dirty="0" smtClean="0"/>
              <a:t>:</a:t>
            </a:r>
          </a:p>
          <a:p>
            <a:r>
              <a:rPr lang="en-US" sz="2000" dirty="0" smtClean="0"/>
              <a:t>Open the Package Manager window and select </a:t>
            </a:r>
            <a:r>
              <a:rPr lang="en-US" sz="2000" b="1" dirty="0" smtClean="0"/>
              <a:t>All packages</a:t>
            </a:r>
            <a:r>
              <a:rPr lang="en-US" sz="2000" dirty="0" smtClean="0"/>
              <a:t> </a:t>
            </a:r>
          </a:p>
          <a:p>
            <a:r>
              <a:rPr lang="en-US" sz="2000" dirty="0" smtClean="0"/>
              <a:t>Select the package you want to install from the list of packages.</a:t>
            </a:r>
          </a:p>
          <a:p>
            <a:r>
              <a:rPr lang="en-US" sz="2000" dirty="0" smtClean="0"/>
              <a:t>Select the version to install, click on install button.</a:t>
            </a:r>
          </a:p>
          <a:p>
            <a:endParaRPr lang="en-US" sz="2000" dirty="0" smtClean="0"/>
          </a:p>
          <a:p>
            <a:endParaRPr lang="en-US" sz="2000" dirty="0"/>
          </a:p>
          <a:p>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a:bodyPr>
          <a:lstStyle/>
          <a:p>
            <a:r>
              <a:rPr lang="en-US" sz="2400" b="1" dirty="0" err="1" smtClean="0"/>
              <a:t>Havok</a:t>
            </a:r>
            <a:r>
              <a:rPr lang="en-US" sz="2400" b="1" dirty="0" smtClean="0"/>
              <a:t> Physics for Unity:-</a:t>
            </a:r>
            <a:endParaRPr lang="en-US" sz="2400" dirty="0" smtClean="0"/>
          </a:p>
          <a:p>
            <a:pPr>
              <a:buFont typeface="Courier New" pitchFamily="49" charset="0"/>
              <a:buChar char="o"/>
            </a:pPr>
            <a:r>
              <a:rPr lang="en-US" sz="2400" dirty="0" smtClean="0"/>
              <a:t>Use the </a:t>
            </a:r>
            <a:r>
              <a:rPr lang="en-US" sz="2400" dirty="0" err="1" smtClean="0"/>
              <a:t>Havok</a:t>
            </a:r>
            <a:r>
              <a:rPr lang="en-US" sz="2400" dirty="0" smtClean="0"/>
              <a:t> Physics </a:t>
            </a:r>
            <a:r>
              <a:rPr lang="en-US" sz="2400" i="1" dirty="0" smtClean="0"/>
              <a:t>for Unity</a:t>
            </a:r>
            <a:r>
              <a:rPr lang="en-US" sz="2400" dirty="0" smtClean="0"/>
              <a:t> package to benefit from the </a:t>
            </a:r>
            <a:r>
              <a:rPr lang="en-US" sz="2400" dirty="0" err="1" smtClean="0"/>
              <a:t>Havok</a:t>
            </a:r>
            <a:r>
              <a:rPr lang="en-US" sz="2400" dirty="0" smtClean="0"/>
              <a:t> Physics engine within Unity.</a:t>
            </a:r>
          </a:p>
          <a:p>
            <a:pPr>
              <a:buFont typeface="Courier New" pitchFamily="49" charset="0"/>
              <a:buChar char="o"/>
            </a:pPr>
            <a:r>
              <a:rPr lang="en-US" sz="2400" dirty="0" err="1" smtClean="0"/>
              <a:t>Havok</a:t>
            </a:r>
            <a:r>
              <a:rPr lang="en-US" sz="2400" dirty="0" smtClean="0"/>
              <a:t> Physics offers the fastest, most robust collision detection and physical simulation technology available, which is why it has become the gold standard within the games industry and has been used by more than half of the top selling titles this console generation.</a:t>
            </a:r>
          </a:p>
          <a:p>
            <a:pPr>
              <a:buFont typeface="Courier New" pitchFamily="49" charset="0"/>
              <a:buChar char="o"/>
            </a:pPr>
            <a:endParaRPr lang="en-US" sz="2400" dirty="0" smtClean="0"/>
          </a:p>
          <a:p>
            <a:endParaRPr lang="en-US" sz="2400" dirty="0" smtClean="0"/>
          </a:p>
          <a:p>
            <a:pPr>
              <a:buFont typeface="Courier New" pitchFamily="49" charset="0"/>
              <a:buChar char="o"/>
            </a:pPr>
            <a:endParaRPr 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a:bodyPr>
          <a:lstStyle/>
          <a:p>
            <a:r>
              <a:rPr lang="en-US" sz="1800" dirty="0" smtClean="0"/>
              <a:t>3D Physics Reference:-</a:t>
            </a:r>
          </a:p>
          <a:p>
            <a:r>
              <a:rPr lang="en-US" sz="1800" dirty="0" smtClean="0"/>
              <a:t>The components used with 3D physics.</a:t>
            </a:r>
          </a:p>
          <a:p>
            <a:pPr>
              <a:buFont typeface="Courier New" pitchFamily="49" charset="0"/>
              <a:buChar char="o"/>
            </a:pPr>
            <a:r>
              <a:rPr lang="en-US" sz="1800" dirty="0" smtClean="0"/>
              <a:t>Box Collider</a:t>
            </a:r>
          </a:p>
          <a:p>
            <a:pPr>
              <a:buFont typeface="Courier New" pitchFamily="49" charset="0"/>
              <a:buChar char="o"/>
            </a:pPr>
            <a:r>
              <a:rPr lang="en-US" sz="1800" dirty="0" smtClean="0"/>
              <a:t>Capsule Collider</a:t>
            </a:r>
          </a:p>
          <a:p>
            <a:pPr>
              <a:buFont typeface="Courier New" pitchFamily="49" charset="0"/>
              <a:buChar char="o"/>
            </a:pPr>
            <a:r>
              <a:rPr lang="en-US" sz="1800" dirty="0" smtClean="0"/>
              <a:t>Character Controller</a:t>
            </a:r>
          </a:p>
          <a:p>
            <a:pPr>
              <a:buFont typeface="Courier New" pitchFamily="49" charset="0"/>
              <a:buChar char="o"/>
            </a:pPr>
            <a:r>
              <a:rPr lang="en-US" sz="1800" dirty="0" smtClean="0"/>
              <a:t>Character Joint</a:t>
            </a:r>
          </a:p>
          <a:p>
            <a:pPr>
              <a:buFont typeface="Courier New" pitchFamily="49" charset="0"/>
              <a:buChar char="o"/>
            </a:pPr>
            <a:r>
              <a:rPr lang="en-US" sz="1800" dirty="0" smtClean="0"/>
              <a:t>Configurable Joint</a:t>
            </a:r>
          </a:p>
          <a:p>
            <a:pPr>
              <a:buFont typeface="Courier New" pitchFamily="49" charset="0"/>
              <a:buChar char="o"/>
            </a:pPr>
            <a:r>
              <a:rPr lang="en-US" sz="1800" dirty="0" smtClean="0"/>
              <a:t>Constant Force</a:t>
            </a:r>
          </a:p>
          <a:p>
            <a:pPr>
              <a:buFont typeface="Courier New" pitchFamily="49" charset="0"/>
              <a:buChar char="o"/>
            </a:pPr>
            <a:r>
              <a:rPr lang="en-US" sz="1800" dirty="0" smtClean="0"/>
              <a:t>Fixed Joint</a:t>
            </a:r>
          </a:p>
          <a:p>
            <a:pPr>
              <a:buFont typeface="Courier New" pitchFamily="49" charset="0"/>
              <a:buChar char="o"/>
            </a:pPr>
            <a:r>
              <a:rPr lang="en-US" sz="1800" dirty="0" smtClean="0"/>
              <a:t>Hinge Joint</a:t>
            </a:r>
          </a:p>
          <a:p>
            <a:pPr>
              <a:buFont typeface="Courier New" pitchFamily="49" charset="0"/>
              <a:buChar char="o"/>
            </a:pPr>
            <a:r>
              <a:rPr lang="en-US" sz="1800" dirty="0" smtClean="0"/>
              <a:t>Mesh Collider</a:t>
            </a:r>
          </a:p>
          <a:p>
            <a:pPr>
              <a:buFont typeface="Courier New" pitchFamily="49" charset="0"/>
              <a:buChar char="o"/>
            </a:pPr>
            <a:r>
              <a:rPr lang="en-US" sz="1800" dirty="0" smtClean="0"/>
              <a:t>Rigid body</a:t>
            </a:r>
          </a:p>
          <a:p>
            <a:pPr>
              <a:buFont typeface="Courier New" pitchFamily="49" charset="0"/>
              <a:buChar char="o"/>
            </a:pPr>
            <a:r>
              <a:rPr lang="en-US" sz="1800" dirty="0" smtClean="0"/>
              <a:t>Sphere Collider</a:t>
            </a:r>
          </a:p>
          <a:p>
            <a:pPr>
              <a:buFont typeface="Courier New" pitchFamily="49" charset="0"/>
              <a:buChar char="o"/>
            </a:pPr>
            <a:r>
              <a:rPr lang="en-US" sz="1800" dirty="0" smtClean="0"/>
              <a:t>Spring Joint</a:t>
            </a:r>
          </a:p>
          <a:p>
            <a:pPr>
              <a:buFont typeface="Courier New" pitchFamily="49" charset="0"/>
              <a:buChar char="o"/>
            </a:pPr>
            <a:r>
              <a:rPr lang="en-US" sz="1800" dirty="0" smtClean="0"/>
              <a:t>Cloth</a:t>
            </a:r>
          </a:p>
          <a:p>
            <a:pPr>
              <a:buFont typeface="Courier New" pitchFamily="49" charset="0"/>
              <a:buChar char="o"/>
            </a:pPr>
            <a:r>
              <a:rPr lang="en-US" sz="1800" dirty="0" smtClean="0"/>
              <a:t>Wheel Collider</a:t>
            </a:r>
          </a:p>
          <a:p>
            <a:pPr>
              <a:buFont typeface="Courier New" pitchFamily="49" charset="0"/>
              <a:buChar char="o"/>
            </a:pPr>
            <a:r>
              <a:rPr lang="en-US" sz="1800" dirty="0" smtClean="0"/>
              <a:t>Terrain Collider</a:t>
            </a:r>
          </a:p>
          <a:p>
            <a:pPr>
              <a:buFont typeface="Courier New" pitchFamily="49" charset="0"/>
              <a:buChar char="o"/>
            </a:pPr>
            <a:r>
              <a:rPr lang="en-US" sz="1800" dirty="0" smtClean="0"/>
              <a:t>Physic Material</a:t>
            </a: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2D</a:t>
            </a:r>
            <a:endParaRPr lang="en-US" dirty="0"/>
          </a:p>
        </p:txBody>
      </p:sp>
      <p:sp>
        <p:nvSpPr>
          <p:cNvPr id="3" name="Content Placeholder 2"/>
          <p:cNvSpPr>
            <a:spLocks noGrp="1"/>
          </p:cNvSpPr>
          <p:nvPr>
            <p:ph idx="1"/>
          </p:nvPr>
        </p:nvSpPr>
        <p:spPr>
          <a:xfrm>
            <a:off x="457200" y="1285860"/>
            <a:ext cx="8229600" cy="5357850"/>
          </a:xfrm>
        </p:spPr>
        <p:txBody>
          <a:bodyPr>
            <a:normAutofit/>
          </a:bodyPr>
          <a:lstStyle/>
          <a:p>
            <a:r>
              <a:rPr lang="en-IN" sz="2400" dirty="0" smtClean="0"/>
              <a:t>Unity is a cross-platform game engine initially released by </a:t>
            </a:r>
            <a:r>
              <a:rPr lang="en-IN" sz="2400" b="1" dirty="0" smtClean="0"/>
              <a:t>Unity Technologies</a:t>
            </a:r>
            <a:r>
              <a:rPr lang="en-IN" sz="2400" dirty="0" smtClean="0"/>
              <a:t>, in 2005.</a:t>
            </a:r>
          </a:p>
          <a:p>
            <a:r>
              <a:rPr lang="en-IN" sz="2400" dirty="0" smtClean="0"/>
              <a:t> The focus of Unity lies in the development of both 2D and 3D games and interactive content.</a:t>
            </a:r>
          </a:p>
          <a:p>
            <a:r>
              <a:rPr lang="en-IN" sz="2400" dirty="0" smtClean="0"/>
              <a:t> Unity now supports over </a:t>
            </a:r>
            <a:r>
              <a:rPr lang="en-IN" sz="2400" b="1" dirty="0" smtClean="0"/>
              <a:t>20</a:t>
            </a:r>
            <a:r>
              <a:rPr lang="en-IN" sz="2400" dirty="0" smtClean="0"/>
              <a:t> different target platforms for deploying, while its most popular platforms are the PC, Android and </a:t>
            </a:r>
            <a:r>
              <a:rPr lang="en-IN" sz="2400" dirty="0" err="1" smtClean="0"/>
              <a:t>iOS</a:t>
            </a:r>
            <a:r>
              <a:rPr lang="en-IN" sz="2400" dirty="0" smtClean="0"/>
              <a:t> systems.</a:t>
            </a:r>
            <a:endParaRPr lang="en-US" sz="2400" dirty="0" smtClean="0"/>
          </a:p>
          <a:p>
            <a:endParaRPr lang="en-US" sz="1600"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85786" y="4071942"/>
            <a:ext cx="7572428" cy="257176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stalling Unity"/>
          <p:cNvPicPr/>
          <p:nvPr/>
        </p:nvPicPr>
        <p:blipFill>
          <a:blip r:embed="rId2"/>
          <a:srcRect/>
          <a:stretch>
            <a:fillRect/>
          </a:stretch>
        </p:blipFill>
        <p:spPr bwMode="auto">
          <a:xfrm>
            <a:off x="214282" y="214290"/>
            <a:ext cx="5643602" cy="3286148"/>
          </a:xfrm>
          <a:prstGeom prst="rect">
            <a:avLst/>
          </a:prstGeom>
          <a:noFill/>
          <a:ln w="9525">
            <a:noFill/>
            <a:miter lim="800000"/>
            <a:headEnd/>
            <a:tailEnd/>
          </a:ln>
        </p:spPr>
      </p:pic>
      <p:pic>
        <p:nvPicPr>
          <p:cNvPr id="6" name="Picture 5" descr="Installing Unity"/>
          <p:cNvPicPr/>
          <p:nvPr/>
        </p:nvPicPr>
        <p:blipFill>
          <a:blip r:embed="rId3"/>
          <a:srcRect/>
          <a:stretch>
            <a:fillRect/>
          </a:stretch>
        </p:blipFill>
        <p:spPr bwMode="auto">
          <a:xfrm>
            <a:off x="2928926" y="3571876"/>
            <a:ext cx="5929354" cy="3119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857256"/>
          </a:xfrm>
        </p:spPr>
        <p:txBody>
          <a:bodyPr>
            <a:normAutofit fontScale="90000"/>
          </a:bodyPr>
          <a:lstStyle/>
          <a:p>
            <a:r>
              <a:rPr lang="en-IN" b="1" dirty="0" smtClean="0"/>
              <a:t/>
            </a:r>
            <a:br>
              <a:rPr lang="en-IN" b="1" dirty="0" smtClean="0"/>
            </a:br>
            <a:r>
              <a:rPr lang="en-IN" sz="4000" b="1" dirty="0" smtClean="0"/>
              <a:t>Sprites</a:t>
            </a:r>
            <a:r>
              <a:rPr lang="en-IN"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142984"/>
            <a:ext cx="8229600" cy="5429288"/>
          </a:xfrm>
        </p:spPr>
        <p:txBody>
          <a:bodyPr>
            <a:normAutofit/>
          </a:bodyPr>
          <a:lstStyle/>
          <a:p>
            <a:r>
              <a:rPr lang="en-IN" sz="2000" dirty="0" smtClean="0"/>
              <a:t>Sprites are simple 2D objects that have graphical images (called </a:t>
            </a:r>
            <a:r>
              <a:rPr lang="en-IN" sz="2000" b="1" dirty="0" smtClean="0"/>
              <a:t>textures</a:t>
            </a:r>
            <a:r>
              <a:rPr lang="en-IN" sz="2000" dirty="0" smtClean="0"/>
              <a:t>) on them. Unity uses sprites by default when the engine is in 2D mode. When viewed in 3D space, sprites will appear to be paper-thin, because they have no Z-width.</a:t>
            </a:r>
            <a:endParaRPr lang="en-US" sz="2000" dirty="0" smtClean="0"/>
          </a:p>
          <a:p>
            <a:endParaRPr lang="en-US" sz="2000" dirty="0"/>
          </a:p>
        </p:txBody>
      </p:sp>
      <p:pic>
        <p:nvPicPr>
          <p:cNvPr id="4" name="Picture 3" descr="Sprites"/>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571604" y="2712728"/>
            <a:ext cx="6000752" cy="3930982"/>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Autofit/>
          </a:bodyPr>
          <a:lstStyle/>
          <a:p>
            <a:pPr algn="l"/>
            <a:r>
              <a:rPr lang="en-IN" sz="2400" dirty="0" smtClean="0"/>
              <a:t>2D </a:t>
            </a:r>
            <a:r>
              <a:rPr lang="en-IN" sz="2400" dirty="0" err="1" smtClean="0"/>
              <a:t>gameplay</a:t>
            </a:r>
            <a:r>
              <a:rPr lang="en-IN" sz="2400" dirty="0" smtClean="0"/>
              <a:t> with 3D graphics:-</a:t>
            </a:r>
            <a:r>
              <a:rPr lang="en-US" sz="2400" dirty="0" smtClean="0"/>
              <a:t/>
            </a:r>
            <a:br>
              <a:rPr lang="en-US" sz="2400" dirty="0" smtClean="0"/>
            </a:br>
            <a:endParaRPr lang="en-US" sz="2400" dirty="0"/>
          </a:p>
        </p:txBody>
      </p:sp>
      <p:sp>
        <p:nvSpPr>
          <p:cNvPr id="5" name="Content Placeholder 4"/>
          <p:cNvSpPr>
            <a:spLocks noGrp="1"/>
          </p:cNvSpPr>
          <p:nvPr>
            <p:ph idx="1"/>
          </p:nvPr>
        </p:nvSpPr>
        <p:spPr>
          <a:xfrm>
            <a:off x="500034" y="642918"/>
            <a:ext cx="8229600" cy="5786478"/>
          </a:xfrm>
        </p:spPr>
        <p:txBody>
          <a:bodyPr>
            <a:normAutofit fontScale="92500" lnSpcReduction="10000"/>
          </a:bodyPr>
          <a:lstStyle/>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r>
              <a:rPr lang="en-IN" sz="2400" b="1" dirty="0" smtClean="0"/>
              <a:t>Some 2D games use 3D geometry for the environment and characters, but restrict the </a:t>
            </a:r>
            <a:r>
              <a:rPr lang="en-IN" sz="2400" b="1" i="1" dirty="0" err="1" smtClean="0"/>
              <a:t>gameplay</a:t>
            </a:r>
            <a:r>
              <a:rPr lang="en-IN" sz="2400" b="1" dirty="0" smtClean="0"/>
              <a:t> to two dimensions.</a:t>
            </a:r>
            <a:endParaRPr lang="en-US" sz="2400" b="1" dirty="0" smtClean="0"/>
          </a:p>
          <a:p>
            <a:r>
              <a:rPr lang="en-IN" sz="2400" dirty="0" smtClean="0"/>
              <a:t> For these games, the 3D effect may serve a stylistic rather than functional purpose. </a:t>
            </a:r>
          </a:p>
          <a:p>
            <a:r>
              <a:rPr lang="en-IN" sz="2400" dirty="0" smtClean="0"/>
              <a:t>This type of game is </a:t>
            </a:r>
            <a:r>
              <a:rPr lang="en-IN" sz="2400" i="1" dirty="0" smtClean="0"/>
              <a:t>also</a:t>
            </a:r>
            <a:r>
              <a:rPr lang="en-IN" sz="2400" dirty="0" smtClean="0"/>
              <a:t> sometimes referred to as “2.5D”. Although the </a:t>
            </a:r>
            <a:r>
              <a:rPr lang="en-IN" sz="2400" dirty="0" err="1" smtClean="0"/>
              <a:t>gameplay</a:t>
            </a:r>
            <a:r>
              <a:rPr lang="en-IN" sz="2400" dirty="0" smtClean="0"/>
              <a:t> is 2D, you are mostly manipulating 3D models to build the game, so you should start the editor in </a:t>
            </a:r>
            <a:r>
              <a:rPr lang="en-IN" sz="2400" b="1" dirty="0" smtClean="0"/>
              <a:t>3D</a:t>
            </a:r>
            <a:r>
              <a:rPr lang="en-IN" sz="2400" dirty="0" smtClean="0"/>
              <a:t> mode.</a:t>
            </a:r>
            <a:endParaRPr lang="en-US" sz="2400" dirty="0" smtClean="0"/>
          </a:p>
          <a:p>
            <a:endParaRPr lang="en-US" sz="1800" dirty="0"/>
          </a:p>
        </p:txBody>
      </p:sp>
      <p:pic>
        <p:nvPicPr>
          <p:cNvPr id="6" name="Picture 5" descr="A side scrolling game with 2D gameplay, but 3d graphics"/>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57224" y="642918"/>
            <a:ext cx="7286676" cy="3143272"/>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a:bodyPr>
          <a:lstStyle/>
          <a:p>
            <a:pPr>
              <a:buNone/>
            </a:pPr>
            <a:r>
              <a:rPr lang="en-IN" sz="2800" b="1" dirty="0" smtClean="0"/>
              <a:t>2D </a:t>
            </a:r>
            <a:r>
              <a:rPr lang="en-IN" sz="2800" b="1" dirty="0" err="1" smtClean="0"/>
              <a:t>gameplay</a:t>
            </a:r>
            <a:r>
              <a:rPr lang="en-IN" sz="2800" b="1" dirty="0" smtClean="0"/>
              <a:t> and graphics, with a perspective camera:-</a:t>
            </a:r>
          </a:p>
          <a:p>
            <a:pPr>
              <a:buNone/>
            </a:pPr>
            <a:endParaRPr lang="en-US" sz="2000" b="1" dirty="0" smtClean="0"/>
          </a:p>
          <a:p>
            <a:endParaRPr lang="en-US" sz="1800" dirty="0"/>
          </a:p>
        </p:txBody>
      </p:sp>
      <p:pic>
        <p:nvPicPr>
          <p:cNvPr id="4" name="Picture 3" descr="A 2D cardboard theatre style game, giving a parallax movement effect"/>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42910" y="1357298"/>
            <a:ext cx="8001056" cy="4857784"/>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t>Installation and Setting up</a:t>
            </a:r>
            <a:endParaRPr lang="en-US" dirty="0"/>
          </a:p>
        </p:txBody>
      </p:sp>
      <p:pic>
        <p:nvPicPr>
          <p:cNvPr id="4" name="Content Placeholder 3" descr="Download Unity"/>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14282" y="1000108"/>
            <a:ext cx="6000792" cy="2357454"/>
          </a:xfrm>
          <a:prstGeom prst="rect">
            <a:avLst/>
          </a:prstGeom>
          <a:noFill/>
          <a:ln>
            <a:noFill/>
          </a:ln>
        </p:spPr>
      </p:pic>
      <p:pic>
        <p:nvPicPr>
          <p:cNvPr id="5" name="Picture 4" descr="Accept Terms"/>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643174" y="3429000"/>
            <a:ext cx="6072230" cy="321471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72230"/>
          </a:xfrm>
        </p:spPr>
        <p:txBody>
          <a:bodyPr>
            <a:normAutofit/>
          </a:bodyPr>
          <a:lstStyle/>
          <a:p>
            <a:pPr>
              <a:buNone/>
            </a:pPr>
            <a:r>
              <a:rPr lang="en-IN" sz="2400" b="1" dirty="0" smtClean="0"/>
              <a:t>Creating your First Project:-</a:t>
            </a:r>
            <a:endParaRPr lang="en-US" sz="2400" b="1" dirty="0" smtClean="0"/>
          </a:p>
          <a:p>
            <a:endParaRPr lang="en-US" sz="1800" dirty="0"/>
          </a:p>
        </p:txBody>
      </p:sp>
      <p:pic>
        <p:nvPicPr>
          <p:cNvPr id="4" name="Picture 3" descr="Project Name 3D"/>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7158" y="928670"/>
            <a:ext cx="6429420" cy="2714644"/>
          </a:xfrm>
          <a:prstGeom prst="rect">
            <a:avLst/>
          </a:prstGeom>
          <a:noFill/>
          <a:ln>
            <a:noFill/>
          </a:ln>
        </p:spPr>
      </p:pic>
      <p:pic>
        <p:nvPicPr>
          <p:cNvPr id="5" name="Picture 4" descr="Project Name 2d"/>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86050" y="3857628"/>
            <a:ext cx="6002660" cy="277368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72230"/>
          </a:xfrm>
        </p:spPr>
        <p:txBody>
          <a:bodyPr>
            <a:normAutofit/>
          </a:bodyPr>
          <a:lstStyle/>
          <a:p>
            <a:r>
              <a:rPr lang="en-IN" sz="1800" dirty="0" smtClean="0"/>
              <a:t>your new project is created and Unity opens, the following screen appears −</a:t>
            </a:r>
          </a:p>
          <a:p>
            <a:endParaRPr lang="en-US" sz="1800" dirty="0"/>
          </a:p>
        </p:txBody>
      </p:sp>
      <p:pic>
        <p:nvPicPr>
          <p:cNvPr id="4" name="Picture 3" descr="Project Screen"/>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28596" y="1000108"/>
            <a:ext cx="8286808" cy="5429288"/>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72230"/>
          </a:xfrm>
        </p:spPr>
        <p:txBody>
          <a:bodyPr>
            <a:normAutofit/>
          </a:bodyPr>
          <a:lstStyle/>
          <a:p>
            <a:r>
              <a:rPr lang="en-IN" sz="1800" dirty="0" smtClean="0"/>
              <a:t>Let us have a quick run-through of what is visible in this window. For the time being, we are concerned with four main regions −</a:t>
            </a:r>
            <a:endParaRPr lang="en-US" sz="1800" dirty="0" smtClean="0"/>
          </a:p>
          <a:p>
            <a:endParaRPr lang="en-US" sz="1800" dirty="0"/>
          </a:p>
        </p:txBody>
      </p:sp>
      <p:pic>
        <p:nvPicPr>
          <p:cNvPr id="4" name="Picture 3" descr="Quick Run"/>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00034" y="1285860"/>
            <a:ext cx="8215370" cy="5286412"/>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a:bodyPr>
          <a:lstStyle/>
          <a:p>
            <a:r>
              <a:rPr lang="en-IN" sz="2800" b="1" dirty="0" smtClean="0"/>
              <a:t>Creating Sprites:-</a:t>
            </a:r>
            <a:endParaRPr lang="en-US" sz="2800" b="1" dirty="0" smtClean="0"/>
          </a:p>
          <a:p>
            <a:pPr>
              <a:buFont typeface="Courier New" pitchFamily="49" charset="0"/>
              <a:buChar char="o"/>
            </a:pPr>
            <a:r>
              <a:rPr lang="en-IN" sz="2800" dirty="0" smtClean="0"/>
              <a:t>To create a sprite to your game, you must supply the engine with a texture. Let's create a texture first.</a:t>
            </a:r>
            <a:endParaRPr lang="en-US" sz="2800" dirty="0" smtClean="0"/>
          </a:p>
          <a:p>
            <a:pPr lvl="0">
              <a:buFont typeface="Courier New" pitchFamily="49" charset="0"/>
              <a:buChar char="o"/>
            </a:pPr>
            <a:r>
              <a:rPr lang="en-IN" sz="2800" dirty="0" smtClean="0"/>
              <a:t>Get an image what you want to add as a sprite in standard image file such as PNG or JPG that you want to use,</a:t>
            </a:r>
            <a:endParaRPr lang="en-US" sz="2800" dirty="0" smtClean="0"/>
          </a:p>
          <a:p>
            <a:pPr lvl="0">
              <a:buFont typeface="Courier New" pitchFamily="49" charset="0"/>
              <a:buChar char="o"/>
            </a:pPr>
            <a:r>
              <a:rPr lang="en-IN" sz="2800" dirty="0" smtClean="0"/>
              <a:t>Save it in your system directory and</a:t>
            </a:r>
            <a:endParaRPr lang="en-US" sz="2800" dirty="0" smtClean="0"/>
          </a:p>
          <a:p>
            <a:pPr lvl="0">
              <a:buFont typeface="Courier New" pitchFamily="49" charset="0"/>
              <a:buChar char="o"/>
            </a:pPr>
            <a:r>
              <a:rPr lang="en-IN" sz="2800" dirty="0" smtClean="0"/>
              <a:t>Then drag the image into the Assets region of Unity.</a:t>
            </a:r>
            <a:endParaRPr lang="en-US" sz="2800" dirty="0" smtClean="0"/>
          </a:p>
          <a:p>
            <a:pPr lvl="0">
              <a:buFont typeface="Courier New" pitchFamily="49" charset="0"/>
              <a:buChar char="o"/>
            </a:pPr>
            <a:r>
              <a:rPr lang="en-IN" sz="2800" dirty="0" smtClean="0"/>
              <a:t>Now drag the image from the Assets into the Scene Hierarchy.</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nity 2D"/>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214678" y="3500438"/>
            <a:ext cx="5715040" cy="3143272"/>
          </a:xfrm>
          <a:prstGeom prst="rect">
            <a:avLst/>
          </a:prstGeom>
          <a:noFill/>
          <a:ln>
            <a:noFill/>
          </a:ln>
        </p:spPr>
      </p:pic>
      <p:pic>
        <p:nvPicPr>
          <p:cNvPr id="8" name="Picture 7" descr="Unity 2D"/>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4282" y="214290"/>
            <a:ext cx="6000792" cy="3143272"/>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a:bodyPr>
          <a:lstStyle/>
          <a:p>
            <a:r>
              <a:rPr lang="en-IN" sz="2800" b="1" dirty="0" smtClean="0"/>
              <a:t>Sprite Modes:-</a:t>
            </a:r>
            <a:endParaRPr lang="en-US" sz="2800" b="1" dirty="0" smtClean="0"/>
          </a:p>
          <a:p>
            <a:endParaRPr lang="en-US" sz="1800" dirty="0"/>
          </a:p>
        </p:txBody>
      </p:sp>
      <p:pic>
        <p:nvPicPr>
          <p:cNvPr id="4" name="Picture 3" descr="Unity 2D"/>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643042" y="1285860"/>
            <a:ext cx="6000792" cy="422148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talling Unity"/>
          <p:cNvPicPr/>
          <p:nvPr/>
        </p:nvPicPr>
        <p:blipFill>
          <a:blip r:embed="rId2"/>
          <a:srcRect/>
          <a:stretch>
            <a:fillRect/>
          </a:stretch>
        </p:blipFill>
        <p:spPr bwMode="auto">
          <a:xfrm>
            <a:off x="285720" y="214290"/>
            <a:ext cx="6429420" cy="3286148"/>
          </a:xfrm>
          <a:prstGeom prst="rect">
            <a:avLst/>
          </a:prstGeom>
          <a:noFill/>
          <a:ln w="9525">
            <a:noFill/>
            <a:miter lim="800000"/>
            <a:headEnd/>
            <a:tailEnd/>
          </a:ln>
        </p:spPr>
      </p:pic>
      <p:pic>
        <p:nvPicPr>
          <p:cNvPr id="5" name="Picture 4" descr="Installing Unity"/>
          <p:cNvPicPr/>
          <p:nvPr/>
        </p:nvPicPr>
        <p:blipFill>
          <a:blip r:embed="rId3"/>
          <a:srcRect/>
          <a:stretch>
            <a:fillRect/>
          </a:stretch>
        </p:blipFill>
        <p:spPr bwMode="auto">
          <a:xfrm>
            <a:off x="3071802" y="3571876"/>
            <a:ext cx="5929354" cy="30765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lstStyle/>
          <a:p>
            <a:r>
              <a:rPr lang="en-IN" sz="2000" b="1" dirty="0" smtClean="0"/>
              <a:t>Modifying Sprites:-</a:t>
            </a:r>
            <a:endParaRPr lang="en-US" sz="20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endParaRPr lang="en-IN" sz="1800" b="1" dirty="0" smtClean="0"/>
          </a:p>
          <a:p>
            <a:pPr>
              <a:buNone/>
            </a:pPr>
            <a:r>
              <a:rPr lang="en-IN" sz="2800" b="1" dirty="0" smtClean="0"/>
              <a:t>1. first-Hand</a:t>
            </a:r>
            <a:r>
              <a:rPr lang="en-IN" sz="2800" dirty="0" smtClean="0"/>
              <a:t> </a:t>
            </a:r>
            <a:endParaRPr lang="en-US" sz="2800" dirty="0" smtClean="0"/>
          </a:p>
          <a:p>
            <a:pPr>
              <a:buNone/>
            </a:pPr>
            <a:r>
              <a:rPr lang="en-IN" sz="2800" dirty="0" smtClean="0"/>
              <a:t>2. </a:t>
            </a:r>
            <a:r>
              <a:rPr lang="en-IN" sz="2800" b="1" dirty="0" smtClean="0"/>
              <a:t>Move</a:t>
            </a:r>
            <a:r>
              <a:rPr lang="en-IN" sz="2800" dirty="0" smtClean="0"/>
              <a:t> tool. </a:t>
            </a:r>
            <a:endParaRPr lang="en-US" sz="2800" dirty="0" smtClean="0"/>
          </a:p>
          <a:p>
            <a:pPr>
              <a:buNone/>
            </a:pPr>
            <a:r>
              <a:rPr lang="en-IN" sz="2800" dirty="0" smtClean="0"/>
              <a:t>3. </a:t>
            </a:r>
            <a:r>
              <a:rPr lang="en-IN" sz="2800" b="1" dirty="0" smtClean="0"/>
              <a:t>Rotate</a:t>
            </a:r>
            <a:r>
              <a:rPr lang="en-IN" sz="2800" dirty="0" smtClean="0"/>
              <a:t> tool</a:t>
            </a:r>
            <a:endParaRPr lang="en-US" sz="2800" dirty="0" smtClean="0"/>
          </a:p>
          <a:p>
            <a:pPr>
              <a:buNone/>
            </a:pPr>
            <a:r>
              <a:rPr lang="en-IN" sz="2800" dirty="0" smtClean="0"/>
              <a:t>4. </a:t>
            </a:r>
            <a:r>
              <a:rPr lang="en-IN" sz="2800" b="1" dirty="0" smtClean="0"/>
              <a:t>Scale</a:t>
            </a:r>
            <a:r>
              <a:rPr lang="en-IN" sz="2800" dirty="0" smtClean="0"/>
              <a:t> tool</a:t>
            </a:r>
            <a:endParaRPr lang="en-US" sz="2800" dirty="0" smtClean="0"/>
          </a:p>
          <a:p>
            <a:pPr>
              <a:buNone/>
            </a:pPr>
            <a:r>
              <a:rPr lang="en-IN" sz="2800" dirty="0" smtClean="0"/>
              <a:t>5. </a:t>
            </a:r>
            <a:r>
              <a:rPr lang="en-IN" sz="2800" b="1" dirty="0" err="1" smtClean="0"/>
              <a:t>Rect</a:t>
            </a:r>
            <a:r>
              <a:rPr lang="en-IN" sz="2800" dirty="0" smtClean="0"/>
              <a:t> tool.</a:t>
            </a:r>
            <a:endParaRPr lang="en-US" sz="2800" dirty="0" smtClean="0"/>
          </a:p>
          <a:p>
            <a:pPr>
              <a:buNone/>
            </a:pPr>
            <a:r>
              <a:rPr lang="en-IN" sz="2800" dirty="0" smtClean="0"/>
              <a:t>6. </a:t>
            </a:r>
            <a:r>
              <a:rPr lang="en-IN" sz="2800" b="1" dirty="0" smtClean="0"/>
              <a:t>Move, Rotate,</a:t>
            </a:r>
            <a:r>
              <a:rPr lang="en-IN" sz="2800" dirty="0" smtClean="0"/>
              <a:t> and a </a:t>
            </a:r>
            <a:r>
              <a:rPr lang="en-IN" sz="2800" b="1" dirty="0" smtClean="0"/>
              <a:t>Scale</a:t>
            </a:r>
            <a:r>
              <a:rPr lang="en-IN" sz="2800" dirty="0" smtClean="0"/>
              <a:t> tool. </a:t>
            </a:r>
            <a:endParaRPr lang="en-US" sz="2800" dirty="0" smtClean="0"/>
          </a:p>
          <a:p>
            <a:pPr>
              <a:buNone/>
            </a:pPr>
            <a:r>
              <a:rPr lang="en-IN" sz="2800" dirty="0" smtClean="0"/>
              <a:t>7. </a:t>
            </a:r>
            <a:r>
              <a:rPr lang="en-IN" sz="2800" b="1" dirty="0" smtClean="0"/>
              <a:t>Custom Editor</a:t>
            </a:r>
            <a:r>
              <a:rPr lang="en-IN" sz="2800" dirty="0" smtClean="0"/>
              <a:t> tool.</a:t>
            </a:r>
            <a:endParaRPr lang="en-US" sz="2800" dirty="0" smtClean="0"/>
          </a:p>
          <a:p>
            <a:endParaRPr lang="en-US" sz="2800" dirty="0"/>
          </a:p>
        </p:txBody>
      </p:sp>
      <p:pic>
        <p:nvPicPr>
          <p:cNvPr id="4" name="Picture 3" descr="Unity 2D"/>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42910" y="1071546"/>
            <a:ext cx="5072098" cy="1143008"/>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Scripting in Unity</a:t>
            </a:r>
            <a:endParaRPr lang="en-US" dirty="0"/>
          </a:p>
        </p:txBody>
      </p:sp>
      <p:sp>
        <p:nvSpPr>
          <p:cNvPr id="3" name="Content Placeholder 2"/>
          <p:cNvSpPr>
            <a:spLocks noGrp="1"/>
          </p:cNvSpPr>
          <p:nvPr>
            <p:ph idx="1"/>
          </p:nvPr>
        </p:nvSpPr>
        <p:spPr>
          <a:xfrm>
            <a:off x="457200" y="1214422"/>
            <a:ext cx="8229600" cy="5429288"/>
          </a:xfrm>
        </p:spPr>
        <p:txBody>
          <a:bodyPr>
            <a:normAutofit/>
          </a:bodyPr>
          <a:lstStyle/>
          <a:p>
            <a:r>
              <a:rPr lang="en-US" sz="2300" dirty="0" smtClean="0"/>
              <a:t>Scripting is an essential ingredient in all applications you make in Unity.</a:t>
            </a:r>
          </a:p>
          <a:p>
            <a:r>
              <a:rPr lang="en-IN" sz="2300" dirty="0" smtClean="0"/>
              <a:t>Setting up scripting environment-</a:t>
            </a:r>
          </a:p>
          <a:p>
            <a:pPr marL="514350" indent="-514350">
              <a:buFont typeface="+mj-lt"/>
              <a:buAutoNum type="romanUcPeriod"/>
            </a:pPr>
            <a:r>
              <a:rPr lang="en-IN" sz="2300" dirty="0" smtClean="0"/>
              <a:t>Setting up an IDE- so you can use your favourite code editor when working with unity.</a:t>
            </a:r>
          </a:p>
          <a:p>
            <a:pPr>
              <a:buFont typeface="Courier New" pitchFamily="49" charset="0"/>
              <a:buChar char="o"/>
            </a:pPr>
            <a:r>
              <a:rPr lang="en-IN" sz="2300" dirty="0" smtClean="0"/>
              <a:t>Visual studio is installed by default when you install the unity.</a:t>
            </a:r>
          </a:p>
          <a:p>
            <a:pPr>
              <a:buFont typeface="Courier New" pitchFamily="49" charset="0"/>
              <a:buChar char="o"/>
            </a:pPr>
            <a:r>
              <a:rPr lang="en-US" sz="2300" dirty="0" smtClean="0"/>
              <a:t>To open scripts in VS Code, select it as the </a:t>
            </a:r>
            <a:r>
              <a:rPr lang="en-US" sz="2300" b="1" dirty="0" smtClean="0"/>
              <a:t>External Script Editor</a:t>
            </a:r>
            <a:r>
              <a:rPr lang="en-US" sz="2300" dirty="0" smtClean="0"/>
              <a:t> in the Editor Preferences (menu: </a:t>
            </a:r>
            <a:r>
              <a:rPr lang="en-US" sz="2300" b="1" dirty="0" smtClean="0"/>
              <a:t>Unity &gt; Preferences &gt; External Tools &gt; External Script Editor</a:t>
            </a:r>
            <a:r>
              <a:rPr lang="en-US" sz="2300" dirty="0" smtClean="0"/>
              <a:t>). </a:t>
            </a:r>
          </a:p>
          <a:p>
            <a:pPr>
              <a:buFont typeface="Courier New" pitchFamily="49" charset="0"/>
              <a:buChar char="o"/>
            </a:pPr>
            <a:r>
              <a:rPr lang="en-US" sz="2300" dirty="0" smtClean="0"/>
              <a:t>Managed code debugging in Unity works on all platforms except </a:t>
            </a:r>
            <a:r>
              <a:rPr lang="en-US" sz="2300" b="1" dirty="0" err="1" smtClean="0"/>
              <a:t>WebGL</a:t>
            </a:r>
            <a:r>
              <a:rPr lang="en-US" sz="2300" b="1"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marL="514350" indent="-514350">
              <a:buFont typeface="+mj-lt"/>
              <a:buAutoNum type="romanUcPeriod"/>
            </a:pPr>
            <a:r>
              <a:rPr lang="en-IN" sz="2000" dirty="0" smtClean="0"/>
              <a:t>Unit Testing-</a:t>
            </a:r>
            <a:r>
              <a:rPr lang="en-US" sz="2000" dirty="0" smtClean="0"/>
              <a:t>The Unity Test Framework package (formerly the “Unity Test Runner”) is a tool that allows you to test your code in both </a:t>
            </a:r>
            <a:r>
              <a:rPr lang="en-US" sz="2000" b="1" dirty="0" smtClean="0"/>
              <a:t>Edit</a:t>
            </a:r>
            <a:r>
              <a:rPr lang="en-US" sz="2000" dirty="0" smtClean="0"/>
              <a:t> mode and </a:t>
            </a:r>
            <a:r>
              <a:rPr lang="en-US" sz="2000" b="1" dirty="0" smtClean="0"/>
              <a:t>Play</a:t>
            </a:r>
            <a:r>
              <a:rPr lang="en-US" sz="2000" dirty="0" smtClean="0"/>
              <a:t> mode, and also on target platforms such as Standalone, Android, or </a:t>
            </a:r>
            <a:r>
              <a:rPr lang="en-US" sz="2000" b="1" dirty="0" err="1" smtClean="0"/>
              <a:t>iOS</a:t>
            </a:r>
            <a:r>
              <a:rPr lang="en-US" sz="2000" b="1" dirty="0" smtClean="0"/>
              <a:t>.</a:t>
            </a:r>
          </a:p>
          <a:p>
            <a:pPr>
              <a:buNone/>
            </a:pPr>
            <a:r>
              <a:rPr lang="en-US" sz="2000" dirty="0" smtClean="0"/>
              <a:t>	   Automated testing helps you check that all parts of your code are    functioning as expected. It saves time by identifying where and when problems occur as soon as they are introduced during development, rather than relying on manual testing.</a:t>
            </a:r>
            <a:endParaRPr lang="en-IN" sz="2000" dirty="0" smtClean="0"/>
          </a:p>
          <a:p>
            <a:endParaRPr lang="en-US" sz="1800" dirty="0" smtClean="0"/>
          </a:p>
          <a:p>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a:bodyPr>
          <a:lstStyle/>
          <a:p>
            <a:pPr algn="l"/>
            <a:r>
              <a:rPr lang="en-IN" sz="2000" dirty="0" smtClean="0"/>
              <a:t>Concepts-</a:t>
            </a:r>
            <a:endParaRPr lang="en-US" sz="2000" dirty="0"/>
          </a:p>
        </p:txBody>
      </p:sp>
      <p:sp>
        <p:nvSpPr>
          <p:cNvPr id="3" name="Content Placeholder 2"/>
          <p:cNvSpPr>
            <a:spLocks noGrp="1"/>
          </p:cNvSpPr>
          <p:nvPr>
            <p:ph idx="1"/>
          </p:nvPr>
        </p:nvSpPr>
        <p:spPr>
          <a:xfrm>
            <a:off x="457200" y="714356"/>
            <a:ext cx="8229600" cy="5715040"/>
          </a:xfrm>
        </p:spPr>
        <p:txBody>
          <a:bodyPr>
            <a:normAutofit/>
          </a:bodyPr>
          <a:lstStyle/>
          <a:p>
            <a:r>
              <a:rPr lang="en-US" sz="2000" dirty="0" smtClean="0"/>
              <a:t>Unity uses an implementation of the standard Mono runtime for scripting, it still has its own practices and techniques for accessing the engine from scripts.</a:t>
            </a:r>
          </a:p>
          <a:p>
            <a:r>
              <a:rPr lang="en-IN" sz="2000" dirty="0" smtClean="0"/>
              <a:t>Creating and Using Script:-</a:t>
            </a:r>
          </a:p>
          <a:p>
            <a:r>
              <a:rPr lang="en-US" sz="2000" dirty="0" smtClean="0"/>
              <a:t>The behavior of </a:t>
            </a:r>
            <a:r>
              <a:rPr lang="en-US" sz="2000" dirty="0" err="1" smtClean="0"/>
              <a:t>GameObjects</a:t>
            </a:r>
            <a:r>
              <a:rPr lang="en-US" sz="2000" dirty="0" smtClean="0"/>
              <a:t> is controlled by the Components that are attached to them. </a:t>
            </a:r>
          </a:p>
          <a:p>
            <a:r>
              <a:rPr lang="en-US" sz="2000" dirty="0" smtClean="0"/>
              <a:t>Unity allows you to create your own Components using scripts. </a:t>
            </a:r>
          </a:p>
          <a:p>
            <a:r>
              <a:rPr lang="en-US" sz="2000" dirty="0" smtClean="0"/>
              <a:t>You can create a new script from the Create menu. </a:t>
            </a:r>
            <a:r>
              <a:rPr lang="en-US" sz="2000" b="1" dirty="0" smtClean="0"/>
              <a:t>Assets &gt; Create &gt; C# Script</a:t>
            </a:r>
            <a:r>
              <a:rPr lang="en-US" sz="2000" dirty="0" smtClean="0"/>
              <a:t> from the main menu.</a:t>
            </a:r>
          </a:p>
          <a:p>
            <a:r>
              <a:rPr lang="en-US" sz="2000" dirty="0" smtClean="0"/>
              <a:t>Components often have properties that are editable in the </a:t>
            </a:r>
            <a:r>
              <a:rPr lang="en-US" sz="2000" b="1" dirty="0" smtClean="0"/>
              <a:t>inspector.</a:t>
            </a:r>
            <a:endParaRPr lang="en-US" sz="2000" dirty="0" smtClean="0"/>
          </a:p>
          <a:p>
            <a:r>
              <a:rPr lang="en-US" sz="2000" dirty="0" smtClean="0"/>
              <a:t>In C#, you must declare a variable as public to see it in the Inspector.</a:t>
            </a:r>
          </a:p>
          <a:p>
            <a:pPr>
              <a:buNone/>
            </a:pPr>
            <a:r>
              <a:rPr lang="en-US" sz="2000" dirty="0" smtClean="0"/>
              <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500858"/>
          </a:xfrm>
        </p:spPr>
        <p:txBody>
          <a:bodyPr>
            <a:noAutofit/>
          </a:bodyPr>
          <a:lstStyle/>
          <a:p>
            <a:pPr>
              <a:buNone/>
            </a:pPr>
            <a:r>
              <a:rPr lang="en-IN" sz="2400" dirty="0" smtClean="0"/>
              <a:t>Event Function:-</a:t>
            </a:r>
          </a:p>
          <a:p>
            <a:r>
              <a:rPr lang="en-IN" sz="2400" dirty="0" smtClean="0"/>
              <a:t>Regular Update Events-</a:t>
            </a:r>
          </a:p>
          <a:p>
            <a:pPr>
              <a:buNone/>
            </a:pPr>
            <a:r>
              <a:rPr lang="en-US" sz="2400" dirty="0" smtClean="0"/>
              <a:t>	Update is called before the frame is rendered and also before animations are calculated.</a:t>
            </a:r>
          </a:p>
          <a:p>
            <a:pPr>
              <a:buNone/>
            </a:pPr>
            <a:r>
              <a:rPr lang="en-US" sz="2400" dirty="0" smtClean="0"/>
              <a:t>	A separate event function called </a:t>
            </a:r>
            <a:r>
              <a:rPr lang="en-US" sz="2400" dirty="0" err="1" smtClean="0"/>
              <a:t>FixedUpdate</a:t>
            </a:r>
            <a:r>
              <a:rPr lang="en-US" sz="2400" dirty="0" smtClean="0"/>
              <a:t> is called just before each physics update. </a:t>
            </a:r>
          </a:p>
          <a:p>
            <a:pPr>
              <a:buNone/>
            </a:pPr>
            <a:r>
              <a:rPr lang="en-US" sz="2400" dirty="0" smtClean="0"/>
              <a:t>	</a:t>
            </a:r>
            <a:r>
              <a:rPr lang="en-US" sz="2400" dirty="0" err="1" smtClean="0"/>
              <a:t>FixedUpdate</a:t>
            </a:r>
            <a:r>
              <a:rPr lang="en-US" sz="2400" dirty="0" smtClean="0"/>
              <a:t> functions have been called for all objects in the scene.</a:t>
            </a:r>
          </a:p>
          <a:p>
            <a:r>
              <a:rPr lang="en-IN" sz="2400" dirty="0" smtClean="0"/>
              <a:t>Initialization Events-</a:t>
            </a:r>
          </a:p>
          <a:p>
            <a:pPr>
              <a:buNone/>
            </a:pPr>
            <a:r>
              <a:rPr lang="en-IN" sz="2400" dirty="0" smtClean="0"/>
              <a:t>	Start-</a:t>
            </a:r>
            <a:r>
              <a:rPr lang="en-US" sz="2400" dirty="0" smtClean="0"/>
              <a:t>The  Start function is called before the first frame.</a:t>
            </a:r>
          </a:p>
          <a:p>
            <a:pPr>
              <a:buNone/>
            </a:pPr>
            <a:r>
              <a:rPr lang="en-US" sz="2400" dirty="0" smtClean="0"/>
              <a:t>	Awake-The Awake function is called for each object in the scene at the time when the scene loads.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fontScale="92500" lnSpcReduction="20000"/>
          </a:bodyPr>
          <a:lstStyle/>
          <a:p>
            <a:r>
              <a:rPr lang="en-IN" sz="2400" dirty="0" smtClean="0"/>
              <a:t>GUI Events-</a:t>
            </a:r>
          </a:p>
          <a:p>
            <a:pPr>
              <a:buNone/>
            </a:pPr>
            <a:r>
              <a:rPr lang="en-IN" sz="2400" dirty="0" smtClean="0"/>
              <a:t>	</a:t>
            </a:r>
            <a:r>
              <a:rPr lang="en-IN" sz="2400" dirty="0" err="1" smtClean="0"/>
              <a:t>OnMouseOver,OnMouseDown</a:t>
            </a:r>
            <a:r>
              <a:rPr lang="en-IN" sz="2400" dirty="0" smtClean="0"/>
              <a:t>-A set of </a:t>
            </a:r>
            <a:r>
              <a:rPr lang="en-IN" sz="2400" dirty="0" err="1" smtClean="0"/>
              <a:t>OnMouse</a:t>
            </a:r>
            <a:r>
              <a:rPr lang="en-IN" sz="2400" dirty="0" smtClean="0"/>
              <a:t> Functions is available to allow script to react to user actions with actions with the mouse.</a:t>
            </a:r>
          </a:p>
          <a:p>
            <a:pPr>
              <a:buNone/>
            </a:pPr>
            <a:r>
              <a:rPr lang="en-IN" sz="2400" dirty="0" smtClean="0"/>
              <a:t>	</a:t>
            </a:r>
            <a:r>
              <a:rPr lang="en-IN" sz="2400" dirty="0" err="1" smtClean="0"/>
              <a:t>OnGUI</a:t>
            </a:r>
            <a:r>
              <a:rPr lang="en-IN" sz="2400" dirty="0" smtClean="0"/>
              <a:t>-</a:t>
            </a:r>
            <a:r>
              <a:rPr lang="en-US" sz="2400" dirty="0" smtClean="0"/>
              <a:t>The </a:t>
            </a:r>
            <a:r>
              <a:rPr lang="en-US" sz="2400" dirty="0" err="1" smtClean="0"/>
              <a:t>OnGUI</a:t>
            </a:r>
            <a:r>
              <a:rPr lang="en-US" sz="2400" dirty="0" smtClean="0"/>
              <a:t> () function gets called every frame as long as the containing script is enabled.</a:t>
            </a:r>
          </a:p>
          <a:p>
            <a:r>
              <a:rPr lang="en-US" sz="2400" dirty="0" smtClean="0"/>
              <a:t>Physics Events-</a:t>
            </a:r>
          </a:p>
          <a:p>
            <a:pPr>
              <a:buNone/>
            </a:pPr>
            <a:r>
              <a:rPr lang="en-US" sz="2400" dirty="0" smtClean="0"/>
              <a:t>	The corresponding </a:t>
            </a:r>
            <a:r>
              <a:rPr lang="en-US" sz="2400" dirty="0" err="1" smtClean="0"/>
              <a:t>OnTriggerEnter</a:t>
            </a:r>
            <a:r>
              <a:rPr lang="en-US" sz="2400" dirty="0" smtClean="0"/>
              <a:t>, </a:t>
            </a:r>
            <a:r>
              <a:rPr lang="en-US" sz="2400" u="sng" dirty="0" smtClean="0"/>
              <a:t> </a:t>
            </a:r>
            <a:r>
              <a:rPr lang="en-US" sz="2400" dirty="0" err="1" smtClean="0"/>
              <a:t>OnTriggerStay</a:t>
            </a:r>
            <a:r>
              <a:rPr lang="en-US" sz="2400" u="sng" dirty="0" smtClean="0"/>
              <a:t> </a:t>
            </a:r>
            <a:r>
              <a:rPr lang="en-US" sz="2400" dirty="0" smtClean="0"/>
              <a:t> and</a:t>
            </a:r>
            <a:r>
              <a:rPr lang="en-US" sz="2400" u="sng" dirty="0" smtClean="0"/>
              <a:t> </a:t>
            </a:r>
            <a:r>
              <a:rPr lang="en-US" sz="2400" dirty="0" err="1" smtClean="0"/>
              <a:t>OnTriggerExit</a:t>
            </a:r>
            <a:r>
              <a:rPr lang="en-US" sz="2400" dirty="0" smtClean="0"/>
              <a:t> functions will be called when the object’s collider is configured as a Trigger.  </a:t>
            </a:r>
            <a:endParaRPr lang="en-IN" sz="2400" dirty="0" smtClean="0"/>
          </a:p>
          <a:p>
            <a:pPr>
              <a:buNone/>
            </a:pPr>
            <a:endParaRPr lang="en-IN" sz="2400" dirty="0" smtClean="0"/>
          </a:p>
          <a:p>
            <a:pPr>
              <a:buNone/>
            </a:pPr>
            <a:r>
              <a:rPr lang="en-IN" sz="2400" dirty="0" err="1" smtClean="0"/>
              <a:t>Coroutine</a:t>
            </a:r>
            <a:r>
              <a:rPr lang="en-IN" sz="2400" dirty="0" smtClean="0"/>
              <a:t>-</a:t>
            </a:r>
            <a:endParaRPr lang="en-US" sz="2400" dirty="0" smtClean="0"/>
          </a:p>
          <a:p>
            <a:r>
              <a:rPr lang="en-US" sz="2400" dirty="0" smtClean="0"/>
              <a:t>a </a:t>
            </a:r>
            <a:r>
              <a:rPr lang="en-US" sz="2400" dirty="0" err="1" smtClean="0"/>
              <a:t>coroutine</a:t>
            </a:r>
            <a:r>
              <a:rPr lang="en-US" sz="2400" dirty="0" smtClean="0"/>
              <a:t> is a function that is capable of waiting and timing its process, as well as pausing it entirely.</a:t>
            </a:r>
          </a:p>
          <a:p>
            <a:r>
              <a:rPr lang="en-US" sz="2400" dirty="0" smtClean="0"/>
              <a:t>It also needs a </a:t>
            </a:r>
            <a:r>
              <a:rPr lang="en-US" sz="2400" b="1" dirty="0" smtClean="0"/>
              <a:t>yield return</a:t>
            </a:r>
            <a:r>
              <a:rPr lang="en-US" sz="2400" dirty="0" smtClean="0"/>
              <a:t> statement.</a:t>
            </a:r>
          </a:p>
          <a:p>
            <a:r>
              <a:rPr lang="en-US" sz="2400" dirty="0" err="1" smtClean="0"/>
              <a:t>WaitForSeconds</a:t>
            </a:r>
            <a:r>
              <a:rPr lang="en-US" sz="2400" dirty="0" smtClean="0"/>
              <a:t> class - This makes the </a:t>
            </a:r>
            <a:r>
              <a:rPr lang="en-US" sz="2400" dirty="0" err="1" smtClean="0"/>
              <a:t>coroutine</a:t>
            </a:r>
            <a:r>
              <a:rPr lang="en-US" sz="2400" dirty="0" smtClean="0"/>
              <a:t> wait for a certain amount of real-world seconds before continuing. </a:t>
            </a:r>
          </a:p>
          <a:p>
            <a:r>
              <a:rPr lang="en-US" sz="2400" dirty="0" err="1" smtClean="0"/>
              <a:t>Coroutines</a:t>
            </a:r>
            <a:r>
              <a:rPr lang="en-US" sz="2400" dirty="0" smtClean="0"/>
              <a:t> are extensively used for timed methods. A </a:t>
            </a:r>
            <a:r>
              <a:rPr lang="en-US" sz="2400" dirty="0" err="1" smtClean="0"/>
              <a:t>coroutines</a:t>
            </a:r>
            <a:r>
              <a:rPr lang="en-US" sz="2400" dirty="0" smtClean="0"/>
              <a:t> also stops when the </a:t>
            </a:r>
            <a:r>
              <a:rPr lang="en-US" sz="2400" dirty="0" err="1" smtClean="0"/>
              <a:t>GameObject</a:t>
            </a:r>
            <a:r>
              <a:rPr lang="en-US" sz="2400" dirty="0" smtClean="0"/>
              <a:t> it is attached to is disabled with </a:t>
            </a:r>
            <a:r>
              <a:rPr lang="en-US" sz="2400" u="sng" dirty="0" smtClean="0"/>
              <a:t>Sedative(false)</a:t>
            </a:r>
            <a:r>
              <a:rPr lang="en-US" sz="2400" dirty="0" smtClean="0"/>
              <a:t>.  </a:t>
            </a:r>
          </a:p>
          <a:p>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a:bodyPr>
          <a:lstStyle/>
          <a:p>
            <a:r>
              <a:rPr lang="en-US" sz="2400" dirty="0" smtClean="0"/>
              <a:t>A </a:t>
            </a:r>
            <a:r>
              <a:rPr lang="en-US" sz="2400" b="1" dirty="0" smtClean="0"/>
              <a:t>namespace</a:t>
            </a:r>
            <a:r>
              <a:rPr lang="en-US" sz="2400" dirty="0" smtClean="0"/>
              <a:t> is simply a collection of classes that are referred to using a chosen prefix on the class name. </a:t>
            </a:r>
          </a:p>
          <a:p>
            <a:r>
              <a:rPr lang="en-US" sz="2400" b="1" dirty="0" smtClean="0"/>
              <a:t>Attributes</a:t>
            </a:r>
            <a:r>
              <a:rPr lang="en-US" sz="2400" dirty="0" smtClean="0"/>
              <a:t> are markers that can be placed above a class, property or function in a script to indicate special </a:t>
            </a:r>
            <a:r>
              <a:rPr lang="en-US" sz="2400" dirty="0" err="1" smtClean="0"/>
              <a:t>behaviour</a:t>
            </a:r>
            <a:r>
              <a:rPr lang="en-US" sz="2400" dirty="0" smtClean="0"/>
              <a:t>. </a:t>
            </a:r>
          </a:p>
          <a:p>
            <a:r>
              <a:rPr lang="en-IN" sz="2400" dirty="0" smtClean="0"/>
              <a:t>Null </a:t>
            </a:r>
            <a:r>
              <a:rPr lang="en-IN" sz="2400" dirty="0" err="1" smtClean="0"/>
              <a:t>Refrence</a:t>
            </a:r>
            <a:r>
              <a:rPr lang="en-IN" sz="2400" dirty="0" smtClean="0"/>
              <a:t> Exceptions-</a:t>
            </a:r>
          </a:p>
          <a:p>
            <a:pPr>
              <a:buFont typeface="Courier New" pitchFamily="49" charset="0"/>
              <a:buChar char="o"/>
            </a:pPr>
            <a:r>
              <a:rPr lang="en-US" sz="2400" dirty="0" err="1" smtClean="0"/>
              <a:t>NullReferenceException</a:t>
            </a:r>
            <a:r>
              <a:rPr lang="en-US" sz="2400" dirty="0" smtClean="0"/>
              <a:t> happens when your script code tries to use a variable which isn’t set (referencing) and object.</a:t>
            </a:r>
          </a:p>
          <a:p>
            <a:pPr>
              <a:buFont typeface="Courier New" pitchFamily="49" charset="0"/>
              <a:buChar char="o"/>
            </a:pPr>
            <a:r>
              <a:rPr lang="en-US" sz="2400" dirty="0" smtClean="0"/>
              <a:t>The error message that appears tells you a great deal about where in the code the problem happens.</a:t>
            </a:r>
          </a:p>
          <a:p>
            <a:pPr>
              <a:buNone/>
            </a:pP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lstStyle/>
          <a:p>
            <a:r>
              <a:rPr lang="en-US" dirty="0" smtClean="0"/>
              <a:t>Plug-in-</a:t>
            </a:r>
          </a:p>
          <a:p>
            <a:r>
              <a:rPr lang="en-US" dirty="0" smtClean="0"/>
              <a:t> </a:t>
            </a:r>
            <a:r>
              <a:rPr lang="en-US" sz="2400" dirty="0" smtClean="0"/>
              <a:t>The code created outside Unity in the form of a </a:t>
            </a:r>
            <a:r>
              <a:rPr lang="en-US" sz="2400" b="1" dirty="0" smtClean="0"/>
              <a:t>plug-in</a:t>
            </a:r>
            <a:r>
              <a:rPr lang="en-US" sz="2400" dirty="0" smtClean="0"/>
              <a:t>. </a:t>
            </a:r>
          </a:p>
          <a:p>
            <a:r>
              <a:rPr lang="en-US" sz="2400" dirty="0" smtClean="0"/>
              <a:t>There are two kinds of plug-in-</a:t>
            </a:r>
          </a:p>
          <a:p>
            <a:r>
              <a:rPr lang="en-US" sz="2400" dirty="0" smtClean="0"/>
              <a:t>Managed plug-ins are managed .NET assemblies created with tools like Visual Studio. They contain only .NET code which means that they can’t access any features that are not supported by the .NET libraries. </a:t>
            </a:r>
          </a:p>
          <a:p>
            <a:r>
              <a:rPr lang="en-US" sz="2400" dirty="0" smtClean="0"/>
              <a:t>Native plug-ins are platform-specific native code libraries. They can access features like OS calls and third-party code libraries that would otherwise not be available to Unity.</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fontScale="92500"/>
          </a:bodyPr>
          <a:lstStyle/>
          <a:p>
            <a:pPr>
              <a:lnSpc>
                <a:spcPct val="120000"/>
              </a:lnSpc>
            </a:pPr>
            <a:r>
              <a:rPr lang="en-US" sz="2400" u="sng" dirty="0" smtClean="0"/>
              <a:t>Classes-</a:t>
            </a:r>
            <a:endParaRPr lang="en-US" sz="2000" u="sng" dirty="0" smtClean="0"/>
          </a:p>
          <a:p>
            <a:pPr>
              <a:lnSpc>
                <a:spcPct val="120000"/>
              </a:lnSpc>
            </a:pPr>
            <a:r>
              <a:rPr lang="en-US" sz="2400" u="sng" dirty="0" err="1" smtClean="0"/>
              <a:t>GameObject</a:t>
            </a:r>
            <a:r>
              <a:rPr lang="en-US" sz="2400" dirty="0" smtClean="0"/>
              <a:t>: Represents the type of objects which can exist in a Scene.</a:t>
            </a:r>
          </a:p>
          <a:p>
            <a:pPr>
              <a:lnSpc>
                <a:spcPct val="120000"/>
              </a:lnSpc>
            </a:pPr>
            <a:r>
              <a:rPr lang="en-US" sz="2400" u="sng" dirty="0" err="1" smtClean="0"/>
              <a:t>MonoBehavier</a:t>
            </a:r>
            <a:r>
              <a:rPr lang="en-US" sz="2400" dirty="0" smtClean="0"/>
              <a:t>: The base class from which every Unity script derives, by default.</a:t>
            </a:r>
          </a:p>
          <a:p>
            <a:pPr>
              <a:lnSpc>
                <a:spcPct val="120000"/>
              </a:lnSpc>
            </a:pPr>
            <a:r>
              <a:rPr lang="en-US" sz="2400" u="sng" dirty="0" smtClean="0"/>
              <a:t>Object</a:t>
            </a:r>
            <a:r>
              <a:rPr lang="en-US" sz="2400" dirty="0" smtClean="0"/>
              <a:t>: The base class for all objects that Unity can reference in the editor.</a:t>
            </a:r>
          </a:p>
          <a:p>
            <a:pPr>
              <a:lnSpc>
                <a:spcPct val="120000"/>
              </a:lnSpc>
            </a:pPr>
            <a:r>
              <a:rPr lang="en-US" sz="2400" u="sng" dirty="0" smtClean="0"/>
              <a:t>Transform</a:t>
            </a:r>
            <a:r>
              <a:rPr lang="en-US" sz="2400" dirty="0" smtClean="0"/>
              <a:t>: Provides you with a variety of ways to work with a </a:t>
            </a:r>
            <a:r>
              <a:rPr lang="en-US" sz="2400" dirty="0" err="1" smtClean="0"/>
              <a:t>GameObject’s</a:t>
            </a:r>
            <a:r>
              <a:rPr lang="en-US" sz="2400" dirty="0" smtClean="0"/>
              <a:t> position, rotation and scale via script, as well as its hierarchical relationship to parent and child </a:t>
            </a:r>
            <a:r>
              <a:rPr lang="en-US" sz="2400" dirty="0" err="1" smtClean="0"/>
              <a:t>GameObjects</a:t>
            </a:r>
            <a:r>
              <a:rPr lang="en-US" sz="2400" dirty="0" smtClean="0"/>
              <a:t>.</a:t>
            </a:r>
          </a:p>
          <a:p>
            <a:pPr>
              <a:lnSpc>
                <a:spcPct val="120000"/>
              </a:lnSpc>
            </a:pPr>
            <a:r>
              <a:rPr lang="en-US" sz="2400" u="sng" dirty="0" smtClean="0"/>
              <a:t>Vectors</a:t>
            </a:r>
            <a:r>
              <a:rPr lang="en-US" sz="2400" dirty="0" smtClean="0"/>
              <a:t>: Classes for expressing and manipulating 2D, 3D, and 4D points, lines and directions.</a:t>
            </a:r>
          </a:p>
          <a:p>
            <a:pPr>
              <a:lnSpc>
                <a:spcPct val="120000"/>
              </a:lnSpc>
            </a:pPr>
            <a:r>
              <a:rPr lang="en-US" sz="2400" u="sng" dirty="0" smtClean="0"/>
              <a:t>Quaternion</a:t>
            </a:r>
            <a:r>
              <a:rPr lang="en-US" sz="2400" dirty="0" smtClean="0"/>
              <a:t>: A class which represents an absolute or relative rotation, and provides methods for creating and manipulating them.</a:t>
            </a:r>
            <a:r>
              <a:rPr lang="en-US" sz="2400" u="sng" dirty="0" smtClean="0">
                <a:hlinkClick r:id="rId2"/>
              </a:rPr>
              <a:t> </a:t>
            </a:r>
            <a:endParaRPr lang="en-US" sz="2400" dirty="0" smtClean="0"/>
          </a:p>
          <a:p>
            <a:pPr>
              <a:lnSpc>
                <a:spcPct val="120000"/>
              </a:lnSpc>
            </a:pPr>
            <a:r>
              <a:rPr lang="en-US" sz="2400" u="sng" dirty="0" err="1" smtClean="0"/>
              <a:t>ScriptableObjects</a:t>
            </a:r>
            <a:r>
              <a:rPr lang="en-US" sz="2400" dirty="0" smtClean="0"/>
              <a:t>: A data container that you can use to save large amounts of data.</a:t>
            </a:r>
          </a:p>
          <a:p>
            <a:pPr>
              <a:buNone/>
            </a:pP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Autofit/>
          </a:bodyPr>
          <a:lstStyle/>
          <a:p>
            <a:pPr>
              <a:lnSpc>
                <a:spcPct val="120000"/>
              </a:lnSpc>
            </a:pPr>
            <a:r>
              <a:rPr lang="en-US" sz="2400" u="sng" dirty="0" smtClean="0"/>
              <a:t>Time(and </a:t>
            </a:r>
            <a:r>
              <a:rPr lang="en-US" sz="2400" u="sng" dirty="0" err="1" smtClean="0"/>
              <a:t>framerate</a:t>
            </a:r>
            <a:r>
              <a:rPr lang="en-US" sz="2400" u="sng" dirty="0" smtClean="0"/>
              <a:t> management):</a:t>
            </a:r>
            <a:r>
              <a:rPr lang="en-US" sz="2400" dirty="0" smtClean="0"/>
              <a:t>The Time class allows you to measure and control time, and manage the </a:t>
            </a:r>
            <a:r>
              <a:rPr lang="en-US" sz="2400" dirty="0" err="1" smtClean="0"/>
              <a:t>framerate</a:t>
            </a:r>
            <a:r>
              <a:rPr lang="en-US" sz="2400" dirty="0" smtClean="0"/>
              <a:t> of your project.</a:t>
            </a:r>
            <a:r>
              <a:rPr lang="en-US" sz="2400" u="sng" dirty="0" smtClean="0">
                <a:hlinkClick r:id="rId2"/>
              </a:rPr>
              <a:t> </a:t>
            </a:r>
            <a:endParaRPr lang="en-US" sz="2400" dirty="0" smtClean="0"/>
          </a:p>
          <a:p>
            <a:pPr>
              <a:lnSpc>
                <a:spcPct val="120000"/>
              </a:lnSpc>
            </a:pPr>
            <a:r>
              <a:rPr lang="en-US" sz="2400" u="sng" dirty="0" err="1" smtClean="0"/>
              <a:t>Mathf</a:t>
            </a:r>
            <a:r>
              <a:rPr lang="en-US" sz="2400" dirty="0" smtClean="0"/>
              <a:t>: A collection of common math functions, including trigonometric, logarithmic, and other functions commonly required in games and app development.</a:t>
            </a:r>
          </a:p>
          <a:p>
            <a:pPr>
              <a:lnSpc>
                <a:spcPct val="120000"/>
              </a:lnSpc>
            </a:pPr>
            <a:r>
              <a:rPr lang="en-US" sz="2400" u="sng" dirty="0" smtClean="0"/>
              <a:t>Random</a:t>
            </a:r>
            <a:r>
              <a:rPr lang="en-US" sz="2400" dirty="0" smtClean="0"/>
              <a:t>: Provides you with easy ways of generating various commonly required types of random values.</a:t>
            </a:r>
          </a:p>
          <a:p>
            <a:pPr>
              <a:lnSpc>
                <a:spcPct val="120000"/>
              </a:lnSpc>
            </a:pPr>
            <a:r>
              <a:rPr lang="en-US" sz="2400" u="sng" dirty="0" smtClean="0"/>
              <a:t>Debug</a:t>
            </a:r>
            <a:r>
              <a:rPr lang="en-US" sz="2400" dirty="0" smtClean="0"/>
              <a:t>: Allows you to </a:t>
            </a:r>
            <a:r>
              <a:rPr lang="en-US" sz="2400" dirty="0" err="1" smtClean="0"/>
              <a:t>visualise</a:t>
            </a:r>
            <a:r>
              <a:rPr lang="en-US" sz="2400" dirty="0" smtClean="0"/>
              <a:t> information in the Editor that may help you understand or investigate what is going on in your project while it is running.</a:t>
            </a:r>
          </a:p>
          <a:p>
            <a:pPr>
              <a:lnSpc>
                <a:spcPct val="120000"/>
              </a:lnSpc>
            </a:pPr>
            <a:r>
              <a:rPr lang="en-US" sz="2400" u="sng" dirty="0" smtClean="0"/>
              <a:t>Gizmos and Handles</a:t>
            </a:r>
            <a:r>
              <a:rPr lang="en-US" sz="2400" dirty="0" smtClean="0"/>
              <a:t>: allows you to draw lines and shapes in the Scene</a:t>
            </a:r>
            <a:r>
              <a:rPr lang="en-US" sz="2400" b="1" dirty="0" smtClean="0"/>
              <a:t> </a:t>
            </a:r>
            <a:r>
              <a:rPr lang="en-US" sz="2400" dirty="0" smtClean="0"/>
              <a:t>view</a:t>
            </a:r>
            <a:br>
              <a:rPr lang="en-US" sz="2400" dirty="0" smtClean="0"/>
            </a:br>
            <a:r>
              <a:rPr lang="en-US" sz="2400" dirty="0" smtClean="0"/>
              <a:t> and Game view, as well as interactive handles and controls.</a:t>
            </a: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talling Unity"/>
          <p:cNvPicPr/>
          <p:nvPr/>
        </p:nvPicPr>
        <p:blipFill>
          <a:blip r:embed="rId2"/>
          <a:srcRect/>
          <a:stretch>
            <a:fillRect/>
          </a:stretch>
        </p:blipFill>
        <p:spPr bwMode="auto">
          <a:xfrm>
            <a:off x="1285852" y="285728"/>
            <a:ext cx="6643734" cy="3357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Animation</a:t>
            </a:r>
            <a:endParaRPr lang="en-US" dirty="0"/>
          </a:p>
        </p:txBody>
      </p:sp>
      <p:sp>
        <p:nvSpPr>
          <p:cNvPr id="3" name="Content Placeholder 2"/>
          <p:cNvSpPr>
            <a:spLocks noGrp="1"/>
          </p:cNvSpPr>
          <p:nvPr>
            <p:ph idx="1"/>
          </p:nvPr>
        </p:nvSpPr>
        <p:spPr>
          <a:xfrm>
            <a:off x="457200" y="1071546"/>
            <a:ext cx="8229600" cy="5500726"/>
          </a:xfrm>
        </p:spPr>
        <p:txBody>
          <a:bodyPr>
            <a:normAutofit/>
          </a:bodyPr>
          <a:lstStyle/>
          <a:p>
            <a:r>
              <a:rPr lang="en-IN" sz="1800" u="sng" dirty="0" smtClean="0"/>
              <a:t>U</a:t>
            </a:r>
            <a:r>
              <a:rPr lang="en-IN" sz="1800" dirty="0" smtClean="0"/>
              <a:t>nity’s Animation features include </a:t>
            </a:r>
            <a:r>
              <a:rPr lang="en-IN" sz="1800" dirty="0" err="1" smtClean="0"/>
              <a:t>retargetable</a:t>
            </a:r>
            <a:r>
              <a:rPr lang="en-IN" sz="1800" dirty="0" smtClean="0"/>
              <a:t> animations, full control of animation weights at runtime, event calling from within the animation playback, sophisticated </a:t>
            </a:r>
            <a:r>
              <a:rPr lang="en-IN" sz="1800" b="1" dirty="0" smtClean="0"/>
              <a:t>state machine</a:t>
            </a:r>
            <a:r>
              <a:rPr lang="en-IN" sz="1800" dirty="0" smtClean="0"/>
              <a:t/>
            </a:r>
            <a:br>
              <a:rPr lang="en-IN" sz="1800" dirty="0" smtClean="0"/>
            </a:br>
            <a:r>
              <a:rPr lang="en-IN" sz="1800" dirty="0" smtClean="0"/>
              <a:t> hierarchies and transitions, blend shapes for facial animations, and much more</a:t>
            </a:r>
            <a:endParaRPr lang="en-US" sz="1800" dirty="0" smtClean="0"/>
          </a:p>
          <a:p>
            <a:endParaRPr lang="en-US" sz="1800" dirty="0"/>
          </a:p>
        </p:txBody>
      </p:sp>
      <p:pic>
        <p:nvPicPr>
          <p:cNvPr id="5" name="Content Placeholder 3" descr="Introducing the Animation Rigging preview package for Unity 2019.1Unity  2019.1용 애니메이션 리깅 프리뷰 패키지 소개Unity 2019.1 の Animation Rigging プレビューパッケージの概要 -  Unity Technologies Blog"/>
          <p:cNvPicPr>
            <a:picLocks/>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4348" y="2571744"/>
            <a:ext cx="7858180" cy="4000507"/>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ical view of an Animation State Machine in the Animator window"/>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23875" y="857232"/>
            <a:ext cx="8096250" cy="5715040"/>
          </a:xfrm>
          <a:prstGeom prst="rect">
            <a:avLst/>
          </a:prstGeom>
          <a:noFill/>
          <a:ln>
            <a:noFill/>
          </a:ln>
        </p:spPr>
      </p:pic>
      <p:sp>
        <p:nvSpPr>
          <p:cNvPr id="3" name="TextBox 2"/>
          <p:cNvSpPr txBox="1"/>
          <p:nvPr/>
        </p:nvSpPr>
        <p:spPr>
          <a:xfrm>
            <a:off x="642910" y="285728"/>
            <a:ext cx="6858048" cy="369332"/>
          </a:xfrm>
          <a:prstGeom prst="rect">
            <a:avLst/>
          </a:prstGeom>
          <a:noFill/>
        </p:spPr>
        <p:txBody>
          <a:bodyPr wrap="square" rtlCol="0">
            <a:spAutoFit/>
          </a:bodyPr>
          <a:lstStyle/>
          <a:p>
            <a:r>
              <a:rPr lang="en-IN" dirty="0" smtClean="0"/>
              <a:t>Typical view of an Animation State Machine in the Animator window</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a:bodyPr>
          <a:lstStyle/>
          <a:p>
            <a:r>
              <a:rPr lang="en-IN" b="1" dirty="0" smtClean="0"/>
              <a:t>Animation workflow</a:t>
            </a:r>
            <a:endParaRPr lang="en-US" b="1" dirty="0" smtClean="0"/>
          </a:p>
          <a:p>
            <a:r>
              <a:rPr lang="en-IN" sz="2400" dirty="0" smtClean="0"/>
              <a:t>Unity’s animation system is based on the concept of </a:t>
            </a:r>
            <a:r>
              <a:rPr lang="en-IN" sz="2400" u="sng" dirty="0" smtClean="0">
                <a:hlinkClick r:id="rId2"/>
              </a:rPr>
              <a:t>Animation Clips</a:t>
            </a:r>
            <a:r>
              <a:rPr lang="en-IN" sz="2400" dirty="0" smtClean="0"/>
              <a:t>.</a:t>
            </a:r>
            <a:endParaRPr lang="en-US" sz="2400" dirty="0" smtClean="0"/>
          </a:p>
          <a:p>
            <a:pPr lvl="0"/>
            <a:r>
              <a:rPr lang="en-IN" sz="2400" dirty="0" smtClean="0"/>
              <a:t>Support for </a:t>
            </a:r>
            <a:r>
              <a:rPr lang="en-IN" sz="2400" u="sng" dirty="0" smtClean="0">
                <a:hlinkClick r:id="rId3"/>
              </a:rPr>
              <a:t>imported animation clips</a:t>
            </a:r>
            <a:r>
              <a:rPr lang="en-IN" sz="2400" dirty="0" smtClean="0"/>
              <a:t> and animation created within Unity.</a:t>
            </a:r>
            <a:endParaRPr lang="en-US" sz="2400" dirty="0" smtClean="0"/>
          </a:p>
          <a:p>
            <a:r>
              <a:rPr lang="en-IN" dirty="0" smtClean="0"/>
              <a:t/>
            </a:r>
            <a:br>
              <a:rPr lang="en-IN" dirty="0" smtClean="0"/>
            </a:br>
            <a:endParaRPr lang="en-US" dirty="0"/>
          </a:p>
        </p:txBody>
      </p:sp>
      <p:pic>
        <p:nvPicPr>
          <p:cNvPr id="4" name="Content Placeholder 3" descr="An example of an imported animation clip, viewed in Unitys Inspector window"/>
          <p:cNvPicPr>
            <a:picLocks/>
          </p:cNvPicPr>
          <p:nvPr/>
        </p:nvPicPr>
        <p:blipFill>
          <a:blip r:embed="rId4">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428728" y="2643182"/>
            <a:ext cx="5786478" cy="4000528"/>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lstStyle/>
          <a:p>
            <a:r>
              <a:rPr lang="en-IN" sz="2800" b="1" dirty="0" smtClean="0"/>
              <a:t>Animation Created and Edited Within Unity</a:t>
            </a:r>
            <a:endParaRPr lang="en-US" sz="2800" b="1" dirty="0" smtClean="0"/>
          </a:p>
          <a:p>
            <a:endParaRPr lang="en-US" dirty="0"/>
          </a:p>
        </p:txBody>
      </p:sp>
      <p:pic>
        <p:nvPicPr>
          <p:cNvPr id="4" name="Picture 3" descr="An example of Unitys Animation window being used to animate parameters of a component - in this case, the intensity and range of a point light"/>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000100" y="1214422"/>
            <a:ext cx="7358114" cy="500066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r>
              <a:rPr lang="en-IN" sz="1800" dirty="0" smtClean="0"/>
              <a:t>Animation Clips are then organised into a structured flowchart-like system called an </a:t>
            </a:r>
            <a:r>
              <a:rPr lang="en-IN" sz="1800" u="sng" dirty="0" smtClean="0">
                <a:hlinkClick r:id="rId2"/>
              </a:rPr>
              <a:t>Animator Controller</a:t>
            </a:r>
            <a:r>
              <a:rPr lang="en-IN" sz="1800" dirty="0" smtClean="0"/>
              <a:t>.</a:t>
            </a:r>
            <a:endParaRPr lang="en-US" sz="1800" dirty="0" smtClean="0"/>
          </a:p>
          <a:p>
            <a:r>
              <a:rPr lang="en-IN" sz="1800" dirty="0" smtClean="0"/>
              <a:t>Animator Controller might contain dozens of humanoid animations for all the main character’s actions, and might blend between multiple clips at the same time to provide a fluid motion as the player moves around the </a:t>
            </a:r>
            <a:r>
              <a:rPr lang="en-IN" sz="1800" b="1" dirty="0" smtClean="0"/>
              <a:t>scene.</a:t>
            </a:r>
            <a:endParaRPr lang="en-US" sz="1800" dirty="0" smtClean="0"/>
          </a:p>
          <a:p>
            <a:r>
              <a:rPr lang="en-IN" sz="1800" dirty="0" smtClean="0"/>
              <a:t>Animation system also has numerous special features for handling humanoid characters.</a:t>
            </a:r>
            <a:endParaRPr lang="en-US" sz="1800" dirty="0" smtClean="0"/>
          </a:p>
          <a:p>
            <a:r>
              <a:rPr lang="en-IN" sz="1800" dirty="0" smtClean="0"/>
              <a:t>special features are enabled by Unity’s </a:t>
            </a:r>
            <a:r>
              <a:rPr lang="en-IN" sz="1800" u="sng" dirty="0" smtClean="0">
                <a:hlinkClick r:id="rId3"/>
              </a:rPr>
              <a:t>Avatar</a:t>
            </a:r>
            <a:r>
              <a:rPr lang="en-IN" sz="1800" dirty="0" smtClean="0"/>
              <a:t/>
            </a:r>
            <a:br>
              <a:rPr lang="en-IN" sz="1800" dirty="0" smtClean="0"/>
            </a:br>
            <a:r>
              <a:rPr lang="en-IN" sz="1800" dirty="0" smtClean="0"/>
              <a:t> system, where humanoid characters are mapped to a common internal format.</a:t>
            </a:r>
            <a:br>
              <a:rPr lang="en-IN" sz="1800" dirty="0" smtClean="0"/>
            </a:br>
            <a:endParaRPr lang="en-US" sz="1800" dirty="0"/>
          </a:p>
        </p:txBody>
      </p:sp>
      <p:pic>
        <p:nvPicPr>
          <p:cNvPr id="5" name="Picture 4" descr="How the various parts of the animation system connect together"/>
          <p:cNvPicPr/>
          <p:nvPr/>
        </p:nvPicPr>
        <p:blipFill>
          <a:blip r:embed="rId4">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85786" y="3429000"/>
            <a:ext cx="7643866" cy="3214710"/>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t>Timeline</a:t>
            </a:r>
            <a:endParaRPr lang="en-US" dirty="0"/>
          </a:p>
        </p:txBody>
      </p:sp>
      <p:pic>
        <p:nvPicPr>
          <p:cNvPr id="4" name="Content Placeholder 3" descr="timeline_splash.png"/>
          <p:cNvPicPr>
            <a:picLocks noGrp="1" noChangeAspect="1"/>
          </p:cNvPicPr>
          <p:nvPr>
            <p:ph idx="1"/>
          </p:nvPr>
        </p:nvPicPr>
        <p:blipFill>
          <a:blip r:embed="rId2"/>
          <a:stretch>
            <a:fillRect/>
          </a:stretch>
        </p:blipFill>
        <p:spPr>
          <a:xfrm>
            <a:off x="523875" y="1634331"/>
            <a:ext cx="8096250" cy="4457700"/>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00792"/>
          </a:xfrm>
        </p:spPr>
        <p:txBody>
          <a:bodyPr>
            <a:normAutofit/>
          </a:bodyPr>
          <a:lstStyle/>
          <a:p>
            <a:r>
              <a:rPr lang="en-US" sz="2000" dirty="0" smtClean="0">
                <a:latin typeface="Arial Unicode MS" pitchFamily="34" charset="-128"/>
                <a:ea typeface="Arial Unicode MS" pitchFamily="34" charset="-128"/>
                <a:cs typeface="Arial Unicode MS" pitchFamily="34" charset="-128"/>
              </a:rPr>
              <a:t>Unity's Timeline</a:t>
            </a:r>
            <a:r>
              <a:rPr lang="en-US" sz="2000" dirty="0" smtClean="0"/>
              <a:t>:-</a:t>
            </a:r>
          </a:p>
          <a:p>
            <a:pPr marL="457200" indent="-457200">
              <a:buFont typeface="Courier New" pitchFamily="49" charset="0"/>
              <a:buChar char="o"/>
            </a:pPr>
            <a:r>
              <a:rPr lang="en-US" sz="2000" dirty="0" smtClean="0"/>
              <a:t>Use Unity's Timeline to create cinematic content, game-play sequences, audio sequences, and complex particle effects.</a:t>
            </a:r>
          </a:p>
          <a:p>
            <a:pPr marL="457200" indent="-457200">
              <a:buFont typeface="Courier New" pitchFamily="49" charset="0"/>
              <a:buChar char="o"/>
            </a:pPr>
            <a:r>
              <a:rPr lang="en-US" sz="2000" dirty="0" smtClean="0"/>
              <a:t>Each cut-scene, cinematic, or game-play sequence that you create with Unity's Timeline consists of a Timeline Asset and a Timeline instance. </a:t>
            </a:r>
          </a:p>
          <a:p>
            <a:pPr marL="457200" indent="-457200">
              <a:buFont typeface="Courier New" pitchFamily="49" charset="0"/>
              <a:buChar char="o"/>
            </a:pPr>
            <a:r>
              <a:rPr lang="en-US" sz="2000" dirty="0" smtClean="0"/>
              <a:t>The Timeline window creates and modifies Timeline Assets and Timeline instances simultaneously. </a:t>
            </a:r>
          </a:p>
          <a:p>
            <a:pPr marL="457200" indent="-457200">
              <a:buFont typeface="Courier New" pitchFamily="49" charset="0"/>
              <a:buChar char="o"/>
            </a:pPr>
            <a:r>
              <a:rPr lang="en-US" sz="2000" dirty="0" smtClean="0"/>
              <a:t>The </a:t>
            </a:r>
            <a:r>
              <a:rPr lang="en-US" sz="2000" dirty="0" smtClean="0">
                <a:hlinkClick r:id="rId2"/>
              </a:rPr>
              <a:t>Timeline Overview section</a:t>
            </a:r>
            <a:r>
              <a:rPr lang="en-US" sz="2000" dirty="0" smtClean="0"/>
              <a:t> includes details on the relationship between the Timeline window, Timeline Assets, and Timeline instances.</a:t>
            </a:r>
          </a:p>
          <a:p>
            <a:pPr marL="457200" indent="-457200">
              <a:buFont typeface="Courier New" pitchFamily="49" charset="0"/>
              <a:buChar char="o"/>
            </a:pPr>
            <a:r>
              <a:rPr lang="en-US" sz="2000" dirty="0" smtClean="0"/>
              <a:t>The Using Timeline section shows how to create Timeline Assets and Timeline instances, record basic animation, animate humanoids, and use other Timeline features.</a:t>
            </a:r>
          </a:p>
          <a:p>
            <a:pPr>
              <a:buNone/>
            </a:pPr>
            <a:endParaRPr lang="en-US" sz="2000" dirty="0" smtClean="0"/>
          </a:p>
          <a:p>
            <a:r>
              <a:rPr lang="en-US" sz="2000" b="1" dirty="0" smtClean="0"/>
              <a:t>Installing Timeline:-</a:t>
            </a:r>
          </a:p>
          <a:p>
            <a:pPr>
              <a:buFont typeface="Courier New" pitchFamily="49" charset="0"/>
              <a:buChar char="o"/>
            </a:pPr>
            <a:r>
              <a:rPr lang="en-US" sz="2000" dirty="0" smtClean="0"/>
              <a:t>Timeline is a Package and is installed through the Packages window in Unity. </a:t>
            </a:r>
          </a:p>
          <a:p>
            <a:pPr>
              <a:buNone/>
            </a:pPr>
            <a:endParaRPr lang="en-US" sz="2000" b="1" dirty="0" smtClean="0"/>
          </a:p>
          <a:p>
            <a:pPr>
              <a:buNone/>
            </a:pPr>
            <a:endParaRPr lang="en-US" sz="2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Multiplayer and Networking</a:t>
            </a:r>
            <a:endParaRPr lang="en-US" dirty="0"/>
          </a:p>
        </p:txBody>
      </p:sp>
      <p:sp>
        <p:nvSpPr>
          <p:cNvPr id="3" name="Content Placeholder 2"/>
          <p:cNvSpPr>
            <a:spLocks noGrp="1"/>
          </p:cNvSpPr>
          <p:nvPr>
            <p:ph idx="1"/>
          </p:nvPr>
        </p:nvSpPr>
        <p:spPr>
          <a:xfrm>
            <a:off x="457200" y="1071546"/>
            <a:ext cx="8229600" cy="5500726"/>
          </a:xfrm>
        </p:spPr>
        <p:txBody>
          <a:bodyPr>
            <a:normAutofit/>
          </a:bodyPr>
          <a:lstStyle/>
          <a:p>
            <a:r>
              <a:rPr lang="en-US" sz="2000" dirty="0" smtClean="0"/>
              <a:t>There are two kinds of users for the </a:t>
            </a:r>
            <a:r>
              <a:rPr lang="en-US" sz="2000" b="1" dirty="0" smtClean="0"/>
              <a:t>Networking</a:t>
            </a:r>
            <a:r>
              <a:rPr lang="en-US" sz="2000" dirty="0" smtClean="0"/>
              <a:t> feature:</a:t>
            </a:r>
          </a:p>
          <a:p>
            <a:pPr>
              <a:buFont typeface="Courier New" pitchFamily="49" charset="0"/>
              <a:buChar char="o"/>
            </a:pPr>
            <a:r>
              <a:rPr lang="en-US" sz="2000" dirty="0" smtClean="0"/>
              <a:t>Users making a Multiplayer game with Unity. These users should start with the </a:t>
            </a:r>
            <a:r>
              <a:rPr lang="en-US" sz="2000" u="sng" dirty="0" smtClean="0"/>
              <a:t>Network Manager</a:t>
            </a:r>
            <a:r>
              <a:rPr lang="en-US" sz="2000" dirty="0" smtClean="0"/>
              <a:t> or the </a:t>
            </a:r>
            <a:r>
              <a:rPr lang="en-US" sz="2000" u="sng" dirty="0" smtClean="0"/>
              <a:t>High Level API</a:t>
            </a:r>
            <a:r>
              <a:rPr lang="en-US" sz="2000" dirty="0" smtClean="0"/>
              <a:t>.</a:t>
            </a:r>
          </a:p>
          <a:p>
            <a:pPr>
              <a:buFont typeface="Courier New" pitchFamily="49" charset="0"/>
              <a:buChar char="o"/>
            </a:pPr>
            <a:r>
              <a:rPr lang="en-US" sz="2000" dirty="0" smtClean="0"/>
              <a:t>Users building network infrastructure or advanced multiplayer games. These users should start with the </a:t>
            </a:r>
            <a:r>
              <a:rPr lang="en-US" sz="2000" u="sng" dirty="0" err="1" smtClean="0"/>
              <a:t>NetworkTransport</a:t>
            </a:r>
            <a:r>
              <a:rPr lang="en-US" sz="2000" u="sng" dirty="0" smtClean="0"/>
              <a:t> API</a:t>
            </a:r>
            <a:r>
              <a:rPr lang="en-US" sz="2000" dirty="0" smtClean="0"/>
              <a:t>.</a:t>
            </a:r>
          </a:p>
          <a:p>
            <a:pPr>
              <a:buNone/>
            </a:pPr>
            <a:endParaRPr lang="en-US" sz="2000" dirty="0" smtClean="0"/>
          </a:p>
          <a:p>
            <a:r>
              <a:rPr lang="en-US" sz="2000" b="1" dirty="0" smtClean="0"/>
              <a:t>High level scripting API-</a:t>
            </a:r>
          </a:p>
          <a:p>
            <a:r>
              <a:rPr lang="en-US" sz="2000" dirty="0" smtClean="0"/>
              <a:t>Unity’s networking has a “high-level” scripting API (which we’ll refer to as the </a:t>
            </a:r>
            <a:r>
              <a:rPr lang="en-US" sz="2000" dirty="0" err="1" smtClean="0"/>
              <a:t>HLAPIThe</a:t>
            </a:r>
            <a:r>
              <a:rPr lang="en-US" sz="2000" dirty="0" smtClean="0"/>
              <a:t> HLAPI allows you to:</a:t>
            </a:r>
          </a:p>
          <a:p>
            <a:r>
              <a:rPr lang="en-US" sz="2000" dirty="0" smtClean="0"/>
              <a:t>Control the networked state of the game using a “</a:t>
            </a:r>
            <a:r>
              <a:rPr lang="en-US" sz="2000" b="1" dirty="0" smtClean="0"/>
              <a:t>Network Manager</a:t>
            </a:r>
            <a:r>
              <a:rPr lang="en-US" sz="2000" dirty="0" smtClean="0"/>
              <a:t>”.</a:t>
            </a:r>
          </a:p>
          <a:p>
            <a:r>
              <a:rPr lang="en-US" sz="2000" dirty="0" smtClean="0"/>
              <a:t>Operate “client hosted” games, where the host is also a player client.</a:t>
            </a:r>
          </a:p>
          <a:p>
            <a:r>
              <a:rPr lang="en-US" sz="2000" dirty="0" smtClean="0"/>
              <a:t>Send and receive network messages.</a:t>
            </a:r>
          </a:p>
          <a:p>
            <a:r>
              <a:rPr lang="en-US" sz="2000" dirty="0" smtClean="0"/>
              <a:t>Send networked commands from clients to servers.</a:t>
            </a:r>
          </a:p>
          <a:p>
            <a:r>
              <a:rPr lang="en-US" sz="2000" dirty="0" smtClean="0"/>
              <a:t>Make remote procedure calls (RPCs) from servers to clients.</a:t>
            </a:r>
          </a:p>
          <a:p>
            <a:r>
              <a:rPr lang="en-US" sz="2000" dirty="0" smtClean="0"/>
              <a:t>Send networked events from servers to clients.</a:t>
            </a:r>
          </a:p>
          <a:p>
            <a:endParaRPr lang="en-US"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29642" cy="6215106"/>
          </a:xfrm>
        </p:spPr>
        <p:txBody>
          <a:bodyPr>
            <a:normAutofit/>
          </a:bodyPr>
          <a:lstStyle/>
          <a:p>
            <a:r>
              <a:rPr lang="en-US" sz="2000" b="1" dirty="0" smtClean="0"/>
              <a:t>Engine and Editor integration</a:t>
            </a:r>
          </a:p>
          <a:p>
            <a:r>
              <a:rPr lang="en-US" sz="2000" dirty="0" smtClean="0"/>
              <a:t>Unity’s networking is integrated into the engine and the editor, allowing you to work with components and visual aids to build your multiplayer game. It provides:</a:t>
            </a:r>
          </a:p>
          <a:p>
            <a:r>
              <a:rPr lang="en-US" sz="2000" dirty="0" smtClean="0"/>
              <a:t>A Network Identity component for networked objects.</a:t>
            </a:r>
          </a:p>
          <a:p>
            <a:r>
              <a:rPr lang="en-US" sz="2000" dirty="0" smtClean="0"/>
              <a:t>A Network </a:t>
            </a:r>
            <a:r>
              <a:rPr lang="en-US" sz="2000" dirty="0" err="1" smtClean="0"/>
              <a:t>Behaviour</a:t>
            </a:r>
            <a:r>
              <a:rPr lang="en-US" sz="2000" dirty="0" smtClean="0"/>
              <a:t> for networked scripts.</a:t>
            </a:r>
          </a:p>
          <a:p>
            <a:r>
              <a:rPr lang="en-US" sz="2000" dirty="0" smtClean="0"/>
              <a:t>Configurable automatic synchronization of object transforms.</a:t>
            </a:r>
          </a:p>
          <a:p>
            <a:r>
              <a:rPr lang="en-US" sz="2000" dirty="0" smtClean="0"/>
              <a:t>Automatic synchronization of script variables.</a:t>
            </a:r>
          </a:p>
          <a:p>
            <a:r>
              <a:rPr lang="en-US" sz="2000" dirty="0" smtClean="0"/>
              <a:t>Support for placing networked objects in Unity scenes.</a:t>
            </a:r>
          </a:p>
          <a:p>
            <a:pPr>
              <a:buNone/>
            </a:pPr>
            <a:endParaRPr lang="en-US" sz="1600" dirty="0" smtClean="0"/>
          </a:p>
          <a:p>
            <a:pPr>
              <a:buNone/>
            </a:pPr>
            <a:endParaRPr lang="en-US" sz="1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01122" cy="6357982"/>
          </a:xfrm>
        </p:spPr>
        <p:txBody>
          <a:bodyPr>
            <a:normAutofit fontScale="92500" lnSpcReduction="10000"/>
          </a:bodyPr>
          <a:lstStyle/>
          <a:p>
            <a:r>
              <a:rPr lang="en-US" sz="2400" b="1" dirty="0" smtClean="0"/>
              <a:t>Setting up a multiplayer project</a:t>
            </a:r>
          </a:p>
          <a:p>
            <a:r>
              <a:rPr lang="en-US" sz="2000" dirty="0" smtClean="0"/>
              <a:t>A </a:t>
            </a:r>
            <a:r>
              <a:rPr lang="en-US" sz="2000" b="1" dirty="0" smtClean="0"/>
              <a:t>Network Manager</a:t>
            </a:r>
            <a:endParaRPr lang="en-US" sz="2000" dirty="0" smtClean="0"/>
          </a:p>
          <a:p>
            <a:r>
              <a:rPr lang="en-US" sz="2000" dirty="0" smtClean="0"/>
              <a:t>A </a:t>
            </a:r>
            <a:r>
              <a:rPr lang="en-US" sz="2000" b="1" dirty="0" smtClean="0"/>
              <a:t>user interface</a:t>
            </a:r>
            <a:r>
              <a:rPr lang="en-US" sz="2000" dirty="0" smtClean="0"/>
              <a:t> (for players to find and join games)</a:t>
            </a:r>
          </a:p>
          <a:p>
            <a:r>
              <a:rPr lang="en-US" sz="2000" dirty="0" smtClean="0"/>
              <a:t>Networked </a:t>
            </a:r>
            <a:r>
              <a:rPr lang="en-US" sz="2000" b="1" dirty="0" smtClean="0"/>
              <a:t>Player Prefabs</a:t>
            </a:r>
            <a:r>
              <a:rPr lang="en-US" sz="2000" dirty="0" smtClean="0"/>
              <a:t> (for players to control)</a:t>
            </a:r>
          </a:p>
          <a:p>
            <a:r>
              <a:rPr lang="en-US" sz="2000" b="1" dirty="0" smtClean="0"/>
              <a:t>Scripts </a:t>
            </a:r>
            <a:r>
              <a:rPr lang="en-US" sz="2000" dirty="0" smtClean="0"/>
              <a:t>and </a:t>
            </a:r>
            <a:r>
              <a:rPr lang="en-US" sz="2000" b="1" dirty="0" err="1" smtClean="0"/>
              <a:t>GameObjects</a:t>
            </a:r>
            <a:r>
              <a:rPr lang="en-US" sz="2000" dirty="0" smtClean="0"/>
              <a:t> which are </a:t>
            </a:r>
            <a:r>
              <a:rPr lang="en-US" sz="2000" b="1" dirty="0" smtClean="0"/>
              <a:t>multiplayer-aware</a:t>
            </a:r>
          </a:p>
          <a:p>
            <a:endParaRPr lang="en-IN" sz="2000" b="1" dirty="0" smtClean="0"/>
          </a:p>
          <a:p>
            <a:r>
              <a:rPr lang="en-US" sz="2000" dirty="0" smtClean="0"/>
              <a:t>important concepts to understand and make choices about when building your game. </a:t>
            </a:r>
          </a:p>
          <a:p>
            <a:r>
              <a:rPr lang="en-US" sz="2000" dirty="0" smtClean="0"/>
              <a:t>The relationship between a </a:t>
            </a:r>
            <a:r>
              <a:rPr lang="en-US" sz="2000" b="1" dirty="0" smtClean="0"/>
              <a:t>client</a:t>
            </a:r>
            <a:r>
              <a:rPr lang="en-US" sz="2000" dirty="0" smtClean="0"/>
              <a:t>, a </a:t>
            </a:r>
            <a:r>
              <a:rPr lang="en-US" sz="2000" b="1" dirty="0" smtClean="0"/>
              <a:t>server</a:t>
            </a:r>
            <a:r>
              <a:rPr lang="en-US" sz="2000" dirty="0" smtClean="0"/>
              <a:t>, and a </a:t>
            </a:r>
            <a:r>
              <a:rPr lang="en-US" sz="2000" b="1" dirty="0" smtClean="0"/>
              <a:t>host</a:t>
            </a:r>
            <a:endParaRPr lang="en-US" sz="2000" dirty="0" smtClean="0"/>
          </a:p>
          <a:p>
            <a:r>
              <a:rPr lang="en-US" sz="2000" dirty="0" smtClean="0"/>
              <a:t>The idea of </a:t>
            </a:r>
            <a:r>
              <a:rPr lang="en-US" sz="2000" b="1" dirty="0" smtClean="0"/>
              <a:t>authority </a:t>
            </a:r>
            <a:r>
              <a:rPr lang="en-US" sz="2000" dirty="0" smtClean="0"/>
              <a:t>over </a:t>
            </a:r>
            <a:r>
              <a:rPr lang="en-US" sz="2000" dirty="0" err="1" smtClean="0"/>
              <a:t>GameObjects</a:t>
            </a:r>
            <a:r>
              <a:rPr lang="en-US" sz="2000" dirty="0" smtClean="0"/>
              <a:t> and actions</a:t>
            </a:r>
          </a:p>
          <a:p>
            <a:endParaRPr lang="en-IN" sz="2000" dirty="0" smtClean="0"/>
          </a:p>
          <a:p>
            <a:r>
              <a:rPr lang="en-US" sz="2000" b="1" dirty="0" smtClean="0"/>
              <a:t>The Network Manager</a:t>
            </a:r>
          </a:p>
          <a:p>
            <a:r>
              <a:rPr lang="en-US" sz="2000" dirty="0" smtClean="0"/>
              <a:t>Unity’s built-in Network Manager component wraps up all of the features for managing your multiplayer game into one single component. </a:t>
            </a:r>
          </a:p>
          <a:p>
            <a:pPr>
              <a:buNone/>
            </a:pPr>
            <a:endParaRPr lang="en-IN" sz="2000" dirty="0" smtClean="0"/>
          </a:p>
          <a:p>
            <a:r>
              <a:rPr lang="en-US" sz="2000" b="1" dirty="0" smtClean="0"/>
              <a:t>A user interface for players to find and join games</a:t>
            </a:r>
          </a:p>
          <a:p>
            <a:r>
              <a:rPr lang="en-US" sz="2000" dirty="0" smtClean="0"/>
              <a:t>Almost every multiplayer game provides players with a way to discover, create, and join individual game “instances” </a:t>
            </a:r>
            <a:r>
              <a:rPr lang="en-US" sz="2000" b="1" dirty="0" smtClean="0"/>
              <a:t>(also known as “matches”). </a:t>
            </a:r>
          </a:p>
          <a:p>
            <a:pPr>
              <a:buNone/>
            </a:pPr>
            <a:r>
              <a:rPr lang="en-US" sz="1600" dirty="0" smtClean="0"/>
              <a:t/>
            </a:r>
            <a:br>
              <a:rPr lang="en-US" sz="1600" dirty="0" smtClean="0"/>
            </a:br>
            <a:endParaRPr lang="en-IN"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talling Unity"/>
          <p:cNvPicPr/>
          <p:nvPr/>
        </p:nvPicPr>
        <p:blipFill>
          <a:blip r:embed="rId2"/>
          <a:srcRect/>
          <a:stretch>
            <a:fillRect/>
          </a:stretch>
        </p:blipFill>
        <p:spPr bwMode="auto">
          <a:xfrm>
            <a:off x="214282" y="500042"/>
            <a:ext cx="7143800" cy="3071834"/>
          </a:xfrm>
          <a:prstGeom prst="rect">
            <a:avLst/>
          </a:prstGeom>
          <a:noFill/>
          <a:ln w="9525">
            <a:noFill/>
            <a:miter lim="800000"/>
            <a:headEnd/>
            <a:tailEnd/>
          </a:ln>
        </p:spPr>
      </p:pic>
      <p:pic>
        <p:nvPicPr>
          <p:cNvPr id="3" name="Picture 2" descr="Installing Unity"/>
          <p:cNvPicPr/>
          <p:nvPr/>
        </p:nvPicPr>
        <p:blipFill>
          <a:blip r:embed="rId3"/>
          <a:srcRect/>
          <a:stretch>
            <a:fillRect/>
          </a:stretch>
        </p:blipFill>
        <p:spPr bwMode="auto">
          <a:xfrm>
            <a:off x="1857356" y="3500438"/>
            <a:ext cx="6929486" cy="3143272"/>
          </a:xfrm>
          <a:prstGeom prst="rect">
            <a:avLst/>
          </a:prstGeom>
          <a:noFill/>
          <a:ln w="9525">
            <a:noFill/>
            <a:miter lim="800000"/>
            <a:headEnd/>
            <a:tailEnd/>
          </a:ln>
        </p:spPr>
      </p:pic>
      <p:sp>
        <p:nvSpPr>
          <p:cNvPr id="4" name="TextBox 3"/>
          <p:cNvSpPr txBox="1"/>
          <p:nvPr/>
        </p:nvSpPr>
        <p:spPr>
          <a:xfrm>
            <a:off x="1357290" y="357166"/>
            <a:ext cx="3879973" cy="800219"/>
          </a:xfrm>
          <a:prstGeom prst="rect">
            <a:avLst/>
          </a:prstGeom>
          <a:noFill/>
        </p:spPr>
        <p:txBody>
          <a:bodyPr wrap="none" rtlCol="0">
            <a:spAutoFit/>
          </a:bodyPr>
          <a:lstStyle/>
          <a:p>
            <a:r>
              <a:rPr lang="en-US" sz="2800" b="1" dirty="0" smtClean="0"/>
              <a:t>Creating a Unity Account</a:t>
            </a:r>
            <a:endParaRPr lang="en-US" sz="2800"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429684" cy="6143668"/>
          </a:xfrm>
        </p:spPr>
        <p:txBody>
          <a:bodyPr>
            <a:normAutofit/>
          </a:bodyPr>
          <a:lstStyle/>
          <a:p>
            <a:r>
              <a:rPr lang="en-US" sz="2000" dirty="0" smtClean="0"/>
              <a:t>Unity has an extremely basic built-in version of such an interface, called the </a:t>
            </a:r>
            <a:r>
              <a:rPr lang="en-US" sz="2000" b="1" dirty="0" err="1" smtClean="0"/>
              <a:t>NetworkManagerHUD</a:t>
            </a:r>
            <a:r>
              <a:rPr lang="en-US" sz="2000" b="1" dirty="0" smtClean="0"/>
              <a:t>.</a:t>
            </a:r>
          </a:p>
          <a:p>
            <a:r>
              <a:rPr lang="en-US" sz="2000" dirty="0" smtClean="0"/>
              <a:t>It can be extremely useful in the early stages of creating your game, because it allows you to easily create matches and test your game without needing to implement your own </a:t>
            </a:r>
            <a:r>
              <a:rPr lang="en-US" sz="2000" b="1" dirty="0" smtClean="0"/>
              <a:t>UI.</a:t>
            </a:r>
            <a:r>
              <a:rPr lang="en-US" sz="2000" dirty="0" smtClean="0"/>
              <a:t> </a:t>
            </a:r>
          </a:p>
          <a:p>
            <a:r>
              <a:rPr lang="en-US" sz="2000" dirty="0" smtClean="0"/>
              <a:t>To start using the Network Manager HUD, create an empty </a:t>
            </a:r>
            <a:r>
              <a:rPr lang="en-US" sz="2000" dirty="0" err="1" smtClean="0"/>
              <a:t>GameObject</a:t>
            </a:r>
            <a:r>
              <a:rPr lang="en-US" sz="2000" dirty="0" smtClean="0"/>
              <a:t> in your Scene.</a:t>
            </a:r>
          </a:p>
          <a:p>
            <a:r>
              <a:rPr lang="en-US" sz="2000" dirty="0" smtClean="0"/>
              <a:t>he Network Manager HUD has two basic modes: </a:t>
            </a:r>
            <a:r>
              <a:rPr lang="en-US" sz="2000" b="1" dirty="0" smtClean="0"/>
              <a:t>LAN</a:t>
            </a:r>
            <a:r>
              <a:rPr lang="en-US" sz="2000" dirty="0" smtClean="0"/>
              <a:t> (Local Area Network) mode and </a:t>
            </a:r>
            <a:r>
              <a:rPr lang="en-US" sz="2000" b="1" dirty="0" smtClean="0"/>
              <a:t>Matchmaker</a:t>
            </a:r>
            <a:r>
              <a:rPr lang="en-US" sz="2000" dirty="0" smtClean="0"/>
              <a:t> mode. </a:t>
            </a:r>
          </a:p>
          <a:p>
            <a:r>
              <a:rPr lang="en-US" sz="2000" b="1" dirty="0" smtClean="0"/>
              <a:t>LAN</a:t>
            </a:r>
            <a:r>
              <a:rPr lang="en-US" sz="2000" dirty="0" smtClean="0"/>
              <a:t> mode is for creating or joining games hosted on a local area network (that is, multiple computers connected to the same network).</a:t>
            </a:r>
          </a:p>
          <a:p>
            <a:r>
              <a:rPr lang="en-US" sz="2000" b="1" dirty="0" smtClean="0"/>
              <a:t>Matchmaker</a:t>
            </a:r>
            <a:r>
              <a:rPr lang="en-US" sz="2000" dirty="0" smtClean="0"/>
              <a:t> mode is for creating, finding and joining games across the internet (multiple computers connected to separate networks).</a:t>
            </a:r>
            <a:endParaRPr lang="en-US" sz="2000" dirty="0"/>
          </a:p>
        </p:txBody>
      </p:sp>
      <p:pic>
        <p:nvPicPr>
          <p:cNvPr id="4" name="Picture 3" descr="NetworkManagerHUDComponent.png"/>
          <p:cNvPicPr>
            <a:picLocks noChangeAspect="1"/>
          </p:cNvPicPr>
          <p:nvPr/>
        </p:nvPicPr>
        <p:blipFill>
          <a:blip r:embed="rId2"/>
          <a:stretch>
            <a:fillRect/>
          </a:stretch>
        </p:blipFill>
        <p:spPr>
          <a:xfrm>
            <a:off x="785786" y="4857760"/>
            <a:ext cx="7623455" cy="1571636"/>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lstStyle/>
          <a:p>
            <a:r>
              <a:rPr lang="en-US" dirty="0" smtClean="0"/>
              <a:t>Server and Host-</a:t>
            </a:r>
          </a:p>
          <a:p>
            <a:r>
              <a:rPr lang="en-US" sz="2400" dirty="0" smtClean="0"/>
              <a:t>A server is an instance of the game which all other players connect to when they want to play together. </a:t>
            </a:r>
          </a:p>
          <a:p>
            <a:r>
              <a:rPr lang="en-US" sz="2400" dirty="0" smtClean="0"/>
              <a:t>Clients are instances of the game that usually connect from different computers to the server. Clients can connect over a local network, or online.</a:t>
            </a:r>
          </a:p>
          <a:p>
            <a:endParaRPr lang="en-US" sz="2400" dirty="0"/>
          </a:p>
        </p:txBody>
      </p:sp>
      <p:pic>
        <p:nvPicPr>
          <p:cNvPr id="4" name="Picture 3" descr="NetworkHost.png"/>
          <p:cNvPicPr>
            <a:picLocks noChangeAspect="1"/>
          </p:cNvPicPr>
          <p:nvPr/>
        </p:nvPicPr>
        <p:blipFill>
          <a:blip r:embed="rId2"/>
          <a:stretch>
            <a:fillRect/>
          </a:stretch>
        </p:blipFill>
        <p:spPr>
          <a:xfrm>
            <a:off x="1071538" y="3071810"/>
            <a:ext cx="6858958" cy="293411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a:bodyPr>
          <a:lstStyle/>
          <a:p>
            <a:r>
              <a:rPr lang="en-US" sz="2000" dirty="0" smtClean="0"/>
              <a:t>When you are making your </a:t>
            </a:r>
            <a:r>
              <a:rPr lang="en-US" sz="2000" dirty="0" err="1" smtClean="0"/>
              <a:t>multipayer</a:t>
            </a:r>
            <a:r>
              <a:rPr lang="en-US" sz="2000" dirty="0" smtClean="0"/>
              <a:t> game, you will need to implement a way for players to find each other, join existing matches or create new ones. </a:t>
            </a:r>
          </a:p>
          <a:p>
            <a:r>
              <a:rPr lang="en-US" sz="2000" dirty="0" smtClean="0"/>
              <a:t>The important parts of your game is given below-</a:t>
            </a:r>
          </a:p>
          <a:p>
            <a:r>
              <a:rPr lang="en-US" sz="2000" dirty="0" smtClean="0"/>
              <a:t>Host migration, for when the player hosting a peer-hosted game quits.</a:t>
            </a:r>
          </a:p>
          <a:p>
            <a:r>
              <a:rPr lang="en-US" sz="2000" dirty="0" smtClean="0"/>
              <a:t>Network discovery, to help your players connect to each other on a LAN</a:t>
            </a:r>
          </a:p>
          <a:p>
            <a:r>
              <a:rPr lang="en-US" sz="2000" dirty="0" smtClean="0"/>
              <a:t>Multiplayer lobby, to help your players create or join matches across the internet</a:t>
            </a:r>
          </a:p>
          <a:p>
            <a:r>
              <a:rPr lang="en-US" sz="2000" dirty="0" smtClean="0"/>
              <a:t>Custom network client and server code - when you have custom requirements and want to write your own connection code rather than using Unity’s Network Manager.</a:t>
            </a:r>
            <a:endParaRPr 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r>
              <a:rPr lang="en-US" sz="2000" dirty="0" smtClean="0"/>
              <a:t>Setting up Unity Multiplayer-</a:t>
            </a:r>
          </a:p>
          <a:p>
            <a:r>
              <a:rPr lang="en-US" sz="2000" dirty="0" smtClean="0"/>
              <a:t> open the </a:t>
            </a:r>
            <a:r>
              <a:rPr lang="en-US" sz="2000" b="1" dirty="0" smtClean="0"/>
              <a:t>Services </a:t>
            </a:r>
            <a:r>
              <a:rPr lang="en-US" sz="2000" dirty="0" smtClean="0"/>
              <a:t>window by selecting </a:t>
            </a:r>
            <a:r>
              <a:rPr lang="en-US" sz="2000" b="1" dirty="0" smtClean="0"/>
              <a:t>Window</a:t>
            </a:r>
            <a:r>
              <a:rPr lang="en-US" sz="2000" dirty="0" smtClean="0"/>
              <a:t> &gt; </a:t>
            </a:r>
            <a:r>
              <a:rPr lang="en-US" sz="2000" b="1" dirty="0" smtClean="0"/>
              <a:t>General</a:t>
            </a:r>
            <a:r>
              <a:rPr lang="en-US" sz="2000" dirty="0" smtClean="0"/>
              <a:t> &gt; </a:t>
            </a:r>
            <a:r>
              <a:rPr lang="en-US" sz="2000" b="1" dirty="0" smtClean="0"/>
              <a:t>Services</a:t>
            </a:r>
            <a:r>
              <a:rPr lang="en-US" sz="2000" dirty="0" smtClean="0"/>
              <a:t> in the menu bar and select Multiplayer.</a:t>
            </a:r>
          </a:p>
          <a:p>
            <a:endParaRPr lang="en-US" sz="2000" dirty="0"/>
          </a:p>
        </p:txBody>
      </p:sp>
      <p:pic>
        <p:nvPicPr>
          <p:cNvPr id="4" name="Picture 3" descr="MultiplayerServicesWindow1.png"/>
          <p:cNvPicPr>
            <a:picLocks noChangeAspect="1"/>
          </p:cNvPicPr>
          <p:nvPr/>
        </p:nvPicPr>
        <p:blipFill>
          <a:blip r:embed="rId2"/>
          <a:stretch>
            <a:fillRect/>
          </a:stretch>
        </p:blipFill>
        <p:spPr>
          <a:xfrm>
            <a:off x="1142976" y="1571612"/>
            <a:ext cx="7072362" cy="4960956"/>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ultiplayerServiceNewConfig.png"/>
          <p:cNvPicPr>
            <a:picLocks noGrp="1" noChangeAspect="1"/>
          </p:cNvPicPr>
          <p:nvPr>
            <p:ph idx="1"/>
          </p:nvPr>
        </p:nvPicPr>
        <p:blipFill>
          <a:blip r:embed="rId2"/>
          <a:stretch>
            <a:fillRect/>
          </a:stretch>
        </p:blipFill>
        <p:spPr>
          <a:xfrm>
            <a:off x="285720" y="285728"/>
            <a:ext cx="6607212" cy="3031352"/>
          </a:xfrm>
        </p:spPr>
      </p:pic>
      <p:pic>
        <p:nvPicPr>
          <p:cNvPr id="5" name="Picture 4" descr="MultiplayerServiceNewConfigCreated.png"/>
          <p:cNvPicPr>
            <a:picLocks noChangeAspect="1"/>
          </p:cNvPicPr>
          <p:nvPr/>
        </p:nvPicPr>
        <p:blipFill>
          <a:blip r:embed="rId3"/>
          <a:stretch>
            <a:fillRect/>
          </a:stretch>
        </p:blipFill>
        <p:spPr>
          <a:xfrm>
            <a:off x="2643174" y="3500438"/>
            <a:ext cx="5929354" cy="3070673"/>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a:bodyPr>
          <a:lstStyle/>
          <a:p>
            <a:r>
              <a:rPr lang="en-US" sz="2400" dirty="0" err="1" smtClean="0"/>
              <a:t>UnityWebRequest</a:t>
            </a:r>
            <a:r>
              <a:rPr lang="en-US" sz="2400" dirty="0" smtClean="0"/>
              <a:t> provides a modular system for composing HTTP requests and handling HTTP responses.</a:t>
            </a:r>
          </a:p>
          <a:p>
            <a:r>
              <a:rPr lang="en-US" sz="2400" dirty="0" smtClean="0"/>
              <a:t> The primary goal of the </a:t>
            </a:r>
            <a:r>
              <a:rPr lang="en-US" sz="2400" dirty="0" err="1" smtClean="0"/>
              <a:t>UnityWebRequest</a:t>
            </a:r>
            <a:r>
              <a:rPr lang="en-US" sz="2400" dirty="0" smtClean="0"/>
              <a:t> system is to allow Unity games to interact with web browser back-ends. </a:t>
            </a:r>
          </a:p>
          <a:p>
            <a:r>
              <a:rPr lang="en-US" sz="2400" b="1" dirty="0" smtClean="0"/>
              <a:t>Architecture-</a:t>
            </a:r>
          </a:p>
          <a:p>
            <a:r>
              <a:rPr lang="en-US" sz="2400" dirty="0" smtClean="0"/>
              <a:t>The </a:t>
            </a:r>
            <a:r>
              <a:rPr lang="en-US" sz="2400" dirty="0" err="1" smtClean="0"/>
              <a:t>UnityWebRequest</a:t>
            </a:r>
            <a:r>
              <a:rPr lang="en-US" sz="2400" dirty="0" smtClean="0"/>
              <a:t> ecosystem breaks down an HTTP transaction into three distinct operations:</a:t>
            </a:r>
          </a:p>
          <a:p>
            <a:r>
              <a:rPr lang="en-US" sz="2400" dirty="0" smtClean="0"/>
              <a:t>Supplying data to the server</a:t>
            </a:r>
          </a:p>
          <a:p>
            <a:r>
              <a:rPr lang="en-US" sz="2400" dirty="0" smtClean="0"/>
              <a:t>Receiving data from the server</a:t>
            </a:r>
          </a:p>
          <a:p>
            <a:r>
              <a:rPr lang="en-US" sz="2400" dirty="0" smtClean="0"/>
              <a:t>HTTP flow control (for example, redirects and error handling)</a:t>
            </a:r>
          </a:p>
          <a:p>
            <a:pPr>
              <a:buNone/>
            </a:pPr>
            <a:endParaRPr lang="en-US"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Autofit/>
          </a:bodyPr>
          <a:lstStyle/>
          <a:p>
            <a:r>
              <a:rPr lang="en-US" sz="5400" b="1" i="1" dirty="0" smtClean="0"/>
              <a:t>XR or Extended Reality</a:t>
            </a:r>
            <a:endParaRPr lang="en-US" sz="5400" b="1" i="1" dirty="0"/>
          </a:p>
        </p:txBody>
      </p:sp>
      <p:sp>
        <p:nvSpPr>
          <p:cNvPr id="7" name="Content Placeholder 6"/>
          <p:cNvSpPr>
            <a:spLocks noGrp="1"/>
          </p:cNvSpPr>
          <p:nvPr>
            <p:ph idx="1"/>
          </p:nvPr>
        </p:nvSpPr>
        <p:spPr/>
        <p:txBody>
          <a:bodyPr>
            <a:normAutofit/>
          </a:bodyPr>
          <a:lstStyle/>
          <a:p>
            <a:pPr>
              <a:buNone/>
            </a:pPr>
            <a:r>
              <a:rPr lang="en-US" sz="2800" b="1" dirty="0" smtClean="0"/>
              <a:t>	</a:t>
            </a:r>
            <a:r>
              <a:rPr lang="en-US" sz="2800" dirty="0" smtClean="0"/>
              <a:t>Extended Reality, is a combination of the real and virtual worlds and human-machine interaction. </a:t>
            </a:r>
            <a:r>
              <a:rPr lang="en-US" sz="2800" b="1" dirty="0" smtClean="0"/>
              <a:t>XR</a:t>
            </a:r>
            <a:r>
              <a:rPr lang="en-US" sz="2800" dirty="0" smtClean="0"/>
              <a:t> is an </a:t>
            </a:r>
            <a:r>
              <a:rPr lang="en-US" sz="2800" b="1" dirty="0" smtClean="0"/>
              <a:t>umbrella term</a:t>
            </a:r>
            <a:r>
              <a:rPr lang="en-US" sz="2800" dirty="0" smtClean="0"/>
              <a:t> encapsulating </a:t>
            </a:r>
            <a:r>
              <a:rPr lang="en-US" sz="2800" b="1" dirty="0" smtClean="0"/>
              <a:t>Augmented Reality (AR)</a:t>
            </a:r>
            <a:r>
              <a:rPr lang="en-US" sz="2800" dirty="0" smtClean="0"/>
              <a:t>, </a:t>
            </a:r>
            <a:r>
              <a:rPr lang="en-US" sz="2800" b="1" dirty="0" smtClean="0"/>
              <a:t>Virtual Reality (VR)</a:t>
            </a:r>
            <a:r>
              <a:rPr lang="en-US" sz="2800" dirty="0" smtClean="0"/>
              <a:t>, </a:t>
            </a:r>
            <a:r>
              <a:rPr lang="en-US" sz="2800" b="1" dirty="0" smtClean="0"/>
              <a:t>mixed reality (MR)</a:t>
            </a:r>
            <a:r>
              <a:rPr lang="en-US" sz="2800" dirty="0" smtClean="0"/>
              <a:t>, and everything in between.</a:t>
            </a:r>
            <a:endParaRPr lang="en-US" sz="2800" dirty="0"/>
          </a:p>
        </p:txBody>
      </p:sp>
      <p:pic>
        <p:nvPicPr>
          <p:cNvPr id="4" name="Picture 3" descr="xr_vr_ar_mr.png"/>
          <p:cNvPicPr>
            <a:picLocks noChangeAspect="1"/>
          </p:cNvPicPr>
          <p:nvPr/>
        </p:nvPicPr>
        <p:blipFill>
          <a:blip r:embed="rId2"/>
          <a:stretch>
            <a:fillRect/>
          </a:stretch>
        </p:blipFill>
        <p:spPr>
          <a:xfrm>
            <a:off x="2285984" y="4071942"/>
            <a:ext cx="5286412" cy="22098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Autofit/>
          </a:bodyPr>
          <a:lstStyle/>
          <a:p>
            <a:r>
              <a:rPr lang="en-US" sz="1800" b="1" dirty="0" smtClean="0"/>
              <a:t>Virtual Reality</a:t>
            </a:r>
            <a:r>
              <a:rPr lang="en-US" sz="1800" dirty="0" smtClean="0"/>
              <a:t>(VR): is a simulated experience that can be similar to or completely different from the real world. </a:t>
            </a:r>
          </a:p>
          <a:p>
            <a:pPr marL="514350" indent="-514350">
              <a:buNone/>
            </a:pPr>
            <a:r>
              <a:rPr lang="en-US" sz="1800" dirty="0" smtClean="0"/>
              <a:t>    The application simulates a completely different environment around the user.</a:t>
            </a:r>
          </a:p>
          <a:p>
            <a:pPr>
              <a:buNone/>
            </a:pPr>
            <a:endParaRPr lang="en-US" sz="1800" b="1" dirty="0" smtClean="0"/>
          </a:p>
          <a:p>
            <a:r>
              <a:rPr lang="en-US" sz="1800" b="1" dirty="0" smtClean="0"/>
              <a:t>Mixed Reality </a:t>
            </a:r>
            <a:r>
              <a:rPr lang="en-US" sz="1800" dirty="0" smtClean="0"/>
              <a:t>(MR): is a </a:t>
            </a:r>
            <a:r>
              <a:rPr lang="en-US" sz="1800" b="1" dirty="0" smtClean="0"/>
              <a:t>blend of physical and digital worlds</a:t>
            </a:r>
            <a:r>
              <a:rPr lang="en-US" sz="1800" dirty="0" smtClean="0"/>
              <a:t>, unlocking the links between human, computer, and environment interaction.  </a:t>
            </a:r>
          </a:p>
          <a:p>
            <a:pPr>
              <a:buNone/>
            </a:pPr>
            <a:r>
              <a:rPr lang="en-US" sz="1800" dirty="0" smtClean="0"/>
              <a:t>     This new reality is based on advancements in computer vision, graphical processing power, display technology, and input </a:t>
            </a:r>
          </a:p>
          <a:p>
            <a:pPr>
              <a:buNone/>
            </a:pPr>
            <a:r>
              <a:rPr lang="en-US" sz="1800" dirty="0" smtClean="0"/>
              <a:t>      systems. </a:t>
            </a:r>
          </a:p>
          <a:p>
            <a:pPr>
              <a:buNone/>
            </a:pPr>
            <a:r>
              <a:rPr lang="en-US" sz="1800" dirty="0" smtClean="0"/>
              <a:t>     The application combines its own environment with the user’s real-world environment and allows them to interact with each other.</a:t>
            </a:r>
          </a:p>
          <a:p>
            <a:pPr>
              <a:buNone/>
            </a:pPr>
            <a:endParaRPr lang="en-US" sz="1800" dirty="0" smtClean="0"/>
          </a:p>
          <a:p>
            <a:r>
              <a:rPr lang="en-US" sz="1800" b="1" dirty="0" smtClean="0"/>
              <a:t>Augmented Reality </a:t>
            </a:r>
            <a:r>
              <a:rPr lang="en-US" sz="1800" dirty="0" smtClean="0"/>
              <a:t>(AR): is an interactive experience of a real-world environment where the objects that reside in the real world are enhanced by computer-generated perceptual information, sometimes across multiple sensory modalities, including visual, auditory, </a:t>
            </a:r>
            <a:r>
              <a:rPr lang="en-US" sz="1800" dirty="0" err="1" smtClean="0"/>
              <a:t>haptic</a:t>
            </a:r>
            <a:r>
              <a:rPr lang="en-US" sz="1800" dirty="0" smtClean="0"/>
              <a:t>, </a:t>
            </a:r>
            <a:r>
              <a:rPr lang="en-US" sz="1800" dirty="0" err="1" smtClean="0"/>
              <a:t>somatosensory</a:t>
            </a:r>
            <a:r>
              <a:rPr lang="en-US" sz="1800" dirty="0" smtClean="0"/>
              <a:t> and olfactory.</a:t>
            </a:r>
          </a:p>
          <a:p>
            <a:pPr>
              <a:buNone/>
            </a:pPr>
            <a:r>
              <a:rPr lang="en-US" sz="1800" dirty="0" smtClean="0"/>
              <a:t>	 The application layers content over a digital view of the real world.</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XR - The Merging of Augmented Reality AR, Virtual Reality VR and Mixed Reality in 2020.mp4">
            <a:hlinkClick r:id="" action="ppaction://media"/>
          </p:cNvPr>
          <p:cNvPicPr>
            <a:picLocks noGrp="1" noRot="1" noChangeAspect="1"/>
          </p:cNvPicPr>
          <p:nvPr>
            <p:ph idx="1"/>
            <a:videoFile r:link="rId1"/>
          </p:nvPr>
        </p:nvPicPr>
        <p:blipFill>
          <a:blip r:embed="rId3"/>
          <a:stretch>
            <a:fillRect/>
          </a:stretch>
        </p:blipFill>
        <p:spPr>
          <a:xfrm>
            <a:off x="1214414" y="1285860"/>
            <a:ext cx="7143800" cy="4786346"/>
          </a:xfrm>
          <a:prstGeom prst="rect">
            <a:avLst/>
          </a:prstGeom>
        </p:spPr>
      </p:pic>
      <p:sp>
        <p:nvSpPr>
          <p:cNvPr id="5" name="TextBox 4"/>
          <p:cNvSpPr txBox="1"/>
          <p:nvPr/>
        </p:nvSpPr>
        <p:spPr>
          <a:xfrm>
            <a:off x="1214414" y="285728"/>
            <a:ext cx="7143800" cy="984885"/>
          </a:xfrm>
          <a:prstGeom prst="rect">
            <a:avLst/>
          </a:prstGeom>
          <a:noFill/>
        </p:spPr>
        <p:txBody>
          <a:bodyPr wrap="square" rtlCol="0">
            <a:spAutoFit/>
          </a:bodyPr>
          <a:lstStyle/>
          <a:p>
            <a:pPr algn="ctr"/>
            <a:r>
              <a:rPr lang="en-US" sz="4000" b="1" i="1" u="sng" dirty="0" smtClean="0">
                <a:solidFill>
                  <a:schemeClr val="accent6">
                    <a:lumMod val="75000"/>
                  </a:schemeClr>
                </a:solidFill>
              </a:rPr>
              <a:t>XR or Extended Reality</a:t>
            </a:r>
            <a:endParaRPr lang="en-US" sz="4000" dirty="0" smtClean="0"/>
          </a:p>
          <a:p>
            <a:endParaRPr lang="en-US"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401080" cy="6072230"/>
          </a:xfrm>
        </p:spPr>
        <p:txBody>
          <a:bodyPr>
            <a:normAutofit/>
          </a:bodyPr>
          <a:lstStyle/>
          <a:p>
            <a:r>
              <a:rPr lang="en-US" sz="2000" dirty="0" smtClean="0"/>
              <a:t>Unity officially supports these platforms for XR:</a:t>
            </a:r>
          </a:p>
          <a:p>
            <a:pPr marL="514350" indent="-514350">
              <a:buFont typeface="+mj-lt"/>
              <a:buAutoNum type="alphaLcPeriod"/>
            </a:pPr>
            <a:r>
              <a:rPr lang="en-US" sz="2000" dirty="0" smtClean="0"/>
              <a:t> </a:t>
            </a:r>
            <a:r>
              <a:rPr lang="en-US" sz="2000" dirty="0" err="1" smtClean="0"/>
              <a:t>ARKit</a:t>
            </a:r>
            <a:endParaRPr lang="en-US" sz="2000" dirty="0" smtClean="0"/>
          </a:p>
          <a:p>
            <a:pPr marL="514350" indent="-514350">
              <a:buFont typeface="+mj-lt"/>
              <a:buAutoNum type="alphaLcPeriod"/>
            </a:pPr>
            <a:r>
              <a:rPr lang="en-US" sz="2000" dirty="0" err="1" smtClean="0"/>
              <a:t>ARCore</a:t>
            </a:r>
            <a:endParaRPr lang="en-US" sz="2000" dirty="0" smtClean="0"/>
          </a:p>
          <a:p>
            <a:pPr marL="514350" indent="-514350">
              <a:buFont typeface="+mj-lt"/>
              <a:buAutoNum type="alphaLcPeriod"/>
            </a:pPr>
            <a:r>
              <a:rPr lang="en-US" sz="2000" dirty="0" smtClean="0"/>
              <a:t>Microsoft </a:t>
            </a:r>
            <a:r>
              <a:rPr lang="en-US" sz="2000" dirty="0" err="1" smtClean="0"/>
              <a:t>HoloLens</a:t>
            </a:r>
            <a:endParaRPr lang="en-US" sz="2000" dirty="0" smtClean="0"/>
          </a:p>
          <a:p>
            <a:pPr marL="514350" indent="-514350">
              <a:buFont typeface="+mj-lt"/>
              <a:buAutoNum type="alphaLcPeriod"/>
            </a:pPr>
            <a:r>
              <a:rPr lang="en-US" sz="2000" dirty="0" smtClean="0"/>
              <a:t>Windows Mixed Reality</a:t>
            </a:r>
          </a:p>
          <a:p>
            <a:pPr marL="514350" indent="-514350">
              <a:buFont typeface="+mj-lt"/>
              <a:buAutoNum type="alphaLcPeriod"/>
            </a:pPr>
            <a:r>
              <a:rPr lang="en-US" sz="2000" dirty="0" smtClean="0"/>
              <a:t>Magic Leap</a:t>
            </a:r>
          </a:p>
          <a:p>
            <a:pPr marL="514350" indent="-514350">
              <a:buFont typeface="+mj-lt"/>
              <a:buAutoNum type="alphaLcPeriod"/>
            </a:pPr>
            <a:r>
              <a:rPr lang="en-US" sz="2000" dirty="0" smtClean="0"/>
              <a:t>Oculus</a:t>
            </a:r>
          </a:p>
          <a:p>
            <a:pPr marL="514350" indent="-514350">
              <a:buFont typeface="+mj-lt"/>
              <a:buAutoNum type="alphaLcPeriod"/>
            </a:pPr>
            <a:r>
              <a:rPr lang="en-US" sz="2000" dirty="0" smtClean="0"/>
              <a:t>PlayStation VR</a:t>
            </a:r>
          </a:p>
          <a:p>
            <a:pPr marL="514350" indent="-514350">
              <a:buNone/>
            </a:pPr>
            <a:endParaRPr lang="en-US" sz="2000" dirty="0" smtClean="0"/>
          </a:p>
          <a:p>
            <a:pPr marL="514350" indent="-514350">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talling Unity"/>
          <p:cNvPicPr/>
          <p:nvPr/>
        </p:nvPicPr>
        <p:blipFill>
          <a:blip r:embed="rId2"/>
          <a:srcRect/>
          <a:stretch>
            <a:fillRect/>
          </a:stretch>
        </p:blipFill>
        <p:spPr bwMode="auto">
          <a:xfrm>
            <a:off x="357158" y="214290"/>
            <a:ext cx="6429420" cy="3286148"/>
          </a:xfrm>
          <a:prstGeom prst="rect">
            <a:avLst/>
          </a:prstGeom>
          <a:noFill/>
          <a:ln w="9525">
            <a:noFill/>
            <a:miter lim="800000"/>
            <a:headEnd/>
            <a:tailEnd/>
          </a:ln>
        </p:spPr>
      </p:pic>
      <p:pic>
        <p:nvPicPr>
          <p:cNvPr id="3" name="Picture 2" descr="Installing Unity"/>
          <p:cNvPicPr/>
          <p:nvPr/>
        </p:nvPicPr>
        <p:blipFill>
          <a:blip r:embed="rId3"/>
          <a:srcRect/>
          <a:stretch>
            <a:fillRect/>
          </a:stretch>
        </p:blipFill>
        <p:spPr bwMode="auto">
          <a:xfrm>
            <a:off x="3071802" y="3714752"/>
            <a:ext cx="5857916"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US" b="1" dirty="0" smtClean="0"/>
              <a:t>Unity XR SDK</a:t>
            </a:r>
            <a:r>
              <a:rPr lang="en-US" dirty="0" smtClean="0"/>
              <a:t/>
            </a:r>
            <a:br>
              <a:rPr lang="en-US" dirty="0" smtClean="0"/>
            </a:b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10000"/>
          </a:bodyPr>
          <a:lstStyle/>
          <a:p>
            <a:r>
              <a:rPr lang="en-US" sz="2000" dirty="0" smtClean="0"/>
              <a:t>The Unity </a:t>
            </a:r>
            <a:r>
              <a:rPr lang="en-US" sz="2000" b="1" dirty="0" smtClean="0"/>
              <a:t>XR </a:t>
            </a:r>
            <a:r>
              <a:rPr lang="en-US" sz="2000" dirty="0" smtClean="0"/>
              <a:t>SDK is aimed at specialist users who want to develop their own </a:t>
            </a:r>
            <a:r>
              <a:rPr lang="en-US" sz="2000" b="1" dirty="0" smtClean="0"/>
              <a:t>XR</a:t>
            </a:r>
            <a:r>
              <a:rPr lang="en-US" sz="2000" dirty="0" smtClean="0"/>
              <a:t> providers that work with Unity. </a:t>
            </a:r>
          </a:p>
          <a:p>
            <a:r>
              <a:rPr lang="en-US" sz="2000" dirty="0" smtClean="0"/>
              <a:t>The XR SDK package allows multiple </a:t>
            </a:r>
            <a:r>
              <a:rPr lang="en-US" sz="2000" dirty="0" err="1" smtClean="0"/>
              <a:t>backends</a:t>
            </a:r>
            <a:r>
              <a:rPr lang="en-US" sz="2000" dirty="0" smtClean="0"/>
              <a:t> (called “providers”) to implement a single engine feature (called a “subsystem”) in Unity.</a:t>
            </a:r>
          </a:p>
          <a:p>
            <a:r>
              <a:rPr lang="en-US" sz="2000" b="1" dirty="0" smtClean="0"/>
              <a:t>Subsystems:-</a:t>
            </a:r>
          </a:p>
          <a:p>
            <a:pPr>
              <a:buNone/>
            </a:pPr>
            <a:r>
              <a:rPr lang="en-US" sz="2000" dirty="0" smtClean="0"/>
              <a:t>		A single subsystem consists of:</a:t>
            </a:r>
          </a:p>
          <a:p>
            <a:pPr>
              <a:buNone/>
            </a:pPr>
            <a:endParaRPr lang="en-US" sz="2000" dirty="0" smtClean="0"/>
          </a:p>
          <a:p>
            <a:pPr>
              <a:buNone/>
            </a:pPr>
            <a:endParaRPr lang="en-US" sz="2000" dirty="0" smtClean="0"/>
          </a:p>
          <a:p>
            <a:pPr>
              <a:buNone/>
            </a:pPr>
            <a:endParaRPr lang="en-US" sz="2000" dirty="0" smtClean="0"/>
          </a:p>
          <a:p>
            <a:pPr marL="457200" indent="-457200">
              <a:buFont typeface="+mj-lt"/>
              <a:buAutoNum type="alphaLcPeriod"/>
            </a:pPr>
            <a:endParaRPr lang="en-US" sz="2000" dirty="0" smtClean="0"/>
          </a:p>
          <a:p>
            <a:pPr marL="457200" indent="-457200">
              <a:buFont typeface="+mj-lt"/>
              <a:buAutoNum type="alphaLcPeriod"/>
            </a:pPr>
            <a:endParaRPr lang="en-US" sz="2000" dirty="0" smtClean="0"/>
          </a:p>
          <a:p>
            <a:pPr marL="457200" indent="-457200">
              <a:buFont typeface="+mj-lt"/>
              <a:buAutoNum type="alphaLcPeriod"/>
            </a:pPr>
            <a:r>
              <a:rPr lang="en-US" sz="2000" dirty="0" smtClean="0"/>
              <a:t>A developer-facing C# interface</a:t>
            </a:r>
          </a:p>
          <a:p>
            <a:pPr marL="457200" indent="-457200">
              <a:buFont typeface="+mj-lt"/>
              <a:buAutoNum type="alphaLcPeriod"/>
            </a:pPr>
            <a:r>
              <a:rPr lang="en-US" sz="2000" dirty="0" smtClean="0"/>
              <a:t>A native interface that multiple </a:t>
            </a:r>
            <a:r>
              <a:rPr lang="en-US" sz="2000" dirty="0" err="1" smtClean="0"/>
              <a:t>backends</a:t>
            </a:r>
            <a:r>
              <a:rPr lang="en-US" sz="2000" dirty="0" smtClean="0"/>
              <a:t> (Providers) implement via dynamic libraries</a:t>
            </a:r>
          </a:p>
          <a:p>
            <a:pPr marL="457200" indent="-457200">
              <a:buFont typeface="+mj-lt"/>
              <a:buAutoNum type="alphaLcPeriod"/>
            </a:pPr>
            <a:r>
              <a:rPr lang="en-US" sz="2000" dirty="0" smtClean="0"/>
              <a:t>Common engine code which handles communicating with the C# interface, the native interface, and the rest of the engine</a:t>
            </a:r>
          </a:p>
          <a:p>
            <a:r>
              <a:rPr lang="en-US" sz="2000" dirty="0" smtClean="0"/>
              <a:t>  </a:t>
            </a:r>
            <a:r>
              <a:rPr lang="en-US" sz="2000" b="1" dirty="0" smtClean="0"/>
              <a:t>XR </a:t>
            </a:r>
            <a:r>
              <a:rPr lang="en-US" sz="2000" dirty="0" smtClean="0"/>
              <a:t>provider is part of a Unity project and minimally consists of a manifest file and one or more </a:t>
            </a:r>
            <a:r>
              <a:rPr lang="en-US" sz="2000" b="1" dirty="0" smtClean="0"/>
              <a:t>native plug-ins</a:t>
            </a:r>
            <a:r>
              <a:rPr lang="en-US" sz="2000" dirty="0" smtClean="0"/>
              <a:t>.</a:t>
            </a:r>
          </a:p>
          <a:p>
            <a:pPr>
              <a:buNone/>
            </a:pPr>
            <a:r>
              <a:rPr lang="en-US" sz="2000" dirty="0" smtClean="0"/>
              <a:t/>
            </a:r>
            <a:br>
              <a:rPr lang="en-US" sz="2000" dirty="0" smtClean="0"/>
            </a:br>
            <a:endParaRPr lang="en-US" sz="2000" dirty="0"/>
          </a:p>
        </p:txBody>
      </p:sp>
      <p:pic>
        <p:nvPicPr>
          <p:cNvPr id="4" name="Picture 3" descr="subsystem.png"/>
          <p:cNvPicPr>
            <a:picLocks noChangeAspect="1"/>
          </p:cNvPicPr>
          <p:nvPr/>
        </p:nvPicPr>
        <p:blipFill>
          <a:blip r:embed="rId2"/>
          <a:stretch>
            <a:fillRect/>
          </a:stretch>
        </p:blipFill>
        <p:spPr>
          <a:xfrm>
            <a:off x="4357686" y="2000240"/>
            <a:ext cx="4152908" cy="2137432"/>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Publishing</a:t>
            </a:r>
            <a:endParaRPr lang="en-US" dirty="0"/>
          </a:p>
        </p:txBody>
      </p:sp>
      <p:pic>
        <p:nvPicPr>
          <p:cNvPr id="4" name="Content Placeholder 3" descr="BuildSettings_01.png"/>
          <p:cNvPicPr>
            <a:picLocks noGrp="1" noChangeAspect="1"/>
          </p:cNvPicPr>
          <p:nvPr>
            <p:ph idx="1"/>
          </p:nvPr>
        </p:nvPicPr>
        <p:blipFill>
          <a:blip r:embed="rId2"/>
          <a:stretch>
            <a:fillRect/>
          </a:stretch>
        </p:blipFill>
        <p:spPr>
          <a:xfrm>
            <a:off x="2000232" y="2857496"/>
            <a:ext cx="5429288" cy="3786195"/>
          </a:xfrm>
        </p:spPr>
      </p:pic>
      <p:sp>
        <p:nvSpPr>
          <p:cNvPr id="7" name="TextBox 6"/>
          <p:cNvSpPr txBox="1"/>
          <p:nvPr/>
        </p:nvSpPr>
        <p:spPr>
          <a:xfrm>
            <a:off x="642910" y="1071546"/>
            <a:ext cx="7929618" cy="1631216"/>
          </a:xfrm>
          <a:prstGeom prst="rect">
            <a:avLst/>
          </a:prstGeom>
          <a:noFill/>
        </p:spPr>
        <p:txBody>
          <a:bodyPr wrap="square" rtlCol="0">
            <a:spAutoFit/>
          </a:bodyPr>
          <a:lstStyle/>
          <a:p>
            <a:pPr>
              <a:buFont typeface="Arial" pitchFamily="34" charset="0"/>
              <a:buChar char="•"/>
            </a:pPr>
            <a:r>
              <a:rPr lang="en-US" sz="2000" dirty="0" smtClean="0"/>
              <a:t> Unity includes a built-in publishing feature that allows you to publish to various popular platforms in an easy and efficient way.</a:t>
            </a:r>
          </a:p>
          <a:p>
            <a:pPr>
              <a:buFont typeface="Arial" pitchFamily="34" charset="0"/>
              <a:buChar char="•"/>
            </a:pPr>
            <a:r>
              <a:rPr lang="en-US" sz="2000" dirty="0" smtClean="0"/>
              <a:t> You can publish the same application to multiple platforms,  provided the application design takes into account each platform’s unique hardware and software requirements.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talling Unity"/>
          <p:cNvPicPr/>
          <p:nvPr/>
        </p:nvPicPr>
        <p:blipFill>
          <a:blip r:embed="rId2"/>
          <a:srcRect/>
          <a:stretch>
            <a:fillRect/>
          </a:stretch>
        </p:blipFill>
        <p:spPr bwMode="auto">
          <a:xfrm>
            <a:off x="214282" y="214290"/>
            <a:ext cx="6596092" cy="3581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