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wdhury, Muktadir" initials="CM" lastIdx="2" clrIdx="0">
    <p:extLst>
      <p:ext uri="{19B8F6BF-5375-455C-9EA6-DF929625EA0E}">
        <p15:presenceInfo xmlns:p15="http://schemas.microsoft.com/office/powerpoint/2012/main" userId="S-1-5-21-725345543-602162358-527237240-39279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howdh1\Desktop\RedisMemtierWorkload\vanila_mtcp_redis_ncc7_10_cli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howdh1\Desktop\RedisMemtierWorkload\vanila_mtcp_redis_ncc7_10_cli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Core-scaling</a:t>
            </a:r>
            <a:r>
              <a:rPr lang="en-US" baseline="0"/>
              <a:t> experiment (5K connection/server)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'redis-3.2.8'!$D$8</c:f>
              <c:strCache>
                <c:ptCount val="1"/>
                <c:pt idx="0">
                  <c:v>vanila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'redis-3.2.8'!$C$9:$C$13</c:f>
              <c:strCache>
                <c:ptCount val="5"/>
                <c:pt idx="0">
                  <c:v>1s</c:v>
                </c:pt>
                <c:pt idx="1">
                  <c:v>2s</c:v>
                </c:pt>
                <c:pt idx="2">
                  <c:v>4s</c:v>
                </c:pt>
                <c:pt idx="3">
                  <c:v>8s</c:v>
                </c:pt>
                <c:pt idx="4">
                  <c:v>16s</c:v>
                </c:pt>
              </c:strCache>
            </c:strRef>
          </c:cat>
          <c:val>
            <c:numRef>
              <c:f>'redis-3.2.8'!$D$9:$D$13</c:f>
              <c:numCache>
                <c:formatCode>General</c:formatCode>
                <c:ptCount val="5"/>
                <c:pt idx="0">
                  <c:v>186</c:v>
                </c:pt>
                <c:pt idx="1">
                  <c:v>181</c:v>
                </c:pt>
                <c:pt idx="2">
                  <c:v>334</c:v>
                </c:pt>
                <c:pt idx="3">
                  <c:v>716</c:v>
                </c:pt>
                <c:pt idx="4">
                  <c:v>1003</c:v>
                </c:pt>
              </c:numCache>
            </c:numRef>
          </c:val>
        </c:ser>
        <c:ser>
          <c:idx val="1"/>
          <c:order val="1"/>
          <c:tx>
            <c:strRef>
              <c:f>'redis-3.2.8'!$E$8</c:f>
              <c:strCache>
                <c:ptCount val="1"/>
                <c:pt idx="0">
                  <c:v>mTCP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'redis-3.2.8'!$C$9:$C$13</c:f>
              <c:strCache>
                <c:ptCount val="5"/>
                <c:pt idx="0">
                  <c:v>1s</c:v>
                </c:pt>
                <c:pt idx="1">
                  <c:v>2s</c:v>
                </c:pt>
                <c:pt idx="2">
                  <c:v>4s</c:v>
                </c:pt>
                <c:pt idx="3">
                  <c:v>8s</c:v>
                </c:pt>
                <c:pt idx="4">
                  <c:v>16s</c:v>
                </c:pt>
              </c:strCache>
            </c:strRef>
          </c:cat>
          <c:val>
            <c:numRef>
              <c:f>'redis-3.2.8'!$E$9:$E$13</c:f>
              <c:numCache>
                <c:formatCode>General</c:formatCode>
                <c:ptCount val="5"/>
                <c:pt idx="0">
                  <c:v>575</c:v>
                </c:pt>
                <c:pt idx="1">
                  <c:v>1089</c:v>
                </c:pt>
                <c:pt idx="2">
                  <c:v>2124</c:v>
                </c:pt>
                <c:pt idx="3">
                  <c:v>3790</c:v>
                </c:pt>
                <c:pt idx="4">
                  <c:v>4542</c:v>
                </c:pt>
              </c:numCache>
            </c:numRef>
          </c:val>
        </c:ser>
        <c:ser>
          <c:idx val="2"/>
          <c:order val="2"/>
          <c:tx>
            <c:strRef>
              <c:f>'redis-3.2.8'!$F$8</c:f>
              <c:strCache>
                <c:ptCount val="1"/>
                <c:pt idx="0">
                  <c:v>fstack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'redis-3.2.8'!$C$9:$C$13</c:f>
              <c:strCache>
                <c:ptCount val="5"/>
                <c:pt idx="0">
                  <c:v>1s</c:v>
                </c:pt>
                <c:pt idx="1">
                  <c:v>2s</c:v>
                </c:pt>
                <c:pt idx="2">
                  <c:v>4s</c:v>
                </c:pt>
                <c:pt idx="3">
                  <c:v>8s</c:v>
                </c:pt>
                <c:pt idx="4">
                  <c:v>16s</c:v>
                </c:pt>
              </c:strCache>
            </c:strRef>
          </c:cat>
          <c:val>
            <c:numRef>
              <c:f>'redis-3.2.8'!$F$9:$F$13</c:f>
              <c:numCache>
                <c:formatCode>General</c:formatCode>
                <c:ptCount val="5"/>
                <c:pt idx="0">
                  <c:v>556</c:v>
                </c:pt>
                <c:pt idx="1">
                  <c:v>907.5</c:v>
                </c:pt>
                <c:pt idx="2">
                  <c:v>1794</c:v>
                </c:pt>
                <c:pt idx="3">
                  <c:v>3019.5</c:v>
                </c:pt>
                <c:pt idx="4">
                  <c:v>3449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970936"/>
        <c:axId val="789962704"/>
      </c:barChart>
      <c:catAx>
        <c:axId val="789970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Servers</a:t>
                </a:r>
              </a:p>
            </c:rich>
          </c:tx>
          <c:layout>
            <c:manualLayout>
              <c:xMode val="edge"/>
              <c:yMode val="edge"/>
              <c:x val="0.41237522001823113"/>
              <c:y val="0.86519454942754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962704"/>
        <c:crosses val="autoZero"/>
        <c:auto val="1"/>
        <c:lblAlgn val="ctr"/>
        <c:lblOffset val="100"/>
        <c:noMultiLvlLbl val="0"/>
      </c:catAx>
      <c:valAx>
        <c:axId val="78996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Operations/Sec (10^3)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97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Connection Scaling</a:t>
            </a:r>
            <a:r>
              <a:rPr lang="en-US" baseline="0"/>
              <a:t> Experiment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'redis-3.2.8'!$E$26</c:f>
              <c:strCache>
                <c:ptCount val="1"/>
                <c:pt idx="0">
                  <c:v>vanila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'redis-3.2.8'!$D$27:$D$29</c:f>
              <c:strCache>
                <c:ptCount val="3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</c:strCache>
            </c:strRef>
          </c:cat>
          <c:val>
            <c:numRef>
              <c:f>'redis-3.2.8'!$E$27:$E$29</c:f>
              <c:numCache>
                <c:formatCode>General</c:formatCode>
                <c:ptCount val="3"/>
                <c:pt idx="0">
                  <c:v>1230</c:v>
                </c:pt>
                <c:pt idx="1">
                  <c:v>1003</c:v>
                </c:pt>
                <c:pt idx="2">
                  <c:v>1031</c:v>
                </c:pt>
              </c:numCache>
            </c:numRef>
          </c:val>
        </c:ser>
        <c:ser>
          <c:idx val="1"/>
          <c:order val="1"/>
          <c:tx>
            <c:strRef>
              <c:f>'redis-3.2.8'!$F$26</c:f>
              <c:strCache>
                <c:ptCount val="1"/>
                <c:pt idx="0">
                  <c:v>mTCP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'redis-3.2.8'!$D$27:$D$29</c:f>
              <c:strCache>
                <c:ptCount val="3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</c:strCache>
            </c:strRef>
          </c:cat>
          <c:val>
            <c:numRef>
              <c:f>'redis-3.2.8'!$F$27:$F$29</c:f>
              <c:numCache>
                <c:formatCode>General</c:formatCode>
                <c:ptCount val="3"/>
                <c:pt idx="0">
                  <c:v>1527</c:v>
                </c:pt>
                <c:pt idx="1">
                  <c:v>4542</c:v>
                </c:pt>
                <c:pt idx="2">
                  <c:v>5067</c:v>
                </c:pt>
              </c:numCache>
            </c:numRef>
          </c:val>
        </c:ser>
        <c:ser>
          <c:idx val="2"/>
          <c:order val="2"/>
          <c:tx>
            <c:strRef>
              <c:f>'redis-3.2.8'!$G$26</c:f>
              <c:strCache>
                <c:ptCount val="1"/>
                <c:pt idx="0">
                  <c:v>fstack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'redis-3.2.8'!$D$27:$D$29</c:f>
              <c:strCache>
                <c:ptCount val="3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</c:strCache>
            </c:strRef>
          </c:cat>
          <c:val>
            <c:numRef>
              <c:f>'redis-3.2.8'!$G$27:$G$29</c:f>
              <c:numCache>
                <c:formatCode>General</c:formatCode>
                <c:ptCount val="3"/>
                <c:pt idx="0">
                  <c:v>1542</c:v>
                </c:pt>
                <c:pt idx="1">
                  <c:v>3449</c:v>
                </c:pt>
                <c:pt idx="2">
                  <c:v>3628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968976"/>
        <c:axId val="789963880"/>
      </c:barChart>
      <c:catAx>
        <c:axId val="789968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Connection/ Server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963880"/>
        <c:crosses val="autoZero"/>
        <c:auto val="1"/>
        <c:lblAlgn val="ctr"/>
        <c:lblOffset val="100"/>
        <c:noMultiLvlLbl val="0"/>
      </c:catAx>
      <c:valAx>
        <c:axId val="789963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96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AECAA-F570-452C-A4BF-8B0FE86B3C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C1FC-1183-4E9E-8946-0D7F4EC1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842" y="542260"/>
            <a:ext cx="11293434" cy="2679404"/>
          </a:xfrm>
        </p:spPr>
        <p:txBody>
          <a:bodyPr>
            <a:normAutofit/>
          </a:bodyPr>
          <a:lstStyle/>
          <a:p>
            <a:r>
              <a:rPr lang="en-US" sz="5000" dirty="0" smtClean="0"/>
              <a:t>Performance Comparison </a:t>
            </a:r>
            <a:r>
              <a:rPr lang="en-US" sz="5000" dirty="0" err="1" smtClean="0"/>
              <a:t>Vanila</a:t>
            </a:r>
            <a:r>
              <a:rPr lang="en-US" sz="5000" dirty="0" smtClean="0"/>
              <a:t> </a:t>
            </a:r>
            <a:r>
              <a:rPr lang="en-US" sz="5000" dirty="0" err="1" smtClean="0"/>
              <a:t>Redis</a:t>
            </a:r>
            <a:r>
              <a:rPr lang="en-US" sz="5000" dirty="0" smtClean="0"/>
              <a:t>, </a:t>
            </a:r>
            <a:r>
              <a:rPr lang="en-US" sz="5000" dirty="0" err="1" smtClean="0"/>
              <a:t>mTCP</a:t>
            </a:r>
            <a:r>
              <a:rPr lang="en-US" sz="5000" dirty="0" smtClean="0"/>
              <a:t> </a:t>
            </a:r>
            <a:r>
              <a:rPr lang="en-US" sz="5000" dirty="0" err="1" smtClean="0"/>
              <a:t>Redis</a:t>
            </a:r>
            <a:r>
              <a:rPr lang="en-US" sz="5000" dirty="0" smtClean="0"/>
              <a:t>, f-stack </a:t>
            </a:r>
            <a:r>
              <a:rPr lang="en-US" sz="5000" dirty="0" err="1" smtClean="0"/>
              <a:t>Redis</a:t>
            </a:r>
            <a:endParaRPr lang="en-US" sz="5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33145" y="3317357"/>
            <a:ext cx="6705600" cy="6521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3003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88491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1 server machine and 10 client machine.</a:t>
            </a:r>
          </a:p>
          <a:p>
            <a:r>
              <a:rPr lang="pt-BR" dirty="0" smtClean="0"/>
              <a:t>Server </a:t>
            </a:r>
            <a:r>
              <a:rPr lang="pt-BR" dirty="0"/>
              <a:t>(ncc7) spec: Intel(R) Xeon(R) Gold 6130M CPU @ 2.10GHz, RAM 376 </a:t>
            </a:r>
            <a:r>
              <a:rPr lang="pt-BR" dirty="0" smtClean="0"/>
              <a:t>G </a:t>
            </a:r>
          </a:p>
          <a:p>
            <a:pPr lvl="1"/>
            <a:r>
              <a:rPr lang="pt-BR" dirty="0" smtClean="0"/>
              <a:t>10 Gbps link</a:t>
            </a:r>
          </a:p>
          <a:p>
            <a:r>
              <a:rPr lang="pt-BR" dirty="0"/>
              <a:t>Client (18-27) spec: Intel(R) Xeon(R) CPU E5-2690 0 @ 2.90GHz, RAM 60 </a:t>
            </a:r>
            <a:r>
              <a:rPr lang="pt-BR" dirty="0" smtClean="0"/>
              <a:t>G</a:t>
            </a:r>
          </a:p>
          <a:p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691" y="1690688"/>
            <a:ext cx="4945819" cy="28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3868"/>
            <a:ext cx="5435007" cy="4486275"/>
          </a:xfrm>
        </p:spPr>
        <p:txBody>
          <a:bodyPr/>
          <a:lstStyle/>
          <a:p>
            <a:r>
              <a:rPr lang="en-US" dirty="0" err="1" smtClean="0"/>
              <a:t>Vanila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smtClean="0"/>
              <a:t>Supported by the kernel.</a:t>
            </a:r>
            <a:endParaRPr lang="en-US" dirty="0"/>
          </a:p>
          <a:p>
            <a:r>
              <a:rPr lang="en-US" dirty="0" err="1" smtClean="0"/>
              <a:t>mTCP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/>
          </a:p>
          <a:p>
            <a:pPr lvl="1"/>
            <a:r>
              <a:rPr lang="en-US" dirty="0" smtClean="0"/>
              <a:t>Uses Ethernet flow director feature to direct flow to a particular</a:t>
            </a:r>
            <a:r>
              <a:rPr lang="en-US" dirty="0"/>
              <a:t> </a:t>
            </a:r>
            <a:r>
              <a:rPr lang="en-US" dirty="0" smtClean="0"/>
              <a:t>core.</a:t>
            </a:r>
          </a:p>
          <a:p>
            <a:pPr lvl="1"/>
            <a:r>
              <a:rPr lang="en-US" dirty="0" smtClean="0"/>
              <a:t>Does not require modification of application code.</a:t>
            </a:r>
          </a:p>
          <a:p>
            <a:r>
              <a:rPr lang="en-US" dirty="0"/>
              <a:t>f</a:t>
            </a:r>
            <a:r>
              <a:rPr lang="en-US" dirty="0" smtClean="0"/>
              <a:t>-stack </a:t>
            </a: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mTCP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59478" y="2254103"/>
            <a:ext cx="2945220" cy="3710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44269" y="2488018"/>
            <a:ext cx="1414131" cy="595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erver 1</a:t>
            </a:r>
          </a:p>
          <a:p>
            <a:pPr algn="ctr"/>
            <a:r>
              <a:rPr lang="en-US" dirty="0" smtClean="0"/>
              <a:t>1.1.1.1: 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44269" y="3342685"/>
            <a:ext cx="1414131" cy="595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erver 2</a:t>
            </a:r>
          </a:p>
          <a:p>
            <a:pPr algn="ctr"/>
            <a:r>
              <a:rPr lang="en-US" dirty="0" smtClean="0"/>
              <a:t>1.1.1.1</a:t>
            </a:r>
            <a:r>
              <a:rPr lang="en-US" dirty="0" smtClean="0">
                <a:sym typeface="Wingdings" panose="05000000000000000000" pitchFamily="2" charset="2"/>
              </a:rPr>
              <a:t>: (x+1)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33635" y="5062868"/>
            <a:ext cx="1414131" cy="595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erver n</a:t>
            </a:r>
          </a:p>
          <a:p>
            <a:pPr algn="ctr"/>
            <a:r>
              <a:rPr lang="en-US" dirty="0" smtClean="0"/>
              <a:t>1.1.1.1: (</a:t>
            </a:r>
            <a:r>
              <a:rPr lang="en-US" dirty="0" err="1" smtClean="0"/>
              <a:t>x+n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30140" y="3444948"/>
            <a:ext cx="829338" cy="664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eth0</a:t>
            </a:r>
            <a:endParaRPr lang="en-US" dirty="0"/>
          </a:p>
        </p:txBody>
      </p:sp>
      <p:cxnSp>
        <p:nvCxnSpPr>
          <p:cNvPr id="12" name="Elbow Connector 11"/>
          <p:cNvCxnSpPr>
            <a:stCxn id="8" idx="3"/>
            <a:endCxn id="5" idx="1"/>
          </p:cNvCxnSpPr>
          <p:nvPr/>
        </p:nvCxnSpPr>
        <p:spPr>
          <a:xfrm flipV="1">
            <a:off x="8059478" y="2785730"/>
            <a:ext cx="584791" cy="9914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51873" y="3777216"/>
            <a:ext cx="281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7" idx="1"/>
          </p:cNvCxnSpPr>
          <p:nvPr/>
        </p:nvCxnSpPr>
        <p:spPr>
          <a:xfrm>
            <a:off x="8059478" y="3777216"/>
            <a:ext cx="574157" cy="15833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3634" y="4039118"/>
            <a:ext cx="141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.</a:t>
            </a:r>
          </a:p>
          <a:p>
            <a:r>
              <a:rPr lang="en-US" dirty="0"/>
              <a:t> </a:t>
            </a:r>
            <a:r>
              <a:rPr lang="en-US" dirty="0" smtClean="0"/>
              <a:t>          .</a:t>
            </a:r>
          </a:p>
          <a:p>
            <a:r>
              <a:rPr lang="en-US" dirty="0"/>
              <a:t> </a:t>
            </a:r>
            <a:r>
              <a:rPr lang="en-US" dirty="0" smtClean="0"/>
              <a:t>          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32828" y="2610629"/>
            <a:ext cx="79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ore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62954" y="3407884"/>
            <a:ext cx="79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ore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158523" y="5062868"/>
            <a:ext cx="79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ore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0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Vanila</a:t>
            </a:r>
            <a:r>
              <a:rPr lang="en-US" sz="4000" dirty="0" smtClean="0"/>
              <a:t> vs </a:t>
            </a:r>
            <a:r>
              <a:rPr lang="en-US" sz="4000" dirty="0" err="1" smtClean="0"/>
              <a:t>mTCP</a:t>
            </a:r>
            <a:r>
              <a:rPr lang="en-US" sz="4000" dirty="0" smtClean="0"/>
              <a:t> vs f-stack </a:t>
            </a:r>
            <a:r>
              <a:rPr lang="en-US" sz="4000" dirty="0" err="1" smtClean="0"/>
              <a:t>Redis</a:t>
            </a:r>
            <a:r>
              <a:rPr lang="en-US" sz="4000" dirty="0" smtClean="0"/>
              <a:t> – Core Scaling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61" y="2509283"/>
            <a:ext cx="3736034" cy="3710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# of </a:t>
            </a:r>
            <a:r>
              <a:rPr lang="en-US" sz="2000" dirty="0" err="1" smtClean="0"/>
              <a:t>Redis</a:t>
            </a:r>
            <a:r>
              <a:rPr lang="en-US" sz="2000" dirty="0" smtClean="0"/>
              <a:t> Server = 1, 2, 4, 8, 16</a:t>
            </a:r>
          </a:p>
          <a:p>
            <a:r>
              <a:rPr lang="en-US" sz="2000" dirty="0" smtClean="0"/>
              <a:t>Benchmark </a:t>
            </a:r>
            <a:r>
              <a:rPr lang="en-US" sz="2000" dirty="0"/>
              <a:t>Program/ Client Machine = </a:t>
            </a:r>
            <a:r>
              <a:rPr lang="en-US" sz="2000" dirty="0" smtClean="0"/>
              <a:t>1, 2, 4, 8, 16</a:t>
            </a:r>
          </a:p>
          <a:p>
            <a:r>
              <a:rPr lang="en-US" sz="2000" dirty="0" smtClean="0"/>
              <a:t># of Connections/ Server = 5K</a:t>
            </a:r>
          </a:p>
          <a:p>
            <a:r>
              <a:rPr lang="en-US" sz="2000" dirty="0" smtClean="0"/>
              <a:t>Data size = 32 B</a:t>
            </a:r>
          </a:p>
          <a:p>
            <a:r>
              <a:rPr lang="en-US" sz="2000" dirty="0" err="1" smtClean="0"/>
              <a:t>Redis</a:t>
            </a:r>
            <a:r>
              <a:rPr lang="en-US" sz="2000" dirty="0" smtClean="0"/>
              <a:t> version 3.2.8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4406" y="1960174"/>
            <a:ext cx="2282328" cy="45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Parameters</a:t>
            </a:r>
            <a:endParaRPr lang="en-US" sz="2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131100"/>
              </p:ext>
            </p:extLst>
          </p:nvPr>
        </p:nvGraphicFramePr>
        <p:xfrm>
          <a:off x="4556636" y="1603430"/>
          <a:ext cx="6797164" cy="461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06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61" y="2509283"/>
            <a:ext cx="3736034" cy="3710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# of </a:t>
            </a:r>
            <a:r>
              <a:rPr lang="en-US" sz="2000" dirty="0" err="1" smtClean="0"/>
              <a:t>Redis</a:t>
            </a:r>
            <a:r>
              <a:rPr lang="en-US" sz="2000" dirty="0" smtClean="0"/>
              <a:t> Server = 16</a:t>
            </a:r>
          </a:p>
          <a:p>
            <a:r>
              <a:rPr lang="en-US" sz="2000" dirty="0" smtClean="0"/>
              <a:t>Benchmark </a:t>
            </a:r>
            <a:r>
              <a:rPr lang="en-US" sz="2000" dirty="0"/>
              <a:t>Program/ Client Machine = </a:t>
            </a:r>
            <a:r>
              <a:rPr lang="en-US" sz="2000" dirty="0" smtClean="0"/>
              <a:t>16</a:t>
            </a:r>
          </a:p>
          <a:p>
            <a:r>
              <a:rPr lang="en-US" sz="2000" dirty="0" smtClean="0"/>
              <a:t>Run Benchmark from 2, 10, and 20 machines for 1K, 5K, and 10K connection.</a:t>
            </a:r>
          </a:p>
          <a:p>
            <a:r>
              <a:rPr lang="en-US" sz="2000" dirty="0" smtClean="0"/>
              <a:t>Data size = 32 B</a:t>
            </a:r>
          </a:p>
          <a:p>
            <a:r>
              <a:rPr lang="en-US" sz="2000" dirty="0" err="1" smtClean="0"/>
              <a:t>Redis</a:t>
            </a:r>
            <a:r>
              <a:rPr lang="en-US" sz="2000" dirty="0" smtClean="0"/>
              <a:t> version 3.2.8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4406" y="1960174"/>
            <a:ext cx="2282328" cy="45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Parameters</a:t>
            </a:r>
            <a:endParaRPr lang="en-US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Vanila</a:t>
            </a:r>
            <a:r>
              <a:rPr lang="en-US" sz="4000" dirty="0" smtClean="0"/>
              <a:t> vs </a:t>
            </a:r>
            <a:r>
              <a:rPr lang="en-US" sz="4000" dirty="0" err="1" smtClean="0"/>
              <a:t>mTCP</a:t>
            </a:r>
            <a:r>
              <a:rPr lang="en-US" sz="4000" dirty="0" smtClean="0"/>
              <a:t> vs f-stack </a:t>
            </a:r>
            <a:r>
              <a:rPr lang="en-US" sz="4000" dirty="0" err="1" smtClean="0"/>
              <a:t>Redis</a:t>
            </a:r>
            <a:r>
              <a:rPr lang="en-US" sz="4000" dirty="0" smtClean="0"/>
              <a:t> – Connection Scaling</a:t>
            </a:r>
            <a:endParaRPr lang="en-US" sz="40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604881"/>
              </p:ext>
            </p:extLst>
          </p:nvPr>
        </p:nvGraphicFramePr>
        <p:xfrm>
          <a:off x="4287795" y="1784929"/>
          <a:ext cx="7193170" cy="3660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7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Performance Comparison Vanila Redis, mTCP Redis, f-stack Redis</vt:lpstr>
      <vt:lpstr>Experiment Topology</vt:lpstr>
      <vt:lpstr>Experiment Set up</vt:lpstr>
      <vt:lpstr>Vanila vs mTCP vs f-stack Redis – Core Scaling</vt:lpstr>
      <vt:lpstr>Vanila vs mTCP vs f-stack Redis – Connection Scaling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Comparison Vanila Redis, mTCP Redis, f-stack Redis</dc:title>
  <dc:creator>Chowdhury, Muktadir</dc:creator>
  <cp:lastModifiedBy>Tabish, Rohan</cp:lastModifiedBy>
  <cp:revision>20</cp:revision>
  <dcterms:created xsi:type="dcterms:W3CDTF">2019-02-20T19:23:50Z</dcterms:created>
  <dcterms:modified xsi:type="dcterms:W3CDTF">2019-05-28T16:40:18Z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6fa6db0d-0c06-494c-8c6e-aed886a9ce17</vt:lpwstr>
  </property>
</Properties>
</file>