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24" r:id="rId3"/>
    <p:sldId id="328" r:id="rId4"/>
    <p:sldId id="326" r:id="rId5"/>
    <p:sldId id="327" r:id="rId6"/>
    <p:sldId id="32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82364" autoAdjust="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991352"/>
        <c:axId val="391995272"/>
      </c:barChart>
      <c:catAx>
        <c:axId val="391991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95272"/>
        <c:crosses val="autoZero"/>
        <c:auto val="1"/>
        <c:lblAlgn val="ctr"/>
        <c:lblOffset val="100"/>
        <c:noMultiLvlLbl val="0"/>
      </c:catAx>
      <c:valAx>
        <c:axId val="39199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9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8/14/2019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9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FD5E25-090D-3449-94C5-4594E4B687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28pt Intel Clear pro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9443AD-82B7-8C43-9421-DA9C7E323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5AB29C-4881-5543-B4C0-D405D99008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79078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C5E736-994A-0340-B022-FF9F54EE0B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2765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54pt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2058B4-818F-3348-93C5-5C83A455F9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EE4886-0AD0-DC44-BE61-5159A1428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9E0931-D7E6-3049-90F7-3AA3417A02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6088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BABEB2-3A9B-8C49-A779-CFE46B481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0046"/>
          <a:stretch/>
        </p:blipFill>
        <p:spPr>
          <a:xfrm>
            <a:off x="0" y="2574132"/>
            <a:ext cx="9144000" cy="2569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ts val="45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4837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sz="24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24pt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713368-6379-DA42-BD58-79276D08A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C51FAC-D3E4-C34C-9BA4-FF94D1CF1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E5FC78-69F9-9545-9B7A-2B04248BB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CDE9A2-CF1A-EC43-8F01-8916C5EDF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9F65D0-3ED4-4648-95B3-08FF8E5B5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B06C38-ED45-D94D-B39E-E3E496B5B7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A9650E-06A3-154F-AA51-43CEF59C2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248DDC-7137-424B-B2B6-24261A24DD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DE4B7C-504F-8949-8A5A-5D6B73C99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787582-A618-7445-8906-490112B3D9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0"/>
            <a:ext cx="9144000" cy="514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0685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for HPC 2018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3" y="389228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1457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ts val="55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 smtClean="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B1C843-A7B7-D347-81D0-D4F5D9E8A692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3" r:id="rId5"/>
    <p:sldLayoutId id="2147483694" r:id="rId6"/>
    <p:sldLayoutId id="2147483674" r:id="rId7"/>
    <p:sldLayoutId id="2147483650" r:id="rId8"/>
    <p:sldLayoutId id="2147483684" r:id="rId9"/>
    <p:sldLayoutId id="2147483652" r:id="rId10"/>
    <p:sldLayoutId id="2147483660" r:id="rId11"/>
    <p:sldLayoutId id="2147483668" r:id="rId12"/>
    <p:sldLayoutId id="2147483669" r:id="rId13"/>
    <p:sldLayoutId id="2147483670" r:id="rId14"/>
    <p:sldLayoutId id="2147483672" r:id="rId15"/>
    <p:sldLayoutId id="2147483651" r:id="rId16"/>
    <p:sldLayoutId id="2147483689" r:id="rId17"/>
    <p:sldLayoutId id="2147483695" r:id="rId18"/>
    <p:sldLayoutId id="2147483677" r:id="rId19"/>
    <p:sldLayoutId id="2147483665" r:id="rId20"/>
    <p:sldLayoutId id="2147483690" r:id="rId21"/>
    <p:sldLayoutId id="2147483696" r:id="rId22"/>
    <p:sldLayoutId id="2147483654" r:id="rId23"/>
    <p:sldLayoutId id="2147483655" r:id="rId24"/>
    <p:sldLayoutId id="2147483676" r:id="rId25"/>
    <p:sldLayoutId id="2147483681" r:id="rId26"/>
    <p:sldLayoutId id="2147483691" r:id="rId27"/>
    <p:sldLayoutId id="2147483692" r:id="rId28"/>
    <p:sldLayoutId id="2147483697" r:id="rId29"/>
    <p:sldLayoutId id="214748369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ger.kernel.org/~davem/skb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kernel.org/doc/html/v4.18/networking/af_xdp.html" TargetMode="External"/><Relationship Id="rId4" Type="http://schemas.openxmlformats.org/officeDocument/2006/relationships/hyperlink" Target="https://www.dpdk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ger.kernel.org/~davem/skb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ernel.org/doc/html/v4.18/networking/af_xdp.html" TargetMode="External"/><Relationship Id="rId5" Type="http://schemas.openxmlformats.org/officeDocument/2006/relationships/hyperlink" Target="https://www.youtube.com/watch?v=59FlzV2q3_k" TargetMode="External"/><Relationship Id="rId4" Type="http://schemas.openxmlformats.org/officeDocument/2006/relationships/hyperlink" Target="https://www.dpdk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045110"/>
            <a:ext cx="8276526" cy="88415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Userspace Packet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86219" y="4432663"/>
            <a:ext cx="1645920" cy="4615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500" b="0" i="0" kern="1200" spc="0" baseline="0">
                <a:solidFill>
                  <a:schemeClr val="bg1">
                    <a:alpha val="95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77"/>
                <a:cs typeface="Intel Clear Pro" panose="020B0804020202060201" pitchFamily="34" charset="0"/>
              </a:defRPr>
            </a:lvl1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By: Rohan </a:t>
            </a:r>
            <a:r>
              <a:rPr lang="en-US" sz="2000" dirty="0" err="1" smtClean="0">
                <a:solidFill>
                  <a:schemeClr val="bg1"/>
                </a:solidFill>
              </a:rPr>
              <a:t>Tabish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349558" y="2490858"/>
            <a:ext cx="1870283" cy="992939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911924" y="2165271"/>
            <a:ext cx="1870283" cy="1826804"/>
            <a:chOff x="239039" y="2165271"/>
            <a:chExt cx="1870283" cy="1826804"/>
          </a:xfrm>
        </p:grpSpPr>
        <p:sp>
          <p:nvSpPr>
            <p:cNvPr id="6" name="Rounded Rectangle 5"/>
            <p:cNvSpPr/>
            <p:nvPr/>
          </p:nvSpPr>
          <p:spPr>
            <a:xfrm>
              <a:off x="239039" y="2165271"/>
              <a:ext cx="1870283" cy="18268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4237" y="2341811"/>
              <a:ext cx="1291398" cy="5259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Sockets/</a:t>
              </a:r>
            </a:p>
            <a:p>
              <a:pPr algn="ctr"/>
              <a:r>
                <a:rPr lang="en-US" dirty="0" smtClean="0"/>
                <a:t>IP Stack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236" y="2977050"/>
              <a:ext cx="1291398" cy="3889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203" y="3484998"/>
              <a:ext cx="1291398" cy="38898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NIC Buffer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20645" y="40467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11924" y="1386668"/>
            <a:ext cx="1857710" cy="72393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27171" y="3036042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49559" y="3530364"/>
            <a:ext cx="1870283" cy="4719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91987" y="2609694"/>
            <a:ext cx="1347019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APP/DPDK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880842" y="3524585"/>
            <a:ext cx="1870283" cy="4829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53090" y="0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0679" y="225590"/>
            <a:ext cx="1952800" cy="10156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Socket buffers and NIC buffers are in Kernel Space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Kernel/Userspace Context switch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9904" y="228626"/>
            <a:ext cx="2031478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Creates NIC buffers in userspace using UIO driver and directly polls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Application and NIC management runs in one process/thread.</a:t>
            </a:r>
          </a:p>
          <a:p>
            <a:pPr algn="just"/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Using the UIO driver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359398" y="40592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887793" y="4056188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536" y="24256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3"/>
              </a:rPr>
              <a:t>Traditional Linux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cxnSp>
        <p:nvCxnSpPr>
          <p:cNvPr id="11" name="Elbow Connector 10"/>
          <p:cNvCxnSpPr>
            <a:stCxn id="38" idx="3"/>
            <a:endCxn id="21" idx="3"/>
          </p:cNvCxnSpPr>
          <p:nvPr/>
        </p:nvCxnSpPr>
        <p:spPr>
          <a:xfrm flipH="1" flipV="1">
            <a:off x="4918569" y="3230534"/>
            <a:ext cx="311112" cy="1071909"/>
          </a:xfrm>
          <a:prstGeom prst="bentConnector3">
            <a:avLst>
              <a:gd name="adj1" fmla="val -48286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53989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4"/>
              </a:rPr>
              <a:t>DPDK</a:t>
            </a:r>
            <a:r>
              <a:rPr lang="en-US" sz="1100" b="1" dirty="0" smtClean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842720" y="2341811"/>
            <a:ext cx="1870283" cy="113313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170284" y="3043786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60426" y="225590"/>
            <a:ext cx="2246664" cy="152349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Maps the NIC buffer into the userspace by installing probes into the kernel using ebpf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Two possible configurations: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Zero copy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Figure below only shows the zero copy </a:t>
            </a:r>
          </a:p>
          <a:p>
            <a:pPr algn="just"/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Adapted by Linux kernel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104351" y="2667248"/>
            <a:ext cx="1364622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APP/XDP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27172" y="3605292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UIO driver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166975" y="3611474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XDP/BPF</a:t>
            </a:r>
            <a:endParaRPr lang="en-US" dirty="0"/>
          </a:p>
        </p:txBody>
      </p:sp>
      <p:cxnSp>
        <p:nvCxnSpPr>
          <p:cNvPr id="20" name="Elbow Connector 19"/>
          <p:cNvCxnSpPr>
            <a:stCxn id="42" idx="3"/>
            <a:endCxn id="49" idx="3"/>
          </p:cNvCxnSpPr>
          <p:nvPr/>
        </p:nvCxnSpPr>
        <p:spPr>
          <a:xfrm flipH="1" flipV="1">
            <a:off x="7461682" y="3238278"/>
            <a:ext cx="296394" cy="1061108"/>
          </a:xfrm>
          <a:prstGeom prst="bentConnector3">
            <a:avLst>
              <a:gd name="adj1" fmla="val -77127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04351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5"/>
              </a:rPr>
              <a:t> XDP 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46273" y="1525714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0"/>
            <a:endCxn id="9" idx="2"/>
          </p:cNvCxnSpPr>
          <p:nvPr/>
        </p:nvCxnSpPr>
        <p:spPr>
          <a:xfrm flipV="1">
            <a:off x="1855787" y="3873981"/>
            <a:ext cx="0" cy="172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12657" y="0"/>
            <a:ext cx="11475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60054" y="4572633"/>
            <a:ext cx="103242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6"/>
                </a:solidFill>
              </a:rPr>
              <a:t>Userspace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19868" y="4577081"/>
            <a:ext cx="131336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5"/>
                </a:solidFill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5510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 smtClean="0"/>
              <a:t>Comparison of DPDK With XDP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55222"/>
              </p:ext>
            </p:extLst>
          </p:nvPr>
        </p:nvGraphicFramePr>
        <p:xfrm>
          <a:off x="348122" y="1345970"/>
          <a:ext cx="8444581" cy="2606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9021"/>
                <a:gridCol w="2225842"/>
                <a:gridCol w="2019718"/>
              </a:tblGrid>
              <a:tr h="491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Requirements/Features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XDP</a:t>
                      </a:r>
                      <a:endParaRPr lang="en-US" dirty="0"/>
                    </a:p>
                  </a:txBody>
                  <a:tcPr/>
                </a:tc>
              </a:tr>
              <a:tr h="491568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Installation of Extra SW to enable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</a:tr>
              <a:tr h="49156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Dedicated HW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</a:tr>
              <a:tr h="4915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Huge</a:t>
                      </a:r>
                      <a:r>
                        <a:rPr lang="en-US" sz="1600" baseline="0" dirty="0" smtClean="0"/>
                        <a:t> Page Installation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</a:tr>
              <a:tr h="4897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Userspace packet processing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5877040"/>
              </p:ext>
            </p:extLst>
          </p:nvPr>
        </p:nvGraphicFramePr>
        <p:xfrm>
          <a:off x="455613" y="1203325"/>
          <a:ext cx="8228012" cy="34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0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4700431" y="1748634"/>
            <a:ext cx="1870283" cy="172358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362945" y="2490858"/>
            <a:ext cx="1870283" cy="992939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81727" y="2165271"/>
            <a:ext cx="1870283" cy="1826804"/>
            <a:chOff x="239039" y="2165271"/>
            <a:chExt cx="1870283" cy="1826804"/>
          </a:xfrm>
        </p:grpSpPr>
        <p:sp>
          <p:nvSpPr>
            <p:cNvPr id="6" name="Rounded Rectangle 5"/>
            <p:cNvSpPr/>
            <p:nvPr/>
          </p:nvSpPr>
          <p:spPr>
            <a:xfrm>
              <a:off x="239039" y="2165271"/>
              <a:ext cx="1870283" cy="18268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4237" y="2341811"/>
              <a:ext cx="1291398" cy="5259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Sockets/</a:t>
              </a:r>
            </a:p>
            <a:p>
              <a:pPr algn="ctr"/>
              <a:r>
                <a:rPr lang="en-US" dirty="0" smtClean="0"/>
                <a:t>IP Stack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236" y="2977050"/>
              <a:ext cx="1291398" cy="38898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203" y="3484998"/>
              <a:ext cx="1291398" cy="38898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NIC Buffer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0448" y="40467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727" y="1386668"/>
            <a:ext cx="1857710" cy="72393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40558" y="3036042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362946" y="3530364"/>
            <a:ext cx="1870283" cy="4719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05374" y="2609694"/>
            <a:ext cx="1347019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912979" y="2387100"/>
            <a:ext cx="1347019" cy="546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mTCP +</a:t>
            </a:r>
          </a:p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899153" y="1838540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969365" y="3036042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963686" y="3524585"/>
            <a:ext cx="1870283" cy="4829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23772" y="0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482" y="225590"/>
            <a:ext cx="1952800" cy="101566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Socket buffers and NIC buffers are in Kernel Space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Kernel/Userspace Context switch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33291" y="228626"/>
            <a:ext cx="2031478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Creates NIC buffers in userspace using UIO driver and directly polls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Application and NIC management runs in one process/thread.</a:t>
            </a:r>
          </a:p>
          <a:p>
            <a:pPr algn="just"/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Using the UIO driver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53706" y="228626"/>
            <a:ext cx="2151894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User level implementation of TCP stack.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mTCP+DPDK run in one thread. Application run in another. Data is copied between threads using queues. Batch packets to minimize context switch overhead.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rgbClr val="003C7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72785" y="4059245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660055" y="3543110"/>
            <a:ext cx="1870283" cy="47195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660054" y="4056188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70637" y="4056188"/>
            <a:ext cx="1870283" cy="486395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339" y="24256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3"/>
              </a:rPr>
              <a:t>Traditional Linux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cxnSp>
        <p:nvCxnSpPr>
          <p:cNvPr id="11" name="Elbow Connector 10"/>
          <p:cNvCxnSpPr>
            <a:stCxn id="38" idx="3"/>
            <a:endCxn id="21" idx="3"/>
          </p:cNvCxnSpPr>
          <p:nvPr/>
        </p:nvCxnSpPr>
        <p:spPr>
          <a:xfrm flipH="1" flipV="1">
            <a:off x="3931956" y="3230534"/>
            <a:ext cx="311112" cy="1071909"/>
          </a:xfrm>
          <a:prstGeom prst="bentConnector3">
            <a:avLst>
              <a:gd name="adj1" fmla="val -48286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0" idx="3"/>
            <a:endCxn id="36" idx="3"/>
          </p:cNvCxnSpPr>
          <p:nvPr/>
        </p:nvCxnSpPr>
        <p:spPr>
          <a:xfrm flipH="1" flipV="1">
            <a:off x="6260763" y="3230534"/>
            <a:ext cx="269574" cy="1068852"/>
          </a:xfrm>
          <a:prstGeom prst="bentConnector3">
            <a:avLst>
              <a:gd name="adj1" fmla="val -68648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67376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4"/>
              </a:rPr>
              <a:t>DPDK</a:t>
            </a:r>
            <a:r>
              <a:rPr lang="en-US" sz="1100" b="1" dirty="0" smtClean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11419" y="27890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5"/>
              </a:rPr>
              <a:t>DPDK + mTCP 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25564" y="2110601"/>
            <a:ext cx="1870283" cy="136434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253128" y="3043786"/>
            <a:ext cx="1291398" cy="3889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 Buffer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43270" y="225590"/>
            <a:ext cx="2246664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Maps the NIC buffer into the userspace by installing probes into the kernel using ebpf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Two possible configurations: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Zero copy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Figure below only shows the zero copy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3C71"/>
                </a:solidFill>
              </a:rPr>
              <a:t>App and XDP thread run </a:t>
            </a:r>
            <a:r>
              <a:rPr lang="en-US" sz="1100" dirty="0" err="1" smtClean="0">
                <a:solidFill>
                  <a:srgbClr val="003C71"/>
                </a:solidFill>
              </a:rPr>
              <a:t>seperately</a:t>
            </a:r>
            <a:endParaRPr lang="en-US" sz="1100" dirty="0" smtClean="0">
              <a:solidFill>
                <a:srgbClr val="003C7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</a:rPr>
              <a:t>Adapted by Linux kernel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187195" y="2667248"/>
            <a:ext cx="1364622" cy="30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DPDK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40559" y="3605292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UIO driver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47887" y="3625560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UIO driver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49819" y="3611474"/>
            <a:ext cx="1269714" cy="3258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XDP/BPF</a:t>
            </a:r>
            <a:endParaRPr lang="en-US" dirty="0"/>
          </a:p>
        </p:txBody>
      </p:sp>
      <p:cxnSp>
        <p:nvCxnSpPr>
          <p:cNvPr id="20" name="Elbow Connector 19"/>
          <p:cNvCxnSpPr>
            <a:stCxn id="42" idx="3"/>
            <a:endCxn id="49" idx="3"/>
          </p:cNvCxnSpPr>
          <p:nvPr/>
        </p:nvCxnSpPr>
        <p:spPr>
          <a:xfrm flipH="1" flipV="1">
            <a:off x="8544526" y="3238278"/>
            <a:ext cx="296394" cy="1061108"/>
          </a:xfrm>
          <a:prstGeom prst="bentConnector3">
            <a:avLst>
              <a:gd name="adj1" fmla="val -77127"/>
            </a:avLst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187195" y="21885"/>
            <a:ext cx="132248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3C71"/>
                </a:solidFill>
                <a:hlinkClick r:id="rId6"/>
              </a:rPr>
              <a:t> XDP + mTCP </a:t>
            </a:r>
            <a:endParaRPr lang="en-US" sz="1100" b="1" dirty="0" smtClean="0">
              <a:solidFill>
                <a:srgbClr val="003C7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16076" y="1525714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0" idx="0"/>
            <a:endCxn id="9" idx="2"/>
          </p:cNvCxnSpPr>
          <p:nvPr/>
        </p:nvCxnSpPr>
        <p:spPr>
          <a:xfrm flipV="1">
            <a:off x="1025590" y="3873981"/>
            <a:ext cx="0" cy="1727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0742" y="-4361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87231" y="-4359"/>
            <a:ext cx="9484" cy="454258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60054" y="4572633"/>
            <a:ext cx="103242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6"/>
                </a:solidFill>
              </a:rPr>
              <a:t>Userspace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19868" y="4577081"/>
            <a:ext cx="131336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100" b="1" dirty="0" smtClean="0">
                <a:solidFill>
                  <a:schemeClr val="accent5"/>
                </a:solidFill>
              </a:rPr>
              <a:t>Kernel Space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187195" y="2181828"/>
            <a:ext cx="1347019" cy="4458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110" y="1980894"/>
            <a:ext cx="8229600" cy="35300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F_XDP.potx" id="{F520D272-A62B-4118-8CCF-1C6A690DD0E1}" vid="{45ECB4A6-D3AF-42DD-8432-04B4A88EA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XDP_Vs_DPDK</Template>
  <TotalTime>0</TotalTime>
  <Words>304</Words>
  <Application>Microsoft Office PowerPoint</Application>
  <PresentationFormat>On-screen Show (16:9)</PresentationFormat>
  <Paragraphs>112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Intel Clear</vt:lpstr>
      <vt:lpstr>Intel Clear Pro</vt:lpstr>
      <vt:lpstr>Wingdings</vt:lpstr>
      <vt:lpstr>Int_PPT Template_ClearPro_16x9</vt:lpstr>
      <vt:lpstr>Userspace Packet Processing</vt:lpstr>
      <vt:lpstr>PowerPoint Presentation</vt:lpstr>
      <vt:lpstr>Comparison of DPDK With XDP</vt:lpstr>
      <vt:lpstr>PowerPoint Presentation</vt:lpstr>
      <vt:lpstr>PowerPoint Presentation</vt:lpstr>
      <vt:lpstr>Thanks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2019-06-20T16:44:18Z</dcterms:created>
  <dcterms:modified xsi:type="dcterms:W3CDTF">2019-08-14T21:48:25Z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c88da271-edd7-4e45-b3cd-9c7e3b5fc0ee</vt:lpwstr>
  </property>
</Properties>
</file>