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673" r:id="rId2"/>
  </p:sldMasterIdLst>
  <p:notesMasterIdLst>
    <p:notesMasterId r:id="rId48"/>
  </p:notesMasterIdLst>
  <p:sldIdLst>
    <p:sldId id="470" r:id="rId3"/>
    <p:sldId id="471" r:id="rId4"/>
    <p:sldId id="414" r:id="rId5"/>
    <p:sldId id="416" r:id="rId6"/>
    <p:sldId id="473" r:id="rId7"/>
    <p:sldId id="467" r:id="rId8"/>
    <p:sldId id="417" r:id="rId9"/>
    <p:sldId id="476" r:id="rId10"/>
    <p:sldId id="426" r:id="rId11"/>
    <p:sldId id="441" r:id="rId12"/>
    <p:sldId id="427" r:id="rId13"/>
    <p:sldId id="434" r:id="rId14"/>
    <p:sldId id="428" r:id="rId15"/>
    <p:sldId id="435" r:id="rId16"/>
    <p:sldId id="472" r:id="rId17"/>
    <p:sldId id="437" r:id="rId18"/>
    <p:sldId id="440" r:id="rId19"/>
    <p:sldId id="466" r:id="rId20"/>
    <p:sldId id="415" r:id="rId21"/>
    <p:sldId id="475" r:id="rId22"/>
    <p:sldId id="446" r:id="rId23"/>
    <p:sldId id="444" r:id="rId24"/>
    <p:sldId id="445" r:id="rId25"/>
    <p:sldId id="438" r:id="rId26"/>
    <p:sldId id="439" r:id="rId27"/>
    <p:sldId id="447" r:id="rId28"/>
    <p:sldId id="448" r:id="rId29"/>
    <p:sldId id="450" r:id="rId30"/>
    <p:sldId id="451" r:id="rId31"/>
    <p:sldId id="461" r:id="rId32"/>
    <p:sldId id="455" r:id="rId33"/>
    <p:sldId id="462" r:id="rId34"/>
    <p:sldId id="456" r:id="rId35"/>
    <p:sldId id="458" r:id="rId36"/>
    <p:sldId id="459" r:id="rId37"/>
    <p:sldId id="457" r:id="rId38"/>
    <p:sldId id="481" r:id="rId39"/>
    <p:sldId id="479" r:id="rId40"/>
    <p:sldId id="480" r:id="rId41"/>
    <p:sldId id="477" r:id="rId42"/>
    <p:sldId id="478" r:id="rId43"/>
    <p:sldId id="463" r:id="rId44"/>
    <p:sldId id="460" r:id="rId45"/>
    <p:sldId id="468" r:id="rId46"/>
    <p:sldId id="469" r:id="rId4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7CB6A6-35DD-4597-BA2E-BB4C45F12DC8}">
          <p14:sldIdLst>
            <p14:sldId id="470"/>
            <p14:sldId id="471"/>
            <p14:sldId id="414"/>
            <p14:sldId id="416"/>
            <p14:sldId id="473"/>
            <p14:sldId id="467"/>
            <p14:sldId id="417"/>
            <p14:sldId id="476"/>
            <p14:sldId id="426"/>
            <p14:sldId id="441"/>
            <p14:sldId id="427"/>
            <p14:sldId id="434"/>
            <p14:sldId id="428"/>
            <p14:sldId id="435"/>
            <p14:sldId id="472"/>
            <p14:sldId id="437"/>
          </p14:sldIdLst>
        </p14:section>
        <p14:section name="Appendix: End of Talk" id="{384CA327-C574-4661-8B54-5988198662DA}">
          <p14:sldIdLst>
            <p14:sldId id="440"/>
            <p14:sldId id="466"/>
          </p14:sldIdLst>
        </p14:section>
        <p14:section name="Node.js Runtime" id="{CBE09511-C3F7-40D6-BD41-9F1B0A7B1C96}">
          <p14:sldIdLst>
            <p14:sldId id="415"/>
            <p14:sldId id="475"/>
          </p14:sldIdLst>
        </p14:section>
        <p14:section name="Linux Kernel Issues" id="{31B6B8CD-709E-48C0-BF3D-0FF0979A796C}">
          <p14:sldIdLst>
            <p14:sldId id="446"/>
            <p14:sldId id="444"/>
            <p14:sldId id="445"/>
            <p14:sldId id="438"/>
            <p14:sldId id="439"/>
          </p14:sldIdLst>
        </p14:section>
        <p14:section name="Node.js Evaluation Slides (Extra)" id="{5CBAAC00-6F72-4A9D-A6B9-66077E9719BC}">
          <p14:sldIdLst>
            <p14:sldId id="447"/>
            <p14:sldId id="448"/>
          </p14:sldIdLst>
        </p14:section>
        <p14:section name="References" id="{AEE58638-B227-4FB3-9546-7D2B63E0FA38}">
          <p14:sldIdLst>
            <p14:sldId id="450"/>
            <p14:sldId id="451"/>
          </p14:sldIdLst>
        </p14:section>
        <p14:section name="Other Ported Applications" id="{6478CB08-D576-4B60-A001-E3997517E005}">
          <p14:sldIdLst>
            <p14:sldId id="461"/>
            <p14:sldId id="455"/>
          </p14:sldIdLst>
        </p14:section>
        <p14:section name="API" id="{0BDD2057-EACE-4079-8E53-6C0A26BED1DA}">
          <p14:sldIdLst>
            <p14:sldId id="462"/>
            <p14:sldId id="456"/>
            <p14:sldId id="458"/>
            <p14:sldId id="459"/>
            <p14:sldId id="457"/>
          </p14:sldIdLst>
        </p14:section>
        <p14:section name="mTCP Core - Queue Assignment" id="{1EE0600A-70A1-4D9D-85AE-025BFAF5B4FE}">
          <p14:sldIdLst>
            <p14:sldId id="481"/>
            <p14:sldId id="479"/>
            <p14:sldId id="480"/>
            <p14:sldId id="477"/>
            <p14:sldId id="478"/>
          </p14:sldIdLst>
        </p14:section>
        <p14:section name="mTCP Implementation" id="{3E048433-8EDB-4CBF-A0D9-9A01062783E6}">
          <p14:sldIdLst>
            <p14:sldId id="463"/>
            <p14:sldId id="460"/>
            <p14:sldId id="468"/>
            <p14:sldId id="469"/>
          </p14:sldIdLst>
        </p14:section>
      </p14:sectionLst>
    </p:ext>
    <p:ext uri="{EFAFB233-063F-42B5-8137-9DF3F51BA10A}">
      <p15:sldGuideLst xmlns:p15="http://schemas.microsoft.com/office/powerpoint/2012/main">
        <p15:guide id="1" orient="horz" pos="1622">
          <p15:clr>
            <a:srgbClr val="A4A3A4"/>
          </p15:clr>
        </p15:guide>
        <p15:guide id="2" orient="horz" pos="3032">
          <p15:clr>
            <a:srgbClr val="A4A3A4"/>
          </p15:clr>
        </p15:guide>
        <p15:guide id="3" orient="horz" pos="118">
          <p15:clr>
            <a:srgbClr val="A4A3A4"/>
          </p15:clr>
        </p15:guide>
        <p15:guide id="4" orient="horz" pos="758">
          <p15:clr>
            <a:srgbClr val="A4A3A4"/>
          </p15:clr>
        </p15:guide>
        <p15:guide id="5" orient="horz" pos="2916">
          <p15:clr>
            <a:srgbClr val="A4A3A4"/>
          </p15:clr>
        </p15:guide>
        <p15:guide id="6" pos="5470">
          <p15:clr>
            <a:srgbClr val="A4A3A4"/>
          </p15:clr>
        </p15:guide>
        <p15:guide id="7" pos="287">
          <p15:clr>
            <a:srgbClr val="A4A3A4"/>
          </p15:clr>
        </p15:guide>
        <p15:guide id="8" pos="2879">
          <p15:clr>
            <a:srgbClr val="A4A3A4"/>
          </p15:clr>
        </p15:guide>
        <p15:guide id="9" pos="2811">
          <p15:clr>
            <a:srgbClr val="A4A3A4"/>
          </p15:clr>
        </p15:guide>
        <p15:guide id="10" pos="29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66CC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69" autoAdjust="0"/>
    <p:restoredTop sz="82345" autoAdjust="0"/>
  </p:normalViewPr>
  <p:slideViewPr>
    <p:cSldViewPr snapToGrid="0">
      <p:cViewPr varScale="1">
        <p:scale>
          <a:sx n="69" d="100"/>
          <a:sy n="69" d="100"/>
        </p:scale>
        <p:origin x="1268" y="52"/>
      </p:cViewPr>
      <p:guideLst>
        <p:guide orient="horz" pos="1622"/>
        <p:guide orient="horz" pos="3032"/>
        <p:guide orient="horz" pos="118"/>
        <p:guide orient="horz" pos="758"/>
        <p:guide orient="horz" pos="2916"/>
        <p:guide pos="5470"/>
        <p:guide pos="287"/>
        <p:guide pos="2879"/>
        <p:guide pos="2811"/>
        <p:guide pos="2947"/>
      </p:guideLst>
    </p:cSldViewPr>
  </p:slideViewPr>
  <p:outlineViewPr>
    <p:cViewPr>
      <p:scale>
        <a:sx n="33" d="100"/>
        <a:sy n="33" d="100"/>
      </p:scale>
      <p:origin x="0" y="0"/>
    </p:cViewPr>
  </p:outlineViewPr>
  <p:notesTextViewPr>
    <p:cViewPr>
      <p:scale>
        <a:sx n="3" d="2"/>
        <a:sy n="3" d="2"/>
      </p:scale>
      <p:origin x="0" y="-568"/>
    </p:cViewPr>
  </p:notesTextViewPr>
  <p:sorterViewPr>
    <p:cViewPr varScale="1">
      <p:scale>
        <a:sx n="1" d="1"/>
        <a:sy n="1" d="1"/>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cpawar\Desktop\Uttam\mtcp-data-dcst-deepdive\mtcp-vs-defaul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cpawar\Desktop\Uttam\mtcp-data-dcst-deepdive\mtcp-vs-defaul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cpawar\Desktop\Uttam\mtcp-data-dcst-deepdive\mtcp-vs-defaul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Multicore Scalability</a:t>
            </a:r>
            <a:r>
              <a:rPr lang="en-US" baseline="0" dirty="0" smtClean="0"/>
              <a:t> Test</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Linux</c:v>
                </c:pt>
              </c:strCache>
            </c:strRef>
          </c:tx>
          <c:spPr>
            <a:ln w="28575" cap="rnd">
              <a:solidFill>
                <a:srgbClr val="00B050"/>
              </a:solidFill>
              <a:round/>
            </a:ln>
            <a:effectLst/>
          </c:spPr>
          <c:marker>
            <c:symbol val="none"/>
          </c:marker>
          <c:cat>
            <c:numRef>
              <c:f>Sheet1!$A$2:$A$6</c:f>
              <c:numCache>
                <c:formatCode>General</c:formatCode>
                <c:ptCount val="5"/>
                <c:pt idx="0">
                  <c:v>1</c:v>
                </c:pt>
                <c:pt idx="1">
                  <c:v>2</c:v>
                </c:pt>
                <c:pt idx="2">
                  <c:v>4</c:v>
                </c:pt>
                <c:pt idx="3">
                  <c:v>6</c:v>
                </c:pt>
                <c:pt idx="4">
                  <c:v>8</c:v>
                </c:pt>
              </c:numCache>
            </c:numRef>
          </c:cat>
          <c:val>
            <c:numRef>
              <c:f>Sheet1!$B$2:$B$6</c:f>
              <c:numCache>
                <c:formatCode>General</c:formatCode>
                <c:ptCount val="5"/>
                <c:pt idx="0">
                  <c:v>93658</c:v>
                </c:pt>
                <c:pt idx="1">
                  <c:v>139161</c:v>
                </c:pt>
                <c:pt idx="2">
                  <c:v>134583</c:v>
                </c:pt>
                <c:pt idx="3">
                  <c:v>83000</c:v>
                </c:pt>
                <c:pt idx="4">
                  <c:v>59549</c:v>
                </c:pt>
              </c:numCache>
            </c:numRef>
          </c:val>
          <c:smooth val="0"/>
        </c:ser>
        <c:ser>
          <c:idx val="1"/>
          <c:order val="1"/>
          <c:tx>
            <c:strRef>
              <c:f>Sheet1!$C$1</c:f>
              <c:strCache>
                <c:ptCount val="1"/>
                <c:pt idx="0">
                  <c:v>REUSEPORT</c:v>
                </c:pt>
              </c:strCache>
            </c:strRef>
          </c:tx>
          <c:spPr>
            <a:ln w="28575" cap="rnd">
              <a:solidFill>
                <a:srgbClr val="FFC000"/>
              </a:solidFill>
              <a:round/>
            </a:ln>
            <a:effectLst/>
          </c:spPr>
          <c:marker>
            <c:symbol val="none"/>
          </c:marker>
          <c:cat>
            <c:numRef>
              <c:f>Sheet1!$A$2:$A$6</c:f>
              <c:numCache>
                <c:formatCode>General</c:formatCode>
                <c:ptCount val="5"/>
                <c:pt idx="0">
                  <c:v>1</c:v>
                </c:pt>
                <c:pt idx="1">
                  <c:v>2</c:v>
                </c:pt>
                <c:pt idx="2">
                  <c:v>4</c:v>
                </c:pt>
                <c:pt idx="3">
                  <c:v>6</c:v>
                </c:pt>
                <c:pt idx="4">
                  <c:v>8</c:v>
                </c:pt>
              </c:numCache>
            </c:numRef>
          </c:cat>
          <c:val>
            <c:numRef>
              <c:f>Sheet1!$C$2:$C$6</c:f>
              <c:numCache>
                <c:formatCode>General</c:formatCode>
                <c:ptCount val="5"/>
                <c:pt idx="0">
                  <c:v>91663</c:v>
                </c:pt>
                <c:pt idx="1">
                  <c:v>155652</c:v>
                </c:pt>
                <c:pt idx="2">
                  <c:v>240727</c:v>
                </c:pt>
                <c:pt idx="3">
                  <c:v>263000</c:v>
                </c:pt>
                <c:pt idx="4">
                  <c:v>285134</c:v>
                </c:pt>
              </c:numCache>
            </c:numRef>
          </c:val>
          <c:smooth val="0"/>
        </c:ser>
        <c:ser>
          <c:idx val="2"/>
          <c:order val="2"/>
          <c:tx>
            <c:strRef>
              <c:f>Sheet1!$D$1</c:f>
              <c:strCache>
                <c:ptCount val="1"/>
                <c:pt idx="0">
                  <c:v>mTCP</c:v>
                </c:pt>
              </c:strCache>
            </c:strRef>
          </c:tx>
          <c:spPr>
            <a:ln w="28575" cap="rnd">
              <a:solidFill>
                <a:schemeClr val="accent3"/>
              </a:solidFill>
              <a:round/>
            </a:ln>
            <a:effectLst/>
          </c:spPr>
          <c:marker>
            <c:symbol val="none"/>
          </c:marker>
          <c:cat>
            <c:numRef>
              <c:f>Sheet1!$A$2:$A$6</c:f>
              <c:numCache>
                <c:formatCode>General</c:formatCode>
                <c:ptCount val="5"/>
                <c:pt idx="0">
                  <c:v>1</c:v>
                </c:pt>
                <c:pt idx="1">
                  <c:v>2</c:v>
                </c:pt>
                <c:pt idx="2">
                  <c:v>4</c:v>
                </c:pt>
                <c:pt idx="3">
                  <c:v>6</c:v>
                </c:pt>
                <c:pt idx="4">
                  <c:v>8</c:v>
                </c:pt>
              </c:numCache>
            </c:numRef>
          </c:cat>
          <c:val>
            <c:numRef>
              <c:f>Sheet1!$D$2:$D$6</c:f>
              <c:numCache>
                <c:formatCode>General</c:formatCode>
                <c:ptCount val="5"/>
                <c:pt idx="0">
                  <c:v>316345</c:v>
                </c:pt>
                <c:pt idx="1">
                  <c:v>468220</c:v>
                </c:pt>
                <c:pt idx="2">
                  <c:v>765612</c:v>
                </c:pt>
                <c:pt idx="3">
                  <c:v>1130000</c:v>
                </c:pt>
                <c:pt idx="4">
                  <c:v>1489540</c:v>
                </c:pt>
              </c:numCache>
            </c:numRef>
          </c:val>
          <c:smooth val="0"/>
        </c:ser>
        <c:dLbls>
          <c:showLegendKey val="0"/>
          <c:showVal val="0"/>
          <c:showCatName val="0"/>
          <c:showSerName val="0"/>
          <c:showPercent val="0"/>
          <c:showBubbleSize val="0"/>
        </c:dLbls>
        <c:smooth val="0"/>
        <c:axId val="690141136"/>
        <c:axId val="690143488"/>
      </c:lineChart>
      <c:catAx>
        <c:axId val="69014113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Number of CPU Cores</a:t>
                </a:r>
                <a:endParaRPr lang="en-US"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0143488"/>
        <c:crosses val="autoZero"/>
        <c:auto val="1"/>
        <c:lblAlgn val="ctr"/>
        <c:lblOffset val="100"/>
        <c:noMultiLvlLbl val="0"/>
      </c:catAx>
      <c:valAx>
        <c:axId val="69014348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Transactions/secs (x 10</a:t>
                </a:r>
                <a:r>
                  <a:rPr lang="en-US" baseline="30000" dirty="0" smtClean="0"/>
                  <a:t>5</a:t>
                </a:r>
                <a:r>
                  <a:rPr lang="en-US" dirty="0" smtClean="0"/>
                  <a:t>)</a:t>
                </a:r>
                <a:endParaRPr lang="en-US" dirty="0"/>
              </a:p>
            </c:rich>
          </c:tx>
          <c:layout>
            <c:manualLayout>
              <c:xMode val="edge"/>
              <c:yMode val="edge"/>
              <c:x val="2.0046600453692453E-2"/>
              <c:y val="0.11911088801994027"/>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0141136"/>
        <c:crosses val="autoZero"/>
        <c:crossBetween val="midCat"/>
        <c:dispUnits>
          <c:builtInUnit val="hundredThousands"/>
        </c:dispUnits>
      </c:valAx>
      <c:spPr>
        <a:noFill/>
        <a:ln>
          <a:noFill/>
        </a:ln>
        <a:effectLst/>
      </c:spPr>
    </c:plotArea>
    <c:legend>
      <c:legendPos val="b"/>
      <c:layout>
        <c:manualLayout>
          <c:xMode val="edge"/>
          <c:yMode val="edge"/>
          <c:x val="0.36744136122730975"/>
          <c:y val="0.110745607732919"/>
          <c:w val="0.60590928794909271"/>
          <c:h val="8.63177631448702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Downloading </a:t>
            </a:r>
            <a:r>
              <a:rPr lang="en-US" dirty="0"/>
              <a:t>a small file </a:t>
            </a:r>
            <a:r>
              <a:rPr lang="en-US" dirty="0" smtClean="0"/>
              <a:t>(17 B)</a:t>
            </a:r>
            <a:endParaRPr lang="en-US" dirty="0"/>
          </a:p>
        </c:rich>
      </c:tx>
      <c:layout>
        <c:manualLayout>
          <c:xMode val="edge"/>
          <c:yMode val="edge"/>
          <c:x val="0.33735207305902276"/>
          <c:y val="6.048805148464454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Linux-KBps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100</c:v>
                </c:pt>
                <c:pt idx="1">
                  <c:v>500</c:v>
                </c:pt>
                <c:pt idx="2">
                  <c:v>1000</c:v>
                </c:pt>
                <c:pt idx="3">
                  <c:v>2000</c:v>
                </c:pt>
              </c:numCache>
            </c:numRef>
          </c:cat>
          <c:val>
            <c:numRef>
              <c:f>Sheet1!$B$2:$B$5</c:f>
              <c:numCache>
                <c:formatCode>General</c:formatCode>
                <c:ptCount val="4"/>
                <c:pt idx="0">
                  <c:v>385</c:v>
                </c:pt>
                <c:pt idx="1">
                  <c:v>391</c:v>
                </c:pt>
                <c:pt idx="2">
                  <c:v>407</c:v>
                </c:pt>
                <c:pt idx="3">
                  <c:v>408</c:v>
                </c:pt>
              </c:numCache>
            </c:numRef>
          </c:val>
        </c:ser>
        <c:ser>
          <c:idx val="1"/>
          <c:order val="1"/>
          <c:tx>
            <c:strRef>
              <c:f>Sheet1!$C$1</c:f>
              <c:strCache>
                <c:ptCount val="1"/>
                <c:pt idx="0">
                  <c:v>mTCP-KBps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100</c:v>
                </c:pt>
                <c:pt idx="1">
                  <c:v>500</c:v>
                </c:pt>
                <c:pt idx="2">
                  <c:v>1000</c:v>
                </c:pt>
                <c:pt idx="3">
                  <c:v>2000</c:v>
                </c:pt>
              </c:numCache>
            </c:numRef>
          </c:cat>
          <c:val>
            <c:numRef>
              <c:f>Sheet1!$C$2:$C$5</c:f>
              <c:numCache>
                <c:formatCode>General</c:formatCode>
                <c:ptCount val="4"/>
                <c:pt idx="0">
                  <c:v>950</c:v>
                </c:pt>
                <c:pt idx="1">
                  <c:v>1017</c:v>
                </c:pt>
                <c:pt idx="2">
                  <c:v>1006</c:v>
                </c:pt>
                <c:pt idx="3">
                  <c:v>665</c:v>
                </c:pt>
              </c:numCache>
            </c:numRef>
          </c:val>
        </c:ser>
        <c:dLbls>
          <c:showLegendKey val="0"/>
          <c:showVal val="0"/>
          <c:showCatName val="0"/>
          <c:showSerName val="0"/>
          <c:showPercent val="0"/>
          <c:showBubbleSize val="0"/>
        </c:dLbls>
        <c:gapWidth val="219"/>
        <c:overlap val="-27"/>
        <c:axId val="691384088"/>
        <c:axId val="691384480"/>
      </c:barChart>
      <c:catAx>
        <c:axId val="6913840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Concurrency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1384480"/>
        <c:crosses val="autoZero"/>
        <c:auto val="1"/>
        <c:lblAlgn val="ctr"/>
        <c:lblOffset val="100"/>
        <c:noMultiLvlLbl val="0"/>
      </c:catAx>
      <c:valAx>
        <c:axId val="691384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Throughput [KBps]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13840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MongoDB</a:t>
            </a:r>
            <a:r>
              <a:rPr lang="en-US" baseline="0" dirty="0" smtClean="0"/>
              <a:t> test</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'node-dc-eis-database-results'!$H$56</c:f>
              <c:strCache>
                <c:ptCount val="1"/>
                <c:pt idx="0">
                  <c:v>100</c:v>
                </c:pt>
              </c:strCache>
            </c:strRef>
          </c:tx>
          <c:spPr>
            <a:solidFill>
              <a:schemeClr val="accent1"/>
            </a:solidFill>
            <a:ln>
              <a:noFill/>
            </a:ln>
            <a:effectLst/>
          </c:spPr>
          <c:invertIfNegative val="0"/>
          <c:cat>
            <c:strRef>
              <c:f>'node-dc-eis-database-results'!$I$55:$M$55</c:f>
              <c:strCache>
                <c:ptCount val="5"/>
                <c:pt idx="0">
                  <c:v>1p</c:v>
                </c:pt>
                <c:pt idx="1">
                  <c:v>2p</c:v>
                </c:pt>
                <c:pt idx="2">
                  <c:v>4p</c:v>
                </c:pt>
                <c:pt idx="3">
                  <c:v>8p</c:v>
                </c:pt>
                <c:pt idx="4">
                  <c:v>16p</c:v>
                </c:pt>
              </c:strCache>
            </c:strRef>
          </c:cat>
          <c:val>
            <c:numRef>
              <c:f>'node-dc-eis-database-results'!$I$56:$M$56</c:f>
              <c:numCache>
                <c:formatCode>0.00</c:formatCode>
                <c:ptCount val="5"/>
                <c:pt idx="0">
                  <c:v>0.87682807929801754</c:v>
                </c:pt>
                <c:pt idx="1">
                  <c:v>1.7668508287292817</c:v>
                </c:pt>
                <c:pt idx="2">
                  <c:v>1.379110251450677</c:v>
                </c:pt>
                <c:pt idx="3">
                  <c:v>1.150987224157956</c:v>
                </c:pt>
                <c:pt idx="4">
                  <c:v>1.0292037295038046</c:v>
                </c:pt>
              </c:numCache>
            </c:numRef>
          </c:val>
        </c:ser>
        <c:ser>
          <c:idx val="1"/>
          <c:order val="1"/>
          <c:tx>
            <c:strRef>
              <c:f>'node-dc-eis-database-results'!$H$57</c:f>
              <c:strCache>
                <c:ptCount val="1"/>
                <c:pt idx="0">
                  <c:v>512</c:v>
                </c:pt>
              </c:strCache>
            </c:strRef>
          </c:tx>
          <c:spPr>
            <a:solidFill>
              <a:schemeClr val="accent2"/>
            </a:solidFill>
            <a:ln>
              <a:noFill/>
            </a:ln>
            <a:effectLst/>
          </c:spPr>
          <c:invertIfNegative val="0"/>
          <c:cat>
            <c:strRef>
              <c:f>'node-dc-eis-database-results'!$I$55:$M$55</c:f>
              <c:strCache>
                <c:ptCount val="5"/>
                <c:pt idx="0">
                  <c:v>1p</c:v>
                </c:pt>
                <c:pt idx="1">
                  <c:v>2p</c:v>
                </c:pt>
                <c:pt idx="2">
                  <c:v>4p</c:v>
                </c:pt>
                <c:pt idx="3">
                  <c:v>8p</c:v>
                </c:pt>
                <c:pt idx="4">
                  <c:v>16p</c:v>
                </c:pt>
              </c:strCache>
            </c:strRef>
          </c:cat>
          <c:val>
            <c:numRef>
              <c:f>'node-dc-eis-database-results'!$I$57:$M$57</c:f>
              <c:numCache>
                <c:formatCode>0.00</c:formatCode>
                <c:ptCount val="5"/>
                <c:pt idx="0">
                  <c:v>0.81252275209319258</c:v>
                </c:pt>
                <c:pt idx="1">
                  <c:v>1.655858511422255</c:v>
                </c:pt>
                <c:pt idx="2">
                  <c:v>1.4973056197074672</c:v>
                </c:pt>
                <c:pt idx="3">
                  <c:v>1.2327024185068349</c:v>
                </c:pt>
                <c:pt idx="4">
                  <c:v>1.1873020984275211</c:v>
                </c:pt>
              </c:numCache>
            </c:numRef>
          </c:val>
        </c:ser>
        <c:ser>
          <c:idx val="2"/>
          <c:order val="2"/>
          <c:tx>
            <c:strRef>
              <c:f>'node-dc-eis-database-results'!$H$58</c:f>
              <c:strCache>
                <c:ptCount val="1"/>
                <c:pt idx="0">
                  <c:v>1024</c:v>
                </c:pt>
              </c:strCache>
            </c:strRef>
          </c:tx>
          <c:spPr>
            <a:solidFill>
              <a:schemeClr val="accent3"/>
            </a:solidFill>
            <a:ln>
              <a:noFill/>
            </a:ln>
            <a:effectLst/>
          </c:spPr>
          <c:invertIfNegative val="0"/>
          <c:cat>
            <c:strRef>
              <c:f>'node-dc-eis-database-results'!$I$55:$M$55</c:f>
              <c:strCache>
                <c:ptCount val="5"/>
                <c:pt idx="0">
                  <c:v>1p</c:v>
                </c:pt>
                <c:pt idx="1">
                  <c:v>2p</c:v>
                </c:pt>
                <c:pt idx="2">
                  <c:v>4p</c:v>
                </c:pt>
                <c:pt idx="3">
                  <c:v>8p</c:v>
                </c:pt>
                <c:pt idx="4">
                  <c:v>16p</c:v>
                </c:pt>
              </c:strCache>
            </c:strRef>
          </c:cat>
          <c:val>
            <c:numRef>
              <c:f>'node-dc-eis-database-results'!$I$58:$M$58</c:f>
              <c:numCache>
                <c:formatCode>0.00</c:formatCode>
                <c:ptCount val="5"/>
                <c:pt idx="0">
                  <c:v>0.87677543186180418</c:v>
                </c:pt>
                <c:pt idx="1">
                  <c:v>1.4523371365476629</c:v>
                </c:pt>
                <c:pt idx="2">
                  <c:v>1.5147654892877822</c:v>
                </c:pt>
                <c:pt idx="3">
                  <c:v>1.212565445026178</c:v>
                </c:pt>
                <c:pt idx="4">
                  <c:v>1.2017199677506047</c:v>
                </c:pt>
              </c:numCache>
            </c:numRef>
          </c:val>
        </c:ser>
        <c:ser>
          <c:idx val="3"/>
          <c:order val="3"/>
          <c:tx>
            <c:strRef>
              <c:f>'node-dc-eis-database-results'!$H$59</c:f>
              <c:strCache>
                <c:ptCount val="1"/>
                <c:pt idx="0">
                  <c:v>2048</c:v>
                </c:pt>
              </c:strCache>
            </c:strRef>
          </c:tx>
          <c:spPr>
            <a:solidFill>
              <a:schemeClr val="accent4"/>
            </a:solidFill>
            <a:ln>
              <a:noFill/>
            </a:ln>
            <a:effectLst/>
          </c:spPr>
          <c:invertIfNegative val="0"/>
          <c:cat>
            <c:strRef>
              <c:f>'node-dc-eis-database-results'!$I$55:$M$55</c:f>
              <c:strCache>
                <c:ptCount val="5"/>
                <c:pt idx="0">
                  <c:v>1p</c:v>
                </c:pt>
                <c:pt idx="1">
                  <c:v>2p</c:v>
                </c:pt>
                <c:pt idx="2">
                  <c:v>4p</c:v>
                </c:pt>
                <c:pt idx="3">
                  <c:v>8p</c:v>
                </c:pt>
                <c:pt idx="4">
                  <c:v>16p</c:v>
                </c:pt>
              </c:strCache>
            </c:strRef>
          </c:cat>
          <c:val>
            <c:numRef>
              <c:f>'node-dc-eis-database-results'!$I$59:$M$59</c:f>
              <c:numCache>
                <c:formatCode>0.00</c:formatCode>
                <c:ptCount val="5"/>
                <c:pt idx="0">
                  <c:v>0.83761682242990654</c:v>
                </c:pt>
                <c:pt idx="1">
                  <c:v>1.2001471670345842</c:v>
                </c:pt>
                <c:pt idx="2">
                  <c:v>1.1665702718334297</c:v>
                </c:pt>
                <c:pt idx="3">
                  <c:v>1.1596586178184847</c:v>
                </c:pt>
                <c:pt idx="4">
                  <c:v>1.1717615176151761</c:v>
                </c:pt>
              </c:numCache>
            </c:numRef>
          </c:val>
        </c:ser>
        <c:ser>
          <c:idx val="4"/>
          <c:order val="4"/>
          <c:tx>
            <c:strRef>
              <c:f>'node-dc-eis-database-results'!$H$60</c:f>
              <c:strCache>
                <c:ptCount val="1"/>
                <c:pt idx="0">
                  <c:v>4096</c:v>
                </c:pt>
              </c:strCache>
            </c:strRef>
          </c:tx>
          <c:spPr>
            <a:solidFill>
              <a:schemeClr val="accent5"/>
            </a:solidFill>
            <a:ln>
              <a:noFill/>
            </a:ln>
            <a:effectLst/>
          </c:spPr>
          <c:invertIfNegative val="0"/>
          <c:cat>
            <c:strRef>
              <c:f>'node-dc-eis-database-results'!$I$55:$M$55</c:f>
              <c:strCache>
                <c:ptCount val="5"/>
                <c:pt idx="0">
                  <c:v>1p</c:v>
                </c:pt>
                <c:pt idx="1">
                  <c:v>2p</c:v>
                </c:pt>
                <c:pt idx="2">
                  <c:v>4p</c:v>
                </c:pt>
                <c:pt idx="3">
                  <c:v>8p</c:v>
                </c:pt>
                <c:pt idx="4">
                  <c:v>16p</c:v>
                </c:pt>
              </c:strCache>
            </c:strRef>
          </c:cat>
          <c:val>
            <c:numRef>
              <c:f>'node-dc-eis-database-results'!$I$60:$M$60</c:f>
              <c:numCache>
                <c:formatCode>0.00</c:formatCode>
                <c:ptCount val="5"/>
                <c:pt idx="0">
                  <c:v>0.77347183379944062</c:v>
                </c:pt>
                <c:pt idx="1">
                  <c:v>1.0520909757887014</c:v>
                </c:pt>
                <c:pt idx="2">
                  <c:v>1.1269902912621359</c:v>
                </c:pt>
                <c:pt idx="3">
                  <c:v>1.1182958477508651</c:v>
                </c:pt>
                <c:pt idx="4">
                  <c:v>0.99349734474910589</c:v>
                </c:pt>
              </c:numCache>
            </c:numRef>
          </c:val>
        </c:ser>
        <c:ser>
          <c:idx val="5"/>
          <c:order val="5"/>
          <c:tx>
            <c:strRef>
              <c:f>'node-dc-eis-database-results'!$H$61</c:f>
              <c:strCache>
                <c:ptCount val="1"/>
                <c:pt idx="0">
                  <c:v>8192</c:v>
                </c:pt>
              </c:strCache>
            </c:strRef>
          </c:tx>
          <c:spPr>
            <a:solidFill>
              <a:schemeClr val="accent6"/>
            </a:solidFill>
            <a:ln>
              <a:noFill/>
            </a:ln>
            <a:effectLst/>
          </c:spPr>
          <c:invertIfNegative val="0"/>
          <c:cat>
            <c:strRef>
              <c:f>'node-dc-eis-database-results'!$I$55:$M$55</c:f>
              <c:strCache>
                <c:ptCount val="5"/>
                <c:pt idx="0">
                  <c:v>1p</c:v>
                </c:pt>
                <c:pt idx="1">
                  <c:v>2p</c:v>
                </c:pt>
                <c:pt idx="2">
                  <c:v>4p</c:v>
                </c:pt>
                <c:pt idx="3">
                  <c:v>8p</c:v>
                </c:pt>
                <c:pt idx="4">
                  <c:v>16p</c:v>
                </c:pt>
              </c:strCache>
            </c:strRef>
          </c:cat>
          <c:val>
            <c:numRef>
              <c:f>'node-dc-eis-database-results'!$I$61:$M$61</c:f>
              <c:numCache>
                <c:formatCode>0.00</c:formatCode>
                <c:ptCount val="5"/>
                <c:pt idx="0">
                  <c:v>0.71470712178676776</c:v>
                </c:pt>
                <c:pt idx="1">
                  <c:v>1.1997013811123554</c:v>
                </c:pt>
                <c:pt idx="2">
                  <c:v>1.1707558369608231</c:v>
                </c:pt>
                <c:pt idx="3">
                  <c:v>1.1025364274150027</c:v>
                </c:pt>
                <c:pt idx="4">
                  <c:v>0.98132316907160355</c:v>
                </c:pt>
              </c:numCache>
            </c:numRef>
          </c:val>
        </c:ser>
        <c:dLbls>
          <c:showLegendKey val="0"/>
          <c:showVal val="0"/>
          <c:showCatName val="0"/>
          <c:showSerName val="0"/>
          <c:showPercent val="0"/>
          <c:showBubbleSize val="0"/>
        </c:dLbls>
        <c:gapWidth val="182"/>
        <c:axId val="691391144"/>
        <c:axId val="691378992"/>
      </c:barChart>
      <c:catAx>
        <c:axId val="691391144"/>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Core</a:t>
                </a:r>
                <a:r>
                  <a:rPr lang="en-US" sz="1400" baseline="0"/>
                  <a:t> Scaling</a:t>
                </a:r>
                <a:endParaRPr lang="en-US" sz="1400"/>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91378992"/>
        <c:crosses val="autoZero"/>
        <c:auto val="1"/>
        <c:lblAlgn val="ctr"/>
        <c:lblOffset val="100"/>
        <c:noMultiLvlLbl val="0"/>
      </c:catAx>
      <c:valAx>
        <c:axId val="6913789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smtClean="0"/>
                  <a:t>Performance Improvements</a:t>
                </a:r>
                <a:endParaRPr lang="en-US" sz="1400" dirty="0"/>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913911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rgbClr val="FF0000"/>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Micro-Service</a:t>
            </a:r>
            <a:r>
              <a:rPr lang="en-US" baseline="0"/>
              <a:t> Use Case</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8629901882157768"/>
          <c:y val="0.16163725934754142"/>
          <c:w val="0.74969386866599141"/>
          <c:h val="0.46712426247620731"/>
        </c:manualLayout>
      </c:layout>
      <c:barChart>
        <c:barDir val="bar"/>
        <c:grouping val="clustered"/>
        <c:varyColors val="0"/>
        <c:ser>
          <c:idx val="3"/>
          <c:order val="0"/>
          <c:tx>
            <c:strRef>
              <c:f>'node-dc-eis-database-results'!$H$86</c:f>
              <c:strCache>
                <c:ptCount val="1"/>
                <c:pt idx="0">
                  <c:v>2048</c:v>
                </c:pt>
              </c:strCache>
            </c:strRef>
          </c:tx>
          <c:spPr>
            <a:solidFill>
              <a:schemeClr val="accent4"/>
            </a:solidFill>
            <a:ln>
              <a:noFill/>
            </a:ln>
            <a:effectLst/>
          </c:spPr>
          <c:invertIfNegative val="0"/>
          <c:cat>
            <c:strRef>
              <c:f>'node-dc-eis-database-results'!$I$82:$M$82</c:f>
              <c:strCache>
                <c:ptCount val="5"/>
                <c:pt idx="0">
                  <c:v>1p</c:v>
                </c:pt>
                <c:pt idx="1">
                  <c:v>2p</c:v>
                </c:pt>
                <c:pt idx="2">
                  <c:v>4p</c:v>
                </c:pt>
                <c:pt idx="3">
                  <c:v>8p</c:v>
                </c:pt>
                <c:pt idx="4">
                  <c:v>16p</c:v>
                </c:pt>
              </c:strCache>
            </c:strRef>
          </c:cat>
          <c:val>
            <c:numRef>
              <c:f>'node-dc-eis-database-results'!$I$86:$M$86</c:f>
              <c:numCache>
                <c:formatCode>0.00</c:formatCode>
                <c:ptCount val="5"/>
                <c:pt idx="0">
                  <c:v>0.95288161993769471</c:v>
                </c:pt>
                <c:pt idx="1">
                  <c:v>1.704018547140649</c:v>
                </c:pt>
                <c:pt idx="2">
                  <c:v>1.4373275522270399</c:v>
                </c:pt>
                <c:pt idx="3">
                  <c:v>1.5304456999372253</c:v>
                </c:pt>
                <c:pt idx="4">
                  <c:v>1.9462416745956232</c:v>
                </c:pt>
              </c:numCache>
            </c:numRef>
          </c:val>
        </c:ser>
        <c:ser>
          <c:idx val="4"/>
          <c:order val="1"/>
          <c:tx>
            <c:strRef>
              <c:f>'node-dc-eis-database-results'!$H$87</c:f>
              <c:strCache>
                <c:ptCount val="1"/>
                <c:pt idx="0">
                  <c:v>4096</c:v>
                </c:pt>
              </c:strCache>
            </c:strRef>
          </c:tx>
          <c:spPr>
            <a:solidFill>
              <a:schemeClr val="accent5"/>
            </a:solidFill>
            <a:ln>
              <a:noFill/>
            </a:ln>
            <a:effectLst/>
          </c:spPr>
          <c:invertIfNegative val="0"/>
          <c:cat>
            <c:strRef>
              <c:f>'node-dc-eis-database-results'!$I$82:$M$82</c:f>
              <c:strCache>
                <c:ptCount val="5"/>
                <c:pt idx="0">
                  <c:v>1p</c:v>
                </c:pt>
                <c:pt idx="1">
                  <c:v>2p</c:v>
                </c:pt>
                <c:pt idx="2">
                  <c:v>4p</c:v>
                </c:pt>
                <c:pt idx="3">
                  <c:v>8p</c:v>
                </c:pt>
                <c:pt idx="4">
                  <c:v>16p</c:v>
                </c:pt>
              </c:strCache>
            </c:strRef>
          </c:cat>
          <c:val>
            <c:numRef>
              <c:f>'node-dc-eis-database-results'!$I$87:$M$87</c:f>
              <c:numCache>
                <c:formatCode>0.00</c:formatCode>
                <c:ptCount val="5"/>
                <c:pt idx="0">
                  <c:v>0.89517127527858031</c:v>
                </c:pt>
                <c:pt idx="1">
                  <c:v>1.5813148788927336</c:v>
                </c:pt>
                <c:pt idx="2">
                  <c:v>1.5158290462999604</c:v>
                </c:pt>
                <c:pt idx="3">
                  <c:v>1.7918278123423574</c:v>
                </c:pt>
                <c:pt idx="4">
                  <c:v>1.7688769035532994</c:v>
                </c:pt>
              </c:numCache>
            </c:numRef>
          </c:val>
        </c:ser>
        <c:ser>
          <c:idx val="5"/>
          <c:order val="2"/>
          <c:tx>
            <c:strRef>
              <c:f>'node-dc-eis-database-results'!$H$88</c:f>
              <c:strCache>
                <c:ptCount val="1"/>
                <c:pt idx="0">
                  <c:v>8192</c:v>
                </c:pt>
              </c:strCache>
            </c:strRef>
          </c:tx>
          <c:spPr>
            <a:solidFill>
              <a:schemeClr val="accent6"/>
            </a:solidFill>
            <a:ln>
              <a:noFill/>
            </a:ln>
            <a:effectLst/>
          </c:spPr>
          <c:invertIfNegative val="0"/>
          <c:cat>
            <c:strRef>
              <c:f>'node-dc-eis-database-results'!$I$82:$M$82</c:f>
              <c:strCache>
                <c:ptCount val="5"/>
                <c:pt idx="0">
                  <c:v>1p</c:v>
                </c:pt>
                <c:pt idx="1">
                  <c:v>2p</c:v>
                </c:pt>
                <c:pt idx="2">
                  <c:v>4p</c:v>
                </c:pt>
                <c:pt idx="3">
                  <c:v>8p</c:v>
                </c:pt>
                <c:pt idx="4">
                  <c:v>16p</c:v>
                </c:pt>
              </c:strCache>
            </c:strRef>
          </c:cat>
          <c:val>
            <c:numRef>
              <c:f>'node-dc-eis-database-results'!$I$88:$M$88</c:f>
              <c:numCache>
                <c:formatCode>0.00</c:formatCode>
                <c:ptCount val="5"/>
                <c:pt idx="0">
                  <c:v>0.86720867208672092</c:v>
                </c:pt>
                <c:pt idx="1">
                  <c:v>1.3487297921478061</c:v>
                </c:pt>
                <c:pt idx="2">
                  <c:v>1.4470423661071143</c:v>
                </c:pt>
                <c:pt idx="3">
                  <c:v>1.8187941514703467</c:v>
                </c:pt>
                <c:pt idx="4">
                  <c:v>1.9551820728291316</c:v>
                </c:pt>
              </c:numCache>
            </c:numRef>
          </c:val>
        </c:ser>
        <c:dLbls>
          <c:showLegendKey val="0"/>
          <c:showVal val="0"/>
          <c:showCatName val="0"/>
          <c:showSerName val="0"/>
          <c:showPercent val="0"/>
          <c:showBubbleSize val="0"/>
        </c:dLbls>
        <c:gapWidth val="182"/>
        <c:axId val="691381736"/>
        <c:axId val="691389968"/>
      </c:barChart>
      <c:catAx>
        <c:axId val="691381736"/>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Core Scaling</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91389968"/>
        <c:crosses val="autoZero"/>
        <c:auto val="1"/>
        <c:lblAlgn val="ctr"/>
        <c:lblOffset val="100"/>
        <c:noMultiLvlLbl val="0"/>
      </c:catAx>
      <c:valAx>
        <c:axId val="6913899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Performance</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91381736"/>
        <c:crosses val="autoZero"/>
        <c:crossBetween val="between"/>
      </c:valAx>
      <c:spPr>
        <a:noFill/>
        <a:ln>
          <a:noFill/>
        </a:ln>
        <a:effectLst/>
      </c:spPr>
    </c:plotArea>
    <c:legend>
      <c:legendPos val="b"/>
      <c:layout>
        <c:manualLayout>
          <c:xMode val="edge"/>
          <c:yMode val="edge"/>
          <c:x val="4.161884495210726E-3"/>
          <c:y val="0.8455523854238145"/>
          <c:w val="0.97878821551179118"/>
          <c:h val="0.12896617589817058"/>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FF0000"/>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dirty="0" smtClean="0">
                <a:effectLst/>
              </a:rPr>
              <a:t>MongoDB test</a:t>
            </a:r>
            <a:endParaRPr lang="en-US" sz="1100" dirty="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'node-dc-eis-database-results'!$H$56</c:f>
              <c:strCache>
                <c:ptCount val="1"/>
                <c:pt idx="0">
                  <c:v>100</c:v>
                </c:pt>
              </c:strCache>
            </c:strRef>
          </c:tx>
          <c:spPr>
            <a:solidFill>
              <a:schemeClr val="accent1"/>
            </a:solidFill>
            <a:ln>
              <a:noFill/>
            </a:ln>
            <a:effectLst/>
          </c:spPr>
          <c:invertIfNegative val="0"/>
          <c:cat>
            <c:strRef>
              <c:f>'node-dc-eis-database-results'!$I$55:$M$55</c:f>
              <c:strCache>
                <c:ptCount val="5"/>
                <c:pt idx="0">
                  <c:v>1p</c:v>
                </c:pt>
                <c:pt idx="1">
                  <c:v>2p</c:v>
                </c:pt>
                <c:pt idx="2">
                  <c:v>4p</c:v>
                </c:pt>
                <c:pt idx="3">
                  <c:v>8p</c:v>
                </c:pt>
                <c:pt idx="4">
                  <c:v>16p</c:v>
                </c:pt>
              </c:strCache>
            </c:strRef>
          </c:cat>
          <c:val>
            <c:numRef>
              <c:f>'node-dc-eis-database-results'!$I$56:$M$56</c:f>
              <c:numCache>
                <c:formatCode>0.00</c:formatCode>
                <c:ptCount val="5"/>
                <c:pt idx="0">
                  <c:v>0.87682807929801754</c:v>
                </c:pt>
                <c:pt idx="1">
                  <c:v>1.7668508287292817</c:v>
                </c:pt>
                <c:pt idx="2">
                  <c:v>1.379110251450677</c:v>
                </c:pt>
                <c:pt idx="3">
                  <c:v>1.150987224157956</c:v>
                </c:pt>
                <c:pt idx="4">
                  <c:v>1.0292037295038046</c:v>
                </c:pt>
              </c:numCache>
            </c:numRef>
          </c:val>
        </c:ser>
        <c:ser>
          <c:idx val="1"/>
          <c:order val="1"/>
          <c:tx>
            <c:strRef>
              <c:f>'node-dc-eis-database-results'!$H$57</c:f>
              <c:strCache>
                <c:ptCount val="1"/>
                <c:pt idx="0">
                  <c:v>512</c:v>
                </c:pt>
              </c:strCache>
            </c:strRef>
          </c:tx>
          <c:spPr>
            <a:solidFill>
              <a:schemeClr val="accent2"/>
            </a:solidFill>
            <a:ln>
              <a:noFill/>
            </a:ln>
            <a:effectLst/>
          </c:spPr>
          <c:invertIfNegative val="0"/>
          <c:cat>
            <c:strRef>
              <c:f>'node-dc-eis-database-results'!$I$55:$M$55</c:f>
              <c:strCache>
                <c:ptCount val="5"/>
                <c:pt idx="0">
                  <c:v>1p</c:v>
                </c:pt>
                <c:pt idx="1">
                  <c:v>2p</c:v>
                </c:pt>
                <c:pt idx="2">
                  <c:v>4p</c:v>
                </c:pt>
                <c:pt idx="3">
                  <c:v>8p</c:v>
                </c:pt>
                <c:pt idx="4">
                  <c:v>16p</c:v>
                </c:pt>
              </c:strCache>
            </c:strRef>
          </c:cat>
          <c:val>
            <c:numRef>
              <c:f>'node-dc-eis-database-results'!$I$57:$M$57</c:f>
              <c:numCache>
                <c:formatCode>0.00</c:formatCode>
                <c:ptCount val="5"/>
                <c:pt idx="0">
                  <c:v>0.81252275209319258</c:v>
                </c:pt>
                <c:pt idx="1">
                  <c:v>1.655858511422255</c:v>
                </c:pt>
                <c:pt idx="2">
                  <c:v>1.4973056197074672</c:v>
                </c:pt>
                <c:pt idx="3">
                  <c:v>1.2327024185068349</c:v>
                </c:pt>
                <c:pt idx="4">
                  <c:v>1.1873020984275211</c:v>
                </c:pt>
              </c:numCache>
            </c:numRef>
          </c:val>
        </c:ser>
        <c:ser>
          <c:idx val="2"/>
          <c:order val="2"/>
          <c:tx>
            <c:strRef>
              <c:f>'node-dc-eis-database-results'!$H$58</c:f>
              <c:strCache>
                <c:ptCount val="1"/>
                <c:pt idx="0">
                  <c:v>1024</c:v>
                </c:pt>
              </c:strCache>
            </c:strRef>
          </c:tx>
          <c:spPr>
            <a:solidFill>
              <a:schemeClr val="accent3"/>
            </a:solidFill>
            <a:ln>
              <a:noFill/>
            </a:ln>
            <a:effectLst/>
          </c:spPr>
          <c:invertIfNegative val="0"/>
          <c:cat>
            <c:strRef>
              <c:f>'node-dc-eis-database-results'!$I$55:$M$55</c:f>
              <c:strCache>
                <c:ptCount val="5"/>
                <c:pt idx="0">
                  <c:v>1p</c:v>
                </c:pt>
                <c:pt idx="1">
                  <c:v>2p</c:v>
                </c:pt>
                <c:pt idx="2">
                  <c:v>4p</c:v>
                </c:pt>
                <c:pt idx="3">
                  <c:v>8p</c:v>
                </c:pt>
                <c:pt idx="4">
                  <c:v>16p</c:v>
                </c:pt>
              </c:strCache>
            </c:strRef>
          </c:cat>
          <c:val>
            <c:numRef>
              <c:f>'node-dc-eis-database-results'!$I$58:$M$58</c:f>
              <c:numCache>
                <c:formatCode>0.00</c:formatCode>
                <c:ptCount val="5"/>
                <c:pt idx="0">
                  <c:v>0.87677543186180418</c:v>
                </c:pt>
                <c:pt idx="1">
                  <c:v>1.4523371365476629</c:v>
                </c:pt>
                <c:pt idx="2">
                  <c:v>1.5147654892877822</c:v>
                </c:pt>
                <c:pt idx="3">
                  <c:v>1.212565445026178</c:v>
                </c:pt>
                <c:pt idx="4">
                  <c:v>1.2017199677506047</c:v>
                </c:pt>
              </c:numCache>
            </c:numRef>
          </c:val>
        </c:ser>
        <c:ser>
          <c:idx val="3"/>
          <c:order val="3"/>
          <c:tx>
            <c:strRef>
              <c:f>'node-dc-eis-database-results'!$H$59</c:f>
              <c:strCache>
                <c:ptCount val="1"/>
                <c:pt idx="0">
                  <c:v>2048</c:v>
                </c:pt>
              </c:strCache>
            </c:strRef>
          </c:tx>
          <c:spPr>
            <a:solidFill>
              <a:schemeClr val="accent4"/>
            </a:solidFill>
            <a:ln>
              <a:noFill/>
            </a:ln>
            <a:effectLst/>
          </c:spPr>
          <c:invertIfNegative val="0"/>
          <c:cat>
            <c:strRef>
              <c:f>'node-dc-eis-database-results'!$I$55:$M$55</c:f>
              <c:strCache>
                <c:ptCount val="5"/>
                <c:pt idx="0">
                  <c:v>1p</c:v>
                </c:pt>
                <c:pt idx="1">
                  <c:v>2p</c:v>
                </c:pt>
                <c:pt idx="2">
                  <c:v>4p</c:v>
                </c:pt>
                <c:pt idx="3">
                  <c:v>8p</c:v>
                </c:pt>
                <c:pt idx="4">
                  <c:v>16p</c:v>
                </c:pt>
              </c:strCache>
            </c:strRef>
          </c:cat>
          <c:val>
            <c:numRef>
              <c:f>'node-dc-eis-database-results'!$I$59:$M$59</c:f>
              <c:numCache>
                <c:formatCode>0.00</c:formatCode>
                <c:ptCount val="5"/>
                <c:pt idx="0">
                  <c:v>0.83761682242990654</c:v>
                </c:pt>
                <c:pt idx="1">
                  <c:v>1.2001471670345842</c:v>
                </c:pt>
                <c:pt idx="2">
                  <c:v>1.1665702718334297</c:v>
                </c:pt>
                <c:pt idx="3">
                  <c:v>1.1596586178184847</c:v>
                </c:pt>
                <c:pt idx="4">
                  <c:v>1.1717615176151761</c:v>
                </c:pt>
              </c:numCache>
            </c:numRef>
          </c:val>
        </c:ser>
        <c:ser>
          <c:idx val="4"/>
          <c:order val="4"/>
          <c:tx>
            <c:strRef>
              <c:f>'node-dc-eis-database-results'!$H$60</c:f>
              <c:strCache>
                <c:ptCount val="1"/>
                <c:pt idx="0">
                  <c:v>4096</c:v>
                </c:pt>
              </c:strCache>
            </c:strRef>
          </c:tx>
          <c:spPr>
            <a:solidFill>
              <a:schemeClr val="accent5"/>
            </a:solidFill>
            <a:ln>
              <a:noFill/>
            </a:ln>
            <a:effectLst/>
          </c:spPr>
          <c:invertIfNegative val="0"/>
          <c:cat>
            <c:strRef>
              <c:f>'node-dc-eis-database-results'!$I$55:$M$55</c:f>
              <c:strCache>
                <c:ptCount val="5"/>
                <c:pt idx="0">
                  <c:v>1p</c:v>
                </c:pt>
                <c:pt idx="1">
                  <c:v>2p</c:v>
                </c:pt>
                <c:pt idx="2">
                  <c:v>4p</c:v>
                </c:pt>
                <c:pt idx="3">
                  <c:v>8p</c:v>
                </c:pt>
                <c:pt idx="4">
                  <c:v>16p</c:v>
                </c:pt>
              </c:strCache>
            </c:strRef>
          </c:cat>
          <c:val>
            <c:numRef>
              <c:f>'node-dc-eis-database-results'!$I$60:$M$60</c:f>
              <c:numCache>
                <c:formatCode>0.00</c:formatCode>
                <c:ptCount val="5"/>
                <c:pt idx="0">
                  <c:v>0.77347183379944062</c:v>
                </c:pt>
                <c:pt idx="1">
                  <c:v>1.0520909757887014</c:v>
                </c:pt>
                <c:pt idx="2">
                  <c:v>1.1269902912621359</c:v>
                </c:pt>
                <c:pt idx="3">
                  <c:v>1.1182958477508651</c:v>
                </c:pt>
                <c:pt idx="4">
                  <c:v>0.99349734474910589</c:v>
                </c:pt>
              </c:numCache>
            </c:numRef>
          </c:val>
        </c:ser>
        <c:ser>
          <c:idx val="5"/>
          <c:order val="5"/>
          <c:tx>
            <c:strRef>
              <c:f>'node-dc-eis-database-results'!$H$61</c:f>
              <c:strCache>
                <c:ptCount val="1"/>
                <c:pt idx="0">
                  <c:v>8192</c:v>
                </c:pt>
              </c:strCache>
            </c:strRef>
          </c:tx>
          <c:spPr>
            <a:solidFill>
              <a:schemeClr val="accent6"/>
            </a:solidFill>
            <a:ln>
              <a:noFill/>
            </a:ln>
            <a:effectLst/>
          </c:spPr>
          <c:invertIfNegative val="0"/>
          <c:cat>
            <c:strRef>
              <c:f>'node-dc-eis-database-results'!$I$55:$M$55</c:f>
              <c:strCache>
                <c:ptCount val="5"/>
                <c:pt idx="0">
                  <c:v>1p</c:v>
                </c:pt>
                <c:pt idx="1">
                  <c:v>2p</c:v>
                </c:pt>
                <c:pt idx="2">
                  <c:v>4p</c:v>
                </c:pt>
                <c:pt idx="3">
                  <c:v>8p</c:v>
                </c:pt>
                <c:pt idx="4">
                  <c:v>16p</c:v>
                </c:pt>
              </c:strCache>
            </c:strRef>
          </c:cat>
          <c:val>
            <c:numRef>
              <c:f>'node-dc-eis-database-results'!$I$61:$M$61</c:f>
              <c:numCache>
                <c:formatCode>0.00</c:formatCode>
                <c:ptCount val="5"/>
                <c:pt idx="0">
                  <c:v>0.71470712178676776</c:v>
                </c:pt>
                <c:pt idx="1">
                  <c:v>1.1997013811123554</c:v>
                </c:pt>
                <c:pt idx="2">
                  <c:v>1.1707558369608231</c:v>
                </c:pt>
                <c:pt idx="3">
                  <c:v>1.1025364274150027</c:v>
                </c:pt>
                <c:pt idx="4">
                  <c:v>0.98132316907160355</c:v>
                </c:pt>
              </c:numCache>
            </c:numRef>
          </c:val>
        </c:ser>
        <c:dLbls>
          <c:showLegendKey val="0"/>
          <c:showVal val="0"/>
          <c:showCatName val="0"/>
          <c:showSerName val="0"/>
          <c:showPercent val="0"/>
          <c:showBubbleSize val="0"/>
        </c:dLbls>
        <c:gapWidth val="182"/>
        <c:axId val="691379384"/>
        <c:axId val="691380168"/>
      </c:barChart>
      <c:catAx>
        <c:axId val="691379384"/>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Core</a:t>
                </a:r>
                <a:r>
                  <a:rPr lang="en-US" sz="1400" baseline="0"/>
                  <a:t> Scaling</a:t>
                </a:r>
                <a:endParaRPr lang="en-US" sz="1400"/>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91380168"/>
        <c:crosses val="autoZero"/>
        <c:auto val="1"/>
        <c:lblAlgn val="ctr"/>
        <c:lblOffset val="100"/>
        <c:noMultiLvlLbl val="0"/>
      </c:catAx>
      <c:valAx>
        <c:axId val="6913801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Performance</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913793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rgbClr val="FF0000"/>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0.72493</cdr:x>
      <cdr:y>0.66269</cdr:y>
    </cdr:from>
    <cdr:to>
      <cdr:x>0.78977</cdr:x>
      <cdr:y>0.7661</cdr:y>
    </cdr:to>
    <cdr:sp macro="" textlink="">
      <cdr:nvSpPr>
        <cdr:cNvPr id="2" name="Rectangle 1"/>
        <cdr:cNvSpPr/>
      </cdr:nvSpPr>
      <cdr:spPr>
        <a:xfrm xmlns:a="http://schemas.openxmlformats.org/drawingml/2006/main">
          <a:off x="3674069" y="2075394"/>
          <a:ext cx="328612" cy="323850"/>
        </a:xfrm>
        <a:prstGeom xmlns:a="http://schemas.openxmlformats.org/drawingml/2006/main" prst="rect">
          <a:avLst/>
        </a:prstGeom>
        <a:solidFill xmlns:a="http://schemas.openxmlformats.org/drawingml/2006/main">
          <a:schemeClr val="bg1"/>
        </a:solidFill>
        <a:ln xmlns:a="http://schemas.openxmlformats.org/drawingml/2006/main">
          <a:noFill/>
        </a:ln>
        <a:effectLst xmlns:a="http://schemas.openxmlformats.org/drawingml/2006/mai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D55CD-1BDF-44BE-B253-682DDB209840}" type="datetimeFigureOut">
              <a:rPr lang="en-US" smtClean="0"/>
              <a:t>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30AEF-C118-46E1-BA6A-8E2AE91DC594}" type="slidenum">
              <a:rPr lang="en-US" smtClean="0"/>
              <a:t>‹#›</a:t>
            </a:fld>
            <a:endParaRPr lang="en-US"/>
          </a:p>
        </p:txBody>
      </p:sp>
    </p:spTree>
    <p:extLst>
      <p:ext uri="{BB962C8B-B14F-4D97-AF65-F5344CB8AC3E}">
        <p14:creationId xmlns:p14="http://schemas.microsoft.com/office/powerpoint/2010/main" val="1859409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gate 2</a:t>
            </a:r>
            <a:r>
              <a:rPr lang="en-US" baseline="0" dirty="0" smtClean="0"/>
              <a:t> talk titled “</a:t>
            </a:r>
            <a:r>
              <a:rPr lang="en-US" baseline="0" dirty="0" err="1" smtClean="0"/>
              <a:t>mTCP</a:t>
            </a:r>
            <a:r>
              <a:rPr lang="en-US" baseline="0" dirty="0" smtClean="0"/>
              <a:t>/DPDK </a:t>
            </a:r>
            <a:r>
              <a:rPr lang="en-US" baseline="0" dirty="0" err="1" smtClean="0"/>
              <a:t>Userspace</a:t>
            </a:r>
            <a:r>
              <a:rPr lang="en-US" baseline="0" dirty="0" smtClean="0"/>
              <a:t> Network Stack for Application Acceleration (Node.js).</a:t>
            </a:r>
            <a:endParaRPr lang="en-US" dirty="0"/>
          </a:p>
        </p:txBody>
      </p:sp>
      <p:sp>
        <p:nvSpPr>
          <p:cNvPr id="4" name="Slide Number Placeholder 3"/>
          <p:cNvSpPr>
            <a:spLocks noGrp="1"/>
          </p:cNvSpPr>
          <p:nvPr>
            <p:ph type="sldNum" sz="quarter" idx="10"/>
          </p:nvPr>
        </p:nvSpPr>
        <p:spPr/>
        <p:txBody>
          <a:bodyPr/>
          <a:lstStyle/>
          <a:p>
            <a:fld id="{B9830AEF-C118-46E1-BA6A-8E2AE91DC594}" type="slidenum">
              <a:rPr lang="en-US" smtClean="0"/>
              <a:t>1</a:t>
            </a:fld>
            <a:endParaRPr lang="en-US"/>
          </a:p>
        </p:txBody>
      </p:sp>
    </p:spTree>
    <p:extLst>
      <p:ext uri="{BB962C8B-B14F-4D97-AF65-F5344CB8AC3E}">
        <p14:creationId xmlns:p14="http://schemas.microsoft.com/office/powerpoint/2010/main" val="602446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err="1" smtClean="0"/>
              <a:t>mTCP</a:t>
            </a:r>
            <a:r>
              <a:rPr lang="en-US" altLang="ko-KR" baseline="0" dirty="0" smtClean="0"/>
              <a:t> stack implements a number of optimizations. For this talk, only 2 are explained.</a:t>
            </a:r>
          </a:p>
          <a:p>
            <a:endParaRPr lang="en-US" altLang="ko-KR" baseline="0" dirty="0" smtClean="0"/>
          </a:p>
          <a:p>
            <a:r>
              <a:rPr lang="en-US" altLang="ko-KR" baseline="0" dirty="0" smtClean="0"/>
              <a:t>1- First, it aggressively employs batching. User-space network I/O drivers such as DPDK provide batching (of packets) support up to L2/L3 layer(s). We extend this support up to L7 (app layer). In this example, we show that payloads (or events) of two different flows are grouped together in the Event queue and then passed in batch to the application layer via </a:t>
            </a:r>
            <a:r>
              <a:rPr lang="en-US" altLang="ko-KR" baseline="0" dirty="0" err="1" smtClean="0"/>
              <a:t>epoll_wait</a:t>
            </a:r>
            <a:r>
              <a:rPr lang="en-US" altLang="ko-KR" baseline="0" dirty="0" smtClean="0"/>
              <a:t>() function call.</a:t>
            </a:r>
          </a:p>
          <a:p>
            <a:endParaRPr lang="en-US" altLang="ko-KR" baseline="0" dirty="0" smtClean="0"/>
          </a:p>
          <a:p>
            <a:r>
              <a:rPr lang="en-US" altLang="ko-KR" baseline="0" dirty="0" smtClean="0"/>
              <a:t>2- We also provide prioritization of traffic. Outgoing control packets such as SYNs, RSTs, and FINs are grouped together in a higher priority queue (when compared to TX data packets). The control list is emptied (i.e. transmitted from the NIC) first before sending out data packets. This can prove to be a useful optimization tweak since control packets can potentially influence the TCP send/</a:t>
            </a:r>
            <a:r>
              <a:rPr lang="en-US" altLang="ko-KR" baseline="0" dirty="0" err="1" smtClean="0"/>
              <a:t>recv</a:t>
            </a:r>
            <a:r>
              <a:rPr lang="en-US" altLang="ko-KR" baseline="0" dirty="0" smtClean="0"/>
              <a:t> window parameters of the connection (that eventually affect the Ethernet link utilization).</a:t>
            </a:r>
          </a:p>
        </p:txBody>
      </p:sp>
      <p:sp>
        <p:nvSpPr>
          <p:cNvPr id="4" name="슬라이드 번호 개체 틀 3"/>
          <p:cNvSpPr>
            <a:spLocks noGrp="1"/>
          </p:cNvSpPr>
          <p:nvPr>
            <p:ph type="sldNum" sz="quarter" idx="10"/>
          </p:nvPr>
        </p:nvSpPr>
        <p:spPr/>
        <p:txBody>
          <a:bodyPr/>
          <a:lstStyle/>
          <a:p>
            <a:fld id="{2F5CDE2E-487A-5E4E-8541-E3F237951F41}" type="slidenum">
              <a:rPr lang="en-US" smtClean="0"/>
              <a:t>10</a:t>
            </a:fld>
            <a:endParaRPr lang="en-US"/>
          </a:p>
        </p:txBody>
      </p:sp>
    </p:spTree>
    <p:extLst>
      <p:ext uri="{BB962C8B-B14F-4D97-AF65-F5344CB8AC3E}">
        <p14:creationId xmlns:p14="http://schemas.microsoft.com/office/powerpoint/2010/main" val="1153680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the application including</a:t>
            </a:r>
            <a:r>
              <a:rPr lang="en-US" baseline="0" dirty="0" smtClean="0"/>
              <a:t> the TCP/IP stack and NIC operations are in user space, kernel</a:t>
            </a:r>
            <a:r>
              <a:rPr lang="en-US" baseline="0" dirty="0" smtClean="0">
                <a:sym typeface="Wingdings" panose="05000000000000000000" pitchFamily="2" charset="2"/>
              </a:rPr>
              <a:t>  user context switching is skipped. We make sure that the incoming packets are processed in batches. Also, system call invocation overhead is more than the thread switching overhead (in terms of CPU cycles spent).</a:t>
            </a:r>
            <a:endParaRPr lang="en-US" dirty="0"/>
          </a:p>
        </p:txBody>
      </p:sp>
      <p:sp>
        <p:nvSpPr>
          <p:cNvPr id="4" name="Slide Number Placeholder 3"/>
          <p:cNvSpPr>
            <a:spLocks noGrp="1"/>
          </p:cNvSpPr>
          <p:nvPr>
            <p:ph type="sldNum" sz="quarter" idx="10"/>
          </p:nvPr>
        </p:nvSpPr>
        <p:spPr/>
        <p:txBody>
          <a:bodyPr/>
          <a:lstStyle/>
          <a:p>
            <a:fld id="{B9830AEF-C118-46E1-BA6A-8E2AE91DC594}" type="slidenum">
              <a:rPr lang="en-US" smtClean="0"/>
              <a:t>11</a:t>
            </a:fld>
            <a:endParaRPr lang="en-US"/>
          </a:p>
        </p:txBody>
      </p:sp>
    </p:spTree>
    <p:extLst>
      <p:ext uri="{BB962C8B-B14F-4D97-AF65-F5344CB8AC3E}">
        <p14:creationId xmlns:p14="http://schemas.microsoft.com/office/powerpoint/2010/main" val="2661316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Intel BDX, using only 1 core, we show our</a:t>
            </a:r>
            <a:r>
              <a:rPr lang="en-US" baseline="0" dirty="0" smtClean="0"/>
              <a:t> first evaluation result. On the X-axis is the concurrent flow number; on the Y-axis is the throughput. You can clearly see that </a:t>
            </a:r>
            <a:r>
              <a:rPr lang="en-US" baseline="0" dirty="0" err="1" smtClean="0"/>
              <a:t>mTCP</a:t>
            </a:r>
            <a:r>
              <a:rPr lang="en-US" baseline="0" dirty="0" smtClean="0"/>
              <a:t>-based application shows almost 2x performance improvement in the best case. For x = 2000, the performance does not scale as well. This is because the TCP client used to benchmark the node.js server uses the traditional Linux kernel for networking. This proves to be the bottleneck.</a:t>
            </a:r>
            <a:endParaRPr lang="en-US" dirty="0"/>
          </a:p>
        </p:txBody>
      </p:sp>
      <p:sp>
        <p:nvSpPr>
          <p:cNvPr id="4" name="Slide Number Placeholder 3"/>
          <p:cNvSpPr>
            <a:spLocks noGrp="1"/>
          </p:cNvSpPr>
          <p:nvPr>
            <p:ph type="sldNum" sz="quarter" idx="10"/>
          </p:nvPr>
        </p:nvSpPr>
        <p:spPr/>
        <p:txBody>
          <a:bodyPr/>
          <a:lstStyle/>
          <a:p>
            <a:fld id="{B9830AEF-C118-46E1-BA6A-8E2AE91DC594}" type="slidenum">
              <a:rPr lang="en-US" smtClean="0"/>
              <a:t>12</a:t>
            </a:fld>
            <a:endParaRPr lang="en-US"/>
          </a:p>
        </p:txBody>
      </p:sp>
    </p:spTree>
    <p:extLst>
      <p:ext uri="{BB962C8B-B14F-4D97-AF65-F5344CB8AC3E}">
        <p14:creationId xmlns:p14="http://schemas.microsoft.com/office/powerpoint/2010/main" val="428248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experimental</a:t>
            </a:r>
            <a:r>
              <a:rPr lang="en-US" baseline="0" dirty="0" smtClean="0"/>
              <a:t> result</a:t>
            </a:r>
            <a:r>
              <a:rPr lang="en-US" dirty="0" smtClean="0"/>
              <a:t> shows the multi-core performance. The test</a:t>
            </a:r>
            <a:r>
              <a:rPr lang="en-US" baseline="0" dirty="0" smtClean="0"/>
              <a:t> results are the evaluation numbers of the node.js-specific </a:t>
            </a:r>
            <a:r>
              <a:rPr lang="en-US" baseline="0" dirty="0" err="1" smtClean="0"/>
              <a:t>microbenchmarks</a:t>
            </a:r>
            <a:r>
              <a:rPr lang="en-US" baseline="0" dirty="0" smtClean="0"/>
              <a:t>.</a:t>
            </a:r>
          </a:p>
          <a:p>
            <a:endParaRPr lang="en-US" baseline="0" dirty="0" smtClean="0"/>
          </a:p>
          <a:p>
            <a:r>
              <a:rPr lang="en-US" baseline="0" dirty="0" smtClean="0"/>
              <a:t>The figure on the right describes a node.js cluster. In this setup, the client requests a retrieval of a DB record. The node.js/</a:t>
            </a:r>
            <a:r>
              <a:rPr lang="en-US" baseline="0" dirty="0" err="1" smtClean="0"/>
              <a:t>mtcp</a:t>
            </a:r>
            <a:r>
              <a:rPr lang="en-US" baseline="0" dirty="0" smtClean="0"/>
              <a:t>-based relays this request to the database server (running MongoDB server). The response is then prepared by the node.js server (after getting the record back from the DB server). </a:t>
            </a:r>
          </a:p>
          <a:p>
            <a:endParaRPr lang="en-US" baseline="0" dirty="0" smtClean="0"/>
          </a:p>
          <a:p>
            <a:r>
              <a:rPr lang="en-US" baseline="0" dirty="0" smtClean="0"/>
              <a:t>The X-axis shows the performance improvement of </a:t>
            </a:r>
            <a:r>
              <a:rPr lang="en-US" baseline="0" dirty="0" err="1" smtClean="0"/>
              <a:t>mTCP</a:t>
            </a:r>
            <a:r>
              <a:rPr lang="en-US" baseline="0" dirty="0" smtClean="0"/>
              <a:t>-based version over vanilla-based version. The X-value “1.00” shows the baseline performance. Values &gt;= 1.00 show the performance improvement provided by the </a:t>
            </a:r>
            <a:r>
              <a:rPr lang="en-US" baseline="0" dirty="0" err="1" smtClean="0"/>
              <a:t>mTCP</a:t>
            </a:r>
            <a:r>
              <a:rPr lang="en-US" baseline="0" dirty="0" smtClean="0"/>
              <a:t>-based node.js server over its vanilla-based alternative (</a:t>
            </a:r>
            <a:r>
              <a:rPr lang="en-US" baseline="0" dirty="0" err="1" smtClean="0"/>
              <a:t>linux</a:t>
            </a:r>
            <a:r>
              <a:rPr lang="en-US" baseline="0" dirty="0" smtClean="0"/>
              <a:t>) version. The Y-axis shows the # of cores (processes) being used.</a:t>
            </a:r>
          </a:p>
          <a:p>
            <a:endParaRPr lang="en-US" baseline="0" dirty="0" smtClean="0"/>
          </a:p>
          <a:p>
            <a:r>
              <a:rPr lang="en-US" baseline="0" dirty="0" smtClean="0"/>
              <a:t>Why is the performance not improving as number of processes increase? The MongoDB server is the bottleneck! Our detailed profiling results show that the inflated response latencies are coming due to the slow-performing MongoDB is the culprit.</a:t>
            </a:r>
          </a:p>
          <a:p>
            <a:endParaRPr lang="en-US" baseline="0" dirty="0" smtClean="0"/>
          </a:p>
          <a:p>
            <a:r>
              <a:rPr lang="en-US" baseline="0" dirty="0" smtClean="0"/>
              <a:t>Figure 12 of our paper: https://ajamshed.github.io/papers/nsdi14-jeong.pdf show that </a:t>
            </a:r>
            <a:r>
              <a:rPr lang="en-US" baseline="0" dirty="0" err="1" smtClean="0"/>
              <a:t>mTCP</a:t>
            </a:r>
            <a:r>
              <a:rPr lang="en-US" baseline="0" dirty="0" smtClean="0"/>
              <a:t>-based applications show performance improvement in proxy-like settings. Figures 7(a), 8, and 10 in the same paper show that </a:t>
            </a:r>
            <a:r>
              <a:rPr lang="en-US" baseline="0" dirty="0" err="1" smtClean="0"/>
              <a:t>mTCP</a:t>
            </a:r>
            <a:r>
              <a:rPr lang="en-US" baseline="0" dirty="0" smtClean="0"/>
              <a:t>-based applications show scalable performance improvement. These results further back our claim that MongoDB stack needs improvement (with regards to performance) in this setup. </a:t>
            </a:r>
            <a:endParaRPr lang="en-US" dirty="0"/>
          </a:p>
        </p:txBody>
      </p:sp>
      <p:sp>
        <p:nvSpPr>
          <p:cNvPr id="4" name="Slide Number Placeholder 3"/>
          <p:cNvSpPr>
            <a:spLocks noGrp="1"/>
          </p:cNvSpPr>
          <p:nvPr>
            <p:ph type="sldNum" sz="quarter" idx="10"/>
          </p:nvPr>
        </p:nvSpPr>
        <p:spPr/>
        <p:txBody>
          <a:bodyPr/>
          <a:lstStyle/>
          <a:p>
            <a:fld id="{B9830AEF-C118-46E1-BA6A-8E2AE91DC594}" type="slidenum">
              <a:rPr lang="en-US" smtClean="0"/>
              <a:t>13</a:t>
            </a:fld>
            <a:endParaRPr lang="en-US"/>
          </a:p>
        </p:txBody>
      </p:sp>
    </p:spTree>
    <p:extLst>
      <p:ext uri="{BB962C8B-B14F-4D97-AF65-F5344CB8AC3E}">
        <p14:creationId xmlns:p14="http://schemas.microsoft.com/office/powerpoint/2010/main" val="4124051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AutoNum type="arabicPeriod"/>
            </a:pPr>
            <a:r>
              <a:rPr lang="en-US" dirty="0" smtClean="0"/>
              <a:t>This is the</a:t>
            </a:r>
            <a:r>
              <a:rPr lang="en-US" baseline="0" dirty="0" smtClean="0"/>
              <a:t> outline of the transfer plan.</a:t>
            </a:r>
          </a:p>
          <a:p>
            <a:pPr marL="228600" lvl="0" indent="-228600">
              <a:buAutoNum type="arabicPeriod"/>
            </a:pPr>
            <a:r>
              <a:rPr lang="en-US" baseline="0" dirty="0" smtClean="0"/>
              <a:t>We plan to move </a:t>
            </a:r>
            <a:r>
              <a:rPr lang="en-US" baseline="0" dirty="0" err="1" smtClean="0"/>
              <a:t>mTCP</a:t>
            </a:r>
            <a:r>
              <a:rPr lang="en-US" baseline="0" dirty="0" smtClean="0"/>
              <a:t> under the umbrella of Linux Foundation and publish the </a:t>
            </a:r>
            <a:r>
              <a:rPr lang="en-US" baseline="0" dirty="0" err="1" smtClean="0"/>
              <a:t>mTCP</a:t>
            </a:r>
            <a:r>
              <a:rPr lang="en-US" baseline="0" dirty="0" smtClean="0"/>
              <a:t> code to public before Gate 3.</a:t>
            </a:r>
          </a:p>
          <a:p>
            <a:pPr marL="228600" lvl="0" indent="-228600">
              <a:buAutoNum type="arabicPeriod"/>
            </a:pPr>
            <a:r>
              <a:rPr lang="en-US" baseline="0" dirty="0" smtClean="0"/>
              <a:t>We plan to transfer the source code, documentation, micro-benchmarks and </a:t>
            </a:r>
            <a:r>
              <a:rPr lang="en-US" baseline="0" dirty="0" err="1" smtClean="0"/>
              <a:t>testsuite</a:t>
            </a:r>
            <a:r>
              <a:rPr lang="en-US" baseline="0" dirty="0" smtClean="0"/>
              <a:t> by Q2 2019, which also happens to be our projected Gate 3 transfer target. </a:t>
            </a:r>
          </a:p>
          <a:p>
            <a:pPr marL="228600" lvl="0" indent="-228600">
              <a:buAutoNum type="arabicPeriod"/>
            </a:pPr>
            <a:r>
              <a:rPr lang="en-US" baseline="0" dirty="0" smtClean="0"/>
              <a:t>FYI: Node.js is open-source</a:t>
            </a:r>
          </a:p>
          <a:p>
            <a:pPr marL="228600" lvl="0" indent="-228600">
              <a:buAutoNum type="arabicPeriod"/>
            </a:pPr>
            <a:r>
              <a:rPr lang="en-US" baseline="0" dirty="0" smtClean="0"/>
              <a:t>The SSG/OTC/DSCP team plans to initiate a pull request on node.js repo thereafter.</a:t>
            </a:r>
            <a:endParaRPr lang="en-US" dirty="0" smtClean="0"/>
          </a:p>
        </p:txBody>
      </p:sp>
      <p:sp>
        <p:nvSpPr>
          <p:cNvPr id="4" name="Slide Number Placeholder 3"/>
          <p:cNvSpPr>
            <a:spLocks noGrp="1"/>
          </p:cNvSpPr>
          <p:nvPr>
            <p:ph type="sldNum" sz="quarter" idx="10"/>
          </p:nvPr>
        </p:nvSpPr>
        <p:spPr/>
        <p:txBody>
          <a:bodyPr/>
          <a:lstStyle/>
          <a:p>
            <a:fld id="{B9830AEF-C118-46E1-BA6A-8E2AE91DC594}" type="slidenum">
              <a:rPr lang="en-US" smtClean="0"/>
              <a:t>14</a:t>
            </a:fld>
            <a:endParaRPr lang="en-US"/>
          </a:p>
        </p:txBody>
      </p:sp>
    </p:spTree>
    <p:extLst>
      <p:ext uri="{BB962C8B-B14F-4D97-AF65-F5344CB8AC3E}">
        <p14:creationId xmlns:p14="http://schemas.microsoft.com/office/powerpoint/2010/main" val="1545268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Copy the checkmark from the header of the left</a:t>
            </a:r>
            <a:r>
              <a:rPr lang="en-US" baseline="0" dirty="0" smtClean="0"/>
              <a:t> </a:t>
            </a:r>
            <a:r>
              <a:rPr lang="en-US" dirty="0" smtClean="0"/>
              <a:t>column into each row for which the criteria has been met.  Document any key notes for discussion in the right column.</a:t>
            </a:r>
          </a:p>
          <a:p>
            <a:pPr lvl="0"/>
            <a:endParaRPr lang="en-US" dirty="0" smtClean="0"/>
          </a:p>
        </p:txBody>
      </p:sp>
      <p:sp>
        <p:nvSpPr>
          <p:cNvPr id="4" name="Slide Number Placeholder 3"/>
          <p:cNvSpPr>
            <a:spLocks noGrp="1"/>
          </p:cNvSpPr>
          <p:nvPr>
            <p:ph type="sldNum" sz="quarter" idx="10"/>
          </p:nvPr>
        </p:nvSpPr>
        <p:spPr/>
        <p:txBody>
          <a:bodyPr/>
          <a:lstStyle/>
          <a:p>
            <a:fld id="{B9830AEF-C118-46E1-BA6A-8E2AE91DC594}" type="slidenum">
              <a:rPr lang="en-US" smtClean="0"/>
              <a:t>15</a:t>
            </a:fld>
            <a:endParaRPr lang="en-US"/>
          </a:p>
        </p:txBody>
      </p:sp>
    </p:spTree>
    <p:extLst>
      <p:ext uri="{BB962C8B-B14F-4D97-AF65-F5344CB8AC3E}">
        <p14:creationId xmlns:p14="http://schemas.microsoft.com/office/powerpoint/2010/main" val="2086057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830AEF-C118-46E1-BA6A-8E2AE91DC594}" type="slidenum">
              <a:rPr lang="en-US" smtClean="0"/>
              <a:t>17</a:t>
            </a:fld>
            <a:endParaRPr lang="en-US"/>
          </a:p>
        </p:txBody>
      </p:sp>
    </p:spTree>
    <p:extLst>
      <p:ext uri="{BB962C8B-B14F-4D97-AF65-F5344CB8AC3E}">
        <p14:creationId xmlns:p14="http://schemas.microsoft.com/office/powerpoint/2010/main" val="4132178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830AEF-C118-46E1-BA6A-8E2AE91DC594}" type="slidenum">
              <a:rPr lang="en-US" smtClean="0"/>
              <a:t>18</a:t>
            </a:fld>
            <a:endParaRPr lang="en-US"/>
          </a:p>
        </p:txBody>
      </p:sp>
    </p:spTree>
    <p:extLst>
      <p:ext uri="{BB962C8B-B14F-4D97-AF65-F5344CB8AC3E}">
        <p14:creationId xmlns:p14="http://schemas.microsoft.com/office/powerpoint/2010/main" val="3645436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err="1" smtClean="0"/>
              <a:t>Libuv</a:t>
            </a:r>
            <a:r>
              <a:rPr lang="en-US" baseline="0" dirty="0" smtClean="0"/>
              <a:t> accepts service requests from V8 and Node.js bindings substrate and </a:t>
            </a:r>
            <a:r>
              <a:rPr lang="en-US" baseline="0" dirty="0" err="1" smtClean="0"/>
              <a:t>enqueues</a:t>
            </a:r>
            <a:r>
              <a:rPr lang="en-US" baseline="0" dirty="0" smtClean="0"/>
              <a:t> them in the event task queue</a:t>
            </a:r>
          </a:p>
          <a:p>
            <a:pPr marL="171450" indent="-171450">
              <a:buFontTx/>
              <a:buChar char="-"/>
            </a:pPr>
            <a:r>
              <a:rPr lang="en-US" baseline="0" dirty="0" smtClean="0"/>
              <a:t>The main event loop sequentially executes all pending tasks enlisted in the task queue. All blocking calls are handed over to the worker threads. All others (including networking I/O tasks) are handled by the event thread.</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B9830AEF-C118-46E1-BA6A-8E2AE91DC594}" type="slidenum">
              <a:rPr lang="en-US" smtClean="0"/>
              <a:t>19</a:t>
            </a:fld>
            <a:endParaRPr lang="en-US"/>
          </a:p>
        </p:txBody>
      </p:sp>
    </p:spTree>
    <p:extLst>
      <p:ext uri="{BB962C8B-B14F-4D97-AF65-F5344CB8AC3E}">
        <p14:creationId xmlns:p14="http://schemas.microsoft.com/office/powerpoint/2010/main" val="2671536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Node.js is a fast scale-able</a:t>
            </a:r>
            <a:r>
              <a:rPr lang="en-US" baseline="0" dirty="0" smtClean="0"/>
              <a:t> server run time engine</a:t>
            </a:r>
          </a:p>
          <a:p>
            <a:pPr marL="171450" indent="-171450">
              <a:buFontTx/>
              <a:buChar char="-"/>
            </a:pPr>
            <a:r>
              <a:rPr lang="en-US" baseline="0" dirty="0" smtClean="0"/>
              <a:t>The server application can be written in JavaScript</a:t>
            </a:r>
          </a:p>
          <a:p>
            <a:pPr marL="171450" indent="-171450">
              <a:buFontTx/>
              <a:buChar char="-"/>
            </a:pPr>
            <a:r>
              <a:rPr lang="en-US" baseline="0" dirty="0" smtClean="0"/>
              <a:t>Node.js is widely being used across the industry. Some of its customers include LinkedIn, Uber, Netflix, Trello, NASA, Walmart and PayPal.</a:t>
            </a:r>
          </a:p>
          <a:p>
            <a:pPr marL="171450" indent="-171450">
              <a:buFontTx/>
              <a:buChar char="-"/>
            </a:pPr>
            <a:r>
              <a:rPr lang="en-US" baseline="0" dirty="0" smtClean="0"/>
              <a:t>Node.js is composed of 4 components. </a:t>
            </a:r>
          </a:p>
          <a:p>
            <a:pPr marL="628650" lvl="1" indent="-171450">
              <a:buFontTx/>
              <a:buChar char="-"/>
            </a:pPr>
            <a:r>
              <a:rPr lang="en-US" baseline="0" dirty="0" smtClean="0"/>
              <a:t>1. The application section contains the JavaScript code that runs the server application logic.</a:t>
            </a:r>
          </a:p>
          <a:p>
            <a:pPr marL="628650" lvl="1" indent="-171450">
              <a:buFontTx/>
              <a:buChar char="-"/>
            </a:pPr>
            <a:r>
              <a:rPr lang="en-US" baseline="0" dirty="0" smtClean="0"/>
              <a:t>2. V8 is the open source module that interprets the JS code with the help of JavaScript runtime engine that converts JavaScript bytecode to machine language at run-time.</a:t>
            </a:r>
          </a:p>
          <a:p>
            <a:pPr marL="628650" lvl="1" indent="-171450">
              <a:buFontTx/>
              <a:buChar char="-"/>
            </a:pPr>
            <a:r>
              <a:rPr lang="en-US" baseline="0" dirty="0" smtClean="0"/>
              <a:t>3. Node.js bindings is the shim layer that acts as a go-between for the network I/O layer, file system I/O calls </a:t>
            </a:r>
            <a:r>
              <a:rPr lang="en-US" i="1" baseline="0" dirty="0" smtClean="0"/>
              <a:t>etc</a:t>
            </a:r>
            <a:r>
              <a:rPr lang="en-US" baseline="0" dirty="0" smtClean="0"/>
              <a:t>.</a:t>
            </a:r>
          </a:p>
          <a:p>
            <a:pPr marL="628650" lvl="1" indent="-171450">
              <a:buFontTx/>
              <a:buChar char="-"/>
            </a:pPr>
            <a:r>
              <a:rPr lang="en-US" baseline="0" dirty="0" smtClean="0"/>
              <a:t>4. </a:t>
            </a:r>
            <a:r>
              <a:rPr lang="en-US" baseline="0" dirty="0" err="1" smtClean="0"/>
              <a:t>libuv</a:t>
            </a:r>
            <a:r>
              <a:rPr lang="en-US" baseline="0" dirty="0" smtClean="0"/>
              <a:t> is a third party library that is responsible for I/O tasks including network communication</a:t>
            </a:r>
            <a:endParaRPr lang="en-US" dirty="0"/>
          </a:p>
        </p:txBody>
      </p:sp>
      <p:sp>
        <p:nvSpPr>
          <p:cNvPr id="4" name="Slide Number Placeholder 3"/>
          <p:cNvSpPr>
            <a:spLocks noGrp="1"/>
          </p:cNvSpPr>
          <p:nvPr>
            <p:ph type="sldNum" sz="quarter" idx="10"/>
          </p:nvPr>
        </p:nvSpPr>
        <p:spPr/>
        <p:txBody>
          <a:bodyPr/>
          <a:lstStyle/>
          <a:p>
            <a:fld id="{B9830AEF-C118-46E1-BA6A-8E2AE91DC594}" type="slidenum">
              <a:rPr lang="en-US" smtClean="0"/>
              <a:t>20</a:t>
            </a:fld>
            <a:endParaRPr lang="en-US"/>
          </a:p>
        </p:txBody>
      </p:sp>
    </p:spTree>
    <p:extLst>
      <p:ext uri="{BB962C8B-B14F-4D97-AF65-F5344CB8AC3E}">
        <p14:creationId xmlns:p14="http://schemas.microsoft.com/office/powerpoint/2010/main" val="148185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a:t>
            </a:r>
            <a:r>
              <a:rPr lang="en-US" baseline="0" dirty="0" smtClean="0"/>
              <a:t> is the RAPID table</a:t>
            </a:r>
          </a:p>
          <a:p>
            <a:pPr marL="171450" indent="-171450">
              <a:buFontTx/>
              <a:buChar char="-"/>
            </a:pPr>
            <a:r>
              <a:rPr lang="en-US" baseline="0" dirty="0" smtClean="0"/>
              <a:t>Our goal is to transfer the node.js stack that is compatible with the </a:t>
            </a:r>
            <a:r>
              <a:rPr lang="en-US" baseline="0" dirty="0" err="1" smtClean="0"/>
              <a:t>mTCP</a:t>
            </a:r>
            <a:r>
              <a:rPr lang="en-US" baseline="0" dirty="0" smtClean="0"/>
              <a:t> stack (</a:t>
            </a:r>
            <a:r>
              <a:rPr lang="en-US" baseline="0" dirty="0" err="1" smtClean="0"/>
              <a:t>libc</a:t>
            </a:r>
            <a:r>
              <a:rPr lang="en-US" baseline="0" dirty="0" smtClean="0"/>
              <a:t>-wrapper version) once Gate 3 is finished</a:t>
            </a:r>
          </a:p>
          <a:p>
            <a:pPr marL="628650" lvl="1" indent="-171450">
              <a:buFontTx/>
              <a:buChar char="-"/>
            </a:pPr>
            <a:r>
              <a:rPr lang="en-US" baseline="0" dirty="0" err="1" smtClean="0"/>
              <a:t>mTCP</a:t>
            </a:r>
            <a:r>
              <a:rPr lang="en-US" baseline="0" dirty="0" smtClean="0"/>
              <a:t>-</a:t>
            </a:r>
            <a:r>
              <a:rPr lang="en-US" baseline="0" dirty="0" err="1" smtClean="0"/>
              <a:t>libc</a:t>
            </a:r>
            <a:r>
              <a:rPr lang="en-US" baseline="0" dirty="0" smtClean="0"/>
              <a:t>-wrapper is an </a:t>
            </a:r>
            <a:r>
              <a:rPr lang="en-US" baseline="0" dirty="0" err="1" smtClean="0"/>
              <a:t>mTCP</a:t>
            </a:r>
            <a:r>
              <a:rPr lang="en-US" baseline="0" dirty="0" smtClean="0"/>
              <a:t> branch that is compatible with Node.js project</a:t>
            </a:r>
          </a:p>
          <a:p>
            <a:pPr marL="1085850" lvl="2" indent="-171450">
              <a:buFontTx/>
              <a:buChar char="-"/>
            </a:pPr>
            <a:r>
              <a:rPr lang="en-US" baseline="0" dirty="0" smtClean="0"/>
              <a:t>No change (in code) is required in legacy apps</a:t>
            </a:r>
          </a:p>
          <a:p>
            <a:pPr marL="1085850" lvl="2" indent="-171450">
              <a:buFontTx/>
              <a:buChar char="-"/>
            </a:pPr>
            <a:r>
              <a:rPr lang="en-US" baseline="0" dirty="0" smtClean="0"/>
              <a:t>Transparent integration of the app to the stack</a:t>
            </a:r>
            <a:endParaRPr lang="en-US" dirty="0"/>
          </a:p>
        </p:txBody>
      </p:sp>
      <p:sp>
        <p:nvSpPr>
          <p:cNvPr id="4" name="Slide Number Placeholder 3"/>
          <p:cNvSpPr>
            <a:spLocks noGrp="1"/>
          </p:cNvSpPr>
          <p:nvPr>
            <p:ph type="sldNum" sz="quarter" idx="10"/>
          </p:nvPr>
        </p:nvSpPr>
        <p:spPr/>
        <p:txBody>
          <a:bodyPr/>
          <a:lstStyle/>
          <a:p>
            <a:fld id="{B9830AEF-C118-46E1-BA6A-8E2AE91DC594}" type="slidenum">
              <a:rPr lang="en-US" smtClean="0"/>
              <a:t>2</a:t>
            </a:fld>
            <a:endParaRPr lang="en-US"/>
          </a:p>
        </p:txBody>
      </p:sp>
    </p:spTree>
    <p:extLst>
      <p:ext uri="{BB962C8B-B14F-4D97-AF65-F5344CB8AC3E}">
        <p14:creationId xmlns:p14="http://schemas.microsoft.com/office/powerpoint/2010/main" val="4252718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830AEF-C118-46E1-BA6A-8E2AE91DC594}" type="slidenum">
              <a:rPr lang="en-US" smtClean="0"/>
              <a:t>21</a:t>
            </a:fld>
            <a:endParaRPr lang="en-US"/>
          </a:p>
        </p:txBody>
      </p:sp>
    </p:spTree>
    <p:extLst>
      <p:ext uri="{BB962C8B-B14F-4D97-AF65-F5344CB8AC3E}">
        <p14:creationId xmlns:p14="http://schemas.microsoft.com/office/powerpoint/2010/main" val="2019395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 the first example, we</a:t>
            </a:r>
            <a:r>
              <a:rPr lang="en-US" baseline="0" dirty="0" smtClean="0"/>
              <a:t> see that one core handles the RX interrupt while another core handles TCP-specific RX operations.</a:t>
            </a:r>
          </a:p>
          <a:p>
            <a:pPr marL="171450" indent="-171450">
              <a:buFontTx/>
              <a:buChar char="-"/>
            </a:pPr>
            <a:r>
              <a:rPr lang="en-US" baseline="0" dirty="0" smtClean="0"/>
              <a:t>Since the interrupt handling core is different than the accepting core, there is a necessary L2/L3 cache miss (depending on CPU core configuration).</a:t>
            </a:r>
          </a:p>
          <a:p>
            <a:pPr marL="171450" indent="-171450">
              <a:buFontTx/>
              <a:buChar char="-"/>
            </a:pPr>
            <a:endParaRPr lang="en-US" baseline="0" dirty="0"/>
          </a:p>
          <a:p>
            <a:pPr marL="0" indent="0">
              <a:buFontTx/>
              <a:buNone/>
            </a:pPr>
            <a:r>
              <a:rPr lang="en-US" baseline="0" dirty="0" smtClean="0"/>
              <a:t>More comments on slide 5.</a:t>
            </a:r>
          </a:p>
        </p:txBody>
      </p:sp>
      <p:sp>
        <p:nvSpPr>
          <p:cNvPr id="4" name="Slide Number Placeholder 3"/>
          <p:cNvSpPr>
            <a:spLocks noGrp="1"/>
          </p:cNvSpPr>
          <p:nvPr>
            <p:ph type="sldNum" sz="quarter" idx="10"/>
          </p:nvPr>
        </p:nvSpPr>
        <p:spPr/>
        <p:txBody>
          <a:bodyPr/>
          <a:lstStyle/>
          <a:p>
            <a:fld id="{B9830AEF-C118-46E1-BA6A-8E2AE91DC594}" type="slidenum">
              <a:rPr lang="en-US" smtClean="0"/>
              <a:t>22</a:t>
            </a:fld>
            <a:endParaRPr lang="en-US"/>
          </a:p>
        </p:txBody>
      </p:sp>
    </p:spTree>
    <p:extLst>
      <p:ext uri="{BB962C8B-B14F-4D97-AF65-F5344CB8AC3E}">
        <p14:creationId xmlns:p14="http://schemas.microsoft.com/office/powerpoint/2010/main" val="1768986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Second example,</a:t>
            </a:r>
          </a:p>
          <a:p>
            <a:endParaRPr lang="en-US" baseline="0" dirty="0" smtClean="0"/>
          </a:p>
          <a:p>
            <a:r>
              <a:rPr lang="en-US" baseline="0" dirty="0" smtClean="0"/>
              <a:t>Each packet goes through an expensive (thick) kernel-resident networking stack. There is also a necessary kernel</a:t>
            </a:r>
            <a:r>
              <a:rPr lang="en-US" baseline="0" dirty="0" smtClean="0">
                <a:sym typeface="Wingdings" panose="05000000000000000000" pitchFamily="2" charset="2"/>
              </a:rPr>
              <a:t> user space context switch. Memory allocation per packet as well as the amount of CPU cycles spent on packet processing in the stack leads to frequent mode switching and CPU cache pollution.</a:t>
            </a:r>
          </a:p>
          <a:p>
            <a:endParaRPr lang="en-US" baseline="0" dirty="0" smtClean="0">
              <a:sym typeface="Wingdings" panose="05000000000000000000" pitchFamily="2" charset="2"/>
            </a:endParaRPr>
          </a:p>
          <a:p>
            <a:r>
              <a:rPr lang="en-US" baseline="0" dirty="0" smtClean="0">
                <a:sym typeface="Wingdings" panose="05000000000000000000" pitchFamily="2" charset="2"/>
              </a:rPr>
              <a:t>More comments on slide 6.</a:t>
            </a:r>
            <a:endParaRPr lang="en-US" dirty="0"/>
          </a:p>
        </p:txBody>
      </p:sp>
      <p:sp>
        <p:nvSpPr>
          <p:cNvPr id="4" name="Slide Number Placeholder 3"/>
          <p:cNvSpPr>
            <a:spLocks noGrp="1"/>
          </p:cNvSpPr>
          <p:nvPr>
            <p:ph type="sldNum" sz="quarter" idx="10"/>
          </p:nvPr>
        </p:nvSpPr>
        <p:spPr/>
        <p:txBody>
          <a:bodyPr/>
          <a:lstStyle/>
          <a:p>
            <a:fld id="{B9830AEF-C118-46E1-BA6A-8E2AE91DC594}" type="slidenum">
              <a:rPr lang="en-US" smtClean="0"/>
              <a:t>23</a:t>
            </a:fld>
            <a:endParaRPr lang="en-US"/>
          </a:p>
        </p:txBody>
      </p:sp>
    </p:spTree>
    <p:extLst>
      <p:ext uri="{BB962C8B-B14F-4D97-AF65-F5344CB8AC3E}">
        <p14:creationId xmlns:p14="http://schemas.microsoft.com/office/powerpoint/2010/main" val="2771485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Ongoing</a:t>
            </a:r>
            <a:r>
              <a:rPr lang="en-US" baseline="0" dirty="0" smtClean="0"/>
              <a:t> TCP connections are handled through file descriptors that are normally a shared resource across CPU threads.</a:t>
            </a:r>
          </a:p>
          <a:p>
            <a:pPr marL="171450" indent="-171450">
              <a:buFontTx/>
              <a:buChar char="-"/>
            </a:pPr>
            <a:r>
              <a:rPr lang="en-US" baseline="0" dirty="0" smtClean="0"/>
              <a:t>First, they share a common listening queue which is used to accept incoming connection requests.</a:t>
            </a:r>
          </a:p>
          <a:p>
            <a:pPr marL="171450" indent="-171450">
              <a:buFontTx/>
              <a:buChar char="-"/>
            </a:pPr>
            <a:r>
              <a:rPr lang="en-US" baseline="0" dirty="0" smtClean="0"/>
              <a:t>Second, file descriptors are shared across threads. </a:t>
            </a:r>
          </a:p>
          <a:p>
            <a:pPr marL="171450" indent="-171450">
              <a:buFontTx/>
              <a:buChar char="-"/>
            </a:pPr>
            <a:endParaRPr lang="en-US" baseline="0" dirty="0"/>
          </a:p>
          <a:p>
            <a:pPr marL="0" indent="0">
              <a:buFontTx/>
              <a:buNone/>
            </a:pPr>
            <a:r>
              <a:rPr lang="en-US" baseline="0" dirty="0" smtClean="0"/>
              <a:t>THIS SLIDE IS DEPRECATED.</a:t>
            </a:r>
          </a:p>
        </p:txBody>
      </p:sp>
      <p:sp>
        <p:nvSpPr>
          <p:cNvPr id="4" name="Slide Number Placeholder 3"/>
          <p:cNvSpPr>
            <a:spLocks noGrp="1"/>
          </p:cNvSpPr>
          <p:nvPr>
            <p:ph type="sldNum" sz="quarter" idx="10"/>
          </p:nvPr>
        </p:nvSpPr>
        <p:spPr/>
        <p:txBody>
          <a:bodyPr/>
          <a:lstStyle/>
          <a:p>
            <a:fld id="{B9830AEF-C118-46E1-BA6A-8E2AE91DC594}" type="slidenum">
              <a:rPr lang="en-US" smtClean="0"/>
              <a:t>24</a:t>
            </a:fld>
            <a:endParaRPr lang="en-US"/>
          </a:p>
        </p:txBody>
      </p:sp>
    </p:spTree>
    <p:extLst>
      <p:ext uri="{BB962C8B-B14F-4D97-AF65-F5344CB8AC3E}">
        <p14:creationId xmlns:p14="http://schemas.microsoft.com/office/powerpoint/2010/main" val="3964087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 this example we show ingress</a:t>
            </a:r>
            <a:r>
              <a:rPr lang="en-US" baseline="0" dirty="0" smtClean="0"/>
              <a:t> traffic being split across NIC RSS queues.</a:t>
            </a:r>
          </a:p>
          <a:p>
            <a:pPr marL="171450" indent="-171450">
              <a:buFontTx/>
              <a:buChar char="-"/>
            </a:pPr>
            <a:r>
              <a:rPr lang="en-US" baseline="0" dirty="0" smtClean="0"/>
              <a:t>All threads contend for the listening queue to accept new connection requests (resource contention)</a:t>
            </a:r>
          </a:p>
          <a:p>
            <a:pPr marL="171450" indent="-171450">
              <a:buFontTx/>
              <a:buChar char="-"/>
            </a:pPr>
            <a:r>
              <a:rPr lang="en-US" baseline="0" dirty="0" smtClean="0"/>
              <a:t>To establish a connection, each thread needs to scan the file descriptor space to look for an empty (available) file descriptor. This is an expensive operation.</a:t>
            </a:r>
          </a:p>
          <a:p>
            <a:pPr marL="171450" indent="-171450">
              <a:buFontTx/>
              <a:buChar char="-"/>
            </a:pPr>
            <a:endParaRPr lang="en-US" baseline="0" dirty="0" smtClean="0"/>
          </a:p>
          <a:p>
            <a:pPr marL="0" indent="0">
              <a:buFontTx/>
              <a:buNone/>
            </a:pPr>
            <a:r>
              <a:rPr lang="en-US" baseline="0" dirty="0" smtClean="0"/>
              <a:t>THIS SLIDE IS DEPRECATED.</a:t>
            </a:r>
          </a:p>
        </p:txBody>
      </p:sp>
      <p:sp>
        <p:nvSpPr>
          <p:cNvPr id="4" name="Slide Number Placeholder 3"/>
          <p:cNvSpPr>
            <a:spLocks noGrp="1"/>
          </p:cNvSpPr>
          <p:nvPr>
            <p:ph type="sldNum" sz="quarter" idx="10"/>
          </p:nvPr>
        </p:nvSpPr>
        <p:spPr/>
        <p:txBody>
          <a:bodyPr/>
          <a:lstStyle/>
          <a:p>
            <a:fld id="{B9830AEF-C118-46E1-BA6A-8E2AE91DC594}" type="slidenum">
              <a:rPr lang="en-US" smtClean="0"/>
              <a:t>25</a:t>
            </a:fld>
            <a:endParaRPr lang="en-US"/>
          </a:p>
        </p:txBody>
      </p:sp>
    </p:spTree>
    <p:extLst>
      <p:ext uri="{BB962C8B-B14F-4D97-AF65-F5344CB8AC3E}">
        <p14:creationId xmlns:p14="http://schemas.microsoft.com/office/powerpoint/2010/main" val="1057012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830AEF-C118-46E1-BA6A-8E2AE91DC594}" type="slidenum">
              <a:rPr lang="en-US" smtClean="0"/>
              <a:t>26</a:t>
            </a:fld>
            <a:endParaRPr lang="en-US"/>
          </a:p>
        </p:txBody>
      </p:sp>
    </p:spTree>
    <p:extLst>
      <p:ext uri="{BB962C8B-B14F-4D97-AF65-F5344CB8AC3E}">
        <p14:creationId xmlns:p14="http://schemas.microsoft.com/office/powerpoint/2010/main" val="876133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Intel BDX, this graph shows the multi-core performance. The 2 test</a:t>
            </a:r>
            <a:r>
              <a:rPr lang="en-US" baseline="0" dirty="0" smtClean="0"/>
              <a:t> results are the evaluation numbers of the node.js-specific </a:t>
            </a:r>
            <a:r>
              <a:rPr lang="en-US" baseline="0" dirty="0" err="1" smtClean="0"/>
              <a:t>microbenchmarks</a:t>
            </a:r>
            <a:r>
              <a:rPr lang="en-US" baseline="0" dirty="0" smtClean="0"/>
              <a:t>.</a:t>
            </a:r>
          </a:p>
          <a:p>
            <a:r>
              <a:rPr lang="en-US" baseline="0" dirty="0" smtClean="0"/>
              <a:t>The left figure shows a node.js cluster. The X-axis shows the performance improvement. The Y-axis shows the # of cores (processes) being used….</a:t>
            </a:r>
          </a:p>
          <a:p>
            <a:endParaRPr lang="en-US" baseline="0" dirty="0" smtClean="0"/>
          </a:p>
          <a:p>
            <a:r>
              <a:rPr lang="en-US" baseline="0" dirty="0" smtClean="0"/>
              <a:t>Why is the performance not improving as number of processes increase? The MongoDB server is the bottleneck!</a:t>
            </a:r>
            <a:endParaRPr lang="en-US" dirty="0"/>
          </a:p>
        </p:txBody>
      </p:sp>
      <p:sp>
        <p:nvSpPr>
          <p:cNvPr id="4" name="Slide Number Placeholder 3"/>
          <p:cNvSpPr>
            <a:spLocks noGrp="1"/>
          </p:cNvSpPr>
          <p:nvPr>
            <p:ph type="sldNum" sz="quarter" idx="10"/>
          </p:nvPr>
        </p:nvSpPr>
        <p:spPr/>
        <p:txBody>
          <a:bodyPr/>
          <a:lstStyle/>
          <a:p>
            <a:fld id="{B9830AEF-C118-46E1-BA6A-8E2AE91DC594}" type="slidenum">
              <a:rPr lang="en-US" smtClean="0"/>
              <a:t>27</a:t>
            </a:fld>
            <a:endParaRPr lang="en-US"/>
          </a:p>
        </p:txBody>
      </p:sp>
    </p:spTree>
    <p:extLst>
      <p:ext uri="{BB962C8B-B14F-4D97-AF65-F5344CB8AC3E}">
        <p14:creationId xmlns:p14="http://schemas.microsoft.com/office/powerpoint/2010/main" val="33502926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830AEF-C118-46E1-BA6A-8E2AE91DC594}" type="slidenum">
              <a:rPr lang="en-US" smtClean="0"/>
              <a:t>28</a:t>
            </a:fld>
            <a:endParaRPr lang="en-US"/>
          </a:p>
        </p:txBody>
      </p:sp>
    </p:spTree>
    <p:extLst>
      <p:ext uri="{BB962C8B-B14F-4D97-AF65-F5344CB8AC3E}">
        <p14:creationId xmlns:p14="http://schemas.microsoft.com/office/powerpoint/2010/main" val="11664277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err="1" smtClean="0"/>
              <a:t>mTCP</a:t>
            </a:r>
            <a:r>
              <a:rPr lang="en-US" dirty="0" smtClean="0"/>
              <a:t> and</a:t>
            </a:r>
            <a:r>
              <a:rPr lang="en-US" baseline="0" dirty="0" smtClean="0"/>
              <a:t> its follow-up projects have yielded a number of research papers in leading networking conferences.</a:t>
            </a:r>
            <a:endParaRPr lang="en-US" dirty="0" smtClean="0"/>
          </a:p>
        </p:txBody>
      </p:sp>
      <p:sp>
        <p:nvSpPr>
          <p:cNvPr id="4" name="Slide Number Placeholder 3"/>
          <p:cNvSpPr>
            <a:spLocks noGrp="1"/>
          </p:cNvSpPr>
          <p:nvPr>
            <p:ph type="sldNum" sz="quarter" idx="10"/>
          </p:nvPr>
        </p:nvSpPr>
        <p:spPr/>
        <p:txBody>
          <a:bodyPr/>
          <a:lstStyle/>
          <a:p>
            <a:fld id="{B9830AEF-C118-46E1-BA6A-8E2AE91DC594}" type="slidenum">
              <a:rPr lang="en-US" smtClean="0"/>
              <a:t>29</a:t>
            </a:fld>
            <a:endParaRPr lang="en-US"/>
          </a:p>
        </p:txBody>
      </p:sp>
    </p:spTree>
    <p:extLst>
      <p:ext uri="{BB962C8B-B14F-4D97-AF65-F5344CB8AC3E}">
        <p14:creationId xmlns:p14="http://schemas.microsoft.com/office/powerpoint/2010/main" val="41218611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830AEF-C118-46E1-BA6A-8E2AE91DC594}" type="slidenum">
              <a:rPr lang="en-US" smtClean="0"/>
              <a:t>30</a:t>
            </a:fld>
            <a:endParaRPr lang="en-US"/>
          </a:p>
        </p:txBody>
      </p:sp>
    </p:spTree>
    <p:extLst>
      <p:ext uri="{BB962C8B-B14F-4D97-AF65-F5344CB8AC3E}">
        <p14:creationId xmlns:p14="http://schemas.microsoft.com/office/powerpoint/2010/main" val="205529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Node.js is a fast scale-able</a:t>
            </a:r>
            <a:r>
              <a:rPr lang="en-US" baseline="0" dirty="0" smtClean="0"/>
              <a:t> server run time engine</a:t>
            </a:r>
          </a:p>
          <a:p>
            <a:pPr marL="171450" indent="-171450">
              <a:buFontTx/>
              <a:buChar char="-"/>
            </a:pPr>
            <a:r>
              <a:rPr lang="en-US" baseline="0" dirty="0" smtClean="0"/>
              <a:t>The server application can be written in JavaScript</a:t>
            </a:r>
          </a:p>
          <a:p>
            <a:pPr marL="171450" indent="-171450">
              <a:buFontTx/>
              <a:buChar char="-"/>
            </a:pPr>
            <a:r>
              <a:rPr lang="en-US" baseline="0" dirty="0" smtClean="0"/>
              <a:t>Node.js is widely being used across the industry. Some of its customers include LinkedIn, Uber, Netflix, Trello, NASA, Walmart and PayPal.</a:t>
            </a:r>
          </a:p>
          <a:p>
            <a:pPr marL="171450" indent="-171450">
              <a:buFontTx/>
              <a:buChar char="-"/>
            </a:pPr>
            <a:r>
              <a:rPr lang="en-US" baseline="0" dirty="0" smtClean="0"/>
              <a:t>Node.js is composed of 4 components. </a:t>
            </a:r>
          </a:p>
          <a:p>
            <a:pPr marL="628650" lvl="1" indent="-171450">
              <a:buFontTx/>
              <a:buChar char="-"/>
            </a:pPr>
            <a:r>
              <a:rPr lang="en-US" baseline="0" dirty="0" smtClean="0"/>
              <a:t>1. The application section contains the JavaScript code that runs the server application logic.</a:t>
            </a:r>
          </a:p>
          <a:p>
            <a:pPr marL="628650" lvl="1" indent="-171450">
              <a:buFontTx/>
              <a:buChar char="-"/>
            </a:pPr>
            <a:r>
              <a:rPr lang="en-US" baseline="0" dirty="0" smtClean="0"/>
              <a:t>2. V8 is the open source module that interprets the JS code with the help of JavaScript runtime engine that converts JavaScript bytecode to machine language at run-time.</a:t>
            </a:r>
          </a:p>
          <a:p>
            <a:pPr marL="628650" lvl="1" indent="-171450">
              <a:buFontTx/>
              <a:buChar char="-"/>
            </a:pPr>
            <a:r>
              <a:rPr lang="en-US" baseline="0" dirty="0" smtClean="0"/>
              <a:t>3. Node.js bindings is the shim layer that acts as a go-between for the network I/O layer, file system I/O calls </a:t>
            </a:r>
            <a:r>
              <a:rPr lang="en-US" i="1" baseline="0" dirty="0" smtClean="0"/>
              <a:t>etc</a:t>
            </a:r>
            <a:r>
              <a:rPr lang="en-US" baseline="0" dirty="0" smtClean="0"/>
              <a:t>.</a:t>
            </a:r>
          </a:p>
          <a:p>
            <a:pPr marL="628650" lvl="1" indent="-171450">
              <a:buFontTx/>
              <a:buChar char="-"/>
            </a:pPr>
            <a:r>
              <a:rPr lang="en-US" baseline="0" dirty="0" smtClean="0"/>
              <a:t>4. </a:t>
            </a:r>
            <a:r>
              <a:rPr lang="en-US" baseline="0" dirty="0" err="1" smtClean="0"/>
              <a:t>libuv</a:t>
            </a:r>
            <a:r>
              <a:rPr lang="en-US" baseline="0" dirty="0" smtClean="0"/>
              <a:t> is a third party library that is responsible for I/O tasks including network communication</a:t>
            </a:r>
            <a:endParaRPr lang="en-US" dirty="0"/>
          </a:p>
        </p:txBody>
      </p:sp>
      <p:sp>
        <p:nvSpPr>
          <p:cNvPr id="4" name="Slide Number Placeholder 3"/>
          <p:cNvSpPr>
            <a:spLocks noGrp="1"/>
          </p:cNvSpPr>
          <p:nvPr>
            <p:ph type="sldNum" sz="quarter" idx="10"/>
          </p:nvPr>
        </p:nvSpPr>
        <p:spPr/>
        <p:txBody>
          <a:bodyPr/>
          <a:lstStyle/>
          <a:p>
            <a:fld id="{B9830AEF-C118-46E1-BA6A-8E2AE91DC594}" type="slidenum">
              <a:rPr lang="en-US" smtClean="0"/>
              <a:t>3</a:t>
            </a:fld>
            <a:endParaRPr lang="en-US"/>
          </a:p>
        </p:txBody>
      </p:sp>
    </p:spTree>
    <p:extLst>
      <p:ext uri="{BB962C8B-B14F-4D97-AF65-F5344CB8AC3E}">
        <p14:creationId xmlns:p14="http://schemas.microsoft.com/office/powerpoint/2010/main" val="20790740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smtClean="0"/>
              <a:t>A number of well-known applications have been ported to </a:t>
            </a:r>
            <a:r>
              <a:rPr lang="en-US" altLang="ko-KR" baseline="0" dirty="0" err="1" smtClean="0"/>
              <a:t>mTCP</a:t>
            </a:r>
            <a:r>
              <a:rPr lang="en-US" altLang="ko-KR" baseline="0" dirty="0" smtClean="0"/>
              <a:t>. Here are a few.</a:t>
            </a:r>
          </a:p>
          <a:p>
            <a:endParaRPr lang="en-US" altLang="ko-KR" baseline="0" dirty="0" smtClean="0"/>
          </a:p>
          <a:p>
            <a:r>
              <a:rPr lang="en-US" altLang="ko-KR" baseline="0" dirty="0" err="1" smtClean="0"/>
              <a:t>Lighttpd</a:t>
            </a:r>
            <a:r>
              <a:rPr lang="en-US" altLang="ko-KR" baseline="0" dirty="0" smtClean="0"/>
              <a:t>: https://www.lighttpd.net/</a:t>
            </a:r>
          </a:p>
          <a:p>
            <a:r>
              <a:rPr lang="en-US" altLang="ko-KR" baseline="0" dirty="0" err="1" smtClean="0"/>
              <a:t>ApacheBench</a:t>
            </a:r>
            <a:r>
              <a:rPr lang="en-US" altLang="ko-KR" baseline="0" dirty="0" smtClean="0"/>
              <a:t>: https://httpd.apache.org/docs/2.4/programs/ab.html</a:t>
            </a:r>
          </a:p>
          <a:p>
            <a:endParaRPr lang="en-US" altLang="ko-KR" baseline="0" dirty="0" smtClean="0"/>
          </a:p>
          <a:p>
            <a:r>
              <a:rPr lang="en-US" altLang="ko-KR" baseline="0" dirty="0" err="1" smtClean="0"/>
              <a:t>SSLShader</a:t>
            </a:r>
            <a:r>
              <a:rPr lang="en-US" altLang="ko-KR" baseline="0" dirty="0" smtClean="0"/>
              <a:t> &amp; </a:t>
            </a:r>
            <a:r>
              <a:rPr lang="en-US" altLang="ko-KR" baseline="0" dirty="0" err="1" smtClean="0"/>
              <a:t>WebReplay</a:t>
            </a:r>
            <a:r>
              <a:rPr lang="en-US" altLang="ko-KR" baseline="0" dirty="0" smtClean="0"/>
              <a:t> are in-house software artifacts that were not released to general public.</a:t>
            </a:r>
          </a:p>
        </p:txBody>
      </p:sp>
      <p:sp>
        <p:nvSpPr>
          <p:cNvPr id="4" name="슬라이드 번호 개체 틀 3"/>
          <p:cNvSpPr>
            <a:spLocks noGrp="1"/>
          </p:cNvSpPr>
          <p:nvPr>
            <p:ph type="sldNum" sz="quarter" idx="10"/>
          </p:nvPr>
        </p:nvSpPr>
        <p:spPr/>
        <p:txBody>
          <a:bodyPr/>
          <a:lstStyle/>
          <a:p>
            <a:fld id="{2F5CDE2E-487A-5E4E-8541-E3F237951F41}" type="slidenum">
              <a:rPr lang="en-US" smtClean="0"/>
              <a:t>31</a:t>
            </a:fld>
            <a:endParaRPr lang="en-US"/>
          </a:p>
        </p:txBody>
      </p:sp>
    </p:spTree>
    <p:extLst>
      <p:ext uri="{BB962C8B-B14F-4D97-AF65-F5344CB8AC3E}">
        <p14:creationId xmlns:p14="http://schemas.microsoft.com/office/powerpoint/2010/main" val="1954607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830AEF-C118-46E1-BA6A-8E2AE91DC594}" type="slidenum">
              <a:rPr lang="en-US" smtClean="0"/>
              <a:t>32</a:t>
            </a:fld>
            <a:endParaRPr lang="en-US"/>
          </a:p>
        </p:txBody>
      </p:sp>
    </p:spTree>
    <p:extLst>
      <p:ext uri="{BB962C8B-B14F-4D97-AF65-F5344CB8AC3E}">
        <p14:creationId xmlns:p14="http://schemas.microsoft.com/office/powerpoint/2010/main" val="25882823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 Sample socket API.</a:t>
            </a:r>
            <a:r>
              <a:rPr lang="en-US" altLang="ko-KR" baseline="0" dirty="0" smtClean="0"/>
              <a:t> (closely follow BSD socket interface).</a:t>
            </a:r>
            <a:endParaRPr lang="ko-KR" altLang="en-US" dirty="0"/>
          </a:p>
        </p:txBody>
      </p:sp>
      <p:sp>
        <p:nvSpPr>
          <p:cNvPr id="4" name="슬라이드 번호 개체 틀 3"/>
          <p:cNvSpPr>
            <a:spLocks noGrp="1"/>
          </p:cNvSpPr>
          <p:nvPr>
            <p:ph type="sldNum" sz="quarter" idx="10"/>
          </p:nvPr>
        </p:nvSpPr>
        <p:spPr/>
        <p:txBody>
          <a:bodyPr/>
          <a:lstStyle/>
          <a:p>
            <a:fld id="{2F5CDE2E-487A-5E4E-8541-E3F237951F41}" type="slidenum">
              <a:rPr lang="en-US" smtClean="0"/>
              <a:t>33</a:t>
            </a:fld>
            <a:endParaRPr lang="en-US"/>
          </a:p>
        </p:txBody>
      </p:sp>
    </p:spTree>
    <p:extLst>
      <p:ext uri="{BB962C8B-B14F-4D97-AF65-F5344CB8AC3E}">
        <p14:creationId xmlns:p14="http://schemas.microsoft.com/office/powerpoint/2010/main" val="3640385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F5CDE2E-487A-5E4E-8541-E3F237951F41}" type="slidenum">
              <a:rPr lang="en-US" smtClean="0"/>
              <a:t>34</a:t>
            </a:fld>
            <a:endParaRPr lang="en-US"/>
          </a:p>
        </p:txBody>
      </p:sp>
    </p:spTree>
    <p:extLst>
      <p:ext uri="{BB962C8B-B14F-4D97-AF65-F5344CB8AC3E}">
        <p14:creationId xmlns:p14="http://schemas.microsoft.com/office/powerpoint/2010/main" val="16379341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F5CDE2E-487A-5E4E-8541-E3F237951F41}" type="slidenum">
              <a:rPr lang="en-US" smtClean="0"/>
              <a:t>35</a:t>
            </a:fld>
            <a:endParaRPr lang="en-US"/>
          </a:p>
        </p:txBody>
      </p:sp>
    </p:spTree>
    <p:extLst>
      <p:ext uri="{BB962C8B-B14F-4D97-AF65-F5344CB8AC3E}">
        <p14:creationId xmlns:p14="http://schemas.microsoft.com/office/powerpoint/2010/main" val="13029614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F5CDE2E-487A-5E4E-8541-E3F237951F41}" type="slidenum">
              <a:rPr lang="en-US" smtClean="0"/>
              <a:t>36</a:t>
            </a:fld>
            <a:endParaRPr lang="en-US"/>
          </a:p>
        </p:txBody>
      </p:sp>
    </p:spTree>
    <p:extLst>
      <p:ext uri="{BB962C8B-B14F-4D97-AF65-F5344CB8AC3E}">
        <p14:creationId xmlns:p14="http://schemas.microsoft.com/office/powerpoint/2010/main" val="10133150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830AEF-C118-46E1-BA6A-8E2AE91DC594}" type="slidenum">
              <a:rPr lang="en-US" smtClean="0"/>
              <a:t>37</a:t>
            </a:fld>
            <a:endParaRPr lang="en-US"/>
          </a:p>
        </p:txBody>
      </p:sp>
    </p:spTree>
    <p:extLst>
      <p:ext uri="{BB962C8B-B14F-4D97-AF65-F5344CB8AC3E}">
        <p14:creationId xmlns:p14="http://schemas.microsoft.com/office/powerpoint/2010/main" val="40662924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B9830AEF-C118-46E1-BA6A-8E2AE91DC594}" type="slidenum">
              <a:rPr lang="en-US" smtClean="0"/>
              <a:t>38</a:t>
            </a:fld>
            <a:endParaRPr lang="en-US"/>
          </a:p>
        </p:txBody>
      </p:sp>
    </p:spTree>
    <p:extLst>
      <p:ext uri="{BB962C8B-B14F-4D97-AF65-F5344CB8AC3E}">
        <p14:creationId xmlns:p14="http://schemas.microsoft.com/office/powerpoint/2010/main" val="26310641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B9830AEF-C118-46E1-BA6A-8E2AE91DC594}" type="slidenum">
              <a:rPr lang="en-US" smtClean="0"/>
              <a:t>39</a:t>
            </a:fld>
            <a:endParaRPr lang="en-US"/>
          </a:p>
        </p:txBody>
      </p:sp>
    </p:spTree>
    <p:extLst>
      <p:ext uri="{BB962C8B-B14F-4D97-AF65-F5344CB8AC3E}">
        <p14:creationId xmlns:p14="http://schemas.microsoft.com/office/powerpoint/2010/main" val="12135631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lang="en-US" altLang="ko-KR" dirty="0" smtClean="0"/>
              <a:t>Sample </a:t>
            </a:r>
            <a:r>
              <a:rPr lang="en-US" altLang="ko-KR" dirty="0" err="1" smtClean="0"/>
              <a:t>mTCP</a:t>
            </a:r>
            <a:r>
              <a:rPr lang="en-US" altLang="ko-KR" baseline="0" dirty="0" smtClean="0"/>
              <a:t> startup configuration file</a:t>
            </a:r>
          </a:p>
          <a:p>
            <a:pPr marL="628650" lvl="1" indent="-171450">
              <a:buFontTx/>
              <a:buChar char="-"/>
            </a:pPr>
            <a:r>
              <a:rPr lang="en-US" altLang="ko-KR" baseline="0" dirty="0" smtClean="0"/>
              <a:t>Please see the comments in the slide</a:t>
            </a:r>
            <a:endParaRPr lang="ko-KR" altLang="en-US" dirty="0"/>
          </a:p>
        </p:txBody>
      </p:sp>
      <p:sp>
        <p:nvSpPr>
          <p:cNvPr id="4" name="슬라이드 번호 개체 틀 3"/>
          <p:cNvSpPr>
            <a:spLocks noGrp="1"/>
          </p:cNvSpPr>
          <p:nvPr>
            <p:ph type="sldNum" sz="quarter" idx="10"/>
          </p:nvPr>
        </p:nvSpPr>
        <p:spPr/>
        <p:txBody>
          <a:bodyPr/>
          <a:lstStyle/>
          <a:p>
            <a:fld id="{2F5CDE2E-487A-5E4E-8541-E3F237951F41}" type="slidenum">
              <a:rPr lang="en-US" smtClean="0"/>
              <a:t>40</a:t>
            </a:fld>
            <a:endParaRPr lang="en-US"/>
          </a:p>
        </p:txBody>
      </p:sp>
    </p:spTree>
    <p:extLst>
      <p:ext uri="{BB962C8B-B14F-4D97-AF65-F5344CB8AC3E}">
        <p14:creationId xmlns:p14="http://schemas.microsoft.com/office/powerpoint/2010/main" val="2663276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Network I/O events</a:t>
            </a:r>
            <a:r>
              <a:rPr lang="en-US" baseline="0" dirty="0" smtClean="0"/>
              <a:t> are handled by the kernel networking stack via the BSD socket interface.</a:t>
            </a:r>
          </a:p>
          <a:p>
            <a:pPr marL="171450" indent="-171450">
              <a:buFontTx/>
              <a:buChar char="-"/>
            </a:pPr>
            <a:r>
              <a:rPr lang="en-US" baseline="0" dirty="0" smtClean="0"/>
              <a:t>Network subsystem proves to be the bottleneck (in terms of performance)</a:t>
            </a:r>
          </a:p>
          <a:p>
            <a:pPr marL="171450" indent="-171450">
              <a:buFontTx/>
              <a:buChar char="-"/>
            </a:pPr>
            <a:r>
              <a:rPr lang="en-US" baseline="0" dirty="0" smtClean="0"/>
              <a:t>To make matters worse, the performance does not scale linearly with increase of CPUs</a:t>
            </a:r>
          </a:p>
          <a:p>
            <a:pPr marL="171450" indent="-171450">
              <a:buFontTx/>
              <a:buChar char="-"/>
            </a:pPr>
            <a:r>
              <a:rPr lang="en-US" baseline="0" dirty="0" smtClean="0"/>
              <a:t>Connection rate drops as the request rate increases</a:t>
            </a:r>
          </a:p>
          <a:p>
            <a:pPr marL="171450" indent="-171450">
              <a:buFontTx/>
              <a:buChar char="-"/>
            </a:pPr>
            <a:r>
              <a:rPr lang="en-US" baseline="0" dirty="0" smtClean="0"/>
              <a:t>Our micro-benchmark tests reveal that node.js only consumes 3 Mbps of networking bandwidth on a single Intel Broadwell CPU processing core.</a:t>
            </a:r>
          </a:p>
          <a:p>
            <a:pPr marL="171450" indent="-171450">
              <a:buFontTx/>
              <a:buChar char="-"/>
            </a:pPr>
            <a:r>
              <a:rPr lang="en-US" baseline="0" dirty="0" smtClean="0"/>
              <a:t>We hypothesize that the Linux kernel networking stack is the bottleneck. </a:t>
            </a:r>
          </a:p>
        </p:txBody>
      </p:sp>
      <p:sp>
        <p:nvSpPr>
          <p:cNvPr id="4" name="Slide Number Placeholder 3"/>
          <p:cNvSpPr>
            <a:spLocks noGrp="1"/>
          </p:cNvSpPr>
          <p:nvPr>
            <p:ph type="sldNum" sz="quarter" idx="10"/>
          </p:nvPr>
        </p:nvSpPr>
        <p:spPr/>
        <p:txBody>
          <a:bodyPr/>
          <a:lstStyle/>
          <a:p>
            <a:fld id="{B9830AEF-C118-46E1-BA6A-8E2AE91DC594}" type="slidenum">
              <a:rPr lang="en-US" smtClean="0"/>
              <a:t>4</a:t>
            </a:fld>
            <a:endParaRPr lang="en-US"/>
          </a:p>
        </p:txBody>
      </p:sp>
    </p:spTree>
    <p:extLst>
      <p:ext uri="{BB962C8B-B14F-4D97-AF65-F5344CB8AC3E}">
        <p14:creationId xmlns:p14="http://schemas.microsoft.com/office/powerpoint/2010/main" val="1539533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lang="en-US" altLang="ko-KR" dirty="0" smtClean="0"/>
              <a:t>Sample </a:t>
            </a:r>
            <a:r>
              <a:rPr lang="en-US" altLang="ko-KR" dirty="0" err="1" smtClean="0"/>
              <a:t>mTCP</a:t>
            </a:r>
            <a:r>
              <a:rPr lang="en-US" altLang="ko-KR" baseline="0" dirty="0" smtClean="0"/>
              <a:t> startup configuration file</a:t>
            </a:r>
          </a:p>
          <a:p>
            <a:pPr marL="628650" lvl="1" indent="-171450">
              <a:buFontTx/>
              <a:buChar char="-"/>
            </a:pPr>
            <a:r>
              <a:rPr lang="en-US" altLang="ko-KR" baseline="0" dirty="0" smtClean="0"/>
              <a:t>Please see the comments in the slide</a:t>
            </a:r>
            <a:endParaRPr lang="ko-KR" altLang="en-US" dirty="0"/>
          </a:p>
        </p:txBody>
      </p:sp>
      <p:sp>
        <p:nvSpPr>
          <p:cNvPr id="4" name="슬라이드 번호 개체 틀 3"/>
          <p:cNvSpPr>
            <a:spLocks noGrp="1"/>
          </p:cNvSpPr>
          <p:nvPr>
            <p:ph type="sldNum" sz="quarter" idx="10"/>
          </p:nvPr>
        </p:nvSpPr>
        <p:spPr/>
        <p:txBody>
          <a:bodyPr/>
          <a:lstStyle/>
          <a:p>
            <a:fld id="{2F5CDE2E-487A-5E4E-8541-E3F237951F41}" type="slidenum">
              <a:rPr lang="en-US" smtClean="0"/>
              <a:t>41</a:t>
            </a:fld>
            <a:endParaRPr lang="en-US"/>
          </a:p>
        </p:txBody>
      </p:sp>
    </p:spTree>
    <p:extLst>
      <p:ext uri="{BB962C8B-B14F-4D97-AF65-F5344CB8AC3E}">
        <p14:creationId xmlns:p14="http://schemas.microsoft.com/office/powerpoint/2010/main" val="6180819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830AEF-C118-46E1-BA6A-8E2AE91DC594}" type="slidenum">
              <a:rPr lang="en-US" smtClean="0"/>
              <a:t>42</a:t>
            </a:fld>
            <a:endParaRPr lang="en-US"/>
          </a:p>
        </p:txBody>
      </p:sp>
    </p:spTree>
    <p:extLst>
      <p:ext uri="{BB962C8B-B14F-4D97-AF65-F5344CB8AC3E}">
        <p14:creationId xmlns:p14="http://schemas.microsoft.com/office/powerpoint/2010/main" val="5435362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F5CDE2E-487A-5E4E-8541-E3F237951F41}" type="slidenum">
              <a:rPr lang="en-US" smtClean="0"/>
              <a:t>43</a:t>
            </a:fld>
            <a:endParaRPr lang="en-US"/>
          </a:p>
        </p:txBody>
      </p:sp>
    </p:spTree>
    <p:extLst>
      <p:ext uri="{BB962C8B-B14F-4D97-AF65-F5344CB8AC3E}">
        <p14:creationId xmlns:p14="http://schemas.microsoft.com/office/powerpoint/2010/main" val="2854869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830AEF-C118-46E1-BA6A-8E2AE91DC594}" type="slidenum">
              <a:rPr lang="en-US" smtClean="0"/>
              <a:t>44</a:t>
            </a:fld>
            <a:endParaRPr lang="en-US"/>
          </a:p>
        </p:txBody>
      </p:sp>
    </p:spTree>
    <p:extLst>
      <p:ext uri="{BB962C8B-B14F-4D97-AF65-F5344CB8AC3E}">
        <p14:creationId xmlns:p14="http://schemas.microsoft.com/office/powerpoint/2010/main" val="18944231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dirty="0" smtClean="0"/>
          </a:p>
        </p:txBody>
      </p:sp>
      <p:sp>
        <p:nvSpPr>
          <p:cNvPr id="4" name="Slide Number Placeholder 3"/>
          <p:cNvSpPr>
            <a:spLocks noGrp="1"/>
          </p:cNvSpPr>
          <p:nvPr>
            <p:ph type="sldNum" sz="quarter" idx="10"/>
          </p:nvPr>
        </p:nvSpPr>
        <p:spPr/>
        <p:txBody>
          <a:bodyPr/>
          <a:lstStyle/>
          <a:p>
            <a:fld id="{B9830AEF-C118-46E1-BA6A-8E2AE91DC594}" type="slidenum">
              <a:rPr lang="en-US" smtClean="0"/>
              <a:t>45</a:t>
            </a:fld>
            <a:endParaRPr lang="en-US"/>
          </a:p>
        </p:txBody>
      </p:sp>
    </p:spTree>
    <p:extLst>
      <p:ext uri="{BB962C8B-B14F-4D97-AF65-F5344CB8AC3E}">
        <p14:creationId xmlns:p14="http://schemas.microsoft.com/office/powerpoint/2010/main" val="4205718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We now explain</a:t>
            </a:r>
            <a:r>
              <a:rPr lang="en-US" baseline="0" dirty="0" smtClean="0"/>
              <a:t> the reasons behind Linux kernel networking stack’s slow performance. In this talk I am only going to discuss 2 salient issues.</a:t>
            </a:r>
            <a:endParaRPr lang="en-US" dirty="0" smtClean="0"/>
          </a:p>
          <a:p>
            <a:pPr marL="171450" indent="-171450">
              <a:buFontTx/>
              <a:buChar char="-"/>
            </a:pPr>
            <a:r>
              <a:rPr lang="en-US" dirty="0" smtClean="0"/>
              <a:t>First, we</a:t>
            </a:r>
            <a:r>
              <a:rPr lang="en-US" baseline="0" dirty="0" smtClean="0"/>
              <a:t> see that one core handles the RX interrupt and processes TCP-specific RX operations.</a:t>
            </a:r>
          </a:p>
          <a:p>
            <a:pPr marL="171450" indent="-171450">
              <a:buFontTx/>
              <a:buChar char="-"/>
            </a:pPr>
            <a:r>
              <a:rPr lang="en-US" baseline="0" dirty="0" smtClean="0"/>
              <a:t>Since the interrupt handling core is different than the accepting core, there is a necessary L2/L3 cache miss (depending on CPU core configuration).</a:t>
            </a:r>
          </a:p>
          <a:p>
            <a:pPr marL="171450" indent="-171450">
              <a:buFontTx/>
              <a:buChar char="-"/>
            </a:pPr>
            <a:r>
              <a:rPr lang="en-US" baseline="0" dirty="0" smtClean="0"/>
              <a:t>Modern Linux kernels allow interrupt #s to be </a:t>
            </a:r>
            <a:r>
              <a:rPr lang="en-US" baseline="0" dirty="0" err="1" smtClean="0"/>
              <a:t>affinitized</a:t>
            </a:r>
            <a:r>
              <a:rPr lang="en-US" baseline="0" dirty="0" smtClean="0"/>
              <a:t> to an arbitrary core. This means that one can assign the same core to run the application process as well as the interrupt service routine. However this still does not guarantee that the TCP state management also taking place in the same core (in the multi-core environment).</a:t>
            </a:r>
            <a:endParaRPr lang="en-US" dirty="0"/>
          </a:p>
        </p:txBody>
      </p:sp>
      <p:sp>
        <p:nvSpPr>
          <p:cNvPr id="4" name="Slide Number Placeholder 3"/>
          <p:cNvSpPr>
            <a:spLocks noGrp="1"/>
          </p:cNvSpPr>
          <p:nvPr>
            <p:ph type="sldNum" sz="quarter" idx="10"/>
          </p:nvPr>
        </p:nvSpPr>
        <p:spPr/>
        <p:txBody>
          <a:bodyPr/>
          <a:lstStyle/>
          <a:p>
            <a:fld id="{B9830AEF-C118-46E1-BA6A-8E2AE91DC594}" type="slidenum">
              <a:rPr lang="en-US" smtClean="0"/>
              <a:t>5</a:t>
            </a:fld>
            <a:endParaRPr lang="en-US"/>
          </a:p>
        </p:txBody>
      </p:sp>
    </p:spTree>
    <p:extLst>
      <p:ext uri="{BB962C8B-B14F-4D97-AF65-F5344CB8AC3E}">
        <p14:creationId xmlns:p14="http://schemas.microsoft.com/office/powerpoint/2010/main" val="381838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second example, we explain what happens when a packet arrives in the NIC</a:t>
            </a:r>
          </a:p>
          <a:p>
            <a:endParaRPr lang="en-US" baseline="0" dirty="0" smtClean="0"/>
          </a:p>
          <a:p>
            <a:r>
              <a:rPr lang="en-US" baseline="0" dirty="0" smtClean="0"/>
              <a:t>Each packet goes through an expensive (thick) kernel-resident networking stack. There is also a necessary kernel</a:t>
            </a:r>
            <a:r>
              <a:rPr lang="en-US" baseline="0" dirty="0" smtClean="0">
                <a:sym typeface="Wingdings" panose="05000000000000000000" pitchFamily="2" charset="2"/>
              </a:rPr>
              <a:t> user space context switch. Memory allocation per packet as well as the amount of CPU cycles spent on packet processing in the stack (due to excessive memory copy operations) leads to frequent mode switching and CPU cache pollution.</a:t>
            </a:r>
            <a:endParaRPr lang="en-US" dirty="0"/>
          </a:p>
        </p:txBody>
      </p:sp>
      <p:sp>
        <p:nvSpPr>
          <p:cNvPr id="4" name="Slide Number Placeholder 3"/>
          <p:cNvSpPr>
            <a:spLocks noGrp="1"/>
          </p:cNvSpPr>
          <p:nvPr>
            <p:ph type="sldNum" sz="quarter" idx="10"/>
          </p:nvPr>
        </p:nvSpPr>
        <p:spPr/>
        <p:txBody>
          <a:bodyPr/>
          <a:lstStyle/>
          <a:p>
            <a:fld id="{B9830AEF-C118-46E1-BA6A-8E2AE91DC594}" type="slidenum">
              <a:rPr lang="en-US" smtClean="0"/>
              <a:t>6</a:t>
            </a:fld>
            <a:endParaRPr lang="en-US"/>
          </a:p>
        </p:txBody>
      </p:sp>
    </p:spTree>
    <p:extLst>
      <p:ext uri="{BB962C8B-B14F-4D97-AF65-F5344CB8AC3E}">
        <p14:creationId xmlns:p14="http://schemas.microsoft.com/office/powerpoint/2010/main" val="447569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mTCP</a:t>
            </a:r>
            <a:r>
              <a:rPr lang="en-US" dirty="0" smtClean="0"/>
              <a:t> is a user space TCP/IP stack that is built on</a:t>
            </a:r>
            <a:r>
              <a:rPr lang="en-US" baseline="0" dirty="0" smtClean="0"/>
              <a:t> the user space Intel DPDK suite. </a:t>
            </a:r>
            <a:r>
              <a:rPr lang="en-US" baseline="0" dirty="0" err="1" smtClean="0"/>
              <a:t>mTCP</a:t>
            </a:r>
            <a:r>
              <a:rPr lang="en-US" baseline="0" dirty="0" smtClean="0"/>
              <a:t> also works on top of </a:t>
            </a:r>
            <a:r>
              <a:rPr lang="en-US" baseline="0" dirty="0" err="1" smtClean="0"/>
              <a:t>Netmap</a:t>
            </a:r>
            <a:r>
              <a:rPr lang="en-US" baseline="0" dirty="0" smtClean="0"/>
              <a:t> driver. </a:t>
            </a:r>
          </a:p>
          <a:p>
            <a:pPr marL="171450" indent="-171450">
              <a:buFontTx/>
              <a:buChar char="-"/>
            </a:pPr>
            <a:r>
              <a:rPr lang="en-US" baseline="0" dirty="0" smtClean="0"/>
              <a:t>It bypasses the kernel networking stack.</a:t>
            </a:r>
          </a:p>
          <a:p>
            <a:pPr marL="171450" indent="-171450">
              <a:buFontTx/>
              <a:buChar char="-"/>
            </a:pPr>
            <a:r>
              <a:rPr lang="en-US" baseline="0" dirty="0" err="1" smtClean="0"/>
              <a:t>mTCP</a:t>
            </a:r>
            <a:r>
              <a:rPr lang="en-US" baseline="0" dirty="0" smtClean="0"/>
              <a:t>, like DPDK, is multi-core aware (which makes it highly parallelizable) and follows a run-to-completion model.</a:t>
            </a:r>
          </a:p>
          <a:p>
            <a:pPr marL="0" indent="0">
              <a:buFontTx/>
              <a:buNone/>
            </a:pPr>
            <a:endParaRPr lang="en-US" dirty="0"/>
          </a:p>
        </p:txBody>
      </p:sp>
      <p:sp>
        <p:nvSpPr>
          <p:cNvPr id="4" name="Slide Number Placeholder 3"/>
          <p:cNvSpPr>
            <a:spLocks noGrp="1"/>
          </p:cNvSpPr>
          <p:nvPr>
            <p:ph type="sldNum" sz="quarter" idx="10"/>
          </p:nvPr>
        </p:nvSpPr>
        <p:spPr/>
        <p:txBody>
          <a:bodyPr/>
          <a:lstStyle/>
          <a:p>
            <a:fld id="{B9830AEF-C118-46E1-BA6A-8E2AE91DC594}" type="slidenum">
              <a:rPr lang="en-US" smtClean="0"/>
              <a:t>7</a:t>
            </a:fld>
            <a:endParaRPr lang="en-US"/>
          </a:p>
        </p:txBody>
      </p:sp>
    </p:spTree>
    <p:extLst>
      <p:ext uri="{BB962C8B-B14F-4D97-AF65-F5344CB8AC3E}">
        <p14:creationId xmlns:p14="http://schemas.microsoft.com/office/powerpoint/2010/main" val="2379460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determine whether</a:t>
            </a:r>
            <a:r>
              <a:rPr lang="en-US" baseline="0" dirty="0" smtClean="0"/>
              <a:t> the Linux kernel is really the bottleneck, we conducted an experiment on a TCP server that ping pong’s 64B messages to the client. We run this experiment with (1) Linux, (2) Linux w/ SO_REUSEPORT socket option (which is multi-core friendly), and (3) </a:t>
            </a:r>
            <a:r>
              <a:rPr lang="en-US" baseline="0" dirty="0" err="1" smtClean="0"/>
              <a:t>mTCP</a:t>
            </a:r>
            <a:r>
              <a:rPr lang="en-US" baseline="0" dirty="0" smtClean="0"/>
              <a:t>. We clearly see that neither Linux versions improve performance as # of cores are increased. On the other hand, </a:t>
            </a:r>
            <a:r>
              <a:rPr lang="en-US" baseline="0" dirty="0" err="1" smtClean="0"/>
              <a:t>mTCP</a:t>
            </a:r>
            <a:r>
              <a:rPr lang="en-US" baseline="0" dirty="0" smtClean="0"/>
              <a:t>-enabled application server shows a linear growth in performance as more cores are assigned to it.</a:t>
            </a:r>
            <a:endParaRPr lang="en-US" dirty="0"/>
          </a:p>
        </p:txBody>
      </p:sp>
      <p:sp>
        <p:nvSpPr>
          <p:cNvPr id="4" name="Slide Number Placeholder 3"/>
          <p:cNvSpPr>
            <a:spLocks noGrp="1"/>
          </p:cNvSpPr>
          <p:nvPr>
            <p:ph type="sldNum" sz="quarter" idx="10"/>
          </p:nvPr>
        </p:nvSpPr>
        <p:spPr/>
        <p:txBody>
          <a:bodyPr/>
          <a:lstStyle/>
          <a:p>
            <a:fld id="{B9830AEF-C118-46E1-BA6A-8E2AE91DC594}" type="slidenum">
              <a:rPr lang="en-US" smtClean="0"/>
              <a:t>8</a:t>
            </a:fld>
            <a:endParaRPr lang="en-US"/>
          </a:p>
        </p:txBody>
      </p:sp>
    </p:spTree>
    <p:extLst>
      <p:ext uri="{BB962C8B-B14F-4D97-AF65-F5344CB8AC3E}">
        <p14:creationId xmlns:p14="http://schemas.microsoft.com/office/powerpoint/2010/main" val="420548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an example design of the </a:t>
            </a:r>
            <a:r>
              <a:rPr lang="en-US" baseline="0" dirty="0" err="1" smtClean="0"/>
              <a:t>mTCP</a:t>
            </a:r>
            <a:r>
              <a:rPr lang="en-US" baseline="0" dirty="0" smtClean="0"/>
              <a:t>-version of node.js (2-core setup) system. Each core runs its own independent instance of node.js. </a:t>
            </a:r>
            <a:endParaRPr lang="en-US" dirty="0" smtClean="0"/>
          </a:p>
          <a:p>
            <a:r>
              <a:rPr lang="en-US" dirty="0" smtClean="0"/>
              <a:t>We make sure that packets that enter the</a:t>
            </a:r>
            <a:r>
              <a:rPr lang="en-US" baseline="0" dirty="0" smtClean="0"/>
              <a:t> system are processed in the same core throughout the lifetime of the connection. Packets are distributed across NIC queues using symmetric RSS algorithm. The packets are handled first in the </a:t>
            </a:r>
            <a:r>
              <a:rPr lang="en-US" baseline="0" dirty="0" err="1" smtClean="0"/>
              <a:t>mTCP</a:t>
            </a:r>
            <a:r>
              <a:rPr lang="en-US" baseline="0" dirty="0" smtClean="0"/>
              <a:t> thread where packet I/O &amp; TCP/IP state management is done before the payload is passed to the node.js application thread. Each core has its own dedicated listening queue and its own file descriptor queue. This dual-thread architecture per CPU core ensures that the application thread does not starve time-critical </a:t>
            </a:r>
            <a:r>
              <a:rPr lang="en-US" baseline="0" dirty="0" err="1" smtClean="0"/>
              <a:t>mTCP</a:t>
            </a:r>
            <a:r>
              <a:rPr lang="en-US" baseline="0" dirty="0" smtClean="0"/>
              <a:t> tasks such as ACK responses, timeouts etc.</a:t>
            </a:r>
            <a:endParaRPr lang="en-US" dirty="0"/>
          </a:p>
        </p:txBody>
      </p:sp>
      <p:sp>
        <p:nvSpPr>
          <p:cNvPr id="4" name="Slide Number Placeholder 3"/>
          <p:cNvSpPr>
            <a:spLocks noGrp="1"/>
          </p:cNvSpPr>
          <p:nvPr>
            <p:ph type="sldNum" sz="quarter" idx="10"/>
          </p:nvPr>
        </p:nvSpPr>
        <p:spPr/>
        <p:txBody>
          <a:bodyPr/>
          <a:lstStyle/>
          <a:p>
            <a:fld id="{B9830AEF-C118-46E1-BA6A-8E2AE91DC594}" type="slidenum">
              <a:rPr lang="en-US" smtClean="0"/>
              <a:t>9</a:t>
            </a:fld>
            <a:endParaRPr lang="en-US"/>
          </a:p>
        </p:txBody>
      </p:sp>
    </p:spTree>
    <p:extLst>
      <p:ext uri="{BB962C8B-B14F-4D97-AF65-F5344CB8AC3E}">
        <p14:creationId xmlns:p14="http://schemas.microsoft.com/office/powerpoint/2010/main" val="16401292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2221197"/>
            <a:ext cx="8212886" cy="1102519"/>
          </a:xfrm>
        </p:spPr>
        <p:txBody>
          <a:bodyPr lIns="0" rIns="0" anchor="b" anchorCtr="0">
            <a:noAutofit/>
          </a:bodyPr>
          <a:lstStyle>
            <a:lvl1pPr>
              <a:defRPr sz="2800" baseline="0">
                <a:solidFill>
                  <a:schemeClr val="bg1"/>
                </a:solidFill>
                <a:latin typeface="+mj-lt"/>
                <a:cs typeface="Intel Clear Light" panose="020B0404020203020204" pitchFamily="34" charset="0"/>
              </a:defRPr>
            </a:lvl1pPr>
          </a:lstStyle>
          <a:p>
            <a:r>
              <a:rPr lang="en-US" dirty="0" err="1" smtClean="0"/>
              <a:t>28pt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3488723"/>
            <a:ext cx="6330212" cy="925360"/>
          </a:xfrm>
        </p:spPr>
        <p:txBody>
          <a:bodyPr lIns="0" rIns="0">
            <a:noAutofit/>
          </a:bodyPr>
          <a:lstStyle>
            <a:lvl1pPr marL="0" indent="0" algn="l">
              <a:buNone/>
              <a:defRPr sz="1200" b="1" baseline="0">
                <a:solidFill>
                  <a:schemeClr val="bg1"/>
                </a:solidFill>
                <a:latin typeface="+mn-lt"/>
                <a:cs typeface="Intel Clear" panose="020B06040202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12pt</a:t>
            </a:r>
            <a:r>
              <a:rPr lang="en-US" dirty="0" smtClean="0"/>
              <a:t> Intel Clear Bolded Subhead, Date, Etc.</a:t>
            </a:r>
            <a:endParaRPr lang="en-US" dirty="0"/>
          </a:p>
        </p:txBody>
      </p:sp>
      <p:sp>
        <p:nvSpPr>
          <p:cNvPr id="7" name="Rectangle 6"/>
          <p:cNvSpPr/>
          <p:nvPr/>
        </p:nvSpPr>
        <p:spPr>
          <a:xfrm>
            <a:off x="455613" y="4813300"/>
            <a:ext cx="1758495" cy="123111"/>
          </a:xfrm>
          <a:prstGeom prst="rect">
            <a:avLst/>
          </a:prstGeom>
        </p:spPr>
        <p:txBody>
          <a:bodyPr wrap="none" lIns="0" tIns="0" rIns="0" bIns="0">
            <a:spAutoFit/>
          </a:bodyPr>
          <a:lstStyle/>
          <a:p>
            <a:pPr algn="l" rtl="0"/>
            <a:r>
              <a:rPr lang="en-US" sz="800" b="0" i="0" u="none" strike="noStrike" kern="1200" baseline="0" dirty="0" smtClean="0">
                <a:solidFill>
                  <a:schemeClr val="accent3"/>
                </a:solidFill>
                <a:latin typeface="+mn-lt"/>
                <a:ea typeface="+mn-ea"/>
                <a:cs typeface="Neo Sans Intel"/>
              </a:rPr>
              <a:t>Intel Confidential — Internal Use Only</a:t>
            </a:r>
          </a:p>
        </p:txBody>
      </p:sp>
      <p:pic>
        <p:nvPicPr>
          <p:cNvPr id="9" name="Picture 3" descr="W:\Clients\Intel\PRODUCTION\2012_13_Production\ASSETS_LOGOS_2012-13\Assets_Complete_2012-13\ PEEL AWAY\Intel_Peels\Intel_Peels_RGB\Peel_rgb_png\peel_rt_btm_drkBlue_rgb_2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7535" y="4035643"/>
            <a:ext cx="1426464" cy="1102868"/>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36572" y="1432296"/>
            <a:ext cx="2049636" cy="575264"/>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p:cNvSpPr txBox="1"/>
          <p:nvPr/>
        </p:nvSpPr>
        <p:spPr>
          <a:xfrm>
            <a:off x="353563" y="4493512"/>
            <a:ext cx="2900000" cy="338554"/>
          </a:xfrm>
          <a:prstGeom prst="rect">
            <a:avLst/>
          </a:prstGeom>
          <a:noFill/>
        </p:spPr>
        <p:txBody>
          <a:bodyPr wrap="square" rtlCol="0">
            <a:spAutoFit/>
          </a:bodyPr>
          <a:lstStyle/>
          <a:p>
            <a:r>
              <a:rPr lang="en-US" sz="1600" dirty="0" smtClean="0">
                <a:solidFill>
                  <a:schemeClr val="bg1"/>
                </a:solidFill>
                <a:latin typeface="+mn-lt"/>
                <a:cs typeface="Neo Sans Intel"/>
              </a:rPr>
              <a:t>Intel Labs</a:t>
            </a:r>
          </a:p>
        </p:txBody>
      </p:sp>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1619587"/>
            <a:ext cx="7772400" cy="1021556"/>
          </a:xfrm>
        </p:spPr>
        <p:txBody>
          <a:bodyPr anchor="b" anchorCtr="0">
            <a:noAutofit/>
          </a:bodyPr>
          <a:lstStyle>
            <a:lvl1pPr algn="l">
              <a:defRPr sz="2800" b="0" cap="none">
                <a:solidFill>
                  <a:schemeClr val="accent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p:ph type="body" idx="1" hasCustomPrompt="1"/>
          </p:nvPr>
        </p:nvSpPr>
        <p:spPr>
          <a:xfrm>
            <a:off x="455613" y="2752675"/>
            <a:ext cx="7772400" cy="1125140"/>
          </a:xfrm>
        </p:spPr>
        <p:txBody>
          <a:bodyPr anchor="t" anchorCtr="0">
            <a:noAutofit/>
          </a:bodyPr>
          <a:lstStyle>
            <a:lvl1pPr marL="0" indent="0">
              <a:buNone/>
              <a:defRPr sz="1200" b="1"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a:p>
        </p:txBody>
      </p:sp>
      <p:sp>
        <p:nvSpPr>
          <p:cNvPr id="5" name="Footer Placeholder 4"/>
          <p:cNvSpPr txBox="1">
            <a:spLocks/>
          </p:cNvSpPr>
          <p:nvPr/>
        </p:nvSpPr>
        <p:spPr>
          <a:xfrm>
            <a:off x="398463" y="4793887"/>
            <a:ext cx="2895600" cy="273844"/>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smtClean="0">
                <a:solidFill>
                  <a:schemeClr val="tx2"/>
                </a:solidFill>
                <a:cs typeface="Neo Sans Intel"/>
              </a:rPr>
              <a:t>Intel Labs</a:t>
            </a:r>
          </a:p>
        </p:txBody>
      </p:sp>
      <p:sp>
        <p:nvSpPr>
          <p:cNvPr id="8" name="Rectangle 7"/>
          <p:cNvSpPr/>
          <p:nvPr/>
        </p:nvSpPr>
        <p:spPr>
          <a:xfrm>
            <a:off x="3623045" y="4864085"/>
            <a:ext cx="1974900" cy="276999"/>
          </a:xfrm>
          <a:prstGeom prst="rect">
            <a:avLst/>
          </a:prstGeom>
        </p:spPr>
        <p:txBody>
          <a:bodyPr wrap="none" lIns="0" tIns="0" rIns="0" bIns="0">
            <a:spAutoFit/>
          </a:bodyPr>
          <a:lstStyle/>
          <a:p>
            <a:pPr algn="l" rtl="0"/>
            <a:r>
              <a:rPr lang="en-US" sz="900" b="0" i="0" u="none" strike="noStrike" kern="1200" baseline="0" dirty="0" smtClean="0">
                <a:solidFill>
                  <a:schemeClr val="tx2"/>
                </a:solidFill>
                <a:latin typeface="+mn-lt"/>
                <a:ea typeface="+mn-ea"/>
                <a:cs typeface="Neo Sans Intel"/>
              </a:rPr>
              <a:t>Intel Confidential — Internal Use Only</a:t>
            </a:r>
          </a:p>
          <a:p>
            <a:pPr algn="l" rtl="0"/>
            <a:endParaRPr lang="en-US" sz="900" b="0" i="0" u="none" strike="noStrike" kern="1200" baseline="0" dirty="0" smtClean="0">
              <a:solidFill>
                <a:schemeClr val="tx2"/>
              </a:solidFill>
              <a:latin typeface="+mn-lt"/>
              <a:ea typeface="+mn-ea"/>
              <a:cs typeface="Neo Sans Intel"/>
            </a:endParaRPr>
          </a:p>
        </p:txBody>
      </p:sp>
    </p:spTree>
    <p:extLst>
      <p:ext uri="{BB962C8B-B14F-4D97-AF65-F5344CB8AC3E}">
        <p14:creationId xmlns:p14="http://schemas.microsoft.com/office/powerpoint/2010/main" val="2403727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solidFill>
          <a:schemeClr val="accent1"/>
        </a:solidFill>
        <a:effectLst/>
      </p:bgPr>
    </p:bg>
    <p:spTree>
      <p:nvGrpSpPr>
        <p:cNvPr id="1" name=""/>
        <p:cNvGrpSpPr/>
        <p:nvPr/>
      </p:nvGrpSpPr>
      <p:grpSpPr>
        <a:xfrm>
          <a:off x="0" y="0"/>
          <a:ext cx="0" cy="0"/>
          <a:chOff x="0" y="0"/>
          <a:chExt cx="0" cy="0"/>
        </a:xfrm>
      </p:grpSpPr>
      <p:pic>
        <p:nvPicPr>
          <p:cNvPr id="6146" name="Picture 2" descr="\\.psf\Home\Desktop\WideFooterAIRe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hasCustomPrompt="1"/>
          </p:nvPr>
        </p:nvSpPr>
        <p:spPr>
          <a:xfrm>
            <a:off x="455613" y="1619587"/>
            <a:ext cx="7772400" cy="1021556"/>
          </a:xfrm>
        </p:spPr>
        <p:txBody>
          <a:bodyPr anchor="b" anchorCtr="0">
            <a:noAutofit/>
          </a:bodyPr>
          <a:lstStyle>
            <a:lvl1pPr algn="l">
              <a:defRPr sz="2800" b="0" cap="none">
                <a:solidFill>
                  <a:schemeClr val="bg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p:ph type="body" idx="1" hasCustomPrompt="1"/>
          </p:nvPr>
        </p:nvSpPr>
        <p:spPr>
          <a:xfrm>
            <a:off x="455613" y="2752675"/>
            <a:ext cx="7772400" cy="1125140"/>
          </a:xfrm>
        </p:spPr>
        <p:txBody>
          <a:bodyPr anchor="t" anchorCtr="0">
            <a:noAutofit/>
          </a:bodyPr>
          <a:lstStyle>
            <a:lvl1pPr marL="0" indent="0">
              <a:buNone/>
              <a:defRPr sz="1200" b="1"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E2556C5-CE8C-6547-B838-EA80C61A4AF7}" type="slidenum">
              <a:rPr lang="en-US" smtClean="0"/>
              <a:pPr/>
              <a:t>‹#›</a:t>
            </a:fld>
            <a:endParaRPr lang="en-US"/>
          </a:p>
        </p:txBody>
      </p:sp>
      <p:sp>
        <p:nvSpPr>
          <p:cNvPr id="7" name="Footer Placeholder 4"/>
          <p:cNvSpPr txBox="1">
            <a:spLocks/>
          </p:cNvSpPr>
          <p:nvPr/>
        </p:nvSpPr>
        <p:spPr>
          <a:xfrm>
            <a:off x="398463" y="4793887"/>
            <a:ext cx="2895600" cy="273844"/>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smtClean="0">
                <a:solidFill>
                  <a:schemeClr val="bg1"/>
                </a:solidFill>
                <a:cs typeface="Neo Sans Intel"/>
              </a:rPr>
              <a:t>Intel Labs</a:t>
            </a:r>
          </a:p>
        </p:txBody>
      </p:sp>
      <p:sp>
        <p:nvSpPr>
          <p:cNvPr id="9" name="Rectangle 8"/>
          <p:cNvSpPr/>
          <p:nvPr/>
        </p:nvSpPr>
        <p:spPr>
          <a:xfrm>
            <a:off x="3623045" y="4864085"/>
            <a:ext cx="1974900" cy="276999"/>
          </a:xfrm>
          <a:prstGeom prst="rect">
            <a:avLst/>
          </a:prstGeom>
        </p:spPr>
        <p:txBody>
          <a:bodyPr wrap="none" lIns="0" tIns="0" rIns="0" bIns="0">
            <a:spAutoFit/>
          </a:bodyPr>
          <a:lstStyle/>
          <a:p>
            <a:pPr algn="l" rtl="0"/>
            <a:r>
              <a:rPr lang="en-US" sz="900" b="0" i="0" u="none" strike="noStrike" kern="1200" baseline="0" dirty="0" smtClean="0">
                <a:solidFill>
                  <a:schemeClr val="bg1"/>
                </a:solidFill>
                <a:latin typeface="+mn-lt"/>
                <a:ea typeface="+mn-ea"/>
                <a:cs typeface="Neo Sans Intel"/>
              </a:rPr>
              <a:t>Intel Confidential — Internal Use Only</a:t>
            </a:r>
          </a:p>
          <a:p>
            <a:pPr algn="l" rtl="0"/>
            <a:endParaRPr lang="en-US" sz="900" b="0" i="0" u="none" strike="noStrike" kern="1200" baseline="0" dirty="0" smtClean="0">
              <a:solidFill>
                <a:schemeClr val="bg1"/>
              </a:solidFill>
              <a:latin typeface="+mn-lt"/>
              <a:ea typeface="+mn-ea"/>
              <a:cs typeface="Neo Sans Intel"/>
            </a:endParaRPr>
          </a:p>
        </p:txBody>
      </p:sp>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solidFill>
          <a:schemeClr val="accent1"/>
        </a:solidFill>
        <a:effectLst/>
      </p:bgPr>
    </p:bg>
    <p:spTree>
      <p:nvGrpSpPr>
        <p:cNvPr id="1" name=""/>
        <p:cNvGrpSpPr/>
        <p:nvPr/>
      </p:nvGrpSpPr>
      <p:grpSpPr>
        <a:xfrm>
          <a:off x="0" y="0"/>
          <a:ext cx="0" cy="0"/>
          <a:chOff x="0" y="0"/>
          <a:chExt cx="0" cy="0"/>
        </a:xfrm>
      </p:grpSpPr>
      <p:pic>
        <p:nvPicPr>
          <p:cNvPr id="14" name="Picture 2" descr="\\.psf\Home\Desktop\WideFooterAIRe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hasCustomPrompt="1"/>
          </p:nvPr>
        </p:nvSpPr>
        <p:spPr>
          <a:xfrm>
            <a:off x="455613" y="2153552"/>
            <a:ext cx="7772400" cy="1021556"/>
          </a:xfrm>
        </p:spPr>
        <p:txBody>
          <a:bodyPr anchor="b" anchorCtr="0">
            <a:noAutofit/>
          </a:bodyPr>
          <a:lstStyle>
            <a:lvl1pPr algn="l">
              <a:defRPr sz="2800" b="0" cap="none">
                <a:solidFill>
                  <a:schemeClr val="bg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p:ph type="body" idx="1" hasCustomPrompt="1"/>
          </p:nvPr>
        </p:nvSpPr>
        <p:spPr>
          <a:xfrm>
            <a:off x="455613" y="3286641"/>
            <a:ext cx="7772400" cy="1125140"/>
          </a:xfrm>
        </p:spPr>
        <p:txBody>
          <a:bodyPr anchor="t" anchorCtr="0">
            <a:noAutofit/>
          </a:bodyPr>
          <a:lstStyle>
            <a:lvl1pPr marL="0" indent="0">
              <a:buNone/>
              <a:defRPr sz="1200" b="1">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E2556C5-CE8C-6547-B838-EA80C61A4AF7}" type="slidenum">
              <a:rPr lang="en-US" smtClean="0"/>
              <a:pPr/>
              <a:t>‹#›</a:t>
            </a:fld>
            <a:endParaRPr lang="en-US"/>
          </a:p>
        </p:txBody>
      </p:sp>
      <p:sp>
        <p:nvSpPr>
          <p:cNvPr id="5" name="Picture Placeholder 4"/>
          <p:cNvSpPr>
            <a:spLocks noGrp="1"/>
          </p:cNvSpPr>
          <p:nvPr>
            <p:ph type="pic" sz="quarter" idx="13"/>
          </p:nvPr>
        </p:nvSpPr>
        <p:spPr>
          <a:xfrm>
            <a:off x="0" y="1"/>
            <a:ext cx="9144000" cy="2574131"/>
          </a:xfrm>
          <a:solidFill>
            <a:schemeClr val="bg2">
              <a:lumMod val="20000"/>
              <a:lumOff val="80000"/>
            </a:schemeClr>
          </a:solidFill>
        </p:spPr>
        <p:txBody>
          <a:bodyPr/>
          <a:lstStyle>
            <a:lvl1pPr>
              <a:defRPr>
                <a:solidFill>
                  <a:schemeClr val="bg1"/>
                </a:solidFill>
              </a:defRPr>
            </a:lvl1pPr>
          </a:lstStyle>
          <a:p>
            <a:r>
              <a:rPr lang="en-US" smtClean="0"/>
              <a:t>Click icon to add picture</a:t>
            </a:r>
            <a:endParaRPr lang="en-US"/>
          </a:p>
        </p:txBody>
      </p:sp>
      <p:sp>
        <p:nvSpPr>
          <p:cNvPr id="7" name="Footer Placeholder 4"/>
          <p:cNvSpPr txBox="1">
            <a:spLocks/>
          </p:cNvSpPr>
          <p:nvPr/>
        </p:nvSpPr>
        <p:spPr>
          <a:xfrm>
            <a:off x="398463" y="4793887"/>
            <a:ext cx="2895600" cy="273844"/>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smtClean="0">
                <a:solidFill>
                  <a:schemeClr val="bg1"/>
                </a:solidFill>
                <a:cs typeface="Neo Sans Intel"/>
              </a:rPr>
              <a:t>Intel Labs</a:t>
            </a:r>
          </a:p>
        </p:txBody>
      </p:sp>
      <p:sp>
        <p:nvSpPr>
          <p:cNvPr id="9" name="Rectangle 8"/>
          <p:cNvSpPr/>
          <p:nvPr/>
        </p:nvSpPr>
        <p:spPr>
          <a:xfrm>
            <a:off x="3623045" y="4864085"/>
            <a:ext cx="1974900" cy="276999"/>
          </a:xfrm>
          <a:prstGeom prst="rect">
            <a:avLst/>
          </a:prstGeom>
        </p:spPr>
        <p:txBody>
          <a:bodyPr wrap="none" lIns="0" tIns="0" rIns="0" bIns="0">
            <a:spAutoFit/>
          </a:bodyPr>
          <a:lstStyle/>
          <a:p>
            <a:pPr algn="l" rtl="0"/>
            <a:r>
              <a:rPr lang="en-US" sz="900" b="0" i="0" u="none" strike="noStrike" kern="1200" baseline="0" dirty="0" smtClean="0">
                <a:solidFill>
                  <a:schemeClr val="bg1"/>
                </a:solidFill>
                <a:latin typeface="+mn-lt"/>
                <a:ea typeface="+mn-ea"/>
                <a:cs typeface="Neo Sans Intel"/>
              </a:rPr>
              <a:t>Intel Confidential — Internal Use Only</a:t>
            </a:r>
          </a:p>
          <a:p>
            <a:pPr algn="l" rtl="0"/>
            <a:endParaRPr lang="en-US" sz="900" b="0" i="0" u="none" strike="noStrike" kern="1200" baseline="0" dirty="0" smtClean="0">
              <a:solidFill>
                <a:schemeClr val="bg1"/>
              </a:solidFill>
              <a:latin typeface="+mn-lt"/>
              <a:ea typeface="+mn-ea"/>
              <a:cs typeface="Neo Sans Intel"/>
            </a:endParaRPr>
          </a:p>
        </p:txBody>
      </p:sp>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8848"/>
            <a:ext cx="8228012" cy="868680"/>
          </a:xfrm>
        </p:spPr>
        <p:txBody>
          <a:bodyPr/>
          <a:lstStyle>
            <a:lvl1pPr>
              <a:defRPr/>
            </a:lvl1pPr>
          </a:lstStyle>
          <a:p>
            <a:r>
              <a:rPr lang="en-US" dirty="0" err="1" smtClean="0"/>
              <a:t>28pt</a:t>
            </a:r>
            <a:r>
              <a:rPr lang="en-US" dirty="0" smtClean="0"/>
              <a:t> Intel Clear Light Headline</a:t>
            </a:r>
            <a:endParaRPr lang="en-US" dirty="0"/>
          </a:p>
        </p:txBody>
      </p:sp>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a:p>
        </p:txBody>
      </p:sp>
      <p:sp>
        <p:nvSpPr>
          <p:cNvPr id="6" name="Footer Placeholder 4"/>
          <p:cNvSpPr txBox="1">
            <a:spLocks/>
          </p:cNvSpPr>
          <p:nvPr/>
        </p:nvSpPr>
        <p:spPr>
          <a:xfrm>
            <a:off x="398463" y="4793887"/>
            <a:ext cx="2895600" cy="273844"/>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smtClean="0">
                <a:solidFill>
                  <a:schemeClr val="tx2"/>
                </a:solidFill>
                <a:cs typeface="Neo Sans Intel"/>
              </a:rPr>
              <a:t>Intel Labs</a:t>
            </a:r>
          </a:p>
        </p:txBody>
      </p:sp>
      <p:sp>
        <p:nvSpPr>
          <p:cNvPr id="8" name="Rectangle 7"/>
          <p:cNvSpPr/>
          <p:nvPr/>
        </p:nvSpPr>
        <p:spPr>
          <a:xfrm>
            <a:off x="3623045" y="4864085"/>
            <a:ext cx="1974900" cy="276999"/>
          </a:xfrm>
          <a:prstGeom prst="rect">
            <a:avLst/>
          </a:prstGeom>
        </p:spPr>
        <p:txBody>
          <a:bodyPr wrap="none" lIns="0" tIns="0" rIns="0" bIns="0">
            <a:spAutoFit/>
          </a:bodyPr>
          <a:lstStyle/>
          <a:p>
            <a:pPr algn="l" rtl="0"/>
            <a:r>
              <a:rPr lang="en-US" sz="900" b="0" i="0" u="none" strike="noStrike" kern="1200" baseline="0" dirty="0" smtClean="0">
                <a:solidFill>
                  <a:schemeClr val="tx2"/>
                </a:solidFill>
                <a:latin typeface="+mn-lt"/>
                <a:ea typeface="+mn-ea"/>
                <a:cs typeface="Neo Sans Intel"/>
              </a:rPr>
              <a:t>Intel Confidential — Internal Use Only</a:t>
            </a:r>
          </a:p>
          <a:p>
            <a:pPr algn="l" rtl="0"/>
            <a:endParaRPr lang="en-US" sz="900" b="0" i="0" u="none" strike="noStrike" kern="1200" baseline="0" dirty="0" smtClean="0">
              <a:solidFill>
                <a:schemeClr val="tx2"/>
              </a:solidFill>
              <a:latin typeface="+mn-lt"/>
              <a:ea typeface="+mn-ea"/>
              <a:cs typeface="Neo Sans Intel"/>
            </a:endParaRPr>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455613" y="4813300"/>
            <a:ext cx="1758495" cy="123111"/>
          </a:xfrm>
          <a:prstGeom prst="rect">
            <a:avLst/>
          </a:prstGeom>
        </p:spPr>
        <p:txBody>
          <a:bodyPr wrap="none" lIns="0" tIns="0" rIns="0" bIns="0">
            <a:spAutoFit/>
          </a:bodyPr>
          <a:lstStyle/>
          <a:p>
            <a:pPr algn="l" rtl="0"/>
            <a:r>
              <a:rPr lang="en-US" sz="800" b="0" i="0" u="none" strike="noStrike" kern="1200" baseline="0" dirty="0" smtClean="0">
                <a:solidFill>
                  <a:schemeClr val="accent3"/>
                </a:solidFill>
                <a:latin typeface="+mn-lt"/>
                <a:ea typeface="+mn-ea"/>
                <a:cs typeface="Neo Sans Intel"/>
              </a:rPr>
              <a:t>Intel Confidential — Internal Use Only</a:t>
            </a:r>
          </a:p>
        </p:txBody>
      </p:sp>
      <p:pic>
        <p:nvPicPr>
          <p:cNvPr id="4" name="Picture 2" descr="\\.psf\Home\Desktop\Inte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7432" y="1875130"/>
            <a:ext cx="2108795" cy="13898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256032" y="115432"/>
            <a:ext cx="8631936" cy="476600"/>
          </a:xfrm>
        </p:spPr>
        <p:txBody>
          <a:bodyPr/>
          <a:lstStyle>
            <a:lvl1pPr algn="ctr">
              <a:defRPr>
                <a:effectLst/>
                <a:latin typeface="Calibri Light" panose="020F0302020204030204" pitchFamily="34" charset="0"/>
                <a:cs typeface="Times New Roman" pitchFamily="18" charset="0"/>
              </a:defRPr>
            </a:lvl1pPr>
          </a:lstStyle>
          <a:p>
            <a:r>
              <a:rPr lang="en-US" altLang="ko-KR" dirty="0" smtClean="0"/>
              <a:t>Click to edit Master title style</a:t>
            </a:r>
            <a:endParaRPr lang="ko-KR" altLang="en-US" dirty="0"/>
          </a:p>
        </p:txBody>
      </p:sp>
      <p:sp>
        <p:nvSpPr>
          <p:cNvPr id="6" name="슬라이드 번호 개체 틀 5"/>
          <p:cNvSpPr>
            <a:spLocks noGrp="1"/>
          </p:cNvSpPr>
          <p:nvPr>
            <p:ph type="sldNum" sz="quarter" idx="12"/>
          </p:nvPr>
        </p:nvSpPr>
        <p:spPr/>
        <p:txBody>
          <a:bodyPr/>
          <a:lstStyle>
            <a:lvl1pPr>
              <a:defRPr>
                <a:latin typeface="+mj-lt"/>
                <a:cs typeface="Times New Roman" pitchFamily="18" charset="0"/>
              </a:defRPr>
            </a:lvl1pPr>
          </a:lstStyle>
          <a:p>
            <a:fld id="{9CC2917A-A0FC-4C1D-A82C-ACFA6652F6EB}" type="slidenum">
              <a:rPr lang="ko-KR" altLang="en-US" smtClean="0"/>
              <a:pPr/>
              <a:t>‹#›</a:t>
            </a:fld>
            <a:endParaRPr lang="ko-KR" altLang="en-US"/>
          </a:p>
        </p:txBody>
      </p:sp>
      <p:cxnSp>
        <p:nvCxnSpPr>
          <p:cNvPr id="8" name="직선 연결선 7"/>
          <p:cNvCxnSpPr/>
          <p:nvPr userDrawn="1"/>
        </p:nvCxnSpPr>
        <p:spPr>
          <a:xfrm>
            <a:off x="334978" y="592033"/>
            <a:ext cx="8552990" cy="0"/>
          </a:xfrm>
          <a:prstGeom prst="line">
            <a:avLst/>
          </a:prstGeom>
          <a:ln w="38100" cmpd="sng">
            <a:solidFill>
              <a:schemeClr val="tx1"/>
            </a:solidFill>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idx="1"/>
          </p:nvPr>
        </p:nvSpPr>
        <p:spPr>
          <a:xfrm>
            <a:off x="457200" y="932688"/>
            <a:ext cx="8229600" cy="3799302"/>
          </a:xfrm>
          <a:prstGeom prst="rect">
            <a:avLst/>
          </a:prstGeom>
        </p:spPr>
        <p:txBody>
          <a:bodyPr/>
          <a:lstStyle>
            <a:lvl2pPr marL="557213" indent="-214313">
              <a:buFont typeface="Arial" panose="020B0604020202020204" pitchFamily="34" charset="0"/>
              <a:buChar char="•"/>
              <a:defRPr/>
            </a:lvl2pPr>
            <a:lvl4pPr marL="1200150" indent="-171450">
              <a:buFont typeface="Arial" panose="020B0604020202020204" pitchFamily="34" charset="0"/>
              <a:buChar char="•"/>
              <a:defRPr/>
            </a:lvl4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Tree>
    <p:extLst>
      <p:ext uri="{BB962C8B-B14F-4D97-AF65-F5344CB8AC3E}">
        <p14:creationId xmlns:p14="http://schemas.microsoft.com/office/powerpoint/2010/main" val="19355476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1597295"/>
            <a:ext cx="7772186" cy="110309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17" y="2914793"/>
            <a:ext cx="6400371" cy="1314284"/>
          </a:xfrm>
        </p:spPr>
        <p:txBody>
          <a:bodyPr/>
          <a:lstStyle>
            <a:lvl1pPr marL="0" indent="0" algn="ctr">
              <a:buNone/>
              <a:defRPr/>
            </a:lvl1pPr>
            <a:lvl2pPr marL="308660" indent="0" algn="ctr">
              <a:buNone/>
              <a:defRPr/>
            </a:lvl2pPr>
            <a:lvl3pPr marL="617321" indent="0" algn="ctr">
              <a:buNone/>
              <a:defRPr/>
            </a:lvl3pPr>
            <a:lvl4pPr marL="925982" indent="0" algn="ctr">
              <a:buNone/>
              <a:defRPr/>
            </a:lvl4pPr>
            <a:lvl5pPr marL="1234643" indent="0" algn="ctr">
              <a:buNone/>
              <a:defRPr/>
            </a:lvl5pPr>
            <a:lvl6pPr marL="1543304" indent="0" algn="ctr">
              <a:buNone/>
              <a:defRPr/>
            </a:lvl6pPr>
            <a:lvl7pPr marL="1851965" indent="0" algn="ctr">
              <a:buNone/>
              <a:defRPr/>
            </a:lvl7pPr>
            <a:lvl8pPr marL="2160626" indent="0" algn="ctr">
              <a:buNone/>
              <a:defRPr/>
            </a:lvl8pPr>
            <a:lvl9pPr marL="2469287" indent="0" algn="ctr">
              <a:buNone/>
              <a:defRPr/>
            </a:lvl9pPr>
          </a:lstStyle>
          <a:p>
            <a:r>
              <a:rPr lang="en-US" smtClean="0"/>
              <a:t>Click to edit Master subtitle style</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42E24362-63DC-4172-AFDE-E83114EED9EB}" type="slidenum">
              <a:rPr lang="en-US"/>
              <a:pPr>
                <a:defRPr/>
              </a:pPr>
              <a:t>‹#›</a:t>
            </a:fld>
            <a:endParaRPr lang="en-US" dirty="0"/>
          </a:p>
        </p:txBody>
      </p:sp>
    </p:spTree>
    <p:extLst>
      <p:ext uri="{BB962C8B-B14F-4D97-AF65-F5344CB8AC3E}">
        <p14:creationId xmlns:p14="http://schemas.microsoft.com/office/powerpoint/2010/main" val="1234772379"/>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effectLst>
                  <a:outerShdw blurRad="38100" dist="38100" dir="2700000" algn="tl">
                    <a:srgbClr val="000000">
                      <a:alpha val="43137"/>
                    </a:srgbClr>
                  </a:outerShdw>
                </a:effectLst>
              </a:defRPr>
            </a:lvl1pPr>
            <a:lvl2pPr>
              <a:defRPr>
                <a:effectLst>
                  <a:outerShdw blurRad="38100" dist="38100" dir="2700000" algn="tl">
                    <a:srgbClr val="000000">
                      <a:alpha val="43137"/>
                    </a:srgbClr>
                  </a:outerShdw>
                </a:effectLst>
              </a:defRPr>
            </a:lvl2pPr>
            <a:lvl3pPr>
              <a:defRPr>
                <a:effectLst>
                  <a:outerShdw blurRad="38100" dist="38100" dir="2700000" algn="tl">
                    <a:srgbClr val="000000">
                      <a:alpha val="43137"/>
                    </a:srgbClr>
                  </a:outerShdw>
                </a:effectLst>
              </a:defRPr>
            </a:lvl3pPr>
            <a:lvl4pPr>
              <a:defRPr>
                <a:effectLst>
                  <a:outerShdw blurRad="38100" dist="38100" dir="2700000" algn="tl">
                    <a:srgbClr val="000000">
                      <a:alpha val="43137"/>
                    </a:srgbClr>
                  </a:outerShdw>
                </a:effectLst>
              </a:defRPr>
            </a:lvl4pPr>
            <a:lvl5pPr>
              <a:defRPr>
                <a:effectLst>
                  <a:outerShdw blurRad="38100" dist="38100" dir="2700000" algn="tl">
                    <a:srgbClr val="000000">
                      <a:alpha val="43137"/>
                    </a:srgbClr>
                  </a:outerShdw>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p:txBody>
          <a:bodyPr/>
          <a:lstStyle>
            <a:lvl1pPr>
              <a:defRPr sz="675" b="0">
                <a:effectLst>
                  <a:outerShdw blurRad="38100" dist="38100" dir="2700000" algn="tl">
                    <a:srgbClr val="000000">
                      <a:alpha val="43137"/>
                    </a:srgbClr>
                  </a:outerShdw>
                </a:effectLst>
              </a:defRPr>
            </a:lvl1pPr>
          </a:lstStyle>
          <a:p>
            <a:pPr>
              <a:defRPr/>
            </a:pPr>
            <a:fld id="{EE330B6A-8404-43FE-B03E-F18BCD5FE275}" type="slidenum">
              <a:rPr lang="en-US"/>
              <a:pPr>
                <a:defRPr/>
              </a:pPr>
              <a:t>‹#›</a:t>
            </a:fld>
            <a:endParaRPr lang="en-US" dirty="0"/>
          </a:p>
        </p:txBody>
      </p:sp>
    </p:spTree>
    <p:extLst>
      <p:ext uri="{BB962C8B-B14F-4D97-AF65-F5344CB8AC3E}">
        <p14:creationId xmlns:p14="http://schemas.microsoft.com/office/powerpoint/2010/main" val="290104272"/>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1632" y="3305005"/>
            <a:ext cx="7773614" cy="1021625"/>
          </a:xfrm>
        </p:spPr>
        <p:txBody>
          <a:bodyPr anchor="t"/>
          <a:lstStyle>
            <a:lvl1pPr algn="l">
              <a:defRPr sz="27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1632" y="2180467"/>
            <a:ext cx="7773614" cy="1124538"/>
          </a:xfrm>
        </p:spPr>
        <p:txBody>
          <a:bodyPr anchor="b"/>
          <a:lstStyle>
            <a:lvl1pPr marL="0" indent="0">
              <a:buNone/>
              <a:defRPr sz="1350"/>
            </a:lvl1pPr>
            <a:lvl2pPr marL="308660" indent="0">
              <a:buNone/>
              <a:defRPr sz="1200"/>
            </a:lvl2pPr>
            <a:lvl3pPr marL="617321" indent="0">
              <a:buNone/>
              <a:defRPr sz="1050"/>
            </a:lvl3pPr>
            <a:lvl4pPr marL="925982" indent="0">
              <a:buNone/>
              <a:defRPr sz="975"/>
            </a:lvl4pPr>
            <a:lvl5pPr marL="1234643" indent="0">
              <a:buNone/>
              <a:defRPr sz="975"/>
            </a:lvl5pPr>
            <a:lvl6pPr marL="1543304" indent="0">
              <a:buNone/>
              <a:defRPr sz="975"/>
            </a:lvl6pPr>
            <a:lvl7pPr marL="1851965" indent="0">
              <a:buNone/>
              <a:defRPr sz="975"/>
            </a:lvl7pPr>
            <a:lvl8pPr marL="2160626" indent="0">
              <a:buNone/>
              <a:defRPr sz="975"/>
            </a:lvl8pPr>
            <a:lvl9pPr marL="2469287" indent="0">
              <a:buNone/>
              <a:defRPr sz="975"/>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fld id="{1392A9E2-8747-48EA-9D35-8D4EBA1C35EA}" type="slidenum">
              <a:rPr lang="en-US"/>
              <a:pPr>
                <a:defRPr/>
              </a:pPr>
              <a:t>‹#›</a:t>
            </a:fld>
            <a:endParaRPr lang="en-US" dirty="0"/>
          </a:p>
        </p:txBody>
      </p:sp>
    </p:spTree>
    <p:extLst>
      <p:ext uri="{BB962C8B-B14F-4D97-AF65-F5344CB8AC3E}">
        <p14:creationId xmlns:p14="http://schemas.microsoft.com/office/powerpoint/2010/main" val="1456716503"/>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908" y="1029128"/>
            <a:ext cx="3815358" cy="3113115"/>
          </a:xfrm>
        </p:spPr>
        <p:txBody>
          <a:bodyPr/>
          <a:lstStyle>
            <a:lvl1pPr>
              <a:defRPr sz="1875"/>
            </a:lvl1pPr>
            <a:lvl2pPr>
              <a:defRPr sz="165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447" y="1029128"/>
            <a:ext cx="3816788" cy="3113115"/>
          </a:xfrm>
        </p:spPr>
        <p:txBody>
          <a:bodyPr/>
          <a:lstStyle>
            <a:lvl1pPr>
              <a:defRPr sz="1875"/>
            </a:lvl1pPr>
            <a:lvl2pPr>
              <a:defRPr sz="165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36D03642-C3A3-442E-92EA-0D266C6E6672}" type="slidenum">
              <a:rPr lang="en-US"/>
              <a:pPr>
                <a:defRPr/>
              </a:pPr>
              <a:t>‹#›</a:t>
            </a:fld>
            <a:endParaRPr lang="en-US" dirty="0"/>
          </a:p>
        </p:txBody>
      </p:sp>
    </p:spTree>
    <p:extLst>
      <p:ext uri="{BB962C8B-B14F-4D97-AF65-F5344CB8AC3E}">
        <p14:creationId xmlns:p14="http://schemas.microsoft.com/office/powerpoint/2010/main" val="2195206120"/>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2355675"/>
            <a:ext cx="8212886" cy="1102519"/>
          </a:xfrm>
        </p:spPr>
        <p:txBody>
          <a:bodyPr lIns="0" rIns="0" anchor="b" anchorCtr="0">
            <a:noAutofit/>
          </a:bodyPr>
          <a:lstStyle>
            <a:lvl1pPr>
              <a:defRPr sz="2800" baseline="0">
                <a:solidFill>
                  <a:schemeClr val="bg1"/>
                </a:solidFill>
                <a:latin typeface="+mj-lt"/>
                <a:cs typeface="Intel Clear Light" panose="020B0404020203020204" pitchFamily="34" charset="0"/>
              </a:defRPr>
            </a:lvl1pPr>
          </a:lstStyle>
          <a:p>
            <a:r>
              <a:rPr lang="en-US" dirty="0" err="1" smtClean="0"/>
              <a:t>28pt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3623201"/>
            <a:ext cx="6330212" cy="925360"/>
          </a:xfrm>
        </p:spPr>
        <p:txBody>
          <a:bodyPr lIns="0" rIns="0">
            <a:noAutofit/>
          </a:bodyPr>
          <a:lstStyle>
            <a:lvl1pPr marL="0" indent="0" algn="l">
              <a:buNone/>
              <a:defRPr sz="1200" b="1" baseline="0">
                <a:solidFill>
                  <a:srgbClr val="FFDA00"/>
                </a:solidFill>
                <a:latin typeface="+mn-lt"/>
                <a:cs typeface="Intel Clear" panose="020B06040202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12pt</a:t>
            </a:r>
            <a:r>
              <a:rPr lang="en-US" dirty="0" smtClean="0"/>
              <a:t> Intel Clear Bolded Subhead, Date, Etc.</a:t>
            </a:r>
            <a:endParaRPr lang="en-US" dirty="0"/>
          </a:p>
        </p:txBody>
      </p:sp>
      <p:sp>
        <p:nvSpPr>
          <p:cNvPr id="7" name="Rectangle 6"/>
          <p:cNvSpPr/>
          <p:nvPr/>
        </p:nvSpPr>
        <p:spPr>
          <a:xfrm>
            <a:off x="455613" y="4813300"/>
            <a:ext cx="1758495" cy="123111"/>
          </a:xfrm>
          <a:prstGeom prst="rect">
            <a:avLst/>
          </a:prstGeom>
        </p:spPr>
        <p:txBody>
          <a:bodyPr wrap="none" lIns="0" tIns="0" rIns="0" bIns="0">
            <a:spAutoFit/>
          </a:bodyPr>
          <a:lstStyle/>
          <a:p>
            <a:pPr algn="l" rtl="0"/>
            <a:r>
              <a:rPr lang="en-US" sz="800" b="0" i="0" u="none" strike="noStrike" kern="1200" baseline="0" dirty="0" smtClean="0">
                <a:solidFill>
                  <a:schemeClr val="accent3"/>
                </a:solidFill>
                <a:latin typeface="+mn-lt"/>
                <a:ea typeface="+mn-ea"/>
                <a:cs typeface="Neo Sans Intel"/>
              </a:rPr>
              <a:t>Intel Confidential — Internal Use Only</a:t>
            </a:r>
          </a:p>
        </p:txBody>
      </p:sp>
      <p:sp>
        <p:nvSpPr>
          <p:cNvPr id="8" name="Freeform 7"/>
          <p:cNvSpPr/>
          <p:nvPr/>
        </p:nvSpPr>
        <p:spPr>
          <a:xfrm>
            <a:off x="-7472" y="-10995"/>
            <a:ext cx="9152065" cy="531704"/>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80091 w 9155661"/>
              <a:gd name="connsiteY0" fmla="*/ 241917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80091 w 9155661"/>
              <a:gd name="connsiteY6" fmla="*/ 241917 h 911412"/>
              <a:gd name="connsiteX0" fmla="*/ 3124 w 9155661"/>
              <a:gd name="connsiteY0" fmla="*/ 175940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3124 w 9155661"/>
              <a:gd name="connsiteY6" fmla="*/ 175940 h 911412"/>
              <a:gd name="connsiteX0" fmla="*/ 3124 w 9155661"/>
              <a:gd name="connsiteY0" fmla="*/ 146617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3124 w 9155661"/>
              <a:gd name="connsiteY6" fmla="*/ 146617 h 911412"/>
              <a:gd name="connsiteX0" fmla="*/ 3124 w 9151521"/>
              <a:gd name="connsiteY0" fmla="*/ 0 h 764795"/>
              <a:gd name="connsiteX1" fmla="*/ 0 w 9151521"/>
              <a:gd name="connsiteY1" fmla="*/ 763938 h 764795"/>
              <a:gd name="connsiteX2" fmla="*/ 5393765 w 9151521"/>
              <a:gd name="connsiteY2" fmla="*/ 764795 h 764795"/>
              <a:gd name="connsiteX3" fmla="*/ 5909236 w 9151521"/>
              <a:gd name="connsiteY3" fmla="*/ 451030 h 764795"/>
              <a:gd name="connsiteX4" fmla="*/ 9151470 w 9151521"/>
              <a:gd name="connsiteY4" fmla="*/ 448657 h 764795"/>
              <a:gd name="connsiteX5" fmla="*/ 9067698 w 9151521"/>
              <a:gd name="connsiteY5" fmla="*/ 21992 h 764795"/>
              <a:gd name="connsiteX6" fmla="*/ 3124 w 9151521"/>
              <a:gd name="connsiteY6" fmla="*/ 0 h 764795"/>
              <a:gd name="connsiteX0" fmla="*/ 3124 w 9152065"/>
              <a:gd name="connsiteY0" fmla="*/ 0 h 764795"/>
              <a:gd name="connsiteX1" fmla="*/ 0 w 9152065"/>
              <a:gd name="connsiteY1" fmla="*/ 763938 h 764795"/>
              <a:gd name="connsiteX2" fmla="*/ 5393765 w 9152065"/>
              <a:gd name="connsiteY2" fmla="*/ 764795 h 764795"/>
              <a:gd name="connsiteX3" fmla="*/ 5909236 w 9152065"/>
              <a:gd name="connsiteY3" fmla="*/ 451030 h 764795"/>
              <a:gd name="connsiteX4" fmla="*/ 9151470 w 9152065"/>
              <a:gd name="connsiteY4" fmla="*/ 448657 h 764795"/>
              <a:gd name="connsiteX5" fmla="*/ 9150163 w 9152065"/>
              <a:gd name="connsiteY5" fmla="*/ 14661 h 764795"/>
              <a:gd name="connsiteX6" fmla="*/ 3124 w 9152065"/>
              <a:gd name="connsiteY6" fmla="*/ 0 h 764795"/>
              <a:gd name="connsiteX0" fmla="*/ 3124 w 9152065"/>
              <a:gd name="connsiteY0" fmla="*/ 0 h 764795"/>
              <a:gd name="connsiteX1" fmla="*/ 0 w 9152065"/>
              <a:gd name="connsiteY1" fmla="*/ 697960 h 764795"/>
              <a:gd name="connsiteX2" fmla="*/ 5393765 w 9152065"/>
              <a:gd name="connsiteY2" fmla="*/ 764795 h 764795"/>
              <a:gd name="connsiteX3" fmla="*/ 5909236 w 9152065"/>
              <a:gd name="connsiteY3" fmla="*/ 451030 h 764795"/>
              <a:gd name="connsiteX4" fmla="*/ 9151470 w 9152065"/>
              <a:gd name="connsiteY4" fmla="*/ 448657 h 764795"/>
              <a:gd name="connsiteX5" fmla="*/ 9150163 w 9152065"/>
              <a:gd name="connsiteY5" fmla="*/ 14661 h 764795"/>
              <a:gd name="connsiteX6" fmla="*/ 3124 w 9152065"/>
              <a:gd name="connsiteY6" fmla="*/ 0 h 764795"/>
              <a:gd name="connsiteX0" fmla="*/ 3124 w 9152065"/>
              <a:gd name="connsiteY0" fmla="*/ 0 h 706148"/>
              <a:gd name="connsiteX1" fmla="*/ 0 w 9152065"/>
              <a:gd name="connsiteY1" fmla="*/ 697960 h 706148"/>
              <a:gd name="connsiteX2" fmla="*/ 5476230 w 9152065"/>
              <a:gd name="connsiteY2" fmla="*/ 706148 h 706148"/>
              <a:gd name="connsiteX3" fmla="*/ 5909236 w 9152065"/>
              <a:gd name="connsiteY3" fmla="*/ 451030 h 706148"/>
              <a:gd name="connsiteX4" fmla="*/ 9151470 w 9152065"/>
              <a:gd name="connsiteY4" fmla="*/ 448657 h 706148"/>
              <a:gd name="connsiteX5" fmla="*/ 9150163 w 9152065"/>
              <a:gd name="connsiteY5" fmla="*/ 14661 h 706148"/>
              <a:gd name="connsiteX6" fmla="*/ 3124 w 9152065"/>
              <a:gd name="connsiteY6" fmla="*/ 0 h 706148"/>
              <a:gd name="connsiteX0" fmla="*/ 3124 w 9152065"/>
              <a:gd name="connsiteY0" fmla="*/ 7331 h 713479"/>
              <a:gd name="connsiteX1" fmla="*/ 0 w 9152065"/>
              <a:gd name="connsiteY1" fmla="*/ 705291 h 713479"/>
              <a:gd name="connsiteX2" fmla="*/ 5476230 w 9152065"/>
              <a:gd name="connsiteY2" fmla="*/ 713479 h 713479"/>
              <a:gd name="connsiteX3" fmla="*/ 5909236 w 9152065"/>
              <a:gd name="connsiteY3" fmla="*/ 458361 h 713479"/>
              <a:gd name="connsiteX4" fmla="*/ 9151470 w 9152065"/>
              <a:gd name="connsiteY4" fmla="*/ 455988 h 713479"/>
              <a:gd name="connsiteX5" fmla="*/ 9150163 w 9152065"/>
              <a:gd name="connsiteY5" fmla="*/ 0 h 713479"/>
              <a:gd name="connsiteX6" fmla="*/ 3124 w 9152065"/>
              <a:gd name="connsiteY6" fmla="*/ 7331 h 713479"/>
              <a:gd name="connsiteX0" fmla="*/ 3124 w 9152065"/>
              <a:gd name="connsiteY0" fmla="*/ 7331 h 705291"/>
              <a:gd name="connsiteX1" fmla="*/ 0 w 9152065"/>
              <a:gd name="connsiteY1" fmla="*/ 705291 h 705291"/>
              <a:gd name="connsiteX2" fmla="*/ 5487226 w 9152065"/>
              <a:gd name="connsiteY2" fmla="*/ 691487 h 705291"/>
              <a:gd name="connsiteX3" fmla="*/ 5909236 w 9152065"/>
              <a:gd name="connsiteY3" fmla="*/ 458361 h 705291"/>
              <a:gd name="connsiteX4" fmla="*/ 9151470 w 9152065"/>
              <a:gd name="connsiteY4" fmla="*/ 455988 h 705291"/>
              <a:gd name="connsiteX5" fmla="*/ 9150163 w 9152065"/>
              <a:gd name="connsiteY5" fmla="*/ 0 h 705291"/>
              <a:gd name="connsiteX6" fmla="*/ 3124 w 9152065"/>
              <a:gd name="connsiteY6" fmla="*/ 7331 h 705291"/>
              <a:gd name="connsiteX0" fmla="*/ 3124 w 9152065"/>
              <a:gd name="connsiteY0" fmla="*/ 7331 h 713479"/>
              <a:gd name="connsiteX1" fmla="*/ 0 w 9152065"/>
              <a:gd name="connsiteY1" fmla="*/ 705291 h 713479"/>
              <a:gd name="connsiteX2" fmla="*/ 5470733 w 9152065"/>
              <a:gd name="connsiteY2" fmla="*/ 713479 h 713479"/>
              <a:gd name="connsiteX3" fmla="*/ 5909236 w 9152065"/>
              <a:gd name="connsiteY3" fmla="*/ 458361 h 713479"/>
              <a:gd name="connsiteX4" fmla="*/ 9151470 w 9152065"/>
              <a:gd name="connsiteY4" fmla="*/ 455988 h 713479"/>
              <a:gd name="connsiteX5" fmla="*/ 9150163 w 9152065"/>
              <a:gd name="connsiteY5" fmla="*/ 0 h 713479"/>
              <a:gd name="connsiteX6" fmla="*/ 3124 w 9152065"/>
              <a:gd name="connsiteY6" fmla="*/ 7331 h 713479"/>
              <a:gd name="connsiteX0" fmla="*/ 3124 w 9152065"/>
              <a:gd name="connsiteY0" fmla="*/ 7331 h 705291"/>
              <a:gd name="connsiteX1" fmla="*/ 0 w 9152065"/>
              <a:gd name="connsiteY1" fmla="*/ 705291 h 705291"/>
              <a:gd name="connsiteX2" fmla="*/ 5470733 w 9152065"/>
              <a:gd name="connsiteY2" fmla="*/ 695319 h 705291"/>
              <a:gd name="connsiteX3" fmla="*/ 5909236 w 9152065"/>
              <a:gd name="connsiteY3" fmla="*/ 458361 h 705291"/>
              <a:gd name="connsiteX4" fmla="*/ 9151470 w 9152065"/>
              <a:gd name="connsiteY4" fmla="*/ 455988 h 705291"/>
              <a:gd name="connsiteX5" fmla="*/ 9150163 w 9152065"/>
              <a:gd name="connsiteY5" fmla="*/ 0 h 705291"/>
              <a:gd name="connsiteX6" fmla="*/ 3124 w 9152065"/>
              <a:gd name="connsiteY6" fmla="*/ 7331 h 705291"/>
              <a:gd name="connsiteX0" fmla="*/ 3124 w 9152065"/>
              <a:gd name="connsiteY0" fmla="*/ 7331 h 708939"/>
              <a:gd name="connsiteX1" fmla="*/ 0 w 9152065"/>
              <a:gd name="connsiteY1" fmla="*/ 705291 h 708939"/>
              <a:gd name="connsiteX2" fmla="*/ 5467329 w 9152065"/>
              <a:gd name="connsiteY2" fmla="*/ 708939 h 708939"/>
              <a:gd name="connsiteX3" fmla="*/ 5909236 w 9152065"/>
              <a:gd name="connsiteY3" fmla="*/ 458361 h 708939"/>
              <a:gd name="connsiteX4" fmla="*/ 9151470 w 9152065"/>
              <a:gd name="connsiteY4" fmla="*/ 455988 h 708939"/>
              <a:gd name="connsiteX5" fmla="*/ 9150163 w 9152065"/>
              <a:gd name="connsiteY5" fmla="*/ 0 h 708939"/>
              <a:gd name="connsiteX6" fmla="*/ 3124 w 9152065"/>
              <a:gd name="connsiteY6" fmla="*/ 7331 h 708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2065" h="708939">
                <a:moveTo>
                  <a:pt x="3124" y="7331"/>
                </a:moveTo>
                <a:cubicBezTo>
                  <a:pt x="634" y="308645"/>
                  <a:pt x="2490" y="403977"/>
                  <a:pt x="0" y="705291"/>
                </a:cubicBezTo>
                <a:lnTo>
                  <a:pt x="5467329" y="708939"/>
                </a:lnTo>
                <a:lnTo>
                  <a:pt x="5909236" y="458361"/>
                </a:lnTo>
                <a:lnTo>
                  <a:pt x="9151470" y="455988"/>
                </a:lnTo>
                <a:cubicBezTo>
                  <a:pt x="9153960" y="254282"/>
                  <a:pt x="9147673" y="201706"/>
                  <a:pt x="9150163" y="0"/>
                </a:cubicBezTo>
                <a:lnTo>
                  <a:pt x="3124" y="7331"/>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2" descr="\\.psf\Home\Desktop\Inte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428" y="1223661"/>
            <a:ext cx="1220881" cy="80467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p:nvPr/>
        </p:nvSpPr>
        <p:spPr>
          <a:xfrm>
            <a:off x="353563" y="4493512"/>
            <a:ext cx="2900000" cy="338554"/>
          </a:xfrm>
          <a:prstGeom prst="rect">
            <a:avLst/>
          </a:prstGeom>
          <a:noFill/>
        </p:spPr>
        <p:txBody>
          <a:bodyPr wrap="square" rtlCol="0">
            <a:spAutoFit/>
          </a:bodyPr>
          <a:lstStyle/>
          <a:p>
            <a:r>
              <a:rPr lang="en-US" sz="1600" dirty="0" smtClean="0">
                <a:solidFill>
                  <a:schemeClr val="bg1"/>
                </a:solidFill>
                <a:latin typeface="+mn-lt"/>
                <a:cs typeface="Neo Sans Intel"/>
              </a:rPr>
              <a:t>Intel Labs</a:t>
            </a:r>
          </a:p>
        </p:txBody>
      </p:sp>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74" y="205826"/>
            <a:ext cx="8229457" cy="85760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73" y="1151339"/>
            <a:ext cx="4039708" cy="480260"/>
          </a:xfrm>
        </p:spPr>
        <p:txBody>
          <a:bodyPr anchor="b"/>
          <a:lstStyle>
            <a:lvl1pPr marL="0" indent="0">
              <a:buNone/>
              <a:defRPr sz="1650" b="1"/>
            </a:lvl1pPr>
            <a:lvl2pPr marL="308660" indent="0">
              <a:buNone/>
              <a:defRPr sz="1350" b="1"/>
            </a:lvl2pPr>
            <a:lvl3pPr marL="617321" indent="0">
              <a:buNone/>
              <a:defRPr sz="1200" b="1"/>
            </a:lvl3pPr>
            <a:lvl4pPr marL="925982" indent="0">
              <a:buNone/>
              <a:defRPr sz="1050" b="1"/>
            </a:lvl4pPr>
            <a:lvl5pPr marL="1234643" indent="0">
              <a:buNone/>
              <a:defRPr sz="1050" b="1"/>
            </a:lvl5pPr>
            <a:lvl6pPr marL="1543304" indent="0">
              <a:buNone/>
              <a:defRPr sz="1050" b="1"/>
            </a:lvl6pPr>
            <a:lvl7pPr marL="1851965" indent="0">
              <a:buNone/>
              <a:defRPr sz="1050" b="1"/>
            </a:lvl7pPr>
            <a:lvl8pPr marL="2160626" indent="0">
              <a:buNone/>
              <a:defRPr sz="1050" b="1"/>
            </a:lvl8pPr>
            <a:lvl9pPr marL="2469287" indent="0">
              <a:buNone/>
              <a:defRPr sz="1050" b="1"/>
            </a:lvl9pPr>
          </a:lstStyle>
          <a:p>
            <a:pPr lvl="0"/>
            <a:r>
              <a:rPr lang="en-US" smtClean="0"/>
              <a:t>Click to edit Master text styles</a:t>
            </a:r>
          </a:p>
        </p:txBody>
      </p:sp>
      <p:sp>
        <p:nvSpPr>
          <p:cNvPr id="4" name="Content Placeholder 3"/>
          <p:cNvSpPr>
            <a:spLocks noGrp="1"/>
          </p:cNvSpPr>
          <p:nvPr>
            <p:ph sz="half" idx="2"/>
          </p:nvPr>
        </p:nvSpPr>
        <p:spPr>
          <a:xfrm>
            <a:off x="457273" y="1631599"/>
            <a:ext cx="4039708" cy="2963033"/>
          </a:xfrm>
        </p:spPr>
        <p:txBody>
          <a:bodyPr/>
          <a:lstStyle>
            <a:lvl1pPr>
              <a:defRPr sz="165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592" y="1151339"/>
            <a:ext cx="4041136" cy="480260"/>
          </a:xfrm>
        </p:spPr>
        <p:txBody>
          <a:bodyPr anchor="b"/>
          <a:lstStyle>
            <a:lvl1pPr marL="0" indent="0">
              <a:buNone/>
              <a:defRPr sz="1650" b="1"/>
            </a:lvl1pPr>
            <a:lvl2pPr marL="308660" indent="0">
              <a:buNone/>
              <a:defRPr sz="1350" b="1"/>
            </a:lvl2pPr>
            <a:lvl3pPr marL="617321" indent="0">
              <a:buNone/>
              <a:defRPr sz="1200" b="1"/>
            </a:lvl3pPr>
            <a:lvl4pPr marL="925982" indent="0">
              <a:buNone/>
              <a:defRPr sz="1050" b="1"/>
            </a:lvl4pPr>
            <a:lvl5pPr marL="1234643" indent="0">
              <a:buNone/>
              <a:defRPr sz="1050" b="1"/>
            </a:lvl5pPr>
            <a:lvl6pPr marL="1543304" indent="0">
              <a:buNone/>
              <a:defRPr sz="1050" b="1"/>
            </a:lvl6pPr>
            <a:lvl7pPr marL="1851965" indent="0">
              <a:buNone/>
              <a:defRPr sz="1050" b="1"/>
            </a:lvl7pPr>
            <a:lvl8pPr marL="2160626" indent="0">
              <a:buNone/>
              <a:defRPr sz="1050" b="1"/>
            </a:lvl8pPr>
            <a:lvl9pPr marL="2469287" indent="0">
              <a:buNone/>
              <a:defRPr sz="1050" b="1"/>
            </a:lvl9pPr>
          </a:lstStyle>
          <a:p>
            <a:pPr lvl="0"/>
            <a:r>
              <a:rPr lang="en-US" smtClean="0"/>
              <a:t>Click to edit Master text styles</a:t>
            </a:r>
          </a:p>
        </p:txBody>
      </p:sp>
      <p:sp>
        <p:nvSpPr>
          <p:cNvPr id="6" name="Content Placeholder 5"/>
          <p:cNvSpPr>
            <a:spLocks noGrp="1"/>
          </p:cNvSpPr>
          <p:nvPr>
            <p:ph sz="quarter" idx="4"/>
          </p:nvPr>
        </p:nvSpPr>
        <p:spPr>
          <a:xfrm>
            <a:off x="4645592" y="1631599"/>
            <a:ext cx="4041136" cy="2963033"/>
          </a:xfrm>
        </p:spPr>
        <p:txBody>
          <a:bodyPr/>
          <a:lstStyle>
            <a:lvl1pPr>
              <a:defRPr sz="165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fld id="{5C57945C-F8DB-4CEE-9318-1CD20BCBA739}" type="slidenum">
              <a:rPr lang="en-US"/>
              <a:pPr>
                <a:defRPr/>
              </a:pPr>
              <a:t>‹#›</a:t>
            </a:fld>
            <a:endParaRPr lang="en-US" dirty="0"/>
          </a:p>
        </p:txBody>
      </p:sp>
    </p:spTree>
    <p:extLst>
      <p:ext uri="{BB962C8B-B14F-4D97-AF65-F5344CB8AC3E}">
        <p14:creationId xmlns:p14="http://schemas.microsoft.com/office/powerpoint/2010/main" val="3265000725"/>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7"/>
          <p:cNvSpPr>
            <a:spLocks noGrp="1" noChangeArrowheads="1"/>
          </p:cNvSpPr>
          <p:nvPr>
            <p:ph type="sldNum" sz="quarter" idx="10"/>
          </p:nvPr>
        </p:nvSpPr>
        <p:spPr>
          <a:xfrm>
            <a:off x="328821" y="4929187"/>
            <a:ext cx="784363" cy="214313"/>
          </a:xfrm>
          <a:ln/>
        </p:spPr>
        <p:txBody>
          <a:bodyPr/>
          <a:lstStyle>
            <a:lvl1pPr>
              <a:defRPr/>
            </a:lvl1pPr>
          </a:lstStyle>
          <a:p>
            <a:pPr>
              <a:defRPr/>
            </a:pPr>
            <a:fld id="{3E29629F-6A18-433F-9B91-87634F45A3D7}" type="slidenum">
              <a:rPr lang="en-US"/>
              <a:pPr>
                <a:defRPr/>
              </a:pPr>
              <a:t>‹#›</a:t>
            </a:fld>
            <a:endParaRPr lang="en-US" dirty="0"/>
          </a:p>
        </p:txBody>
      </p:sp>
    </p:spTree>
    <p:extLst>
      <p:ext uri="{BB962C8B-B14F-4D97-AF65-F5344CB8AC3E}">
        <p14:creationId xmlns:p14="http://schemas.microsoft.com/office/powerpoint/2010/main" val="1433011975"/>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96DD913F-8503-4748-8BD4-AED4B8EE4EB6}" type="slidenum">
              <a:rPr lang="en-US"/>
              <a:pPr>
                <a:defRPr/>
              </a:pPr>
              <a:t>‹#›</a:t>
            </a:fld>
            <a:endParaRPr lang="en-US" dirty="0"/>
          </a:p>
        </p:txBody>
      </p:sp>
    </p:spTree>
    <p:extLst>
      <p:ext uri="{BB962C8B-B14F-4D97-AF65-F5344CB8AC3E}">
        <p14:creationId xmlns:p14="http://schemas.microsoft.com/office/powerpoint/2010/main" val="2704036735"/>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72" y="204755"/>
            <a:ext cx="3007989" cy="871543"/>
          </a:xfrm>
        </p:spPr>
        <p:txBody>
          <a:bodyPr anchor="b"/>
          <a:lstStyle>
            <a:lvl1pPr algn="l">
              <a:defRPr sz="1350" b="1"/>
            </a:lvl1pPr>
          </a:lstStyle>
          <a:p>
            <a:r>
              <a:rPr lang="en-US" smtClean="0"/>
              <a:t>Click to edit Master title style</a:t>
            </a:r>
            <a:endParaRPr lang="en-US"/>
          </a:p>
        </p:txBody>
      </p:sp>
      <p:sp>
        <p:nvSpPr>
          <p:cNvPr id="3" name="Content Placeholder 2"/>
          <p:cNvSpPr>
            <a:spLocks noGrp="1"/>
          </p:cNvSpPr>
          <p:nvPr>
            <p:ph idx="1"/>
          </p:nvPr>
        </p:nvSpPr>
        <p:spPr>
          <a:xfrm>
            <a:off x="3575291" y="204754"/>
            <a:ext cx="5111438" cy="4389878"/>
          </a:xfrm>
        </p:spPr>
        <p:txBody>
          <a:bodyPr/>
          <a:lstStyle>
            <a:lvl1pPr>
              <a:defRPr sz="2175"/>
            </a:lvl1pPr>
            <a:lvl2pPr>
              <a:defRPr sz="1875"/>
            </a:lvl2pPr>
            <a:lvl3pPr>
              <a:defRPr sz="165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72" y="1076297"/>
            <a:ext cx="3007989" cy="3518334"/>
          </a:xfrm>
        </p:spPr>
        <p:txBody>
          <a:bodyPr/>
          <a:lstStyle>
            <a:lvl1pPr marL="0" indent="0">
              <a:buNone/>
              <a:defRPr sz="975"/>
            </a:lvl1pPr>
            <a:lvl2pPr marL="308660" indent="0">
              <a:buNone/>
              <a:defRPr sz="825"/>
            </a:lvl2pPr>
            <a:lvl3pPr marL="617321" indent="0">
              <a:buNone/>
              <a:defRPr sz="675"/>
            </a:lvl3pPr>
            <a:lvl4pPr marL="925982" indent="0">
              <a:buNone/>
              <a:defRPr sz="600"/>
            </a:lvl4pPr>
            <a:lvl5pPr marL="1234643" indent="0">
              <a:buNone/>
              <a:defRPr sz="600"/>
            </a:lvl5pPr>
            <a:lvl6pPr marL="1543304" indent="0">
              <a:buNone/>
              <a:defRPr sz="600"/>
            </a:lvl6pPr>
            <a:lvl7pPr marL="1851965" indent="0">
              <a:buNone/>
              <a:defRPr sz="600"/>
            </a:lvl7pPr>
            <a:lvl8pPr marL="2160626" indent="0">
              <a:buNone/>
              <a:defRPr sz="600"/>
            </a:lvl8pPr>
            <a:lvl9pPr marL="2469287" indent="0">
              <a:buNone/>
              <a:defRPr sz="6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8D59CADE-9EBD-4921-AD76-A3507EAD1134}" type="slidenum">
              <a:rPr lang="en-US"/>
              <a:pPr>
                <a:defRPr/>
              </a:pPr>
              <a:t>‹#›</a:t>
            </a:fld>
            <a:endParaRPr lang="en-US" dirty="0"/>
          </a:p>
        </p:txBody>
      </p:sp>
    </p:spTree>
    <p:extLst>
      <p:ext uri="{BB962C8B-B14F-4D97-AF65-F5344CB8AC3E}">
        <p14:creationId xmlns:p14="http://schemas.microsoft.com/office/powerpoint/2010/main" val="1982894318"/>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933" y="3600879"/>
            <a:ext cx="5487257" cy="424516"/>
          </a:xfrm>
        </p:spPr>
        <p:txBody>
          <a:bodyPr anchor="b"/>
          <a:lstStyle>
            <a:lvl1pPr algn="l">
              <a:defRPr sz="1350" b="1"/>
            </a:lvl1pPr>
          </a:lstStyle>
          <a:p>
            <a:r>
              <a:rPr lang="en-US" smtClean="0"/>
              <a:t>Click to edit Master title style</a:t>
            </a:r>
            <a:endParaRPr lang="en-US"/>
          </a:p>
        </p:txBody>
      </p:sp>
      <p:sp>
        <p:nvSpPr>
          <p:cNvPr id="3" name="Picture Placeholder 2"/>
          <p:cNvSpPr>
            <a:spLocks noGrp="1"/>
          </p:cNvSpPr>
          <p:nvPr>
            <p:ph type="pic" idx="1"/>
          </p:nvPr>
        </p:nvSpPr>
        <p:spPr>
          <a:xfrm>
            <a:off x="1791933" y="459894"/>
            <a:ext cx="5487257" cy="3086314"/>
          </a:xfrm>
        </p:spPr>
        <p:txBody>
          <a:bodyPr lIns="91265" tIns="128522" rIns="91265" bIns="45632"/>
          <a:lstStyle>
            <a:lvl1pPr marL="0" indent="0">
              <a:buNone/>
              <a:defRPr sz="2175"/>
            </a:lvl1pPr>
            <a:lvl2pPr marL="308660" indent="0">
              <a:buNone/>
              <a:defRPr sz="1875"/>
            </a:lvl2pPr>
            <a:lvl3pPr marL="617321" indent="0">
              <a:buNone/>
              <a:defRPr sz="1650"/>
            </a:lvl3pPr>
            <a:lvl4pPr marL="925982" indent="0">
              <a:buNone/>
              <a:defRPr sz="1350"/>
            </a:lvl4pPr>
            <a:lvl5pPr marL="1234643" indent="0">
              <a:buNone/>
              <a:defRPr sz="1350"/>
            </a:lvl5pPr>
            <a:lvl6pPr marL="1543304" indent="0">
              <a:buNone/>
              <a:defRPr sz="1350"/>
            </a:lvl6pPr>
            <a:lvl7pPr marL="1851965" indent="0">
              <a:buNone/>
              <a:defRPr sz="1350"/>
            </a:lvl7pPr>
            <a:lvl8pPr marL="2160626" indent="0">
              <a:buNone/>
              <a:defRPr sz="1350"/>
            </a:lvl8pPr>
            <a:lvl9pPr marL="2469287" indent="0">
              <a:buNone/>
              <a:defRPr sz="1350"/>
            </a:lvl9pPr>
          </a:lstStyle>
          <a:p>
            <a:pPr lvl="0"/>
            <a:endParaRPr lang="en-US" noProof="0" dirty="0" smtClean="0"/>
          </a:p>
        </p:txBody>
      </p:sp>
      <p:sp>
        <p:nvSpPr>
          <p:cNvPr id="4" name="Text Placeholder 3"/>
          <p:cNvSpPr>
            <a:spLocks noGrp="1"/>
          </p:cNvSpPr>
          <p:nvPr>
            <p:ph type="body" sz="half" idx="2"/>
          </p:nvPr>
        </p:nvSpPr>
        <p:spPr>
          <a:xfrm>
            <a:off x="1791933" y="4025395"/>
            <a:ext cx="5487257" cy="603541"/>
          </a:xfrm>
        </p:spPr>
        <p:txBody>
          <a:bodyPr/>
          <a:lstStyle>
            <a:lvl1pPr marL="0" indent="0">
              <a:buNone/>
              <a:defRPr sz="975"/>
            </a:lvl1pPr>
            <a:lvl2pPr marL="308660" indent="0">
              <a:buNone/>
              <a:defRPr sz="825"/>
            </a:lvl2pPr>
            <a:lvl3pPr marL="617321" indent="0">
              <a:buNone/>
              <a:defRPr sz="675"/>
            </a:lvl3pPr>
            <a:lvl4pPr marL="925982" indent="0">
              <a:buNone/>
              <a:defRPr sz="600"/>
            </a:lvl4pPr>
            <a:lvl5pPr marL="1234643" indent="0">
              <a:buNone/>
              <a:defRPr sz="600"/>
            </a:lvl5pPr>
            <a:lvl6pPr marL="1543304" indent="0">
              <a:buNone/>
              <a:defRPr sz="600"/>
            </a:lvl6pPr>
            <a:lvl7pPr marL="1851965" indent="0">
              <a:buNone/>
              <a:defRPr sz="600"/>
            </a:lvl7pPr>
            <a:lvl8pPr marL="2160626" indent="0">
              <a:buNone/>
              <a:defRPr sz="600"/>
            </a:lvl8pPr>
            <a:lvl9pPr marL="2469287" indent="0">
              <a:buNone/>
              <a:defRPr sz="6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964BA218-9458-417E-B128-001B50D45E20}" type="slidenum">
              <a:rPr lang="en-US"/>
              <a:pPr>
                <a:defRPr/>
              </a:pPr>
              <a:t>‹#›</a:t>
            </a:fld>
            <a:endParaRPr lang="en-US" dirty="0"/>
          </a:p>
        </p:txBody>
      </p:sp>
    </p:spTree>
    <p:extLst>
      <p:ext uri="{BB962C8B-B14F-4D97-AF65-F5344CB8AC3E}">
        <p14:creationId xmlns:p14="http://schemas.microsoft.com/office/powerpoint/2010/main" val="2765747867"/>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1F619F7C-F640-4857-96E6-D2B3C0A3ECA4}" type="slidenum">
              <a:rPr lang="en-US"/>
              <a:pPr>
                <a:defRPr/>
              </a:pPr>
              <a:t>‹#›</a:t>
            </a:fld>
            <a:endParaRPr lang="en-US" dirty="0"/>
          </a:p>
        </p:txBody>
      </p:sp>
    </p:spTree>
    <p:extLst>
      <p:ext uri="{BB962C8B-B14F-4D97-AF65-F5344CB8AC3E}">
        <p14:creationId xmlns:p14="http://schemas.microsoft.com/office/powerpoint/2010/main" val="1307560857"/>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4689" y="117923"/>
            <a:ext cx="1941974" cy="402432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481" y="117923"/>
            <a:ext cx="5693029" cy="40243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C2438DE6-4E3D-430C-BF3F-F854D1AE31FF}" type="slidenum">
              <a:rPr lang="en-US"/>
              <a:pPr>
                <a:defRPr/>
              </a:pPr>
              <a:t>‹#›</a:t>
            </a:fld>
            <a:endParaRPr lang="en-US" dirty="0"/>
          </a:p>
        </p:txBody>
      </p:sp>
    </p:spTree>
    <p:extLst>
      <p:ext uri="{BB962C8B-B14F-4D97-AF65-F5344CB8AC3E}">
        <p14:creationId xmlns:p14="http://schemas.microsoft.com/office/powerpoint/2010/main" val="4236795450"/>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4213" y="117872"/>
            <a:ext cx="7772400" cy="4024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EA67EE7A-E4A5-4A74-A620-D17A4E64F62A}" type="slidenum">
              <a:rPr lang="en-US"/>
              <a:pPr>
                <a:defRPr/>
              </a:pPr>
              <a:t>‹#›</a:t>
            </a:fld>
            <a:endParaRPr lang="en-US" dirty="0"/>
          </a:p>
        </p:txBody>
      </p:sp>
    </p:spTree>
    <p:extLst>
      <p:ext uri="{BB962C8B-B14F-4D97-AF65-F5344CB8AC3E}">
        <p14:creationId xmlns:p14="http://schemas.microsoft.com/office/powerpoint/2010/main" val="1758862206"/>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17872"/>
            <a:ext cx="7772400" cy="857250"/>
          </a:xfrm>
        </p:spPr>
        <p:txBody>
          <a:bodyPr/>
          <a:lstStyle/>
          <a:p>
            <a:r>
              <a:rPr lang="en-US" smtClean="0"/>
              <a:t>Click to edit Master title style</a:t>
            </a:r>
            <a:endParaRPr lang="en-US"/>
          </a:p>
        </p:txBody>
      </p:sp>
      <p:sp>
        <p:nvSpPr>
          <p:cNvPr id="3" name="Content Placeholder 2"/>
          <p:cNvSpPr>
            <a:spLocks noGrp="1"/>
          </p:cNvSpPr>
          <p:nvPr>
            <p:ph idx="1"/>
          </p:nvPr>
        </p:nvSpPr>
        <p:spPr>
          <a:xfrm>
            <a:off x="685801" y="1028700"/>
            <a:ext cx="7769225" cy="31134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E4F3ABE8-85BB-4F59-AF7A-4CD541C3E496}" type="slidenum">
              <a:rPr lang="en-US"/>
              <a:pPr>
                <a:defRPr/>
              </a:pPr>
              <a:t>‹#›</a:t>
            </a:fld>
            <a:endParaRPr lang="en-US" dirty="0"/>
          </a:p>
        </p:txBody>
      </p:sp>
    </p:spTree>
    <p:extLst>
      <p:ext uri="{BB962C8B-B14F-4D97-AF65-F5344CB8AC3E}">
        <p14:creationId xmlns:p14="http://schemas.microsoft.com/office/powerpoint/2010/main" val="1067110579"/>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ED9C8EA9-51B2-48D6-BD73-BF4524943C95}" type="slidenum">
              <a:rPr lang="en-US"/>
              <a:pPr>
                <a:defRPr/>
              </a:pPr>
              <a:t>‹#›</a:t>
            </a:fld>
            <a:endParaRPr lang="en-US" dirty="0"/>
          </a:p>
        </p:txBody>
      </p:sp>
    </p:spTree>
    <p:extLst>
      <p:ext uri="{BB962C8B-B14F-4D97-AF65-F5344CB8AC3E}">
        <p14:creationId xmlns:p14="http://schemas.microsoft.com/office/powerpoint/2010/main" val="3260906945"/>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Large Bullet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a:lvl1pPr>
          </a:lstStyle>
          <a:p>
            <a:r>
              <a:rPr lang="en-US" dirty="0" err="1" smtClean="0"/>
              <a:t>28pt</a:t>
            </a:r>
            <a:r>
              <a:rPr lang="en-US" dirty="0" smtClean="0"/>
              <a:t> Intel Clear Light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
        <p:nvSpPr>
          <p:cNvPr id="10" name="Footer Placeholder 4"/>
          <p:cNvSpPr txBox="1">
            <a:spLocks/>
          </p:cNvSpPr>
          <p:nvPr/>
        </p:nvSpPr>
        <p:spPr>
          <a:xfrm>
            <a:off x="398463" y="4793887"/>
            <a:ext cx="2895600" cy="273844"/>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smtClean="0">
                <a:solidFill>
                  <a:schemeClr val="tx2"/>
                </a:solidFill>
                <a:cs typeface="Neo Sans Intel"/>
              </a:rPr>
              <a:t>Intel Labs</a:t>
            </a:r>
          </a:p>
        </p:txBody>
      </p:sp>
      <p:sp>
        <p:nvSpPr>
          <p:cNvPr id="8" name="Rectangle 7"/>
          <p:cNvSpPr/>
          <p:nvPr/>
        </p:nvSpPr>
        <p:spPr>
          <a:xfrm>
            <a:off x="3623045" y="4864085"/>
            <a:ext cx="1974900" cy="276999"/>
          </a:xfrm>
          <a:prstGeom prst="rect">
            <a:avLst/>
          </a:prstGeom>
        </p:spPr>
        <p:txBody>
          <a:bodyPr wrap="none" lIns="0" tIns="0" rIns="0" bIns="0">
            <a:spAutoFit/>
          </a:bodyPr>
          <a:lstStyle/>
          <a:p>
            <a:pPr algn="l" rtl="0"/>
            <a:r>
              <a:rPr lang="en-US" sz="900" b="0" i="0" u="none" strike="noStrike" kern="1200" baseline="0" dirty="0" smtClean="0">
                <a:solidFill>
                  <a:schemeClr val="tx2"/>
                </a:solidFill>
                <a:latin typeface="+mn-lt"/>
                <a:ea typeface="+mn-ea"/>
                <a:cs typeface="Neo Sans Intel"/>
              </a:rPr>
              <a:t>Intel Confidential — Internal Use Only</a:t>
            </a:r>
          </a:p>
          <a:p>
            <a:pPr algn="l" rtl="0"/>
            <a:endParaRPr lang="en-US" sz="900" b="0" i="0" u="none" strike="noStrike" kern="1200" baseline="0" dirty="0" smtClean="0">
              <a:solidFill>
                <a:schemeClr val="tx2"/>
              </a:solidFill>
              <a:latin typeface="+mn-lt"/>
              <a:ea typeface="+mn-ea"/>
              <a:cs typeface="Neo Sans Intel"/>
            </a:endParaRPr>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24200" y="4767263"/>
            <a:ext cx="2895600" cy="273844"/>
          </a:xfrm>
          <a:prstGeom prst="rect">
            <a:avLst/>
          </a:prstGeom>
        </p:spPr>
        <p:txBody>
          <a:bodyPr/>
          <a:lstStyle/>
          <a:p>
            <a:pPr algn="ctr" defTabSz="685800" eaLnBrk="0" fontAlgn="base" hangingPunct="0">
              <a:spcBef>
                <a:spcPct val="0"/>
              </a:spcBef>
              <a:spcAft>
                <a:spcPct val="0"/>
              </a:spcAft>
              <a:defRPr/>
            </a:pPr>
            <a:endParaRPr lang="en-US" sz="1200" dirty="0">
              <a:solidFill>
                <a:srgbClr val="FFFFFF"/>
              </a:solidFill>
              <a:latin typeface="Verdana" pitchFamily="34" charset="0"/>
            </a:endParaRPr>
          </a:p>
        </p:txBody>
      </p:sp>
      <p:sp>
        <p:nvSpPr>
          <p:cNvPr id="6" name="Slide Number Placeholder 5"/>
          <p:cNvSpPr>
            <a:spLocks noGrp="1"/>
          </p:cNvSpPr>
          <p:nvPr>
            <p:ph type="sldNum" sz="quarter" idx="12"/>
          </p:nvPr>
        </p:nvSpPr>
        <p:spPr>
          <a:xfrm>
            <a:off x="258417" y="4732476"/>
            <a:ext cx="2133600" cy="273844"/>
          </a:xfrm>
          <a:prstGeom prst="rect">
            <a:avLst/>
          </a:prstGeom>
        </p:spPr>
        <p:txBody>
          <a:bodyPr/>
          <a:lstStyle/>
          <a:p>
            <a:pPr>
              <a:defRPr/>
            </a:pPr>
            <a:fld id="{B9292A29-3A9E-40C9-BB65-DF1F12085ED4}" type="slidenum">
              <a:rPr lang="en-US" smtClean="0"/>
              <a:pPr>
                <a:defRPr/>
              </a:pPr>
              <a:t>‹#›</a:t>
            </a:fld>
            <a:endParaRPr lang="en-US" dirty="0"/>
          </a:p>
        </p:txBody>
      </p:sp>
    </p:spTree>
    <p:extLst>
      <p:ext uri="{BB962C8B-B14F-4D97-AF65-F5344CB8AC3E}">
        <p14:creationId xmlns:p14="http://schemas.microsoft.com/office/powerpoint/2010/main" val="3027134924"/>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11"/>
          <p:cNvSpPr>
            <a:spLocks noGrp="1"/>
          </p:cNvSpPr>
          <p:nvPr>
            <p:ph type="ftr" sz="quarter" idx="10"/>
          </p:nvPr>
        </p:nvSpPr>
        <p:spPr>
          <a:xfrm>
            <a:off x="3124200" y="4767263"/>
            <a:ext cx="2895600" cy="273844"/>
          </a:xfrm>
          <a:prstGeom prst="rect">
            <a:avLst/>
          </a:prstGeom>
        </p:spPr>
        <p:txBody>
          <a:bodyPr/>
          <a:lstStyle>
            <a:lvl1pPr>
              <a:defRPr/>
            </a:lvl1pPr>
          </a:lstStyle>
          <a:p>
            <a:pPr algn="ctr" defTabSz="685800" eaLnBrk="0" fontAlgn="base" hangingPunct="0">
              <a:spcBef>
                <a:spcPct val="0"/>
              </a:spcBef>
              <a:spcAft>
                <a:spcPct val="0"/>
              </a:spcAft>
              <a:defRPr/>
            </a:pPr>
            <a:endParaRPr lang="en-US" sz="1200" dirty="0">
              <a:solidFill>
                <a:srgbClr val="FFFFFF"/>
              </a:solidFill>
              <a:latin typeface="Verdana" pitchFamily="34" charset="0"/>
            </a:endParaRPr>
          </a:p>
        </p:txBody>
      </p:sp>
      <p:sp>
        <p:nvSpPr>
          <p:cNvPr id="4" name="Slide Number Placeholder 15"/>
          <p:cNvSpPr>
            <a:spLocks noGrp="1"/>
          </p:cNvSpPr>
          <p:nvPr>
            <p:ph type="sldNum" sz="quarter" idx="11"/>
          </p:nvPr>
        </p:nvSpPr>
        <p:spPr>
          <a:xfrm>
            <a:off x="6553200" y="4767263"/>
            <a:ext cx="2133600" cy="273844"/>
          </a:xfrm>
          <a:prstGeom prst="rect">
            <a:avLst/>
          </a:prstGeom>
        </p:spPr>
        <p:txBody>
          <a:bodyPr/>
          <a:lstStyle>
            <a:lvl1pPr>
              <a:defRPr/>
            </a:lvl1pPr>
          </a:lstStyle>
          <a:p>
            <a:pPr>
              <a:defRPr/>
            </a:pPr>
            <a:fld id="{7D4D7923-6ED0-4822-9C25-2C265ED86361}" type="slidenum">
              <a:rPr lang="en-US"/>
              <a:pPr>
                <a:defRPr/>
              </a:pPr>
              <a:t>‹#›</a:t>
            </a:fld>
            <a:endParaRPr lang="en-US" dirty="0"/>
          </a:p>
        </p:txBody>
      </p:sp>
    </p:spTree>
    <p:extLst>
      <p:ext uri="{BB962C8B-B14F-4D97-AF65-F5344CB8AC3E}">
        <p14:creationId xmlns:p14="http://schemas.microsoft.com/office/powerpoint/2010/main" val="2852449206"/>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11"/>
          <p:cNvSpPr>
            <a:spLocks noGrp="1"/>
          </p:cNvSpPr>
          <p:nvPr>
            <p:ph type="ftr" sz="quarter" idx="10"/>
          </p:nvPr>
        </p:nvSpPr>
        <p:spPr>
          <a:xfrm>
            <a:off x="3124200" y="4767263"/>
            <a:ext cx="2895600" cy="273844"/>
          </a:xfrm>
          <a:prstGeom prst="rect">
            <a:avLst/>
          </a:prstGeom>
        </p:spPr>
        <p:txBody>
          <a:bodyPr/>
          <a:lstStyle>
            <a:lvl1pPr>
              <a:defRPr/>
            </a:lvl1pPr>
          </a:lstStyle>
          <a:p>
            <a:pPr algn="ctr" defTabSz="685800" eaLnBrk="0" fontAlgn="base" hangingPunct="0">
              <a:spcBef>
                <a:spcPct val="0"/>
              </a:spcBef>
              <a:spcAft>
                <a:spcPct val="0"/>
              </a:spcAft>
              <a:defRPr/>
            </a:pPr>
            <a:endParaRPr lang="en-US" sz="1200" dirty="0">
              <a:solidFill>
                <a:srgbClr val="FFFFFF"/>
              </a:solidFill>
              <a:latin typeface="Verdana" pitchFamily="34" charset="0"/>
            </a:endParaRPr>
          </a:p>
        </p:txBody>
      </p:sp>
      <p:sp>
        <p:nvSpPr>
          <p:cNvPr id="4" name="Slide Number Placeholder 15"/>
          <p:cNvSpPr>
            <a:spLocks noGrp="1"/>
          </p:cNvSpPr>
          <p:nvPr>
            <p:ph type="sldNum" sz="quarter" idx="11"/>
          </p:nvPr>
        </p:nvSpPr>
        <p:spPr>
          <a:xfrm>
            <a:off x="6553200" y="4767263"/>
            <a:ext cx="2133600" cy="273844"/>
          </a:xfrm>
          <a:prstGeom prst="rect">
            <a:avLst/>
          </a:prstGeom>
        </p:spPr>
        <p:txBody>
          <a:bodyPr/>
          <a:lstStyle>
            <a:lvl1pPr>
              <a:defRPr/>
            </a:lvl1pPr>
          </a:lstStyle>
          <a:p>
            <a:pPr>
              <a:defRPr/>
            </a:pPr>
            <a:fld id="{D4E28057-BDC6-4BC8-87CD-612E9BF0C51F}" type="slidenum">
              <a:rPr lang="en-US"/>
              <a:pPr>
                <a:defRPr/>
              </a:pPr>
              <a:t>‹#›</a:t>
            </a:fld>
            <a:endParaRPr lang="en-US" dirty="0"/>
          </a:p>
        </p:txBody>
      </p:sp>
    </p:spTree>
    <p:extLst>
      <p:ext uri="{BB962C8B-B14F-4D97-AF65-F5344CB8AC3E}">
        <p14:creationId xmlns:p14="http://schemas.microsoft.com/office/powerpoint/2010/main" val="2507326641"/>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Title 6"/>
          <p:cNvSpPr>
            <a:spLocks noGrp="1"/>
          </p:cNvSpPr>
          <p:nvPr>
            <p:ph type="title" hasCustomPrompt="1"/>
          </p:nvPr>
        </p:nvSpPr>
        <p:spPr/>
        <p:txBody>
          <a:bodyPr/>
          <a:lstStyle>
            <a:lvl1pPr>
              <a:defRPr/>
            </a:lvl1pPr>
          </a:lstStyle>
          <a:p>
            <a:r>
              <a:rPr lang="en-US" dirty="0" err="1" smtClean="0"/>
              <a:t>28pt</a:t>
            </a:r>
            <a:r>
              <a:rPr lang="en-US" dirty="0" smtClean="0"/>
              <a:t> Intel Clear Light Headline</a:t>
            </a:r>
            <a:endParaRPr lang="en-US" dirty="0"/>
          </a:p>
        </p:txBody>
      </p:sp>
      <p:sp>
        <p:nvSpPr>
          <p:cNvPr id="8" name="Content Placeholder 7"/>
          <p:cNvSpPr>
            <a:spLocks noGrp="1"/>
          </p:cNvSpPr>
          <p:nvPr>
            <p:ph sz="quarter" idx="13" hasCustomPrompt="1"/>
          </p:nvPr>
        </p:nvSpPr>
        <p:spPr>
          <a:xfrm>
            <a:off x="455613" y="1203325"/>
            <a:ext cx="8228012" cy="3425825"/>
          </a:xfrm>
        </p:spPr>
        <p:txBody>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9" name="Footer Placeholder 4"/>
          <p:cNvSpPr txBox="1">
            <a:spLocks/>
          </p:cNvSpPr>
          <p:nvPr/>
        </p:nvSpPr>
        <p:spPr>
          <a:xfrm>
            <a:off x="398463" y="4793887"/>
            <a:ext cx="2895600" cy="273844"/>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smtClean="0">
                <a:solidFill>
                  <a:schemeClr val="tx2"/>
                </a:solidFill>
                <a:cs typeface="Neo Sans Intel"/>
              </a:rPr>
              <a:t>Intel Labs</a:t>
            </a:r>
          </a:p>
        </p:txBody>
      </p:sp>
      <p:sp>
        <p:nvSpPr>
          <p:cNvPr id="11" name="Rectangle 10"/>
          <p:cNvSpPr/>
          <p:nvPr/>
        </p:nvSpPr>
        <p:spPr>
          <a:xfrm>
            <a:off x="3623045" y="4864085"/>
            <a:ext cx="1974900" cy="276999"/>
          </a:xfrm>
          <a:prstGeom prst="rect">
            <a:avLst/>
          </a:prstGeom>
        </p:spPr>
        <p:txBody>
          <a:bodyPr wrap="none" lIns="0" tIns="0" rIns="0" bIns="0">
            <a:spAutoFit/>
          </a:bodyPr>
          <a:lstStyle/>
          <a:p>
            <a:pPr algn="l" rtl="0"/>
            <a:r>
              <a:rPr lang="en-US" sz="900" b="0" i="0" u="none" strike="noStrike" kern="1200" baseline="0" dirty="0" smtClean="0">
                <a:solidFill>
                  <a:schemeClr val="tx2"/>
                </a:solidFill>
                <a:latin typeface="+mn-lt"/>
                <a:ea typeface="+mn-ea"/>
                <a:cs typeface="Neo Sans Intel"/>
              </a:rPr>
              <a:t>Intel Confidential — Internal Use Only</a:t>
            </a:r>
          </a:p>
          <a:p>
            <a:pPr algn="l" rtl="0"/>
            <a:endParaRPr lang="en-US" sz="900" b="0" i="0" u="none" strike="noStrike" kern="1200" baseline="0" dirty="0" smtClean="0">
              <a:solidFill>
                <a:schemeClr val="tx2"/>
              </a:solidFill>
              <a:latin typeface="+mn-lt"/>
              <a:ea typeface="+mn-ea"/>
              <a:cs typeface="Neo Sans Intel"/>
            </a:endParaRPr>
          </a:p>
        </p:txBody>
      </p:sp>
    </p:spTree>
    <p:extLst>
      <p:ext uri="{BB962C8B-B14F-4D97-AF65-F5344CB8AC3E}">
        <p14:creationId xmlns:p14="http://schemas.microsoft.com/office/powerpoint/2010/main" val="34940459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8848"/>
            <a:ext cx="8228012" cy="868680"/>
          </a:xfrm>
        </p:spPr>
        <p:txBody>
          <a:bodyPr/>
          <a:lstStyle>
            <a:lvl1pPr>
              <a:defRPr/>
            </a:lvl1pPr>
          </a:lstStyle>
          <a:p>
            <a:r>
              <a:rPr lang="en-US" dirty="0" err="1" smtClean="0"/>
              <a:t>28pt</a:t>
            </a:r>
            <a:r>
              <a:rPr lang="en-US" dirty="0" smtClean="0"/>
              <a:t> Intel Clear Light Headline</a:t>
            </a:r>
            <a:endParaRPr lang="en-US" dirty="0"/>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9" name="Footer Placeholder 4"/>
          <p:cNvSpPr txBox="1">
            <a:spLocks/>
          </p:cNvSpPr>
          <p:nvPr/>
        </p:nvSpPr>
        <p:spPr>
          <a:xfrm>
            <a:off x="398463" y="4793887"/>
            <a:ext cx="2895600" cy="273844"/>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smtClean="0">
                <a:solidFill>
                  <a:schemeClr val="tx2"/>
                </a:solidFill>
                <a:cs typeface="Neo Sans Intel"/>
              </a:rPr>
              <a:t>Intel Labs</a:t>
            </a:r>
          </a:p>
        </p:txBody>
      </p:sp>
      <p:sp>
        <p:nvSpPr>
          <p:cNvPr id="10" name="Rectangle 9"/>
          <p:cNvSpPr/>
          <p:nvPr/>
        </p:nvSpPr>
        <p:spPr>
          <a:xfrm>
            <a:off x="3623045" y="4864085"/>
            <a:ext cx="1974900" cy="276999"/>
          </a:xfrm>
          <a:prstGeom prst="rect">
            <a:avLst/>
          </a:prstGeom>
        </p:spPr>
        <p:txBody>
          <a:bodyPr wrap="none" lIns="0" tIns="0" rIns="0" bIns="0">
            <a:spAutoFit/>
          </a:bodyPr>
          <a:lstStyle/>
          <a:p>
            <a:pPr algn="l" rtl="0"/>
            <a:r>
              <a:rPr lang="en-US" sz="900" b="0" i="0" u="none" strike="noStrike" kern="1200" baseline="0" dirty="0" smtClean="0">
                <a:solidFill>
                  <a:schemeClr val="tx2"/>
                </a:solidFill>
                <a:latin typeface="+mn-lt"/>
                <a:ea typeface="+mn-ea"/>
                <a:cs typeface="Neo Sans Intel"/>
              </a:rPr>
              <a:t>Intel Confidential — Internal Use Only</a:t>
            </a:r>
          </a:p>
          <a:p>
            <a:pPr algn="l" rtl="0"/>
            <a:endParaRPr lang="en-US" sz="900" b="0" i="0" u="none" strike="noStrike" kern="1200" baseline="0" dirty="0" smtClean="0">
              <a:solidFill>
                <a:schemeClr val="tx2"/>
              </a:solidFill>
              <a:latin typeface="+mn-lt"/>
              <a:ea typeface="+mn-ea"/>
              <a:cs typeface="Neo Sans Intel"/>
            </a:endParaRPr>
          </a:p>
        </p:txBody>
      </p:sp>
    </p:spTree>
    <p:extLst>
      <p:ext uri="{BB962C8B-B14F-4D97-AF65-F5344CB8AC3E}">
        <p14:creationId xmlns:p14="http://schemas.microsoft.com/office/powerpoint/2010/main" val="406206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8848"/>
            <a:ext cx="8228012" cy="86868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2800" b="0" i="0" u="none" strike="noStrike" baseline="0" smtClean="0"/>
            </a:lvl1pPr>
          </a:lstStyle>
          <a:p>
            <a:r>
              <a:rPr lang="en-US" dirty="0" err="1" smtClean="0"/>
              <a:t>28pt</a:t>
            </a:r>
            <a:r>
              <a:rPr lang="en-US" dirty="0" smtClean="0"/>
              <a:t> Intel Clear Light Headline</a:t>
            </a:r>
            <a:endParaRPr lang="en-US" dirty="0"/>
          </a:p>
        </p:txBody>
      </p:sp>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4400" baseline="0">
                <a:solidFill>
                  <a:schemeClr val="accent2"/>
                </a:solidFill>
                <a:latin typeface="+mj-lt"/>
                <a:cs typeface="Intel Clear Light" panose="020B0404020203020204" pitchFamily="34" charset="0"/>
              </a:defRPr>
            </a:lvl1pPr>
            <a:lvl2pPr marL="417513" indent="-225425">
              <a:buFont typeface="Lucida Grande"/>
              <a:buChar char="−"/>
              <a:defRPr sz="12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a:t>
            </a:r>
            <a:r>
              <a:rPr lang="en-US" dirty="0" err="1" smtClean="0"/>
              <a:t>44pt</a:t>
            </a:r>
            <a:r>
              <a:rPr lang="en-US" dirty="0" smtClean="0"/>
              <a:t> Intel Clear Light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a:p>
        </p:txBody>
      </p:sp>
      <p:sp>
        <p:nvSpPr>
          <p:cNvPr id="7" name="Footer Placeholder 4"/>
          <p:cNvSpPr txBox="1">
            <a:spLocks/>
          </p:cNvSpPr>
          <p:nvPr/>
        </p:nvSpPr>
        <p:spPr>
          <a:xfrm>
            <a:off x="398463" y="4793887"/>
            <a:ext cx="2895600" cy="273844"/>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smtClean="0">
                <a:solidFill>
                  <a:schemeClr val="tx2"/>
                </a:solidFill>
                <a:cs typeface="Neo Sans Intel"/>
              </a:rPr>
              <a:t>Intel Labs</a:t>
            </a:r>
          </a:p>
        </p:txBody>
      </p:sp>
      <p:sp>
        <p:nvSpPr>
          <p:cNvPr id="9" name="Rectangle 8"/>
          <p:cNvSpPr/>
          <p:nvPr/>
        </p:nvSpPr>
        <p:spPr>
          <a:xfrm>
            <a:off x="3623045" y="4864085"/>
            <a:ext cx="1974900" cy="276999"/>
          </a:xfrm>
          <a:prstGeom prst="rect">
            <a:avLst/>
          </a:prstGeom>
        </p:spPr>
        <p:txBody>
          <a:bodyPr wrap="none" lIns="0" tIns="0" rIns="0" bIns="0">
            <a:spAutoFit/>
          </a:bodyPr>
          <a:lstStyle/>
          <a:p>
            <a:pPr algn="l" rtl="0"/>
            <a:r>
              <a:rPr lang="en-US" sz="900" b="0" i="0" u="none" strike="noStrike" kern="1200" baseline="0" dirty="0" smtClean="0">
                <a:solidFill>
                  <a:schemeClr val="tx2"/>
                </a:solidFill>
                <a:latin typeface="+mn-lt"/>
                <a:ea typeface="+mn-ea"/>
                <a:cs typeface="Neo Sans Intel"/>
              </a:rPr>
              <a:t>Intel Confidential — Internal Use Only</a:t>
            </a:r>
          </a:p>
          <a:p>
            <a:pPr algn="l" rtl="0"/>
            <a:endParaRPr lang="en-US" sz="900" b="0" i="0" u="none" strike="noStrike" kern="1200" baseline="0" dirty="0" smtClean="0">
              <a:solidFill>
                <a:schemeClr val="tx2"/>
              </a:solidFill>
              <a:latin typeface="+mn-lt"/>
              <a:ea typeface="+mn-ea"/>
              <a:cs typeface="Neo Sans Intel"/>
            </a:endParaRPr>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0"/>
            <a:ext cx="9144000" cy="5143500"/>
          </a:xfrm>
          <a:solidFill>
            <a:schemeClr val="bg2">
              <a:lumMod val="20000"/>
              <a:lumOff val="80000"/>
            </a:schemeClr>
          </a:solidFill>
        </p:spPr>
        <p:txBody>
          <a:bodyPr/>
          <a:lstStyle/>
          <a:p>
            <a:r>
              <a:rPr lang="en-US" smtClean="0"/>
              <a:t>Click icon to add picture</a:t>
            </a:r>
            <a:endParaRPr lang="en-US"/>
          </a:p>
        </p:txBody>
      </p:sp>
      <p:sp>
        <p:nvSpPr>
          <p:cNvPr id="12" name="Picture Placeholder 10"/>
          <p:cNvSpPr>
            <a:spLocks noGrp="1" noChangeAspect="1"/>
          </p:cNvSpPr>
          <p:nvPr>
            <p:ph type="pic" sz="quarter" idx="14"/>
          </p:nvPr>
        </p:nvSpPr>
        <p:spPr>
          <a:xfrm>
            <a:off x="0" y="4805172"/>
            <a:ext cx="9144000" cy="338328"/>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00">
                <a:solidFill>
                  <a:schemeClr val="bg1"/>
                </a:solidFill>
              </a:defRPr>
            </a:lvl1pPr>
          </a:lstStyle>
          <a:p>
            <a:r>
              <a:rPr lang="en-US" smtClean="0"/>
              <a:t>Click icon to add picture</a:t>
            </a:r>
            <a:endParaRPr lang="en-US"/>
          </a:p>
        </p:txBody>
      </p:sp>
      <p:sp>
        <p:nvSpPr>
          <p:cNvPr id="2" name="Title 1"/>
          <p:cNvSpPr>
            <a:spLocks noGrp="1"/>
          </p:cNvSpPr>
          <p:nvPr>
            <p:ph type="title" hasCustomPrompt="1"/>
          </p:nvPr>
        </p:nvSpPr>
        <p:spPr>
          <a:xfrm>
            <a:off x="455613" y="308848"/>
            <a:ext cx="8228012" cy="868680"/>
          </a:xfrm>
        </p:spPr>
        <p:txBody>
          <a:bodyPr>
            <a:normAutofit/>
          </a:bodyPr>
          <a:lstStyle>
            <a:lvl1pPr>
              <a:defRPr sz="2800" baseline="0"/>
            </a:lvl1pPr>
          </a:lstStyle>
          <a:p>
            <a:r>
              <a:rPr lang="en-US" dirty="0" err="1" smtClean="0"/>
              <a:t>28pt</a:t>
            </a:r>
            <a:r>
              <a:rPr lang="en-US" dirty="0" smtClean="0"/>
              <a:t> Intel Clear Light Headline</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8" name="Footer Placeholder 4"/>
          <p:cNvSpPr txBox="1">
            <a:spLocks/>
          </p:cNvSpPr>
          <p:nvPr/>
        </p:nvSpPr>
        <p:spPr>
          <a:xfrm>
            <a:off x="398463" y="4793887"/>
            <a:ext cx="2895600" cy="273844"/>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smtClean="0">
                <a:solidFill>
                  <a:schemeClr val="tx2"/>
                </a:solidFill>
                <a:cs typeface="Neo Sans Intel"/>
              </a:rPr>
              <a:t>Intel Labs</a:t>
            </a:r>
          </a:p>
        </p:txBody>
      </p:sp>
      <p:sp>
        <p:nvSpPr>
          <p:cNvPr id="11" name="Rectangle 10"/>
          <p:cNvSpPr/>
          <p:nvPr/>
        </p:nvSpPr>
        <p:spPr>
          <a:xfrm>
            <a:off x="3623045" y="4864085"/>
            <a:ext cx="1974900" cy="276999"/>
          </a:xfrm>
          <a:prstGeom prst="rect">
            <a:avLst/>
          </a:prstGeom>
        </p:spPr>
        <p:txBody>
          <a:bodyPr wrap="none" lIns="0" tIns="0" rIns="0" bIns="0">
            <a:spAutoFit/>
          </a:bodyPr>
          <a:lstStyle/>
          <a:p>
            <a:pPr algn="l" rtl="0"/>
            <a:r>
              <a:rPr lang="en-US" sz="900" b="0" i="0" u="none" strike="noStrike" kern="1200" baseline="0" dirty="0" smtClean="0">
                <a:solidFill>
                  <a:schemeClr val="tx2"/>
                </a:solidFill>
                <a:latin typeface="+mn-lt"/>
                <a:ea typeface="+mn-ea"/>
                <a:cs typeface="Neo Sans Intel"/>
              </a:rPr>
              <a:t>Intel Confidential — Internal Use Only</a:t>
            </a:r>
          </a:p>
          <a:p>
            <a:pPr algn="l" rtl="0"/>
            <a:endParaRPr lang="en-US" sz="900" b="0" i="0" u="none" strike="noStrike" kern="1200" baseline="0" dirty="0" smtClean="0">
              <a:solidFill>
                <a:schemeClr val="tx2"/>
              </a:solidFill>
              <a:latin typeface="+mn-lt"/>
              <a:ea typeface="+mn-ea"/>
              <a:cs typeface="Neo Sans Intel"/>
            </a:endParaRPr>
          </a:p>
        </p:txBody>
      </p:sp>
    </p:spTree>
    <p:extLst>
      <p:ext uri="{BB962C8B-B14F-4D97-AF65-F5344CB8AC3E}">
        <p14:creationId xmlns:p14="http://schemas.microsoft.com/office/powerpoint/2010/main" val="36382072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2574131"/>
            <a:ext cx="9144000" cy="2569369"/>
          </a:xfrm>
          <a:solidFill>
            <a:schemeClr val="bg2">
              <a:lumMod val="20000"/>
              <a:lumOff val="80000"/>
            </a:schemeClr>
          </a:solidFill>
        </p:spPr>
        <p:txBody>
          <a:bodyPr/>
          <a:lstStyle/>
          <a:p>
            <a:r>
              <a:rPr lang="en-US" smtClean="0"/>
              <a:t>Click icon to add picture</a:t>
            </a:r>
            <a:endParaRPr lang="en-US"/>
          </a:p>
        </p:txBody>
      </p:sp>
      <p:sp>
        <p:nvSpPr>
          <p:cNvPr id="20" name="Picture Placeholder 10"/>
          <p:cNvSpPr>
            <a:spLocks noGrp="1" noChangeAspect="1"/>
          </p:cNvSpPr>
          <p:nvPr>
            <p:ph type="pic" sz="quarter" idx="14"/>
          </p:nvPr>
        </p:nvSpPr>
        <p:spPr>
          <a:xfrm>
            <a:off x="0" y="4805172"/>
            <a:ext cx="9144000" cy="338328"/>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00">
                <a:solidFill>
                  <a:schemeClr val="bg1"/>
                </a:solidFill>
              </a:defRPr>
            </a:lvl1pPr>
          </a:lstStyle>
          <a:p>
            <a:r>
              <a:rPr lang="en-US" smtClean="0"/>
              <a:t>Click icon to add picture</a:t>
            </a:r>
            <a:endParaRPr lang="en-US"/>
          </a:p>
        </p:txBody>
      </p:sp>
      <p:sp>
        <p:nvSpPr>
          <p:cNvPr id="2" name="Title 1"/>
          <p:cNvSpPr>
            <a:spLocks noGrp="1"/>
          </p:cNvSpPr>
          <p:nvPr>
            <p:ph type="title" hasCustomPrompt="1"/>
          </p:nvPr>
        </p:nvSpPr>
        <p:spPr>
          <a:xfrm>
            <a:off x="455613" y="308848"/>
            <a:ext cx="8228012" cy="868680"/>
          </a:xfrm>
        </p:spPr>
        <p:txBody>
          <a:bodyPr>
            <a:noAutofit/>
          </a:bodyPr>
          <a:lstStyle>
            <a:lvl1pPr>
              <a:defRPr sz="2800" baseline="0"/>
            </a:lvl1pPr>
          </a:lstStyle>
          <a:p>
            <a:r>
              <a:rPr lang="en-US" dirty="0" err="1" smtClean="0"/>
              <a:t>28pt</a:t>
            </a:r>
            <a:r>
              <a:rPr lang="en-US" dirty="0" smtClean="0"/>
              <a:t> Intel Clear Light Headline</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0" name="Footer Placeholder 4"/>
          <p:cNvSpPr txBox="1">
            <a:spLocks/>
          </p:cNvSpPr>
          <p:nvPr/>
        </p:nvSpPr>
        <p:spPr>
          <a:xfrm>
            <a:off x="398463" y="4793887"/>
            <a:ext cx="2895600" cy="273844"/>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smtClean="0">
                <a:solidFill>
                  <a:schemeClr val="tx2"/>
                </a:solidFill>
                <a:cs typeface="Neo Sans Intel"/>
              </a:rPr>
              <a:t>Intel Labs</a:t>
            </a:r>
          </a:p>
        </p:txBody>
      </p:sp>
      <p:sp>
        <p:nvSpPr>
          <p:cNvPr id="12" name="Rectangle 11"/>
          <p:cNvSpPr/>
          <p:nvPr/>
        </p:nvSpPr>
        <p:spPr>
          <a:xfrm>
            <a:off x="3623045" y="4864085"/>
            <a:ext cx="1974900" cy="276999"/>
          </a:xfrm>
          <a:prstGeom prst="rect">
            <a:avLst/>
          </a:prstGeom>
        </p:spPr>
        <p:txBody>
          <a:bodyPr wrap="none" lIns="0" tIns="0" rIns="0" bIns="0">
            <a:spAutoFit/>
          </a:bodyPr>
          <a:lstStyle/>
          <a:p>
            <a:pPr algn="l" rtl="0"/>
            <a:r>
              <a:rPr lang="en-US" sz="900" b="0" i="0" u="none" strike="noStrike" kern="1200" baseline="0" dirty="0" smtClean="0">
                <a:solidFill>
                  <a:schemeClr val="tx2"/>
                </a:solidFill>
                <a:latin typeface="+mn-lt"/>
                <a:ea typeface="+mn-ea"/>
                <a:cs typeface="Neo Sans Intel"/>
              </a:rPr>
              <a:t>Intel Confidential — Internal Use Only</a:t>
            </a:r>
          </a:p>
          <a:p>
            <a:pPr algn="l" rtl="0"/>
            <a:endParaRPr lang="en-US" sz="900" b="0" i="0" u="none" strike="noStrike" kern="1200" baseline="0" dirty="0" smtClean="0">
              <a:solidFill>
                <a:schemeClr val="tx2"/>
              </a:solidFill>
              <a:latin typeface="+mn-lt"/>
              <a:ea typeface="+mn-ea"/>
              <a:cs typeface="Neo Sans Intel"/>
            </a:endParaRPr>
          </a:p>
        </p:txBody>
      </p:sp>
    </p:spTree>
    <p:extLst>
      <p:ext uri="{BB962C8B-B14F-4D97-AF65-F5344CB8AC3E}">
        <p14:creationId xmlns:p14="http://schemas.microsoft.com/office/powerpoint/2010/main" val="23926894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Right Half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4678363" y="1"/>
            <a:ext cx="4465637" cy="5143499"/>
          </a:xfrm>
          <a:solidFill>
            <a:schemeClr val="bg2">
              <a:lumMod val="20000"/>
              <a:lumOff val="80000"/>
            </a:schemeClr>
          </a:solidFill>
        </p:spPr>
        <p:txBody>
          <a:bodyPr/>
          <a:lstStyle/>
          <a:p>
            <a:r>
              <a:rPr lang="en-US" smtClean="0"/>
              <a:t>Click icon to add picture</a:t>
            </a:r>
            <a:endParaRPr lang="en-US"/>
          </a:p>
        </p:txBody>
      </p:sp>
      <p:sp>
        <p:nvSpPr>
          <p:cNvPr id="19" name="Picture Placeholder 10"/>
          <p:cNvSpPr>
            <a:spLocks noGrp="1" noChangeAspect="1"/>
          </p:cNvSpPr>
          <p:nvPr>
            <p:ph type="pic" sz="quarter" idx="14"/>
          </p:nvPr>
        </p:nvSpPr>
        <p:spPr>
          <a:xfrm>
            <a:off x="0" y="4805172"/>
            <a:ext cx="9144000" cy="338328"/>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00">
                <a:solidFill>
                  <a:schemeClr val="bg1"/>
                </a:solidFill>
              </a:defRPr>
            </a:lvl1pPr>
          </a:lstStyle>
          <a:p>
            <a:r>
              <a:rPr lang="en-US" smtClean="0"/>
              <a:t>Click icon to add picture</a:t>
            </a:r>
            <a:endParaRPr lang="en-US"/>
          </a:p>
        </p:txBody>
      </p:sp>
      <p:sp>
        <p:nvSpPr>
          <p:cNvPr id="2" name="Title 1"/>
          <p:cNvSpPr>
            <a:spLocks noGrp="1"/>
          </p:cNvSpPr>
          <p:nvPr>
            <p:ph type="title" hasCustomPrompt="1"/>
          </p:nvPr>
        </p:nvSpPr>
        <p:spPr>
          <a:xfrm>
            <a:off x="455613" y="308848"/>
            <a:ext cx="4006850" cy="868680"/>
          </a:xfrm>
        </p:spPr>
        <p:txBody>
          <a:bodyPr>
            <a:noAutofit/>
          </a:bodyPr>
          <a:lstStyle>
            <a:lvl1pPr>
              <a:defRPr sz="2800" baseline="0"/>
            </a:lvl1pPr>
          </a:lstStyle>
          <a:p>
            <a:r>
              <a:rPr lang="en-US" dirty="0" err="1" smtClean="0"/>
              <a:t>28pt</a:t>
            </a:r>
            <a:r>
              <a:rPr lang="en-US" dirty="0" smtClean="0"/>
              <a:t> Intel Clear Light Headline</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0" name="Footer Placeholder 4"/>
          <p:cNvSpPr txBox="1">
            <a:spLocks/>
          </p:cNvSpPr>
          <p:nvPr/>
        </p:nvSpPr>
        <p:spPr>
          <a:xfrm>
            <a:off x="398463" y="4793887"/>
            <a:ext cx="2895600" cy="273844"/>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smtClean="0">
                <a:solidFill>
                  <a:schemeClr val="tx2"/>
                </a:solidFill>
                <a:cs typeface="Neo Sans Intel"/>
              </a:rPr>
              <a:t>Intel Labs</a:t>
            </a:r>
          </a:p>
        </p:txBody>
      </p:sp>
      <p:sp>
        <p:nvSpPr>
          <p:cNvPr id="12" name="Rectangle 11"/>
          <p:cNvSpPr/>
          <p:nvPr/>
        </p:nvSpPr>
        <p:spPr>
          <a:xfrm>
            <a:off x="3623045" y="4864085"/>
            <a:ext cx="1974900" cy="276999"/>
          </a:xfrm>
          <a:prstGeom prst="rect">
            <a:avLst/>
          </a:prstGeom>
        </p:spPr>
        <p:txBody>
          <a:bodyPr wrap="none" lIns="0" tIns="0" rIns="0" bIns="0">
            <a:spAutoFit/>
          </a:bodyPr>
          <a:lstStyle/>
          <a:p>
            <a:pPr algn="l" rtl="0"/>
            <a:r>
              <a:rPr lang="en-US" sz="900" b="0" i="0" u="none" strike="noStrike" kern="1200" baseline="0" dirty="0" smtClean="0">
                <a:solidFill>
                  <a:schemeClr val="tx2"/>
                </a:solidFill>
                <a:latin typeface="+mn-lt"/>
                <a:ea typeface="+mn-ea"/>
                <a:cs typeface="Neo Sans Intel"/>
              </a:rPr>
              <a:t>Intel Confidential — Internal Use Only</a:t>
            </a:r>
          </a:p>
          <a:p>
            <a:pPr algn="l" rtl="0"/>
            <a:endParaRPr lang="en-US" sz="900" b="0" i="0" u="none" strike="noStrike" kern="1200" baseline="0" dirty="0" smtClean="0">
              <a:solidFill>
                <a:schemeClr val="tx2"/>
              </a:solidFill>
              <a:latin typeface="+mn-lt"/>
              <a:ea typeface="+mn-ea"/>
              <a:cs typeface="Neo Sans Intel"/>
            </a:endParaRPr>
          </a:p>
        </p:txBody>
      </p:sp>
    </p:spTree>
    <p:extLst>
      <p:ext uri="{BB962C8B-B14F-4D97-AF65-F5344CB8AC3E}">
        <p14:creationId xmlns:p14="http://schemas.microsoft.com/office/powerpoint/2010/main" val="29004219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image" Target="../media/image8.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image" Target="../media/image7.jpeg"/><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123" name="Picture 3" descr="\\.psf\Home\Desktop\WideFooterAI.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455613" y="319008"/>
            <a:ext cx="8229600" cy="868680"/>
          </a:xfrm>
          <a:prstGeom prst="rect">
            <a:avLst/>
          </a:prstGeom>
        </p:spPr>
        <p:txBody>
          <a:bodyPr vert="horz" lIns="0" tIns="0" rIns="0" bIns="0" rtlCol="0" anchor="t" anchorCtr="0">
            <a:noAutofit/>
          </a:bodyPr>
          <a:lstStyle/>
          <a:p>
            <a:r>
              <a:rPr lang="en-US" dirty="0" smtClean="0"/>
              <a:t>28pt Intel Clear Light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latin typeface="+mn-lt"/>
              </a:defRPr>
            </a:lvl1pPr>
          </a:lstStyle>
          <a:p>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latin typeface="+mn-lt"/>
              </a:defRPr>
            </a:lvl1pPr>
          </a:lstStyle>
          <a:p>
            <a:endParaRPr lang="en-US" dirty="0"/>
          </a:p>
        </p:txBody>
      </p:sp>
      <p:sp>
        <p:nvSpPr>
          <p:cNvPr id="6" name="Slide Number Placeholder 5"/>
          <p:cNvSpPr>
            <a:spLocks noGrp="1"/>
          </p:cNvSpPr>
          <p:nvPr>
            <p:ph type="sldNum" sz="quarter" idx="4"/>
          </p:nvPr>
        </p:nvSpPr>
        <p:spPr>
          <a:xfrm>
            <a:off x="6872352" y="4842143"/>
            <a:ext cx="2133600" cy="273844"/>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71" r:id="rId4"/>
    <p:sldLayoutId id="2147483652" r:id="rId5"/>
    <p:sldLayoutId id="2147483660" r:id="rId6"/>
    <p:sldLayoutId id="2147483668" r:id="rId7"/>
    <p:sldLayoutId id="2147483669" r:id="rId8"/>
    <p:sldLayoutId id="2147483670" r:id="rId9"/>
    <p:sldLayoutId id="2147483672" r:id="rId10"/>
    <p:sldLayoutId id="2147483651" r:id="rId11"/>
    <p:sldLayoutId id="2147483665" r:id="rId12"/>
    <p:sldLayoutId id="2147483654" r:id="rId13"/>
    <p:sldLayoutId id="2147483666" r:id="rId14"/>
    <p:sldLayoutId id="2147483703" r:id="rId15"/>
  </p:sldLayoutIdLst>
  <p:timing>
    <p:tnLst>
      <p:par>
        <p:cTn id="1" dur="indefinite" restart="never" nodeType="tmRoot"/>
      </p:par>
    </p:tnLst>
  </p:timing>
  <p:hf hdr="0" ftr="0" dt="0"/>
  <p:txStyles>
    <p:titleStyle>
      <a:lvl1pPr algn="l" defTabSz="457200" rtl="0" eaLnBrk="1" latinLnBrk="0" hangingPunct="1">
        <a:spcBef>
          <a:spcPct val="0"/>
        </a:spcBef>
        <a:buNone/>
        <a:defRPr sz="2800" kern="1200" baseline="0">
          <a:solidFill>
            <a:schemeClr val="accent1"/>
          </a:solidFill>
          <a:latin typeface="+mj-lt"/>
          <a:ea typeface="+mj-ea"/>
          <a:cs typeface="+mj-cs"/>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9" cstate="print">
            <a:lum/>
          </a:blip>
          <a:srcRect/>
          <a:stretch>
            <a:fillRect l="-1000" r="-1000"/>
          </a:stretch>
        </a:blip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bwMode="auto">
          <a:xfrm>
            <a:off x="685801" y="1028700"/>
            <a:ext cx="7769225" cy="3113485"/>
          </a:xfrm>
          <a:prstGeom prst="rect">
            <a:avLst/>
          </a:prstGeom>
          <a:noFill/>
          <a:ln w="9525">
            <a:noFill/>
            <a:miter lim="800000"/>
            <a:headEnd/>
            <a:tailEnd/>
          </a:ln>
        </p:spPr>
        <p:txBody>
          <a:bodyPr vert="horz" wrap="square" lIns="91257" tIns="128510" rIns="91257" bIns="45628" numCol="1" anchor="t" anchorCtr="1"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20835" name="Rectangle 3"/>
          <p:cNvSpPr>
            <a:spLocks noGrp="1" noChangeArrowheads="1"/>
          </p:cNvSpPr>
          <p:nvPr>
            <p:ph type="title"/>
          </p:nvPr>
        </p:nvSpPr>
        <p:spPr bwMode="auto">
          <a:xfrm>
            <a:off x="684213" y="117872"/>
            <a:ext cx="7772400" cy="857250"/>
          </a:xfrm>
          <a:prstGeom prst="rect">
            <a:avLst/>
          </a:prstGeom>
          <a:noFill/>
          <a:ln w="9525">
            <a:noFill/>
            <a:miter lim="800000"/>
            <a:headEnd/>
            <a:tailEnd/>
          </a:ln>
        </p:spPr>
        <p:txBody>
          <a:bodyPr vert="horz" wrap="square" lIns="91891" tIns="45947" rIns="91891" bIns="45947" numCol="1" anchor="ctr" anchorCtr="0" compatLnSpc="1">
            <a:prstTxWarp prst="textNoShape">
              <a:avLst/>
            </a:prstTxWarp>
          </a:bodyPr>
          <a:lstStyle/>
          <a:p>
            <a:pPr lvl="0"/>
            <a:r>
              <a:rPr lang="en-US" smtClean="0"/>
              <a:t>Slide Title</a:t>
            </a:r>
          </a:p>
        </p:txBody>
      </p:sp>
      <p:pic>
        <p:nvPicPr>
          <p:cNvPr id="4100" name="Picture 6" descr="logo white"/>
          <p:cNvPicPr>
            <a:picLocks noChangeAspect="1" noChangeArrowheads="1"/>
          </p:cNvPicPr>
          <p:nvPr/>
        </p:nvPicPr>
        <p:blipFill>
          <a:blip r:embed="rId20" cstate="print"/>
          <a:srcRect/>
          <a:stretch>
            <a:fillRect/>
          </a:stretch>
        </p:blipFill>
        <p:spPr bwMode="auto">
          <a:xfrm>
            <a:off x="7893051" y="4457700"/>
            <a:ext cx="1116013" cy="626269"/>
          </a:xfrm>
          <a:prstGeom prst="rect">
            <a:avLst/>
          </a:prstGeom>
          <a:noFill/>
          <a:ln w="9525">
            <a:noFill/>
            <a:miter lim="800000"/>
            <a:headEnd/>
            <a:tailEnd/>
          </a:ln>
        </p:spPr>
      </p:pic>
      <p:sp>
        <p:nvSpPr>
          <p:cNvPr id="2001927" name="Rectangle 7"/>
          <p:cNvSpPr>
            <a:spLocks noGrp="1" noChangeArrowheads="1"/>
          </p:cNvSpPr>
          <p:nvPr>
            <p:ph type="sldNum" sz="quarter" idx="4"/>
          </p:nvPr>
        </p:nvSpPr>
        <p:spPr bwMode="auto">
          <a:xfrm>
            <a:off x="209551" y="4944666"/>
            <a:ext cx="390525" cy="2143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defRPr sz="675" b="0">
                <a:solidFill>
                  <a:srgbClr val="FFFFFF"/>
                </a:solidFill>
                <a:latin typeface="Verdana" pitchFamily="34" charset="0"/>
                <a:cs typeface="Arial" charset="0"/>
              </a:defRPr>
            </a:lvl1pPr>
          </a:lstStyle>
          <a:p>
            <a:pPr algn="ctr" defTabSz="685800" fontAlgn="base">
              <a:spcBef>
                <a:spcPct val="0"/>
              </a:spcBef>
              <a:spcAft>
                <a:spcPct val="0"/>
              </a:spcAft>
              <a:defRPr/>
            </a:pPr>
            <a:fld id="{954A697E-319B-4185-9358-C3802468B7F9}" type="slidenum">
              <a:rPr lang="en-US" smtClean="0"/>
              <a:pPr algn="ctr" defTabSz="685800" fontAlgn="base">
                <a:spcBef>
                  <a:spcPct val="0"/>
                </a:spcBef>
                <a:spcAft>
                  <a:spcPct val="0"/>
                </a:spcAft>
                <a:defRPr/>
              </a:pPr>
              <a:t>‹#›</a:t>
            </a:fld>
            <a:endParaRPr lang="en-US" dirty="0"/>
          </a:p>
        </p:txBody>
      </p:sp>
    </p:spTree>
    <p:extLst>
      <p:ext uri="{BB962C8B-B14F-4D97-AF65-F5344CB8AC3E}">
        <p14:creationId xmlns:p14="http://schemas.microsoft.com/office/powerpoint/2010/main" val="1990369504"/>
      </p:ext>
    </p:extLst>
  </p:cSld>
  <p:clrMap bg1="dk2" tx1="lt1" bg2="dk1"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transition spd="slow"/>
  <p:timing>
    <p:tnLst>
      <p:par>
        <p:cTn id="1" dur="indefinite" restart="never" nodeType="tmRoot"/>
      </p:par>
    </p:tnLst>
  </p:timing>
  <p:hf sldNum="0" hdr="0" ftr="0" dt="0"/>
  <p:txStyles>
    <p:titleStyle>
      <a:lvl1pPr algn="ctr" defTabSz="683419" rtl="0" eaLnBrk="0" fontAlgn="base" hangingPunct="0">
        <a:lnSpc>
          <a:spcPct val="95000"/>
        </a:lnSpc>
        <a:spcBef>
          <a:spcPct val="0"/>
        </a:spcBef>
        <a:spcAft>
          <a:spcPct val="0"/>
        </a:spcAft>
        <a:defRPr sz="2475">
          <a:solidFill>
            <a:schemeClr val="tx1"/>
          </a:solidFill>
          <a:effectLst>
            <a:outerShdw blurRad="38100" dist="38100" dir="2700000" algn="tl">
              <a:srgbClr val="000000">
                <a:alpha val="43137"/>
              </a:srgbClr>
            </a:outerShdw>
          </a:effectLst>
          <a:latin typeface="+mj-lt"/>
          <a:ea typeface="+mj-ea"/>
          <a:cs typeface="+mj-cs"/>
        </a:defRPr>
      </a:lvl1pPr>
      <a:lvl2pPr algn="ctr" defTabSz="683419" rtl="0" eaLnBrk="0" fontAlgn="base" hangingPunct="0">
        <a:lnSpc>
          <a:spcPct val="95000"/>
        </a:lnSpc>
        <a:spcBef>
          <a:spcPct val="0"/>
        </a:spcBef>
        <a:spcAft>
          <a:spcPct val="0"/>
        </a:spcAft>
        <a:defRPr sz="2475">
          <a:solidFill>
            <a:schemeClr val="tx1"/>
          </a:solidFill>
          <a:effectLst>
            <a:outerShdw blurRad="38100" dist="38100" dir="2700000" algn="tl">
              <a:srgbClr val="000000"/>
            </a:outerShdw>
          </a:effectLst>
          <a:latin typeface="Neo Sans Intel Medium" pitchFamily="34" charset="0"/>
          <a:cs typeface="Arial" charset="0"/>
        </a:defRPr>
      </a:lvl2pPr>
      <a:lvl3pPr algn="ctr" defTabSz="683419" rtl="0" eaLnBrk="0" fontAlgn="base" hangingPunct="0">
        <a:lnSpc>
          <a:spcPct val="95000"/>
        </a:lnSpc>
        <a:spcBef>
          <a:spcPct val="0"/>
        </a:spcBef>
        <a:spcAft>
          <a:spcPct val="0"/>
        </a:spcAft>
        <a:defRPr sz="2475">
          <a:solidFill>
            <a:schemeClr val="tx1"/>
          </a:solidFill>
          <a:effectLst>
            <a:outerShdw blurRad="38100" dist="38100" dir="2700000" algn="tl">
              <a:srgbClr val="000000"/>
            </a:outerShdw>
          </a:effectLst>
          <a:latin typeface="Neo Sans Intel Medium" pitchFamily="34" charset="0"/>
          <a:cs typeface="Arial" charset="0"/>
        </a:defRPr>
      </a:lvl3pPr>
      <a:lvl4pPr algn="ctr" defTabSz="683419" rtl="0" eaLnBrk="0" fontAlgn="base" hangingPunct="0">
        <a:lnSpc>
          <a:spcPct val="95000"/>
        </a:lnSpc>
        <a:spcBef>
          <a:spcPct val="0"/>
        </a:spcBef>
        <a:spcAft>
          <a:spcPct val="0"/>
        </a:spcAft>
        <a:defRPr sz="2475">
          <a:solidFill>
            <a:schemeClr val="tx1"/>
          </a:solidFill>
          <a:effectLst>
            <a:outerShdw blurRad="38100" dist="38100" dir="2700000" algn="tl">
              <a:srgbClr val="000000"/>
            </a:outerShdw>
          </a:effectLst>
          <a:latin typeface="Neo Sans Intel Medium" pitchFamily="34" charset="0"/>
          <a:cs typeface="Arial" charset="0"/>
        </a:defRPr>
      </a:lvl4pPr>
      <a:lvl5pPr algn="ctr" defTabSz="683419" rtl="0" eaLnBrk="0" fontAlgn="base" hangingPunct="0">
        <a:lnSpc>
          <a:spcPct val="95000"/>
        </a:lnSpc>
        <a:spcBef>
          <a:spcPct val="0"/>
        </a:spcBef>
        <a:spcAft>
          <a:spcPct val="0"/>
        </a:spcAft>
        <a:defRPr sz="2475">
          <a:solidFill>
            <a:schemeClr val="tx1"/>
          </a:solidFill>
          <a:effectLst>
            <a:outerShdw blurRad="38100" dist="38100" dir="2700000" algn="tl">
              <a:srgbClr val="000000"/>
            </a:outerShdw>
          </a:effectLst>
          <a:latin typeface="Neo Sans Intel Medium" pitchFamily="34" charset="0"/>
          <a:cs typeface="Arial" charset="0"/>
        </a:defRPr>
      </a:lvl5pPr>
      <a:lvl6pPr marL="308660" algn="ctr" defTabSz="684842" rtl="0" fontAlgn="base">
        <a:lnSpc>
          <a:spcPct val="95000"/>
        </a:lnSpc>
        <a:spcBef>
          <a:spcPct val="0"/>
        </a:spcBef>
        <a:spcAft>
          <a:spcPct val="0"/>
        </a:spcAft>
        <a:defRPr sz="2475">
          <a:solidFill>
            <a:schemeClr val="tx1"/>
          </a:solidFill>
          <a:effectLst>
            <a:outerShdw blurRad="38100" dist="38100" dir="2700000" algn="tl">
              <a:srgbClr val="000000"/>
            </a:outerShdw>
          </a:effectLst>
          <a:latin typeface="Neo Sans Intel Medium" pitchFamily="34" charset="0"/>
          <a:cs typeface="Arial" charset="0"/>
        </a:defRPr>
      </a:lvl6pPr>
      <a:lvl7pPr marL="617321" algn="ctr" defTabSz="684842" rtl="0" fontAlgn="base">
        <a:lnSpc>
          <a:spcPct val="95000"/>
        </a:lnSpc>
        <a:spcBef>
          <a:spcPct val="0"/>
        </a:spcBef>
        <a:spcAft>
          <a:spcPct val="0"/>
        </a:spcAft>
        <a:defRPr sz="2475">
          <a:solidFill>
            <a:schemeClr val="tx1"/>
          </a:solidFill>
          <a:effectLst>
            <a:outerShdw blurRad="38100" dist="38100" dir="2700000" algn="tl">
              <a:srgbClr val="000000"/>
            </a:outerShdw>
          </a:effectLst>
          <a:latin typeface="Neo Sans Intel Medium" pitchFamily="34" charset="0"/>
          <a:cs typeface="Arial" charset="0"/>
        </a:defRPr>
      </a:lvl7pPr>
      <a:lvl8pPr marL="925982" algn="ctr" defTabSz="684842" rtl="0" fontAlgn="base">
        <a:lnSpc>
          <a:spcPct val="95000"/>
        </a:lnSpc>
        <a:spcBef>
          <a:spcPct val="0"/>
        </a:spcBef>
        <a:spcAft>
          <a:spcPct val="0"/>
        </a:spcAft>
        <a:defRPr sz="2475">
          <a:solidFill>
            <a:schemeClr val="tx1"/>
          </a:solidFill>
          <a:effectLst>
            <a:outerShdw blurRad="38100" dist="38100" dir="2700000" algn="tl">
              <a:srgbClr val="000000"/>
            </a:outerShdw>
          </a:effectLst>
          <a:latin typeface="Neo Sans Intel Medium" pitchFamily="34" charset="0"/>
          <a:cs typeface="Arial" charset="0"/>
        </a:defRPr>
      </a:lvl8pPr>
      <a:lvl9pPr marL="1234643" algn="ctr" defTabSz="684842" rtl="0" fontAlgn="base">
        <a:lnSpc>
          <a:spcPct val="95000"/>
        </a:lnSpc>
        <a:spcBef>
          <a:spcPct val="0"/>
        </a:spcBef>
        <a:spcAft>
          <a:spcPct val="0"/>
        </a:spcAft>
        <a:defRPr sz="2475">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03597" indent="-203597" algn="l" defTabSz="683419" rtl="0" eaLnBrk="0" fontAlgn="base" hangingPunct="0">
        <a:lnSpc>
          <a:spcPct val="95000"/>
        </a:lnSpc>
        <a:spcBef>
          <a:spcPct val="20000"/>
        </a:spcBef>
        <a:spcAft>
          <a:spcPct val="20000"/>
        </a:spcAft>
        <a:buClr>
          <a:schemeClr val="tx1"/>
        </a:buClr>
        <a:buFont typeface="Wingdings" pitchFamily="2" charset="2"/>
        <a:buChar char=""/>
        <a:defRPr sz="1950">
          <a:solidFill>
            <a:srgbClr val="FFFFFF"/>
          </a:solidFill>
          <a:effectLst>
            <a:outerShdw blurRad="38100" dist="38100" dir="2700000" algn="tl">
              <a:srgbClr val="000000">
                <a:alpha val="43137"/>
              </a:srgbClr>
            </a:outerShdw>
          </a:effectLst>
          <a:latin typeface="+mn-lt"/>
          <a:ea typeface="+mn-ea"/>
          <a:cs typeface="+mn-cs"/>
        </a:defRPr>
      </a:lvl1pPr>
      <a:lvl2pPr marL="489347" indent="-167879" algn="l" defTabSz="683419" rtl="0" eaLnBrk="0" fontAlgn="base" hangingPunct="0">
        <a:lnSpc>
          <a:spcPct val="95000"/>
        </a:lnSpc>
        <a:spcBef>
          <a:spcPct val="20000"/>
        </a:spcBef>
        <a:spcAft>
          <a:spcPct val="20000"/>
        </a:spcAft>
        <a:buClr>
          <a:schemeClr val="tx1"/>
        </a:buClr>
        <a:buChar char="–"/>
        <a:defRPr sz="1650">
          <a:solidFill>
            <a:schemeClr val="tx1"/>
          </a:solidFill>
          <a:effectLst>
            <a:outerShdw blurRad="38100" dist="38100" dir="2700000" algn="tl">
              <a:srgbClr val="000000">
                <a:alpha val="43137"/>
              </a:srgbClr>
            </a:outerShdw>
          </a:effectLst>
          <a:latin typeface="+mn-lt"/>
          <a:cs typeface="+mn-cs"/>
        </a:defRPr>
      </a:lvl2pPr>
      <a:lvl3pPr marL="738188" indent="-166688" algn="l" defTabSz="683419" rtl="0" eaLnBrk="0" fontAlgn="base" hangingPunct="0">
        <a:lnSpc>
          <a:spcPct val="95000"/>
        </a:lnSpc>
        <a:spcBef>
          <a:spcPct val="20000"/>
        </a:spcBef>
        <a:spcAft>
          <a:spcPct val="20000"/>
        </a:spcAft>
        <a:buClr>
          <a:schemeClr val="tx1"/>
        </a:buClr>
        <a:buChar char="–"/>
        <a:defRPr sz="1425">
          <a:solidFill>
            <a:srgbClr val="FFFFFF"/>
          </a:solidFill>
          <a:effectLst>
            <a:outerShdw blurRad="38100" dist="38100" dir="2700000" algn="tl">
              <a:srgbClr val="000000">
                <a:alpha val="43137"/>
              </a:srgbClr>
            </a:outerShdw>
          </a:effectLst>
          <a:latin typeface="+mn-lt"/>
          <a:cs typeface="+mn-cs"/>
        </a:defRPr>
      </a:lvl3pPr>
      <a:lvl4pPr marL="1034654" indent="-177404" algn="l" defTabSz="683419" rtl="0" eaLnBrk="0" fontAlgn="base" hangingPunct="0">
        <a:spcBef>
          <a:spcPct val="20000"/>
        </a:spcBef>
        <a:spcAft>
          <a:spcPct val="0"/>
        </a:spcAft>
        <a:buChar char="–"/>
        <a:defRPr sz="1500">
          <a:solidFill>
            <a:schemeClr val="tx1"/>
          </a:solidFill>
          <a:latin typeface="Verdana" pitchFamily="34" charset="0"/>
          <a:cs typeface="+mn-cs"/>
        </a:defRPr>
      </a:lvl4pPr>
      <a:lvl5pPr marL="1294210" indent="-171450" algn="l" defTabSz="683419" rtl="0" eaLnBrk="0" fontAlgn="base" hangingPunct="0">
        <a:spcBef>
          <a:spcPct val="20000"/>
        </a:spcBef>
        <a:spcAft>
          <a:spcPct val="0"/>
        </a:spcAft>
        <a:buChar char="•"/>
        <a:defRPr sz="1500">
          <a:solidFill>
            <a:schemeClr val="tx1"/>
          </a:solidFill>
          <a:latin typeface="Verdana" pitchFamily="34" charset="0"/>
          <a:cs typeface="+mn-cs"/>
        </a:defRPr>
      </a:lvl5pPr>
      <a:lvl6pPr marL="1604393" indent="-173621" algn="l" defTabSz="684842" rtl="0" fontAlgn="base">
        <a:spcBef>
          <a:spcPct val="20000"/>
        </a:spcBef>
        <a:spcAft>
          <a:spcPct val="0"/>
        </a:spcAft>
        <a:buChar char="•"/>
        <a:defRPr sz="1500">
          <a:solidFill>
            <a:schemeClr val="tx1"/>
          </a:solidFill>
          <a:latin typeface="Verdana" pitchFamily="34" charset="0"/>
          <a:cs typeface="+mn-cs"/>
        </a:defRPr>
      </a:lvl6pPr>
      <a:lvl7pPr marL="1913054" indent="-173621" algn="l" defTabSz="684842" rtl="0" fontAlgn="base">
        <a:spcBef>
          <a:spcPct val="20000"/>
        </a:spcBef>
        <a:spcAft>
          <a:spcPct val="0"/>
        </a:spcAft>
        <a:buChar char="•"/>
        <a:defRPr sz="1500">
          <a:solidFill>
            <a:schemeClr val="tx1"/>
          </a:solidFill>
          <a:latin typeface="Verdana" pitchFamily="34" charset="0"/>
          <a:cs typeface="+mn-cs"/>
        </a:defRPr>
      </a:lvl7pPr>
      <a:lvl8pPr marL="2221714" indent="-173621" algn="l" defTabSz="684842" rtl="0" fontAlgn="base">
        <a:spcBef>
          <a:spcPct val="20000"/>
        </a:spcBef>
        <a:spcAft>
          <a:spcPct val="0"/>
        </a:spcAft>
        <a:buChar char="•"/>
        <a:defRPr sz="1500">
          <a:solidFill>
            <a:schemeClr val="tx1"/>
          </a:solidFill>
          <a:latin typeface="Verdana" pitchFamily="34" charset="0"/>
          <a:cs typeface="+mn-cs"/>
        </a:defRPr>
      </a:lvl8pPr>
      <a:lvl9pPr marL="2530375" indent="-173621" algn="l" defTabSz="684842" rtl="0" fontAlgn="base">
        <a:spcBef>
          <a:spcPct val="20000"/>
        </a:spcBef>
        <a:spcAft>
          <a:spcPct val="0"/>
        </a:spcAft>
        <a:buChar char="•"/>
        <a:defRPr sz="1500">
          <a:solidFill>
            <a:schemeClr val="tx1"/>
          </a:solidFill>
          <a:latin typeface="Verdana" pitchFamily="34" charset="0"/>
          <a:cs typeface="+mn-cs"/>
        </a:defRPr>
      </a:lvl9pPr>
    </p:bodyStyle>
    <p:otherStyle>
      <a:defPPr>
        <a:defRPr lang="en-US"/>
      </a:defPPr>
      <a:lvl1pPr marL="0" algn="l" defTabSz="617321" rtl="0" eaLnBrk="1" latinLnBrk="0" hangingPunct="1">
        <a:defRPr sz="1200" kern="1200">
          <a:solidFill>
            <a:schemeClr val="tx1"/>
          </a:solidFill>
          <a:latin typeface="+mn-lt"/>
          <a:ea typeface="+mn-ea"/>
          <a:cs typeface="+mn-cs"/>
        </a:defRPr>
      </a:lvl1pPr>
      <a:lvl2pPr marL="308660" algn="l" defTabSz="617321" rtl="0" eaLnBrk="1" latinLnBrk="0" hangingPunct="1">
        <a:defRPr sz="1200" kern="1200">
          <a:solidFill>
            <a:schemeClr val="tx1"/>
          </a:solidFill>
          <a:latin typeface="+mn-lt"/>
          <a:ea typeface="+mn-ea"/>
          <a:cs typeface="+mn-cs"/>
        </a:defRPr>
      </a:lvl2pPr>
      <a:lvl3pPr marL="617321" algn="l" defTabSz="617321" rtl="0" eaLnBrk="1" latinLnBrk="0" hangingPunct="1">
        <a:defRPr sz="1200" kern="1200">
          <a:solidFill>
            <a:schemeClr val="tx1"/>
          </a:solidFill>
          <a:latin typeface="+mn-lt"/>
          <a:ea typeface="+mn-ea"/>
          <a:cs typeface="+mn-cs"/>
        </a:defRPr>
      </a:lvl3pPr>
      <a:lvl4pPr marL="925982" algn="l" defTabSz="617321" rtl="0" eaLnBrk="1" latinLnBrk="0" hangingPunct="1">
        <a:defRPr sz="1200" kern="1200">
          <a:solidFill>
            <a:schemeClr val="tx1"/>
          </a:solidFill>
          <a:latin typeface="+mn-lt"/>
          <a:ea typeface="+mn-ea"/>
          <a:cs typeface="+mn-cs"/>
        </a:defRPr>
      </a:lvl4pPr>
      <a:lvl5pPr marL="1234643" algn="l" defTabSz="617321" rtl="0" eaLnBrk="1" latinLnBrk="0" hangingPunct="1">
        <a:defRPr sz="1200" kern="1200">
          <a:solidFill>
            <a:schemeClr val="tx1"/>
          </a:solidFill>
          <a:latin typeface="+mn-lt"/>
          <a:ea typeface="+mn-ea"/>
          <a:cs typeface="+mn-cs"/>
        </a:defRPr>
      </a:lvl5pPr>
      <a:lvl6pPr marL="1543304" algn="l" defTabSz="617321" rtl="0" eaLnBrk="1" latinLnBrk="0" hangingPunct="1">
        <a:defRPr sz="1200" kern="1200">
          <a:solidFill>
            <a:schemeClr val="tx1"/>
          </a:solidFill>
          <a:latin typeface="+mn-lt"/>
          <a:ea typeface="+mn-ea"/>
          <a:cs typeface="+mn-cs"/>
        </a:defRPr>
      </a:lvl6pPr>
      <a:lvl7pPr marL="1851965" algn="l" defTabSz="617321" rtl="0" eaLnBrk="1" latinLnBrk="0" hangingPunct="1">
        <a:defRPr sz="1200" kern="1200">
          <a:solidFill>
            <a:schemeClr val="tx1"/>
          </a:solidFill>
          <a:latin typeface="+mn-lt"/>
          <a:ea typeface="+mn-ea"/>
          <a:cs typeface="+mn-cs"/>
        </a:defRPr>
      </a:lvl7pPr>
      <a:lvl8pPr marL="2160626" algn="l" defTabSz="617321" rtl="0" eaLnBrk="1" latinLnBrk="0" hangingPunct="1">
        <a:defRPr sz="1200" kern="1200">
          <a:solidFill>
            <a:schemeClr val="tx1"/>
          </a:solidFill>
          <a:latin typeface="+mn-lt"/>
          <a:ea typeface="+mn-ea"/>
          <a:cs typeface="+mn-cs"/>
        </a:defRPr>
      </a:lvl8pPr>
      <a:lvl9pPr marL="2469287" algn="l" defTabSz="617321"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ilworkstream.intel.com/Compliance/Details/16579"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1.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23.png"/><Relationship Id="rId10" Type="http://schemas.openxmlformats.org/officeDocument/2006/relationships/image" Target="../media/image13.png"/><Relationship Id="rId4" Type="http://schemas.openxmlformats.org/officeDocument/2006/relationships/image" Target="../media/image22.jpeg"/><Relationship Id="rId9"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chart" Target="../charts/char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ajamshed.github.io/papers/nsdi14-jeong.pdf"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hyperlink" Target="https://ajamshed.github.io/papers/sigcomm15.pdf" TargetMode="External"/><Relationship Id="rId4" Type="http://schemas.openxmlformats.org/officeDocument/2006/relationships/hyperlink" Target="https://ajamshed.github.io/papers/nsdi17-jamshed.pdf"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507" y="637139"/>
            <a:ext cx="8934026" cy="2853265"/>
          </a:xfrm>
        </p:spPr>
        <p:txBody>
          <a:bodyPr>
            <a:normAutofit fontScale="90000"/>
          </a:bodyPr>
          <a:lstStyle/>
          <a:p>
            <a:pPr algn="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sz="2200" dirty="0"/>
              <a:t>Intel Labs </a:t>
            </a:r>
            <a:r>
              <a:rPr lang="en-US" sz="2200" dirty="0" err="1" smtClean="0"/>
              <a:t>Workstream</a:t>
            </a: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smtClean="0"/>
              <a:t>						</a:t>
            </a:r>
            <a:r>
              <a:rPr lang="en-US" sz="2700" b="1" dirty="0" err="1" smtClean="0">
                <a:latin typeface="Arial Narrow" panose="020B0606020202030204" pitchFamily="34" charset="0"/>
              </a:rPr>
              <a:t>mTCP</a:t>
            </a:r>
            <a:r>
              <a:rPr lang="en-US" sz="2700" b="1" dirty="0" smtClean="0">
                <a:latin typeface="Arial Narrow" panose="020B0606020202030204" pitchFamily="34" charset="0"/>
              </a:rPr>
              <a:t>/DPDK </a:t>
            </a:r>
            <a:r>
              <a:rPr lang="en-US" sz="2700" b="1" dirty="0" err="1" smtClean="0">
                <a:latin typeface="Arial Narrow" panose="020B0606020202030204" pitchFamily="34" charset="0"/>
              </a:rPr>
              <a:t>Userspace</a:t>
            </a:r>
            <a:r>
              <a:rPr lang="en-US" sz="2700" b="1" dirty="0" smtClean="0">
                <a:latin typeface="Arial Narrow" panose="020B0606020202030204" pitchFamily="34" charset="0"/>
              </a:rPr>
              <a:t> Network Stack for Application Acceleration (Node.js)</a:t>
            </a:r>
            <a:r>
              <a:rPr lang="en-US" sz="2200" dirty="0" smtClean="0"/>
              <a:t/>
            </a:r>
            <a:br>
              <a:rPr lang="en-US" sz="2200" dirty="0" smtClean="0"/>
            </a:br>
            <a:r>
              <a:rPr lang="en-US" sz="2200" dirty="0"/>
              <a:t/>
            </a:r>
            <a:br>
              <a:rPr lang="en-US" sz="2200" dirty="0"/>
            </a:br>
            <a:r>
              <a:rPr lang="en-US" sz="2200" dirty="0" smtClean="0"/>
              <a:t>Gate-2: Phase </a:t>
            </a:r>
            <a:r>
              <a:rPr lang="en-US" sz="2200" dirty="0"/>
              <a:t>Transition from </a:t>
            </a:r>
            <a:r>
              <a:rPr lang="en-US" sz="2200" dirty="0" err="1"/>
              <a:t>PoC</a:t>
            </a:r>
            <a:r>
              <a:rPr lang="en-US" sz="2200" dirty="0"/>
              <a:t> to </a:t>
            </a:r>
            <a:r>
              <a:rPr lang="en-US" sz="2200" dirty="0" smtClean="0"/>
              <a:t>Transfer</a:t>
            </a:r>
            <a:endParaRPr lang="en-US" b="0" dirty="0">
              <a:solidFill>
                <a:schemeClr val="accent4"/>
              </a:solidFill>
            </a:endParaRPr>
          </a:p>
        </p:txBody>
      </p:sp>
      <p:sp>
        <p:nvSpPr>
          <p:cNvPr id="4" name="Subtitle 3"/>
          <p:cNvSpPr>
            <a:spLocks noGrp="1"/>
          </p:cNvSpPr>
          <p:nvPr>
            <p:ph type="subTitle" idx="1"/>
          </p:nvPr>
        </p:nvSpPr>
        <p:spPr>
          <a:xfrm>
            <a:off x="1598613" y="4123723"/>
            <a:ext cx="6330212" cy="925360"/>
          </a:xfrm>
        </p:spPr>
        <p:txBody>
          <a:bodyPr/>
          <a:lstStyle/>
          <a:p>
            <a:pPr algn="r"/>
            <a:r>
              <a:rPr lang="en-US" dirty="0" smtClean="0"/>
              <a:t>Muhammad Asim Jamshed &amp; Christian Maciocco</a:t>
            </a:r>
            <a:r>
              <a:rPr lang="en-US" sz="1600" dirty="0"/>
              <a:t/>
            </a:r>
            <a:br>
              <a:rPr lang="en-US" sz="1600" dirty="0"/>
            </a:br>
            <a:endParaRPr lang="en-US" dirty="0"/>
          </a:p>
        </p:txBody>
      </p:sp>
    </p:spTree>
    <p:extLst>
      <p:ext uri="{BB962C8B-B14F-4D97-AF65-F5344CB8AC3E}">
        <p14:creationId xmlns:p14="http://schemas.microsoft.com/office/powerpoint/2010/main" val="223988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tangle 176"/>
          <p:cNvSpPr/>
          <p:nvPr/>
        </p:nvSpPr>
        <p:spPr>
          <a:xfrm>
            <a:off x="325751" y="1606337"/>
            <a:ext cx="6742518" cy="1288554"/>
          </a:xfrm>
          <a:prstGeom prst="rect">
            <a:avLst/>
          </a:prstGeom>
          <a:solidFill>
            <a:schemeClr val="accent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sz="1350"/>
          </a:p>
        </p:txBody>
      </p:sp>
      <p:sp>
        <p:nvSpPr>
          <p:cNvPr id="3" name="Rectangle 2"/>
          <p:cNvSpPr/>
          <p:nvPr/>
        </p:nvSpPr>
        <p:spPr>
          <a:xfrm>
            <a:off x="258355" y="2972151"/>
            <a:ext cx="6858000" cy="1629986"/>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a:p>
        </p:txBody>
      </p:sp>
      <p:sp>
        <p:nvSpPr>
          <p:cNvPr id="176" name="직사각형 42"/>
          <p:cNvSpPr/>
          <p:nvPr/>
        </p:nvSpPr>
        <p:spPr>
          <a:xfrm>
            <a:off x="338018" y="3243668"/>
            <a:ext cx="3323532" cy="1291953"/>
          </a:xfrm>
          <a:prstGeom prst="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sp>
        <p:nvSpPr>
          <p:cNvPr id="166" name="Rectangle 165"/>
          <p:cNvSpPr/>
          <p:nvPr/>
        </p:nvSpPr>
        <p:spPr>
          <a:xfrm>
            <a:off x="325751" y="1337804"/>
            <a:ext cx="6742518" cy="30552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sz="1350"/>
          </a:p>
        </p:txBody>
      </p:sp>
      <p:sp>
        <p:nvSpPr>
          <p:cNvPr id="2" name="제목 1"/>
          <p:cNvSpPr>
            <a:spLocks noGrp="1"/>
          </p:cNvSpPr>
          <p:nvPr>
            <p:ph type="title"/>
          </p:nvPr>
        </p:nvSpPr>
        <p:spPr/>
        <p:txBody>
          <a:bodyPr/>
          <a:lstStyle/>
          <a:p>
            <a:r>
              <a:rPr lang="en-US" altLang="ko-KR" dirty="0" smtClean="0"/>
              <a:t>Exploiting Batched + Prioritized Event/Packet Processing</a:t>
            </a:r>
            <a:endParaRPr lang="ko-KR" altLang="en-US" dirty="0"/>
          </a:p>
        </p:txBody>
      </p:sp>
      <p:grpSp>
        <p:nvGrpSpPr>
          <p:cNvPr id="41" name="그룹 40"/>
          <p:cNvGrpSpPr/>
          <p:nvPr/>
        </p:nvGrpSpPr>
        <p:grpSpPr>
          <a:xfrm>
            <a:off x="1621338" y="1674673"/>
            <a:ext cx="1021873" cy="1106608"/>
            <a:chOff x="2945736" y="2196174"/>
            <a:chExt cx="1069372" cy="1257268"/>
          </a:xfrm>
        </p:grpSpPr>
        <p:sp>
          <p:nvSpPr>
            <p:cNvPr id="161" name="위쪽 화살표 설명선 160"/>
            <p:cNvSpPr/>
            <p:nvPr/>
          </p:nvSpPr>
          <p:spPr>
            <a:xfrm>
              <a:off x="2945736" y="2196174"/>
              <a:ext cx="410634" cy="1134533"/>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b="1">
                <a:latin typeface="Calibri" panose="020F0502020204030204" pitchFamily="34" charset="0"/>
              </a:endParaRPr>
            </a:p>
          </p:txBody>
        </p:sp>
        <p:sp>
          <p:nvSpPr>
            <p:cNvPr id="162" name="TextBox 161"/>
            <p:cNvSpPr txBox="1"/>
            <p:nvPr/>
          </p:nvSpPr>
          <p:spPr>
            <a:xfrm>
              <a:off x="3253986" y="2981376"/>
              <a:ext cx="761122" cy="472066"/>
            </a:xfrm>
            <a:prstGeom prst="rect">
              <a:avLst/>
            </a:prstGeom>
            <a:noFill/>
            <a:ln w="12700">
              <a:noFill/>
            </a:ln>
          </p:spPr>
          <p:txBody>
            <a:bodyPr wrap="none" rtlCol="0">
              <a:spAutoFit/>
            </a:bodyPr>
            <a:lstStyle/>
            <a:p>
              <a:pPr algn="ctr">
                <a:lnSpc>
                  <a:spcPct val="70000"/>
                </a:lnSpc>
              </a:pPr>
              <a:r>
                <a:rPr lang="en-US" altLang="ko-KR" sz="1500" b="1" dirty="0">
                  <a:latin typeface="Calibri" panose="020F0502020204030204" pitchFamily="34" charset="0"/>
                  <a:cs typeface="Times New Roman" panose="02020603050405020304" pitchFamily="18" charset="0"/>
                </a:rPr>
                <a:t>Accept</a:t>
              </a:r>
            </a:p>
            <a:p>
              <a:pPr algn="ctr">
                <a:lnSpc>
                  <a:spcPct val="70000"/>
                </a:lnSpc>
              </a:pPr>
              <a:r>
                <a:rPr lang="en-US" altLang="ko-KR" sz="1500" b="1" dirty="0">
                  <a:latin typeface="Calibri" panose="020F0502020204030204" pitchFamily="34" charset="0"/>
                  <a:cs typeface="Times New Roman" panose="02020603050405020304" pitchFamily="18" charset="0"/>
                </a:rPr>
                <a:t>queue</a:t>
              </a:r>
              <a:endParaRPr lang="ko-KR" altLang="en-US" sz="1500" b="1" dirty="0">
                <a:latin typeface="Calibri" panose="020F0502020204030204" pitchFamily="34" charset="0"/>
                <a:cs typeface="Times New Roman" panose="02020603050405020304" pitchFamily="18" charset="0"/>
              </a:endParaRPr>
            </a:p>
          </p:txBody>
        </p:sp>
      </p:grpSp>
      <p:sp>
        <p:nvSpPr>
          <p:cNvPr id="42" name="위쪽 화살표 설명선 41"/>
          <p:cNvSpPr/>
          <p:nvPr/>
        </p:nvSpPr>
        <p:spPr>
          <a:xfrm>
            <a:off x="2579580" y="1675359"/>
            <a:ext cx="392395" cy="998581"/>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b="1">
              <a:latin typeface="Calibri" panose="020F0502020204030204" pitchFamily="34" charset="0"/>
            </a:endParaRPr>
          </a:p>
        </p:txBody>
      </p:sp>
      <p:sp>
        <p:nvSpPr>
          <p:cNvPr id="44" name="직사각형 43"/>
          <p:cNvSpPr/>
          <p:nvPr/>
        </p:nvSpPr>
        <p:spPr>
          <a:xfrm>
            <a:off x="3725366" y="3243668"/>
            <a:ext cx="3323532" cy="1291954"/>
          </a:xfrm>
          <a:prstGeom prst="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grpSp>
        <p:nvGrpSpPr>
          <p:cNvPr id="45" name="그룹 44"/>
          <p:cNvGrpSpPr/>
          <p:nvPr/>
        </p:nvGrpSpPr>
        <p:grpSpPr>
          <a:xfrm>
            <a:off x="5041833" y="4156377"/>
            <a:ext cx="1761409" cy="237059"/>
            <a:chOff x="1709844" y="4266838"/>
            <a:chExt cx="1843283" cy="269334"/>
          </a:xfrm>
        </p:grpSpPr>
        <p:cxnSp>
          <p:nvCxnSpPr>
            <p:cNvPr id="156" name="직선 연결선 155"/>
            <p:cNvCxnSpPr/>
            <p:nvPr/>
          </p:nvCxnSpPr>
          <p:spPr>
            <a:xfrm>
              <a:off x="1709844" y="4266839"/>
              <a:ext cx="184328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7" name="직선 연결선 156"/>
            <p:cNvCxnSpPr/>
            <p:nvPr/>
          </p:nvCxnSpPr>
          <p:spPr>
            <a:xfrm>
              <a:off x="1709844" y="4536172"/>
              <a:ext cx="1843283" cy="0"/>
            </a:xfrm>
            <a:prstGeom prst="line">
              <a:avLst/>
            </a:prstGeom>
            <a:ln w="12700"/>
          </p:spPr>
          <p:style>
            <a:lnRef idx="1">
              <a:schemeClr val="dk1"/>
            </a:lnRef>
            <a:fillRef idx="0">
              <a:schemeClr val="dk1"/>
            </a:fillRef>
            <a:effectRef idx="0">
              <a:schemeClr val="dk1"/>
            </a:effectRef>
            <a:fontRef idx="minor">
              <a:schemeClr val="tx1"/>
            </a:fontRef>
          </p:style>
        </p:cxnSp>
        <p:sp>
          <p:nvSpPr>
            <p:cNvPr id="158" name="직사각형 157"/>
            <p:cNvSpPr/>
            <p:nvPr/>
          </p:nvSpPr>
          <p:spPr>
            <a:xfrm>
              <a:off x="1877194" y="4266838"/>
              <a:ext cx="504999" cy="269333"/>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sp>
          <p:nvSpPr>
            <p:cNvPr id="159" name="직사각형 158"/>
            <p:cNvSpPr/>
            <p:nvPr/>
          </p:nvSpPr>
          <p:spPr>
            <a:xfrm>
              <a:off x="2379964" y="4266838"/>
              <a:ext cx="504999" cy="269333"/>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sp>
          <p:nvSpPr>
            <p:cNvPr id="160" name="직사각형 159"/>
            <p:cNvSpPr/>
            <p:nvPr/>
          </p:nvSpPr>
          <p:spPr>
            <a:xfrm>
              <a:off x="2884963" y="4266838"/>
              <a:ext cx="504999" cy="269333"/>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grpSp>
      <p:grpSp>
        <p:nvGrpSpPr>
          <p:cNvPr id="46" name="그룹 45"/>
          <p:cNvGrpSpPr/>
          <p:nvPr/>
        </p:nvGrpSpPr>
        <p:grpSpPr>
          <a:xfrm>
            <a:off x="5041833" y="3839317"/>
            <a:ext cx="1761409" cy="237059"/>
            <a:chOff x="1709844" y="4266838"/>
            <a:chExt cx="1843283" cy="269334"/>
          </a:xfrm>
        </p:grpSpPr>
        <p:cxnSp>
          <p:nvCxnSpPr>
            <p:cNvPr id="151" name="직선 연결선 150"/>
            <p:cNvCxnSpPr/>
            <p:nvPr/>
          </p:nvCxnSpPr>
          <p:spPr>
            <a:xfrm>
              <a:off x="1709844" y="4266839"/>
              <a:ext cx="184328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2" name="직선 연결선 151"/>
            <p:cNvCxnSpPr/>
            <p:nvPr/>
          </p:nvCxnSpPr>
          <p:spPr>
            <a:xfrm>
              <a:off x="1709844" y="4536172"/>
              <a:ext cx="1843283" cy="0"/>
            </a:xfrm>
            <a:prstGeom prst="line">
              <a:avLst/>
            </a:prstGeom>
            <a:ln w="12700"/>
          </p:spPr>
          <p:style>
            <a:lnRef idx="1">
              <a:schemeClr val="dk1"/>
            </a:lnRef>
            <a:fillRef idx="0">
              <a:schemeClr val="dk1"/>
            </a:fillRef>
            <a:effectRef idx="0">
              <a:schemeClr val="dk1"/>
            </a:effectRef>
            <a:fontRef idx="minor">
              <a:schemeClr val="tx1"/>
            </a:fontRef>
          </p:style>
        </p:cxnSp>
        <p:sp>
          <p:nvSpPr>
            <p:cNvPr id="153" name="직사각형 152"/>
            <p:cNvSpPr/>
            <p:nvPr/>
          </p:nvSpPr>
          <p:spPr>
            <a:xfrm>
              <a:off x="1877194" y="4266838"/>
              <a:ext cx="504999" cy="269333"/>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sp>
          <p:nvSpPr>
            <p:cNvPr id="154" name="직사각형 153"/>
            <p:cNvSpPr/>
            <p:nvPr/>
          </p:nvSpPr>
          <p:spPr>
            <a:xfrm>
              <a:off x="2379964" y="4266838"/>
              <a:ext cx="504999" cy="269333"/>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sp>
          <p:nvSpPr>
            <p:cNvPr id="155" name="직사각형 154"/>
            <p:cNvSpPr/>
            <p:nvPr/>
          </p:nvSpPr>
          <p:spPr>
            <a:xfrm>
              <a:off x="2884963" y="4266838"/>
              <a:ext cx="504999" cy="269333"/>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grpSp>
      <p:grpSp>
        <p:nvGrpSpPr>
          <p:cNvPr id="47" name="그룹 46"/>
          <p:cNvGrpSpPr/>
          <p:nvPr/>
        </p:nvGrpSpPr>
        <p:grpSpPr>
          <a:xfrm>
            <a:off x="5041833" y="3517474"/>
            <a:ext cx="1761409" cy="237059"/>
            <a:chOff x="1709844" y="4266838"/>
            <a:chExt cx="1843283" cy="269334"/>
          </a:xfrm>
        </p:grpSpPr>
        <p:cxnSp>
          <p:nvCxnSpPr>
            <p:cNvPr id="146" name="직선 연결선 145"/>
            <p:cNvCxnSpPr/>
            <p:nvPr/>
          </p:nvCxnSpPr>
          <p:spPr>
            <a:xfrm>
              <a:off x="1709844" y="4266839"/>
              <a:ext cx="184328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7" name="직선 연결선 146"/>
            <p:cNvCxnSpPr/>
            <p:nvPr/>
          </p:nvCxnSpPr>
          <p:spPr>
            <a:xfrm>
              <a:off x="1709844" y="4536172"/>
              <a:ext cx="1843283" cy="0"/>
            </a:xfrm>
            <a:prstGeom prst="line">
              <a:avLst/>
            </a:prstGeom>
            <a:ln w="12700"/>
          </p:spPr>
          <p:style>
            <a:lnRef idx="1">
              <a:schemeClr val="dk1"/>
            </a:lnRef>
            <a:fillRef idx="0">
              <a:schemeClr val="dk1"/>
            </a:fillRef>
            <a:effectRef idx="0">
              <a:schemeClr val="dk1"/>
            </a:effectRef>
            <a:fontRef idx="minor">
              <a:schemeClr val="tx1"/>
            </a:fontRef>
          </p:style>
        </p:cxnSp>
        <p:sp>
          <p:nvSpPr>
            <p:cNvPr id="148" name="직사각형 147"/>
            <p:cNvSpPr/>
            <p:nvPr/>
          </p:nvSpPr>
          <p:spPr>
            <a:xfrm>
              <a:off x="1877194" y="4266838"/>
              <a:ext cx="504999" cy="269333"/>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500" b="1" dirty="0">
                  <a:latin typeface="Calibri" panose="020F0502020204030204" pitchFamily="34" charset="0"/>
                  <a:cs typeface="Times New Roman" panose="02020603050405020304" pitchFamily="18" charset="0"/>
                </a:rPr>
                <a:t>S</a:t>
              </a:r>
              <a:endParaRPr lang="ko-KR" altLang="en-US" sz="1500" b="1" dirty="0">
                <a:latin typeface="Calibri" panose="020F0502020204030204" pitchFamily="34" charset="0"/>
                <a:cs typeface="Times New Roman" panose="02020603050405020304" pitchFamily="18" charset="0"/>
              </a:endParaRPr>
            </a:p>
          </p:txBody>
        </p:sp>
        <p:sp>
          <p:nvSpPr>
            <p:cNvPr id="149" name="직사각형 148"/>
            <p:cNvSpPr/>
            <p:nvPr/>
          </p:nvSpPr>
          <p:spPr>
            <a:xfrm>
              <a:off x="2379964" y="4266838"/>
              <a:ext cx="504999" cy="269333"/>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500" b="1" dirty="0">
                  <a:latin typeface="Calibri" panose="020F0502020204030204" pitchFamily="34" charset="0"/>
                  <a:cs typeface="Times New Roman" panose="02020603050405020304" pitchFamily="18" charset="0"/>
                </a:rPr>
                <a:t>S/A</a:t>
              </a:r>
              <a:endParaRPr lang="ko-KR" altLang="en-US" sz="1500" b="1" dirty="0">
                <a:latin typeface="Calibri" panose="020F0502020204030204" pitchFamily="34" charset="0"/>
                <a:cs typeface="Times New Roman" panose="02020603050405020304" pitchFamily="18" charset="0"/>
              </a:endParaRPr>
            </a:p>
          </p:txBody>
        </p:sp>
        <p:sp>
          <p:nvSpPr>
            <p:cNvPr id="150" name="직사각형 149"/>
            <p:cNvSpPr/>
            <p:nvPr/>
          </p:nvSpPr>
          <p:spPr>
            <a:xfrm>
              <a:off x="2884963" y="4266838"/>
              <a:ext cx="504999" cy="269333"/>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500" b="1" dirty="0">
                  <a:latin typeface="Calibri" panose="020F0502020204030204" pitchFamily="34" charset="0"/>
                  <a:cs typeface="Times New Roman" panose="02020603050405020304" pitchFamily="18" charset="0"/>
                </a:rPr>
                <a:t>F/A</a:t>
              </a:r>
              <a:endParaRPr lang="ko-KR" altLang="en-US" sz="1500" b="1" dirty="0">
                <a:latin typeface="Calibri" panose="020F0502020204030204" pitchFamily="34" charset="0"/>
                <a:cs typeface="Times New Roman" panose="02020603050405020304" pitchFamily="18" charset="0"/>
              </a:endParaRPr>
            </a:p>
          </p:txBody>
        </p:sp>
      </p:grpSp>
      <p:sp>
        <p:nvSpPr>
          <p:cNvPr id="48" name="TextBox 47"/>
          <p:cNvSpPr txBox="1"/>
          <p:nvPr/>
        </p:nvSpPr>
        <p:spPr>
          <a:xfrm>
            <a:off x="3992059" y="4125913"/>
            <a:ext cx="837665" cy="323165"/>
          </a:xfrm>
          <a:prstGeom prst="rect">
            <a:avLst/>
          </a:prstGeom>
          <a:noFill/>
          <a:ln w="12700">
            <a:noFill/>
          </a:ln>
        </p:spPr>
        <p:txBody>
          <a:bodyPr wrap="none" rtlCol="0">
            <a:spAutoFit/>
          </a:bodyPr>
          <a:lstStyle/>
          <a:p>
            <a:pPr algn="ctr"/>
            <a:r>
              <a:rPr lang="en-US" altLang="ko-KR" sz="1500" b="1" dirty="0">
                <a:latin typeface="Calibri" panose="020F0502020204030204" pitchFamily="34" charset="0"/>
                <a:cs typeface="Times New Roman" panose="02020603050405020304" pitchFamily="18" charset="0"/>
              </a:rPr>
              <a:t>Data list</a:t>
            </a:r>
            <a:endParaRPr lang="ko-KR" altLang="en-US" sz="1500" b="1" dirty="0">
              <a:latin typeface="Calibri" panose="020F0502020204030204" pitchFamily="34" charset="0"/>
              <a:cs typeface="Times New Roman" panose="02020603050405020304" pitchFamily="18" charset="0"/>
            </a:endParaRPr>
          </a:p>
        </p:txBody>
      </p:sp>
      <p:sp>
        <p:nvSpPr>
          <p:cNvPr id="49" name="TextBox 48"/>
          <p:cNvSpPr txBox="1"/>
          <p:nvPr/>
        </p:nvSpPr>
        <p:spPr>
          <a:xfrm>
            <a:off x="4015274" y="3805515"/>
            <a:ext cx="786177" cy="323165"/>
          </a:xfrm>
          <a:prstGeom prst="rect">
            <a:avLst/>
          </a:prstGeom>
          <a:noFill/>
          <a:ln w="12700">
            <a:noFill/>
          </a:ln>
        </p:spPr>
        <p:txBody>
          <a:bodyPr wrap="none" rtlCol="0">
            <a:spAutoFit/>
          </a:bodyPr>
          <a:lstStyle/>
          <a:p>
            <a:pPr algn="ctr"/>
            <a:r>
              <a:rPr lang="en-US" altLang="ko-KR" sz="1500" b="1" dirty="0">
                <a:latin typeface="Calibri" panose="020F0502020204030204" pitchFamily="34" charset="0"/>
                <a:cs typeface="Times New Roman" panose="02020603050405020304" pitchFamily="18" charset="0"/>
              </a:rPr>
              <a:t>ACK list</a:t>
            </a:r>
            <a:endParaRPr lang="ko-KR" altLang="en-US" sz="1500" b="1" dirty="0">
              <a:latin typeface="Calibri" panose="020F0502020204030204" pitchFamily="34" charset="0"/>
              <a:cs typeface="Times New Roman" panose="02020603050405020304" pitchFamily="18" charset="0"/>
            </a:endParaRPr>
          </a:p>
        </p:txBody>
      </p:sp>
      <p:sp>
        <p:nvSpPr>
          <p:cNvPr id="50" name="TextBox 49"/>
          <p:cNvSpPr txBox="1"/>
          <p:nvPr/>
        </p:nvSpPr>
        <p:spPr>
          <a:xfrm>
            <a:off x="3889632" y="3489331"/>
            <a:ext cx="1055161" cy="323165"/>
          </a:xfrm>
          <a:prstGeom prst="rect">
            <a:avLst/>
          </a:prstGeom>
          <a:noFill/>
          <a:ln w="12700">
            <a:noFill/>
          </a:ln>
        </p:spPr>
        <p:txBody>
          <a:bodyPr wrap="none" rtlCol="0">
            <a:spAutoFit/>
          </a:bodyPr>
          <a:lstStyle/>
          <a:p>
            <a:pPr algn="ctr"/>
            <a:r>
              <a:rPr lang="en-US" altLang="ko-KR" sz="1500" b="1" dirty="0">
                <a:latin typeface="Calibri" panose="020F0502020204030204" pitchFamily="34" charset="0"/>
                <a:cs typeface="Times New Roman" panose="02020603050405020304" pitchFamily="18" charset="0"/>
              </a:rPr>
              <a:t>Control list</a:t>
            </a:r>
            <a:endParaRPr lang="ko-KR" altLang="en-US" sz="1500" b="1" dirty="0">
              <a:latin typeface="Calibri" panose="020F0502020204030204" pitchFamily="34" charset="0"/>
              <a:cs typeface="Times New Roman" panose="02020603050405020304" pitchFamily="18" charset="0"/>
            </a:endParaRPr>
          </a:p>
        </p:txBody>
      </p:sp>
      <p:sp>
        <p:nvSpPr>
          <p:cNvPr id="51" name="TextBox 50"/>
          <p:cNvSpPr txBox="1"/>
          <p:nvPr/>
        </p:nvSpPr>
        <p:spPr>
          <a:xfrm>
            <a:off x="5858063" y="3180825"/>
            <a:ext cx="1131592" cy="323165"/>
          </a:xfrm>
          <a:prstGeom prst="rect">
            <a:avLst/>
          </a:prstGeom>
          <a:noFill/>
          <a:ln w="12700">
            <a:noFill/>
          </a:ln>
        </p:spPr>
        <p:txBody>
          <a:bodyPr wrap="none" rtlCol="0">
            <a:spAutoFit/>
          </a:bodyPr>
          <a:lstStyle/>
          <a:p>
            <a:pPr algn="ctr"/>
            <a:r>
              <a:rPr lang="en-US" altLang="ko-KR" sz="1500" b="1" dirty="0">
                <a:latin typeface="Calibri" panose="020F0502020204030204" pitchFamily="34" charset="0"/>
                <a:cs typeface="Times New Roman" panose="02020603050405020304" pitchFamily="18" charset="0"/>
              </a:rPr>
              <a:t>TX manager</a:t>
            </a:r>
            <a:endParaRPr lang="ko-KR" altLang="en-US" sz="1500" b="1" dirty="0">
              <a:latin typeface="Calibri" panose="020F0502020204030204" pitchFamily="34" charset="0"/>
              <a:cs typeface="Times New Roman" panose="02020603050405020304" pitchFamily="18" charset="0"/>
            </a:endParaRPr>
          </a:p>
        </p:txBody>
      </p:sp>
      <p:sp>
        <p:nvSpPr>
          <p:cNvPr id="52" name="아래쪽 화살표 설명선 51"/>
          <p:cNvSpPr/>
          <p:nvPr/>
        </p:nvSpPr>
        <p:spPr>
          <a:xfrm>
            <a:off x="4488349" y="2083982"/>
            <a:ext cx="390878" cy="998581"/>
          </a:xfrm>
          <a:prstGeom prst="downArrow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b="1">
              <a:latin typeface="Calibri" panose="020F0502020204030204" pitchFamily="34" charset="0"/>
            </a:endParaRPr>
          </a:p>
        </p:txBody>
      </p:sp>
      <p:sp>
        <p:nvSpPr>
          <p:cNvPr id="53" name="아래쪽 화살표 설명선 52"/>
          <p:cNvSpPr/>
          <p:nvPr/>
        </p:nvSpPr>
        <p:spPr>
          <a:xfrm>
            <a:off x="5869553" y="2083982"/>
            <a:ext cx="390878" cy="998581"/>
          </a:xfrm>
          <a:prstGeom prst="downArrow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b="1">
              <a:latin typeface="Calibri" panose="020F0502020204030204" pitchFamily="34" charset="0"/>
            </a:endParaRPr>
          </a:p>
        </p:txBody>
      </p:sp>
      <p:sp>
        <p:nvSpPr>
          <p:cNvPr id="54" name="아래쪽 화살표 설명선 53"/>
          <p:cNvSpPr/>
          <p:nvPr/>
        </p:nvSpPr>
        <p:spPr>
          <a:xfrm>
            <a:off x="5191696" y="2083982"/>
            <a:ext cx="390878" cy="998581"/>
          </a:xfrm>
          <a:prstGeom prst="downArrow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b="1">
              <a:latin typeface="Calibri" panose="020F0502020204030204" pitchFamily="34" charset="0"/>
            </a:endParaRPr>
          </a:p>
        </p:txBody>
      </p:sp>
      <p:sp>
        <p:nvSpPr>
          <p:cNvPr id="55" name="TextBox 54"/>
          <p:cNvSpPr txBox="1"/>
          <p:nvPr/>
        </p:nvSpPr>
        <p:spPr>
          <a:xfrm>
            <a:off x="4263639" y="1677630"/>
            <a:ext cx="840295" cy="415498"/>
          </a:xfrm>
          <a:prstGeom prst="rect">
            <a:avLst/>
          </a:prstGeom>
          <a:noFill/>
          <a:ln w="12700">
            <a:noFill/>
          </a:ln>
        </p:spPr>
        <p:txBody>
          <a:bodyPr wrap="none" rtlCol="0">
            <a:spAutoFit/>
          </a:bodyPr>
          <a:lstStyle/>
          <a:p>
            <a:pPr algn="ctr">
              <a:lnSpc>
                <a:spcPct val="70000"/>
              </a:lnSpc>
            </a:pPr>
            <a:r>
              <a:rPr lang="en-US" altLang="ko-KR" sz="1500" b="1" dirty="0">
                <a:latin typeface="Calibri" panose="020F0502020204030204" pitchFamily="34" charset="0"/>
                <a:cs typeface="Times New Roman" panose="02020603050405020304" pitchFamily="18" charset="0"/>
              </a:rPr>
              <a:t>Connect</a:t>
            </a:r>
          </a:p>
          <a:p>
            <a:pPr algn="ctr">
              <a:lnSpc>
                <a:spcPct val="70000"/>
              </a:lnSpc>
            </a:pPr>
            <a:r>
              <a:rPr lang="en-US" altLang="ko-KR" sz="1500" b="1" dirty="0">
                <a:latin typeface="Calibri" panose="020F0502020204030204" pitchFamily="34" charset="0"/>
                <a:cs typeface="Times New Roman" panose="02020603050405020304" pitchFamily="18" charset="0"/>
              </a:rPr>
              <a:t>queue</a:t>
            </a:r>
            <a:endParaRPr lang="ko-KR" altLang="en-US" sz="1500" b="1" dirty="0">
              <a:latin typeface="Calibri" panose="020F0502020204030204" pitchFamily="34" charset="0"/>
              <a:cs typeface="Times New Roman" panose="02020603050405020304" pitchFamily="18" charset="0"/>
            </a:endParaRPr>
          </a:p>
        </p:txBody>
      </p:sp>
      <p:sp>
        <p:nvSpPr>
          <p:cNvPr id="57" name="직사각형 56"/>
          <p:cNvSpPr/>
          <p:nvPr/>
        </p:nvSpPr>
        <p:spPr>
          <a:xfrm>
            <a:off x="341137" y="820714"/>
            <a:ext cx="6707759" cy="324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500" b="1" dirty="0">
                <a:latin typeface="Calibri" panose="020F0502020204030204" pitchFamily="34" charset="0"/>
                <a:cs typeface="Times New Roman" panose="02020603050405020304" pitchFamily="18" charset="0"/>
              </a:rPr>
              <a:t>Application thread</a:t>
            </a:r>
            <a:endParaRPr lang="ko-KR" altLang="en-US" sz="1500" b="1" dirty="0">
              <a:latin typeface="Calibri" panose="020F0502020204030204" pitchFamily="34" charset="0"/>
              <a:cs typeface="Times New Roman" panose="02020603050405020304" pitchFamily="18" charset="0"/>
            </a:endParaRPr>
          </a:p>
        </p:txBody>
      </p:sp>
      <p:sp>
        <p:nvSpPr>
          <p:cNvPr id="60" name="직사각형 59"/>
          <p:cNvSpPr/>
          <p:nvPr/>
        </p:nvSpPr>
        <p:spPr>
          <a:xfrm>
            <a:off x="3725367" y="3243668"/>
            <a:ext cx="3323532" cy="1291954"/>
          </a:xfrm>
          <a:prstGeom prst="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grpSp>
        <p:nvGrpSpPr>
          <p:cNvPr id="61" name="그룹 60"/>
          <p:cNvGrpSpPr/>
          <p:nvPr/>
        </p:nvGrpSpPr>
        <p:grpSpPr>
          <a:xfrm>
            <a:off x="5041834" y="4156377"/>
            <a:ext cx="1761409" cy="237059"/>
            <a:chOff x="1709844" y="4266838"/>
            <a:chExt cx="1843283" cy="269334"/>
          </a:xfrm>
        </p:grpSpPr>
        <p:cxnSp>
          <p:nvCxnSpPr>
            <p:cNvPr id="141" name="직선 연결선 140"/>
            <p:cNvCxnSpPr/>
            <p:nvPr/>
          </p:nvCxnSpPr>
          <p:spPr>
            <a:xfrm>
              <a:off x="1709844" y="4266839"/>
              <a:ext cx="184328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2" name="직선 연결선 141"/>
            <p:cNvCxnSpPr/>
            <p:nvPr/>
          </p:nvCxnSpPr>
          <p:spPr>
            <a:xfrm>
              <a:off x="1709844" y="4536172"/>
              <a:ext cx="1843283" cy="0"/>
            </a:xfrm>
            <a:prstGeom prst="line">
              <a:avLst/>
            </a:prstGeom>
            <a:ln w="12700"/>
          </p:spPr>
          <p:style>
            <a:lnRef idx="1">
              <a:schemeClr val="dk1"/>
            </a:lnRef>
            <a:fillRef idx="0">
              <a:schemeClr val="dk1"/>
            </a:fillRef>
            <a:effectRef idx="0">
              <a:schemeClr val="dk1"/>
            </a:effectRef>
            <a:fontRef idx="minor">
              <a:schemeClr val="tx1"/>
            </a:fontRef>
          </p:style>
        </p:cxnSp>
        <p:sp>
          <p:nvSpPr>
            <p:cNvPr id="143" name="직사각형 142"/>
            <p:cNvSpPr/>
            <p:nvPr/>
          </p:nvSpPr>
          <p:spPr>
            <a:xfrm>
              <a:off x="1877194" y="4266838"/>
              <a:ext cx="504999" cy="269333"/>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sp>
          <p:nvSpPr>
            <p:cNvPr id="144" name="직사각형 143"/>
            <p:cNvSpPr/>
            <p:nvPr/>
          </p:nvSpPr>
          <p:spPr>
            <a:xfrm>
              <a:off x="2379964" y="4266838"/>
              <a:ext cx="504999" cy="269333"/>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sp>
          <p:nvSpPr>
            <p:cNvPr id="145" name="직사각형 144"/>
            <p:cNvSpPr/>
            <p:nvPr/>
          </p:nvSpPr>
          <p:spPr>
            <a:xfrm>
              <a:off x="2884963" y="4266838"/>
              <a:ext cx="504999" cy="269333"/>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grpSp>
      <p:grpSp>
        <p:nvGrpSpPr>
          <p:cNvPr id="62" name="그룹 61"/>
          <p:cNvGrpSpPr/>
          <p:nvPr/>
        </p:nvGrpSpPr>
        <p:grpSpPr>
          <a:xfrm>
            <a:off x="5041834" y="3839317"/>
            <a:ext cx="1761409" cy="237059"/>
            <a:chOff x="1709844" y="4266838"/>
            <a:chExt cx="1843283" cy="269334"/>
          </a:xfrm>
        </p:grpSpPr>
        <p:cxnSp>
          <p:nvCxnSpPr>
            <p:cNvPr id="136" name="직선 연결선 135"/>
            <p:cNvCxnSpPr/>
            <p:nvPr/>
          </p:nvCxnSpPr>
          <p:spPr>
            <a:xfrm>
              <a:off x="1709844" y="4266839"/>
              <a:ext cx="184328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37" name="직선 연결선 136"/>
            <p:cNvCxnSpPr/>
            <p:nvPr/>
          </p:nvCxnSpPr>
          <p:spPr>
            <a:xfrm>
              <a:off x="1709844" y="4536172"/>
              <a:ext cx="1843283" cy="0"/>
            </a:xfrm>
            <a:prstGeom prst="line">
              <a:avLst/>
            </a:prstGeom>
            <a:ln w="12700"/>
          </p:spPr>
          <p:style>
            <a:lnRef idx="1">
              <a:schemeClr val="dk1"/>
            </a:lnRef>
            <a:fillRef idx="0">
              <a:schemeClr val="dk1"/>
            </a:fillRef>
            <a:effectRef idx="0">
              <a:schemeClr val="dk1"/>
            </a:effectRef>
            <a:fontRef idx="minor">
              <a:schemeClr val="tx1"/>
            </a:fontRef>
          </p:style>
        </p:cxnSp>
        <p:sp>
          <p:nvSpPr>
            <p:cNvPr id="138" name="직사각형 137"/>
            <p:cNvSpPr/>
            <p:nvPr/>
          </p:nvSpPr>
          <p:spPr>
            <a:xfrm>
              <a:off x="1877194" y="4266838"/>
              <a:ext cx="504999" cy="269333"/>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sp>
          <p:nvSpPr>
            <p:cNvPr id="139" name="직사각형 138"/>
            <p:cNvSpPr/>
            <p:nvPr/>
          </p:nvSpPr>
          <p:spPr>
            <a:xfrm>
              <a:off x="2379964" y="4266838"/>
              <a:ext cx="504999" cy="269333"/>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sp>
          <p:nvSpPr>
            <p:cNvPr id="140" name="직사각형 139"/>
            <p:cNvSpPr/>
            <p:nvPr/>
          </p:nvSpPr>
          <p:spPr>
            <a:xfrm>
              <a:off x="2884963" y="4266838"/>
              <a:ext cx="504999" cy="269333"/>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grpSp>
      <p:grpSp>
        <p:nvGrpSpPr>
          <p:cNvPr id="63" name="그룹 62"/>
          <p:cNvGrpSpPr/>
          <p:nvPr/>
        </p:nvGrpSpPr>
        <p:grpSpPr>
          <a:xfrm>
            <a:off x="5041834" y="3517474"/>
            <a:ext cx="1761409" cy="237059"/>
            <a:chOff x="1709844" y="4266838"/>
            <a:chExt cx="1843283" cy="269334"/>
          </a:xfrm>
        </p:grpSpPr>
        <p:cxnSp>
          <p:nvCxnSpPr>
            <p:cNvPr id="131" name="직선 연결선 130"/>
            <p:cNvCxnSpPr/>
            <p:nvPr/>
          </p:nvCxnSpPr>
          <p:spPr>
            <a:xfrm>
              <a:off x="1709844" y="4266839"/>
              <a:ext cx="184328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32" name="직선 연결선 131"/>
            <p:cNvCxnSpPr/>
            <p:nvPr/>
          </p:nvCxnSpPr>
          <p:spPr>
            <a:xfrm>
              <a:off x="1709844" y="4536172"/>
              <a:ext cx="1843283" cy="0"/>
            </a:xfrm>
            <a:prstGeom prst="line">
              <a:avLst/>
            </a:prstGeom>
            <a:ln w="12700"/>
          </p:spPr>
          <p:style>
            <a:lnRef idx="1">
              <a:schemeClr val="dk1"/>
            </a:lnRef>
            <a:fillRef idx="0">
              <a:schemeClr val="dk1"/>
            </a:fillRef>
            <a:effectRef idx="0">
              <a:schemeClr val="dk1"/>
            </a:effectRef>
            <a:fontRef idx="minor">
              <a:schemeClr val="tx1"/>
            </a:fontRef>
          </p:style>
        </p:cxnSp>
        <p:sp>
          <p:nvSpPr>
            <p:cNvPr id="133" name="직사각형 132"/>
            <p:cNvSpPr/>
            <p:nvPr/>
          </p:nvSpPr>
          <p:spPr>
            <a:xfrm>
              <a:off x="1877194" y="4266838"/>
              <a:ext cx="504999" cy="269333"/>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350" b="1" dirty="0" err="1">
                  <a:latin typeface="Calibri" panose="020F0502020204030204" pitchFamily="34" charset="0"/>
                  <a:cs typeface="Times New Roman" panose="02020603050405020304" pitchFamily="18" charset="0"/>
                </a:rPr>
                <a:t>SYN</a:t>
              </a:r>
              <a:endParaRPr lang="ko-KR" altLang="en-US" sz="1500" b="1" dirty="0">
                <a:latin typeface="Calibri" panose="020F0502020204030204" pitchFamily="34" charset="0"/>
                <a:cs typeface="Times New Roman" panose="02020603050405020304" pitchFamily="18" charset="0"/>
              </a:endParaRPr>
            </a:p>
          </p:txBody>
        </p:sp>
        <p:sp>
          <p:nvSpPr>
            <p:cNvPr id="134" name="직사각형 133"/>
            <p:cNvSpPr/>
            <p:nvPr/>
          </p:nvSpPr>
          <p:spPr>
            <a:xfrm>
              <a:off x="2379964" y="4266838"/>
              <a:ext cx="504999" cy="269333"/>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500" b="1" dirty="0" err="1">
                  <a:latin typeface="Calibri" panose="020F0502020204030204" pitchFamily="34" charset="0"/>
                  <a:cs typeface="Times New Roman" panose="02020603050405020304" pitchFamily="18" charset="0"/>
                </a:rPr>
                <a:t>RST</a:t>
              </a:r>
              <a:endParaRPr lang="ko-KR" altLang="en-US" sz="1500" b="1" dirty="0">
                <a:latin typeface="Calibri" panose="020F0502020204030204" pitchFamily="34" charset="0"/>
                <a:cs typeface="Times New Roman" panose="02020603050405020304" pitchFamily="18" charset="0"/>
              </a:endParaRPr>
            </a:p>
          </p:txBody>
        </p:sp>
        <p:sp>
          <p:nvSpPr>
            <p:cNvPr id="135" name="직사각형 134"/>
            <p:cNvSpPr/>
            <p:nvPr/>
          </p:nvSpPr>
          <p:spPr>
            <a:xfrm>
              <a:off x="2884963" y="4266838"/>
              <a:ext cx="504999" cy="269333"/>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500" b="1" dirty="0">
                  <a:latin typeface="Calibri" panose="020F0502020204030204" pitchFamily="34" charset="0"/>
                  <a:cs typeface="Times New Roman" panose="02020603050405020304" pitchFamily="18" charset="0"/>
                </a:rPr>
                <a:t>FIN</a:t>
              </a:r>
              <a:endParaRPr lang="ko-KR" altLang="en-US" sz="1500" b="1" dirty="0">
                <a:latin typeface="Calibri" panose="020F0502020204030204" pitchFamily="34" charset="0"/>
                <a:cs typeface="Times New Roman" panose="02020603050405020304" pitchFamily="18" charset="0"/>
              </a:endParaRPr>
            </a:p>
          </p:txBody>
        </p:sp>
      </p:grpSp>
      <p:sp>
        <p:nvSpPr>
          <p:cNvPr id="64" name="TextBox 63"/>
          <p:cNvSpPr txBox="1"/>
          <p:nvPr/>
        </p:nvSpPr>
        <p:spPr>
          <a:xfrm>
            <a:off x="3992061" y="4125913"/>
            <a:ext cx="837665" cy="323165"/>
          </a:xfrm>
          <a:prstGeom prst="rect">
            <a:avLst/>
          </a:prstGeom>
          <a:noFill/>
          <a:ln w="12700">
            <a:noFill/>
          </a:ln>
        </p:spPr>
        <p:txBody>
          <a:bodyPr wrap="none" rtlCol="0">
            <a:spAutoFit/>
          </a:bodyPr>
          <a:lstStyle/>
          <a:p>
            <a:pPr algn="ctr"/>
            <a:r>
              <a:rPr lang="en-US" altLang="ko-KR" sz="1500" b="1" dirty="0">
                <a:latin typeface="Calibri" panose="020F0502020204030204" pitchFamily="34" charset="0"/>
                <a:cs typeface="Times New Roman" panose="02020603050405020304" pitchFamily="18" charset="0"/>
              </a:rPr>
              <a:t>Data list</a:t>
            </a:r>
            <a:endParaRPr lang="ko-KR" altLang="en-US" sz="1500" b="1" dirty="0">
              <a:latin typeface="Calibri" panose="020F0502020204030204" pitchFamily="34" charset="0"/>
              <a:cs typeface="Times New Roman" panose="02020603050405020304" pitchFamily="18" charset="0"/>
            </a:endParaRPr>
          </a:p>
        </p:txBody>
      </p:sp>
      <p:sp>
        <p:nvSpPr>
          <p:cNvPr id="66" name="TextBox 65"/>
          <p:cNvSpPr txBox="1"/>
          <p:nvPr/>
        </p:nvSpPr>
        <p:spPr>
          <a:xfrm>
            <a:off x="5308513" y="1677630"/>
            <a:ext cx="684803" cy="415498"/>
          </a:xfrm>
          <a:prstGeom prst="rect">
            <a:avLst/>
          </a:prstGeom>
          <a:noFill/>
          <a:ln w="12700">
            <a:noFill/>
          </a:ln>
        </p:spPr>
        <p:txBody>
          <a:bodyPr wrap="none" rtlCol="0">
            <a:spAutoFit/>
          </a:bodyPr>
          <a:lstStyle/>
          <a:p>
            <a:pPr algn="ctr">
              <a:lnSpc>
                <a:spcPct val="70000"/>
              </a:lnSpc>
            </a:pPr>
            <a:r>
              <a:rPr lang="en-US" altLang="ko-KR" sz="1500" b="1" dirty="0">
                <a:latin typeface="Calibri" panose="020F0502020204030204" pitchFamily="34" charset="0"/>
                <a:cs typeface="Times New Roman" panose="02020603050405020304" pitchFamily="18" charset="0"/>
              </a:rPr>
              <a:t>Write</a:t>
            </a:r>
          </a:p>
          <a:p>
            <a:pPr algn="ctr">
              <a:lnSpc>
                <a:spcPct val="70000"/>
              </a:lnSpc>
            </a:pPr>
            <a:r>
              <a:rPr lang="en-US" altLang="ko-KR" sz="1500" b="1" dirty="0">
                <a:latin typeface="Calibri" panose="020F0502020204030204" pitchFamily="34" charset="0"/>
                <a:cs typeface="Times New Roman" panose="02020603050405020304" pitchFamily="18" charset="0"/>
              </a:rPr>
              <a:t>queue</a:t>
            </a:r>
            <a:endParaRPr lang="ko-KR" altLang="en-US" sz="1500" b="1" dirty="0">
              <a:latin typeface="Calibri" panose="020F0502020204030204" pitchFamily="34" charset="0"/>
              <a:cs typeface="Times New Roman" panose="02020603050405020304" pitchFamily="18" charset="0"/>
            </a:endParaRPr>
          </a:p>
        </p:txBody>
      </p:sp>
      <p:sp>
        <p:nvSpPr>
          <p:cNvPr id="67" name="TextBox 66"/>
          <p:cNvSpPr txBox="1"/>
          <p:nvPr/>
        </p:nvSpPr>
        <p:spPr>
          <a:xfrm>
            <a:off x="6192454" y="1677630"/>
            <a:ext cx="684803" cy="415498"/>
          </a:xfrm>
          <a:prstGeom prst="rect">
            <a:avLst/>
          </a:prstGeom>
          <a:noFill/>
          <a:ln w="12700">
            <a:noFill/>
          </a:ln>
        </p:spPr>
        <p:txBody>
          <a:bodyPr wrap="none" rtlCol="0">
            <a:spAutoFit/>
          </a:bodyPr>
          <a:lstStyle/>
          <a:p>
            <a:pPr algn="ctr">
              <a:lnSpc>
                <a:spcPct val="70000"/>
              </a:lnSpc>
            </a:pPr>
            <a:r>
              <a:rPr lang="en-US" altLang="ko-KR" sz="1500" b="1" dirty="0">
                <a:latin typeface="Calibri" panose="020F0502020204030204" pitchFamily="34" charset="0"/>
                <a:cs typeface="Times New Roman" panose="02020603050405020304" pitchFamily="18" charset="0"/>
              </a:rPr>
              <a:t>Close</a:t>
            </a:r>
          </a:p>
          <a:p>
            <a:pPr algn="ctr">
              <a:lnSpc>
                <a:spcPct val="70000"/>
              </a:lnSpc>
            </a:pPr>
            <a:r>
              <a:rPr lang="en-US" altLang="ko-KR" sz="1500" b="1" dirty="0">
                <a:latin typeface="Calibri" panose="020F0502020204030204" pitchFamily="34" charset="0"/>
                <a:cs typeface="Times New Roman" panose="02020603050405020304" pitchFamily="18" charset="0"/>
              </a:rPr>
              <a:t>queue</a:t>
            </a:r>
            <a:endParaRPr lang="ko-KR" altLang="en-US" sz="1500" b="1" dirty="0">
              <a:latin typeface="Calibri" panose="020F0502020204030204" pitchFamily="34" charset="0"/>
              <a:cs typeface="Times New Roman" panose="02020603050405020304" pitchFamily="18" charset="0"/>
            </a:endParaRPr>
          </a:p>
        </p:txBody>
      </p:sp>
      <p:sp>
        <p:nvSpPr>
          <p:cNvPr id="68" name="TextBox 67"/>
          <p:cNvSpPr txBox="1"/>
          <p:nvPr/>
        </p:nvSpPr>
        <p:spPr>
          <a:xfrm>
            <a:off x="4976420" y="1359575"/>
            <a:ext cx="722506" cy="323165"/>
          </a:xfrm>
          <a:prstGeom prst="rect">
            <a:avLst/>
          </a:prstGeom>
          <a:noFill/>
          <a:ln w="12700">
            <a:noFill/>
          </a:ln>
        </p:spPr>
        <p:txBody>
          <a:bodyPr wrap="none" rtlCol="0">
            <a:spAutoFit/>
          </a:bodyPr>
          <a:lstStyle/>
          <a:p>
            <a:pPr algn="ctr"/>
            <a:r>
              <a:rPr lang="en-US" altLang="ko-KR" sz="1500" b="1" dirty="0">
                <a:latin typeface="Calibri" panose="020F0502020204030204" pitchFamily="34" charset="0"/>
                <a:cs typeface="Courier New" panose="02070309020205020404" pitchFamily="49" charset="0"/>
              </a:rPr>
              <a:t>write()</a:t>
            </a:r>
            <a:endParaRPr lang="ko-KR" altLang="en-US" sz="1500" b="1" dirty="0">
              <a:latin typeface="Calibri" panose="020F0502020204030204" pitchFamily="34" charset="0"/>
              <a:cs typeface="Courier New" panose="02070309020205020404" pitchFamily="49" charset="0"/>
            </a:endParaRPr>
          </a:p>
        </p:txBody>
      </p:sp>
      <p:sp>
        <p:nvSpPr>
          <p:cNvPr id="81" name="TextBox 80"/>
          <p:cNvSpPr txBox="1"/>
          <p:nvPr/>
        </p:nvSpPr>
        <p:spPr>
          <a:xfrm>
            <a:off x="2425830" y="3205518"/>
            <a:ext cx="1144865" cy="323165"/>
          </a:xfrm>
          <a:prstGeom prst="rect">
            <a:avLst/>
          </a:prstGeom>
          <a:noFill/>
          <a:ln w="12700">
            <a:noFill/>
          </a:ln>
        </p:spPr>
        <p:txBody>
          <a:bodyPr wrap="none" rtlCol="0">
            <a:spAutoFit/>
          </a:bodyPr>
          <a:lstStyle/>
          <a:p>
            <a:pPr algn="ctr"/>
            <a:r>
              <a:rPr lang="en-US" altLang="ko-KR" sz="1500" b="1" i="1" dirty="0">
                <a:latin typeface="Calibri" panose="020F0502020204030204" pitchFamily="34" charset="0"/>
                <a:cs typeface="Times New Roman" panose="02020603050405020304" pitchFamily="18" charset="0"/>
              </a:rPr>
              <a:t>Rx manager</a:t>
            </a:r>
            <a:endParaRPr lang="ko-KR" altLang="en-US" sz="1500" b="1" i="1" dirty="0">
              <a:latin typeface="Calibri" panose="020F0502020204030204" pitchFamily="34" charset="0"/>
              <a:cs typeface="Times New Roman" panose="02020603050405020304" pitchFamily="18" charset="0"/>
            </a:endParaRPr>
          </a:p>
        </p:txBody>
      </p:sp>
      <p:sp>
        <p:nvSpPr>
          <p:cNvPr id="83" name="직사각형 82"/>
          <p:cNvSpPr/>
          <p:nvPr/>
        </p:nvSpPr>
        <p:spPr>
          <a:xfrm>
            <a:off x="2049221" y="4156377"/>
            <a:ext cx="1486301" cy="237059"/>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500" b="1" dirty="0">
                <a:latin typeface="Calibri" panose="020F0502020204030204" pitchFamily="34" charset="0"/>
                <a:cs typeface="Times New Roman" panose="02020603050405020304" pitchFamily="18" charset="0"/>
              </a:rPr>
              <a:t>Payload handler</a:t>
            </a:r>
            <a:endParaRPr lang="ko-KR" altLang="en-US" sz="1500" b="1" dirty="0">
              <a:latin typeface="Calibri" panose="020F0502020204030204" pitchFamily="34" charset="0"/>
              <a:cs typeface="Times New Roman" panose="02020603050405020304" pitchFamily="18" charset="0"/>
            </a:endParaRPr>
          </a:p>
        </p:txBody>
      </p:sp>
      <p:sp>
        <p:nvSpPr>
          <p:cNvPr id="86" name="TextBox 85"/>
          <p:cNvSpPr txBox="1"/>
          <p:nvPr/>
        </p:nvSpPr>
        <p:spPr>
          <a:xfrm>
            <a:off x="285763" y="1335309"/>
            <a:ext cx="1016240" cy="323165"/>
          </a:xfrm>
          <a:prstGeom prst="rect">
            <a:avLst/>
          </a:prstGeom>
          <a:noFill/>
          <a:ln w="12700">
            <a:noFill/>
          </a:ln>
        </p:spPr>
        <p:txBody>
          <a:bodyPr wrap="none" rtlCol="0">
            <a:spAutoFit/>
          </a:bodyPr>
          <a:lstStyle/>
          <a:p>
            <a:pPr algn="ctr"/>
            <a:r>
              <a:rPr lang="en-US" altLang="ko-KR" sz="1500" b="1" i="1" dirty="0">
                <a:latin typeface="Calibri" panose="020F0502020204030204" pitchFamily="34" charset="0"/>
                <a:cs typeface="Times New Roman" panose="02020603050405020304" pitchFamily="18" charset="0"/>
              </a:rPr>
              <a:t>Socket API</a:t>
            </a:r>
            <a:endParaRPr lang="ko-KR" altLang="en-US" sz="1500" b="1" i="1" dirty="0">
              <a:latin typeface="Calibri" panose="020F0502020204030204" pitchFamily="34" charset="0"/>
              <a:cs typeface="Times New Roman" panose="02020603050405020304" pitchFamily="18" charset="0"/>
            </a:endParaRPr>
          </a:p>
        </p:txBody>
      </p:sp>
      <p:grpSp>
        <p:nvGrpSpPr>
          <p:cNvPr id="87" name="그룹 86"/>
          <p:cNvGrpSpPr/>
          <p:nvPr/>
        </p:nvGrpSpPr>
        <p:grpSpPr>
          <a:xfrm>
            <a:off x="1736357" y="3494639"/>
            <a:ext cx="1761409" cy="237059"/>
            <a:chOff x="4688957" y="5763885"/>
            <a:chExt cx="1843283" cy="269334"/>
          </a:xfrm>
        </p:grpSpPr>
        <p:cxnSp>
          <p:nvCxnSpPr>
            <p:cNvPr id="126" name="직선 연결선 125"/>
            <p:cNvCxnSpPr/>
            <p:nvPr/>
          </p:nvCxnSpPr>
          <p:spPr>
            <a:xfrm>
              <a:off x="4688957" y="5763886"/>
              <a:ext cx="184328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27" name="직선 연결선 126"/>
            <p:cNvCxnSpPr/>
            <p:nvPr/>
          </p:nvCxnSpPr>
          <p:spPr>
            <a:xfrm>
              <a:off x="4688957" y="6033219"/>
              <a:ext cx="1843283" cy="0"/>
            </a:xfrm>
            <a:prstGeom prst="line">
              <a:avLst/>
            </a:prstGeom>
            <a:ln w="12700"/>
          </p:spPr>
          <p:style>
            <a:lnRef idx="1">
              <a:schemeClr val="dk1"/>
            </a:lnRef>
            <a:fillRef idx="0">
              <a:schemeClr val="dk1"/>
            </a:fillRef>
            <a:effectRef idx="0">
              <a:schemeClr val="dk1"/>
            </a:effectRef>
            <a:fontRef idx="minor">
              <a:schemeClr val="tx1"/>
            </a:fontRef>
          </p:style>
        </p:cxnSp>
        <p:sp>
          <p:nvSpPr>
            <p:cNvPr id="128" name="직사각형 127"/>
            <p:cNvSpPr/>
            <p:nvPr/>
          </p:nvSpPr>
          <p:spPr>
            <a:xfrm>
              <a:off x="4856307" y="5763885"/>
              <a:ext cx="504999" cy="269333"/>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sp>
          <p:nvSpPr>
            <p:cNvPr id="129" name="직사각형 128"/>
            <p:cNvSpPr/>
            <p:nvPr/>
          </p:nvSpPr>
          <p:spPr>
            <a:xfrm>
              <a:off x="5359077" y="5763885"/>
              <a:ext cx="504999" cy="269333"/>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sp>
          <p:nvSpPr>
            <p:cNvPr id="130" name="직사각형 129"/>
            <p:cNvSpPr/>
            <p:nvPr/>
          </p:nvSpPr>
          <p:spPr>
            <a:xfrm>
              <a:off x="5864076" y="5763885"/>
              <a:ext cx="504999" cy="269333"/>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grpSp>
      <p:sp>
        <p:nvSpPr>
          <p:cNvPr id="91" name="TextBox 90"/>
          <p:cNvSpPr txBox="1"/>
          <p:nvPr/>
        </p:nvSpPr>
        <p:spPr>
          <a:xfrm>
            <a:off x="1865773" y="3725124"/>
            <a:ext cx="1846275" cy="323165"/>
          </a:xfrm>
          <a:prstGeom prst="rect">
            <a:avLst/>
          </a:prstGeom>
          <a:noFill/>
          <a:ln w="12700">
            <a:noFill/>
          </a:ln>
        </p:spPr>
        <p:txBody>
          <a:bodyPr wrap="none" rtlCol="0">
            <a:spAutoFit/>
          </a:bodyPr>
          <a:lstStyle/>
          <a:p>
            <a:pPr algn="ctr"/>
            <a:r>
              <a:rPr lang="en-US" altLang="ko-KR" sz="1500" b="1" dirty="0">
                <a:latin typeface="Calibri" panose="020F0502020204030204" pitchFamily="34" charset="0"/>
                <a:cs typeface="Times New Roman" panose="02020603050405020304" pitchFamily="18" charset="0"/>
              </a:rPr>
              <a:t>Internal event queue</a:t>
            </a:r>
            <a:endParaRPr lang="ko-KR" altLang="en-US" sz="1500" b="1" dirty="0">
              <a:latin typeface="Calibri" panose="020F0502020204030204" pitchFamily="34" charset="0"/>
              <a:cs typeface="Times New Roman" panose="02020603050405020304" pitchFamily="18" charset="0"/>
            </a:endParaRPr>
          </a:p>
        </p:txBody>
      </p:sp>
      <p:sp>
        <p:nvSpPr>
          <p:cNvPr id="93" name="TextBox 92"/>
          <p:cNvSpPr txBox="1"/>
          <p:nvPr/>
        </p:nvSpPr>
        <p:spPr>
          <a:xfrm>
            <a:off x="2975648" y="2355498"/>
            <a:ext cx="527401" cy="350429"/>
          </a:xfrm>
          <a:prstGeom prst="rect">
            <a:avLst/>
          </a:prstGeom>
          <a:noFill/>
          <a:ln w="12700">
            <a:noFill/>
          </a:ln>
        </p:spPr>
        <p:txBody>
          <a:bodyPr wrap="none" lIns="13500" tIns="13500" rIns="13500" bIns="13500" rtlCol="0">
            <a:spAutoFit/>
          </a:bodyPr>
          <a:lstStyle/>
          <a:p>
            <a:pPr algn="ctr">
              <a:lnSpc>
                <a:spcPct val="70000"/>
              </a:lnSpc>
            </a:pPr>
            <a:r>
              <a:rPr lang="en-US" altLang="ko-KR" sz="1500" b="1" dirty="0">
                <a:latin typeface="Calibri" panose="020F0502020204030204" pitchFamily="34" charset="0"/>
                <a:cs typeface="Times New Roman" panose="02020603050405020304" pitchFamily="18" charset="0"/>
              </a:rPr>
              <a:t>Event</a:t>
            </a:r>
          </a:p>
          <a:p>
            <a:pPr algn="ctr">
              <a:lnSpc>
                <a:spcPct val="70000"/>
              </a:lnSpc>
            </a:pPr>
            <a:r>
              <a:rPr lang="en-US" altLang="ko-KR" sz="1500" b="1" dirty="0">
                <a:latin typeface="Calibri" panose="020F0502020204030204" pitchFamily="34" charset="0"/>
                <a:cs typeface="Times New Roman" panose="02020603050405020304" pitchFamily="18" charset="0"/>
              </a:rPr>
              <a:t>queue</a:t>
            </a:r>
            <a:endParaRPr lang="ko-KR" altLang="en-US" sz="1500" b="1" dirty="0">
              <a:latin typeface="Calibri" panose="020F0502020204030204" pitchFamily="34" charset="0"/>
              <a:cs typeface="Times New Roman" panose="02020603050405020304" pitchFamily="18" charset="0"/>
            </a:endParaRPr>
          </a:p>
        </p:txBody>
      </p:sp>
      <p:sp>
        <p:nvSpPr>
          <p:cNvPr id="94" name="TextBox 93"/>
          <p:cNvSpPr txBox="1"/>
          <p:nvPr/>
        </p:nvSpPr>
        <p:spPr>
          <a:xfrm>
            <a:off x="4015274" y="3796566"/>
            <a:ext cx="786177" cy="323165"/>
          </a:xfrm>
          <a:prstGeom prst="rect">
            <a:avLst/>
          </a:prstGeom>
          <a:solidFill>
            <a:schemeClr val="bg1">
              <a:lumMod val="85000"/>
            </a:schemeClr>
          </a:solidFill>
          <a:ln w="12700">
            <a:noFill/>
          </a:ln>
        </p:spPr>
        <p:txBody>
          <a:bodyPr wrap="none" rtlCol="0">
            <a:spAutoFit/>
          </a:bodyPr>
          <a:lstStyle/>
          <a:p>
            <a:pPr algn="ctr"/>
            <a:r>
              <a:rPr lang="en-US" altLang="ko-KR" sz="1500" b="1" dirty="0">
                <a:latin typeface="Calibri" panose="020F0502020204030204" pitchFamily="34" charset="0"/>
                <a:cs typeface="Times New Roman" panose="02020603050405020304" pitchFamily="18" charset="0"/>
              </a:rPr>
              <a:t>ACK list</a:t>
            </a:r>
            <a:endParaRPr lang="ko-KR" altLang="en-US" sz="1500" b="1" dirty="0">
              <a:latin typeface="Calibri" panose="020F0502020204030204" pitchFamily="34" charset="0"/>
              <a:cs typeface="Times New Roman" panose="02020603050405020304" pitchFamily="18" charset="0"/>
            </a:endParaRPr>
          </a:p>
        </p:txBody>
      </p:sp>
      <p:sp>
        <p:nvSpPr>
          <p:cNvPr id="95" name="TextBox 94"/>
          <p:cNvSpPr txBox="1"/>
          <p:nvPr/>
        </p:nvSpPr>
        <p:spPr>
          <a:xfrm>
            <a:off x="3889634" y="3489331"/>
            <a:ext cx="1055161" cy="323165"/>
          </a:xfrm>
          <a:prstGeom prst="rect">
            <a:avLst/>
          </a:prstGeom>
          <a:solidFill>
            <a:schemeClr val="bg1">
              <a:lumMod val="85000"/>
            </a:schemeClr>
          </a:solidFill>
          <a:ln w="12700">
            <a:noFill/>
          </a:ln>
        </p:spPr>
        <p:txBody>
          <a:bodyPr wrap="none" rtlCol="0">
            <a:spAutoFit/>
          </a:bodyPr>
          <a:lstStyle/>
          <a:p>
            <a:pPr algn="ctr"/>
            <a:r>
              <a:rPr lang="en-US" altLang="ko-KR" sz="1500" b="1" dirty="0">
                <a:latin typeface="Calibri" panose="020F0502020204030204" pitchFamily="34" charset="0"/>
                <a:cs typeface="Times New Roman" panose="02020603050405020304" pitchFamily="18" charset="0"/>
              </a:rPr>
              <a:t>Control list</a:t>
            </a:r>
            <a:endParaRPr lang="ko-KR" altLang="en-US" sz="1500" b="1" dirty="0">
              <a:latin typeface="Calibri" panose="020F0502020204030204" pitchFamily="34" charset="0"/>
              <a:cs typeface="Times New Roman" panose="02020603050405020304" pitchFamily="18" charset="0"/>
            </a:endParaRPr>
          </a:p>
        </p:txBody>
      </p:sp>
      <p:sp>
        <p:nvSpPr>
          <p:cNvPr id="96" name="TextBox 95"/>
          <p:cNvSpPr txBox="1"/>
          <p:nvPr/>
        </p:nvSpPr>
        <p:spPr>
          <a:xfrm>
            <a:off x="5841582" y="3234404"/>
            <a:ext cx="1148071" cy="323165"/>
          </a:xfrm>
          <a:prstGeom prst="rect">
            <a:avLst/>
          </a:prstGeom>
          <a:noFill/>
          <a:ln w="12700">
            <a:noFill/>
          </a:ln>
        </p:spPr>
        <p:txBody>
          <a:bodyPr wrap="none" rtlCol="0">
            <a:spAutoFit/>
          </a:bodyPr>
          <a:lstStyle/>
          <a:p>
            <a:pPr algn="ctr"/>
            <a:r>
              <a:rPr lang="en-US" altLang="ko-KR" sz="1500" b="1" i="1" dirty="0">
                <a:latin typeface="Calibri" panose="020F0502020204030204" pitchFamily="34" charset="0"/>
                <a:cs typeface="Times New Roman" panose="02020603050405020304" pitchFamily="18" charset="0"/>
              </a:rPr>
              <a:t>TX manager</a:t>
            </a:r>
            <a:endParaRPr lang="ko-KR" altLang="en-US" sz="1500" b="1" i="1" dirty="0">
              <a:latin typeface="Calibri" panose="020F0502020204030204" pitchFamily="34" charset="0"/>
              <a:cs typeface="Times New Roman" panose="02020603050405020304" pitchFamily="18" charset="0"/>
            </a:endParaRPr>
          </a:p>
        </p:txBody>
      </p:sp>
      <p:sp>
        <p:nvSpPr>
          <p:cNvPr id="100" name="TextBox 99"/>
          <p:cNvSpPr txBox="1"/>
          <p:nvPr/>
        </p:nvSpPr>
        <p:spPr>
          <a:xfrm>
            <a:off x="3870029" y="1359575"/>
            <a:ext cx="935513" cy="323165"/>
          </a:xfrm>
          <a:prstGeom prst="rect">
            <a:avLst/>
          </a:prstGeom>
          <a:noFill/>
          <a:ln w="12700">
            <a:noFill/>
          </a:ln>
        </p:spPr>
        <p:txBody>
          <a:bodyPr wrap="none" rtlCol="0">
            <a:spAutoFit/>
          </a:bodyPr>
          <a:lstStyle/>
          <a:p>
            <a:pPr algn="ctr"/>
            <a:r>
              <a:rPr lang="en-US" altLang="ko-KR" sz="1500" b="1" dirty="0">
                <a:latin typeface="Calibri" panose="020F0502020204030204" pitchFamily="34" charset="0"/>
                <a:cs typeface="Courier New" panose="02070309020205020404" pitchFamily="49" charset="0"/>
              </a:rPr>
              <a:t>connect()</a:t>
            </a:r>
            <a:endParaRPr lang="ko-KR" altLang="en-US" sz="1500" b="1" dirty="0">
              <a:latin typeface="Calibri" panose="020F0502020204030204" pitchFamily="34" charset="0"/>
              <a:cs typeface="Courier New" panose="02070309020205020404" pitchFamily="49" charset="0"/>
            </a:endParaRPr>
          </a:p>
        </p:txBody>
      </p:sp>
      <p:sp>
        <p:nvSpPr>
          <p:cNvPr id="101" name="TextBox 100"/>
          <p:cNvSpPr txBox="1"/>
          <p:nvPr/>
        </p:nvSpPr>
        <p:spPr>
          <a:xfrm>
            <a:off x="5854532" y="1359575"/>
            <a:ext cx="707245" cy="323165"/>
          </a:xfrm>
          <a:prstGeom prst="rect">
            <a:avLst/>
          </a:prstGeom>
          <a:noFill/>
          <a:ln w="12700">
            <a:noFill/>
          </a:ln>
        </p:spPr>
        <p:txBody>
          <a:bodyPr wrap="none" rtlCol="0">
            <a:spAutoFit/>
          </a:bodyPr>
          <a:lstStyle/>
          <a:p>
            <a:pPr algn="ctr"/>
            <a:r>
              <a:rPr lang="en-US" altLang="ko-KR" sz="1500" b="1" dirty="0">
                <a:latin typeface="Calibri" panose="020F0502020204030204" pitchFamily="34" charset="0"/>
                <a:cs typeface="Courier New" panose="02070309020205020404" pitchFamily="49" charset="0"/>
              </a:rPr>
              <a:t>close()</a:t>
            </a:r>
            <a:endParaRPr lang="ko-KR" altLang="en-US" sz="1500" b="1" dirty="0">
              <a:latin typeface="Calibri" panose="020F0502020204030204" pitchFamily="34" charset="0"/>
              <a:cs typeface="Courier New" panose="02070309020205020404" pitchFamily="49" charset="0"/>
            </a:endParaRPr>
          </a:p>
        </p:txBody>
      </p:sp>
      <p:grpSp>
        <p:nvGrpSpPr>
          <p:cNvPr id="12" name="그룹 11"/>
          <p:cNvGrpSpPr/>
          <p:nvPr/>
        </p:nvGrpSpPr>
        <p:grpSpPr>
          <a:xfrm>
            <a:off x="4345222" y="1682740"/>
            <a:ext cx="1870369" cy="944283"/>
            <a:chOff x="5449161" y="2243645"/>
            <a:chExt cx="2493826" cy="1259041"/>
          </a:xfrm>
        </p:grpSpPr>
        <p:sp>
          <p:nvSpPr>
            <p:cNvPr id="70" name="직사각형 69"/>
            <p:cNvSpPr/>
            <p:nvPr/>
          </p:nvSpPr>
          <p:spPr>
            <a:xfrm>
              <a:off x="7570388" y="2928495"/>
              <a:ext cx="345198" cy="212169"/>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sp>
          <p:nvSpPr>
            <p:cNvPr id="72" name="직사각형 71"/>
            <p:cNvSpPr/>
            <p:nvPr/>
          </p:nvSpPr>
          <p:spPr>
            <a:xfrm>
              <a:off x="7563318" y="3290517"/>
              <a:ext cx="345198" cy="212169"/>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sp>
          <p:nvSpPr>
            <p:cNvPr id="74" name="직사각형 73"/>
            <p:cNvSpPr/>
            <p:nvPr/>
          </p:nvSpPr>
          <p:spPr>
            <a:xfrm>
              <a:off x="5727977" y="3071633"/>
              <a:ext cx="345198" cy="212169"/>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cxnSp>
          <p:nvCxnSpPr>
            <p:cNvPr id="102" name="꺾인 연결선 101"/>
            <p:cNvCxnSpPr>
              <a:stCxn id="100" idx="2"/>
              <a:endCxn id="74" idx="1"/>
            </p:cNvCxnSpPr>
            <p:nvPr/>
          </p:nvCxnSpPr>
          <p:spPr>
            <a:xfrm rot="16200000" flipH="1">
              <a:off x="5121532" y="2571274"/>
              <a:ext cx="934073" cy="27881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3" name="꺾인 연결선 102"/>
            <p:cNvCxnSpPr>
              <a:stCxn id="101" idx="2"/>
              <a:endCxn id="70" idx="0"/>
            </p:cNvCxnSpPr>
            <p:nvPr/>
          </p:nvCxnSpPr>
          <p:spPr>
            <a:xfrm rot="5400000">
              <a:off x="7500563" y="2486071"/>
              <a:ext cx="684850" cy="1999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sp>
        <p:nvSpPr>
          <p:cNvPr id="104" name="TextBox 103"/>
          <p:cNvSpPr txBox="1"/>
          <p:nvPr/>
        </p:nvSpPr>
        <p:spPr>
          <a:xfrm>
            <a:off x="2492984" y="1359575"/>
            <a:ext cx="1144417" cy="323165"/>
          </a:xfrm>
          <a:prstGeom prst="rect">
            <a:avLst/>
          </a:prstGeom>
          <a:noFill/>
          <a:ln w="12700">
            <a:noFill/>
          </a:ln>
        </p:spPr>
        <p:txBody>
          <a:bodyPr wrap="none" rtlCol="0">
            <a:spAutoFit/>
          </a:bodyPr>
          <a:lstStyle/>
          <a:p>
            <a:pPr algn="ctr"/>
            <a:r>
              <a:rPr lang="en-US" altLang="ko-KR" sz="1500" b="1" dirty="0" err="1">
                <a:latin typeface="Calibri" panose="020F0502020204030204" pitchFamily="34" charset="0"/>
                <a:cs typeface="Courier New" panose="02070309020205020404" pitchFamily="49" charset="0"/>
              </a:rPr>
              <a:t>epoll_wait</a:t>
            </a:r>
            <a:r>
              <a:rPr lang="en-US" altLang="ko-KR" sz="1500" b="1" dirty="0">
                <a:latin typeface="Calibri" panose="020F0502020204030204" pitchFamily="34" charset="0"/>
                <a:cs typeface="Courier New" panose="02070309020205020404" pitchFamily="49" charset="0"/>
              </a:rPr>
              <a:t>()</a:t>
            </a:r>
            <a:endParaRPr lang="ko-KR" altLang="en-US" sz="1500" b="1" dirty="0">
              <a:latin typeface="Calibri" panose="020F0502020204030204" pitchFamily="34" charset="0"/>
              <a:cs typeface="Courier New" panose="02070309020205020404" pitchFamily="49" charset="0"/>
            </a:endParaRPr>
          </a:p>
        </p:txBody>
      </p:sp>
      <p:sp>
        <p:nvSpPr>
          <p:cNvPr id="105" name="TextBox 104"/>
          <p:cNvSpPr txBox="1"/>
          <p:nvPr/>
        </p:nvSpPr>
        <p:spPr>
          <a:xfrm>
            <a:off x="1455238" y="1359575"/>
            <a:ext cx="823495" cy="323165"/>
          </a:xfrm>
          <a:prstGeom prst="rect">
            <a:avLst/>
          </a:prstGeom>
          <a:noFill/>
          <a:ln w="12700">
            <a:noFill/>
          </a:ln>
        </p:spPr>
        <p:txBody>
          <a:bodyPr wrap="none" rtlCol="0">
            <a:spAutoFit/>
          </a:bodyPr>
          <a:lstStyle/>
          <a:p>
            <a:pPr algn="ctr"/>
            <a:r>
              <a:rPr lang="en-US" altLang="ko-KR" sz="1500" b="1" dirty="0">
                <a:latin typeface="Calibri" panose="020F0502020204030204" pitchFamily="34" charset="0"/>
                <a:cs typeface="Courier New" panose="02070309020205020404" pitchFamily="49" charset="0"/>
              </a:rPr>
              <a:t>accept()</a:t>
            </a:r>
            <a:endParaRPr lang="ko-KR" altLang="en-US" sz="1500" b="1" dirty="0">
              <a:latin typeface="Calibri" panose="020F0502020204030204" pitchFamily="34" charset="0"/>
              <a:cs typeface="Courier New" panose="02070309020205020404" pitchFamily="49" charset="0"/>
            </a:endParaRPr>
          </a:p>
        </p:txBody>
      </p:sp>
      <p:grpSp>
        <p:nvGrpSpPr>
          <p:cNvPr id="4" name="그룹 3"/>
          <p:cNvGrpSpPr/>
          <p:nvPr/>
        </p:nvGrpSpPr>
        <p:grpSpPr>
          <a:xfrm>
            <a:off x="439329" y="3624779"/>
            <a:ext cx="891128" cy="439805"/>
            <a:chOff x="241299" y="4833038"/>
            <a:chExt cx="1188170" cy="586407"/>
          </a:xfrm>
        </p:grpSpPr>
        <p:sp>
          <p:nvSpPr>
            <p:cNvPr id="97" name="직사각형 96"/>
            <p:cNvSpPr/>
            <p:nvPr/>
          </p:nvSpPr>
          <p:spPr>
            <a:xfrm>
              <a:off x="241299" y="5104843"/>
              <a:ext cx="598386" cy="314599"/>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200" b="1" dirty="0">
                  <a:latin typeface="Calibri" panose="020F0502020204030204" pitchFamily="34" charset="0"/>
                  <a:cs typeface="Times New Roman" panose="02020603050405020304" pitchFamily="18" charset="0"/>
                </a:rPr>
                <a:t>SYN</a:t>
              </a:r>
              <a:endParaRPr lang="ko-KR" altLang="en-US" sz="1200" b="1" dirty="0">
                <a:latin typeface="Calibri" panose="020F0502020204030204" pitchFamily="34" charset="0"/>
                <a:cs typeface="Times New Roman" panose="02020603050405020304" pitchFamily="18" charset="0"/>
              </a:endParaRPr>
            </a:p>
          </p:txBody>
        </p:sp>
        <p:sp>
          <p:nvSpPr>
            <p:cNvPr id="98" name="직사각형 97"/>
            <p:cNvSpPr/>
            <p:nvPr/>
          </p:nvSpPr>
          <p:spPr>
            <a:xfrm>
              <a:off x="827314" y="5104846"/>
              <a:ext cx="602155" cy="314599"/>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200" b="1" dirty="0">
                  <a:latin typeface="Calibri" panose="020F0502020204030204" pitchFamily="34" charset="0"/>
                  <a:cs typeface="Times New Roman" panose="02020603050405020304" pitchFamily="18" charset="0"/>
                </a:rPr>
                <a:t>ACK</a:t>
              </a:r>
              <a:endParaRPr lang="ko-KR" altLang="en-US" sz="1200" b="1" dirty="0">
                <a:latin typeface="Calibri" panose="020F0502020204030204" pitchFamily="34" charset="0"/>
                <a:cs typeface="Times New Roman" panose="02020603050405020304" pitchFamily="18" charset="0"/>
              </a:endParaRPr>
            </a:p>
          </p:txBody>
        </p:sp>
        <p:sp>
          <p:nvSpPr>
            <p:cNvPr id="113" name="직사각형 112"/>
            <p:cNvSpPr/>
            <p:nvPr/>
          </p:nvSpPr>
          <p:spPr>
            <a:xfrm>
              <a:off x="917435" y="4833038"/>
              <a:ext cx="345198" cy="212169"/>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grpSp>
      <p:grpSp>
        <p:nvGrpSpPr>
          <p:cNvPr id="5" name="그룹 4"/>
          <p:cNvGrpSpPr/>
          <p:nvPr/>
        </p:nvGrpSpPr>
        <p:grpSpPr>
          <a:xfrm>
            <a:off x="1212764" y="2261782"/>
            <a:ext cx="731844" cy="1442561"/>
            <a:chOff x="1272546" y="3015708"/>
            <a:chExt cx="975792" cy="1923415"/>
          </a:xfrm>
        </p:grpSpPr>
        <p:sp>
          <p:nvSpPr>
            <p:cNvPr id="89" name="직사각형 88"/>
            <p:cNvSpPr/>
            <p:nvPr/>
          </p:nvSpPr>
          <p:spPr>
            <a:xfrm>
              <a:off x="1903140" y="3015708"/>
              <a:ext cx="345198" cy="212169"/>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cxnSp>
          <p:nvCxnSpPr>
            <p:cNvPr id="99" name="꺾인 연결선 98"/>
            <p:cNvCxnSpPr>
              <a:stCxn id="113" idx="3"/>
              <a:endCxn id="89" idx="1"/>
            </p:cNvCxnSpPr>
            <p:nvPr/>
          </p:nvCxnSpPr>
          <p:spPr>
            <a:xfrm flipV="1">
              <a:off x="1272546" y="3121793"/>
              <a:ext cx="630595" cy="181733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grpSp>
        <p:nvGrpSpPr>
          <p:cNvPr id="7" name="그룹 6"/>
          <p:cNvGrpSpPr/>
          <p:nvPr/>
        </p:nvGrpSpPr>
        <p:grpSpPr>
          <a:xfrm>
            <a:off x="1212764" y="3530864"/>
            <a:ext cx="1052192" cy="173469"/>
            <a:chOff x="1272546" y="4707791"/>
            <a:chExt cx="1402923" cy="231291"/>
          </a:xfrm>
        </p:grpSpPr>
        <p:cxnSp>
          <p:nvCxnSpPr>
            <p:cNvPr id="106" name="꺾인 연결선 105"/>
            <p:cNvCxnSpPr>
              <a:stCxn id="113" idx="3"/>
              <a:endCxn id="128" idx="1"/>
            </p:cNvCxnSpPr>
            <p:nvPr/>
          </p:nvCxnSpPr>
          <p:spPr>
            <a:xfrm flipV="1">
              <a:off x="1272546" y="4817516"/>
              <a:ext cx="921259" cy="12156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07" name="직사각형 106"/>
            <p:cNvSpPr/>
            <p:nvPr/>
          </p:nvSpPr>
          <p:spPr>
            <a:xfrm>
              <a:off x="2330271" y="4707791"/>
              <a:ext cx="345198" cy="212169"/>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grpSp>
      <p:grpSp>
        <p:nvGrpSpPr>
          <p:cNvPr id="9" name="그룹 8"/>
          <p:cNvGrpSpPr/>
          <p:nvPr/>
        </p:nvGrpSpPr>
        <p:grpSpPr>
          <a:xfrm>
            <a:off x="2644865" y="2155706"/>
            <a:ext cx="704417" cy="1457462"/>
            <a:chOff x="3182015" y="2874274"/>
            <a:chExt cx="939222" cy="1943283"/>
          </a:xfrm>
        </p:grpSpPr>
        <p:sp>
          <p:nvSpPr>
            <p:cNvPr id="65" name="직사각형 64"/>
            <p:cNvSpPr/>
            <p:nvPr/>
          </p:nvSpPr>
          <p:spPr>
            <a:xfrm>
              <a:off x="3195332" y="3214431"/>
              <a:ext cx="345198" cy="212169"/>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sp>
          <p:nvSpPr>
            <p:cNvPr id="88" name="직사각형 87"/>
            <p:cNvSpPr/>
            <p:nvPr/>
          </p:nvSpPr>
          <p:spPr>
            <a:xfrm>
              <a:off x="3182015" y="2874274"/>
              <a:ext cx="345198" cy="212169"/>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cxnSp>
          <p:nvCxnSpPr>
            <p:cNvPr id="92" name="꺾인 연결선 91"/>
            <p:cNvCxnSpPr>
              <a:stCxn id="130" idx="3"/>
              <a:endCxn id="65" idx="2"/>
            </p:cNvCxnSpPr>
            <p:nvPr/>
          </p:nvCxnSpPr>
          <p:spPr>
            <a:xfrm flipH="1" flipV="1">
              <a:off x="3367932" y="3426601"/>
              <a:ext cx="753305" cy="1390956"/>
            </a:xfrm>
            <a:prstGeom prst="bentConnector4">
              <a:avLst>
                <a:gd name="adj1" fmla="val -40462"/>
                <a:gd name="adj2" fmla="val 55681"/>
              </a:avLst>
            </a:prstGeom>
            <a:ln>
              <a:tailEnd type="triangle"/>
            </a:ln>
          </p:spPr>
          <p:style>
            <a:lnRef idx="1">
              <a:schemeClr val="dk1"/>
            </a:lnRef>
            <a:fillRef idx="0">
              <a:schemeClr val="dk1"/>
            </a:fillRef>
            <a:effectRef idx="0">
              <a:schemeClr val="dk1"/>
            </a:effectRef>
            <a:fontRef idx="minor">
              <a:schemeClr val="tx1"/>
            </a:fontRef>
          </p:style>
        </p:cxnSp>
      </p:grpSp>
      <p:grpSp>
        <p:nvGrpSpPr>
          <p:cNvPr id="10" name="그룹 9"/>
          <p:cNvGrpSpPr/>
          <p:nvPr/>
        </p:nvGrpSpPr>
        <p:grpSpPr>
          <a:xfrm>
            <a:off x="5257681" y="1682739"/>
            <a:ext cx="264201" cy="944273"/>
            <a:chOff x="6665772" y="2243654"/>
            <a:chExt cx="352268" cy="1259032"/>
          </a:xfrm>
        </p:grpSpPr>
        <p:sp>
          <p:nvSpPr>
            <p:cNvPr id="56" name="직사각형 55"/>
            <p:cNvSpPr/>
            <p:nvPr/>
          </p:nvSpPr>
          <p:spPr>
            <a:xfrm>
              <a:off x="6672842" y="2928495"/>
              <a:ext cx="345198" cy="212169"/>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cxnSp>
          <p:nvCxnSpPr>
            <p:cNvPr id="58" name="꺾인 연결선 57"/>
            <p:cNvCxnSpPr>
              <a:stCxn id="68" idx="2"/>
              <a:endCxn id="56" idx="0"/>
            </p:cNvCxnSpPr>
            <p:nvPr/>
          </p:nvCxnSpPr>
          <p:spPr>
            <a:xfrm rot="16200000" flipH="1">
              <a:off x="6471472" y="2554522"/>
              <a:ext cx="684839" cy="6310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9" name="직사각형 68"/>
            <p:cNvSpPr/>
            <p:nvPr/>
          </p:nvSpPr>
          <p:spPr>
            <a:xfrm>
              <a:off x="6665772" y="3290517"/>
              <a:ext cx="345198" cy="212169"/>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grpSp>
      <p:grpSp>
        <p:nvGrpSpPr>
          <p:cNvPr id="19" name="Group 18"/>
          <p:cNvGrpSpPr/>
          <p:nvPr/>
        </p:nvGrpSpPr>
        <p:grpSpPr>
          <a:xfrm>
            <a:off x="481898" y="3530843"/>
            <a:ext cx="5092551" cy="862593"/>
            <a:chOff x="298059" y="4707790"/>
            <a:chExt cx="6790068" cy="1150124"/>
          </a:xfrm>
        </p:grpSpPr>
        <p:sp>
          <p:nvSpPr>
            <p:cNvPr id="59" name="직사각형 58"/>
            <p:cNvSpPr/>
            <p:nvPr/>
          </p:nvSpPr>
          <p:spPr>
            <a:xfrm>
              <a:off x="298059" y="5537371"/>
              <a:ext cx="865694" cy="320543"/>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500" b="1" dirty="0">
                  <a:latin typeface="Calibri" panose="020F0502020204030204" pitchFamily="34" charset="0"/>
                  <a:cs typeface="Times New Roman" panose="02020603050405020304" pitchFamily="18" charset="0"/>
                </a:rPr>
                <a:t>Data</a:t>
              </a:r>
              <a:endParaRPr lang="ko-KR" altLang="en-US" sz="1500" b="1" dirty="0">
                <a:latin typeface="Calibri" panose="020F0502020204030204" pitchFamily="34" charset="0"/>
                <a:cs typeface="Times New Roman" panose="02020603050405020304" pitchFamily="18" charset="0"/>
              </a:endParaRPr>
            </a:p>
          </p:txBody>
        </p:sp>
        <p:cxnSp>
          <p:nvCxnSpPr>
            <p:cNvPr id="84" name="꺾인 연결선 83"/>
            <p:cNvCxnSpPr>
              <a:stCxn id="112" idx="3"/>
              <a:endCxn id="83" idx="1"/>
            </p:cNvCxnSpPr>
            <p:nvPr/>
          </p:nvCxnSpPr>
          <p:spPr>
            <a:xfrm>
              <a:off x="1565119" y="5696805"/>
              <a:ext cx="832616" cy="3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꺾인 연결선 89"/>
            <p:cNvCxnSpPr/>
            <p:nvPr/>
          </p:nvCxnSpPr>
          <p:spPr>
            <a:xfrm flipV="1">
              <a:off x="3146188" y="4960606"/>
              <a:ext cx="0" cy="604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직사각형 107"/>
            <p:cNvSpPr/>
            <p:nvPr/>
          </p:nvSpPr>
          <p:spPr>
            <a:xfrm>
              <a:off x="2972343" y="4707790"/>
              <a:ext cx="345198" cy="212169"/>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sp>
          <p:nvSpPr>
            <p:cNvPr id="112" name="직사각형 111"/>
            <p:cNvSpPr/>
            <p:nvPr/>
          </p:nvSpPr>
          <p:spPr>
            <a:xfrm>
              <a:off x="1219920" y="5590719"/>
              <a:ext cx="345198" cy="212169"/>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sp>
          <p:nvSpPr>
            <p:cNvPr id="111" name="직사각형 110"/>
            <p:cNvSpPr/>
            <p:nvPr/>
          </p:nvSpPr>
          <p:spPr>
            <a:xfrm>
              <a:off x="6742929" y="5156058"/>
              <a:ext cx="345198" cy="212169"/>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cxnSp>
          <p:nvCxnSpPr>
            <p:cNvPr id="85" name="꺾인 연결선 84"/>
            <p:cNvCxnSpPr>
              <a:stCxn id="83" idx="3"/>
              <a:endCxn id="138" idx="1"/>
            </p:cNvCxnSpPr>
            <p:nvPr/>
          </p:nvCxnSpPr>
          <p:spPr>
            <a:xfrm flipV="1">
              <a:off x="4379470" y="5277127"/>
              <a:ext cx="2221639" cy="42274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sp>
        <p:nvSpPr>
          <p:cNvPr id="11" name="슬라이드 번호 개체 틀 10"/>
          <p:cNvSpPr>
            <a:spLocks noGrp="1"/>
          </p:cNvSpPr>
          <p:nvPr>
            <p:ph type="sldNum" sz="quarter" idx="12"/>
          </p:nvPr>
        </p:nvSpPr>
        <p:spPr/>
        <p:txBody>
          <a:bodyPr/>
          <a:lstStyle/>
          <a:p>
            <a:fld id="{9CC2917A-A0FC-4C1D-A82C-ACFA6652F6EB}" type="slidenum">
              <a:rPr lang="ko-KR" altLang="en-US" smtClean="0"/>
              <a:pPr/>
              <a:t>10</a:t>
            </a:fld>
            <a:endParaRPr lang="ko-KR" altLang="en-US"/>
          </a:p>
        </p:txBody>
      </p:sp>
      <p:grpSp>
        <p:nvGrpSpPr>
          <p:cNvPr id="13" name="그룹 12"/>
          <p:cNvGrpSpPr/>
          <p:nvPr/>
        </p:nvGrpSpPr>
        <p:grpSpPr>
          <a:xfrm>
            <a:off x="4691218" y="2462859"/>
            <a:ext cx="1853835" cy="1891040"/>
            <a:chOff x="5910499" y="3283804"/>
            <a:chExt cx="2471785" cy="2521384"/>
          </a:xfrm>
        </p:grpSpPr>
        <p:cxnSp>
          <p:nvCxnSpPr>
            <p:cNvPr id="80" name="꺾인 연결선 79"/>
            <p:cNvCxnSpPr>
              <a:stCxn id="69" idx="2"/>
              <a:endCxn id="109" idx="1"/>
            </p:cNvCxnSpPr>
            <p:nvPr/>
          </p:nvCxnSpPr>
          <p:spPr>
            <a:xfrm rot="16200000" flipH="1">
              <a:off x="6021293" y="4329678"/>
              <a:ext cx="2196430" cy="54242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09" name="직사각형 108"/>
            <p:cNvSpPr/>
            <p:nvPr/>
          </p:nvSpPr>
          <p:spPr>
            <a:xfrm>
              <a:off x="7390719" y="5593019"/>
              <a:ext cx="345198" cy="212169"/>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sp>
          <p:nvSpPr>
            <p:cNvPr id="110" name="직사각형 109"/>
            <p:cNvSpPr/>
            <p:nvPr/>
          </p:nvSpPr>
          <p:spPr>
            <a:xfrm>
              <a:off x="8037086" y="5590978"/>
              <a:ext cx="345198" cy="212169"/>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cxnSp>
          <p:nvCxnSpPr>
            <p:cNvPr id="82" name="꺾인 연결선 81"/>
            <p:cNvCxnSpPr>
              <a:stCxn id="74" idx="2"/>
              <a:endCxn id="133" idx="1"/>
            </p:cNvCxnSpPr>
            <p:nvPr/>
          </p:nvCxnSpPr>
          <p:spPr>
            <a:xfrm rot="16200000" flipH="1">
              <a:off x="5473717" y="3720586"/>
              <a:ext cx="1564190" cy="69062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7" name="꺾인 연결선 76"/>
            <p:cNvCxnSpPr>
              <a:stCxn id="72" idx="2"/>
              <a:endCxn id="135" idx="0"/>
            </p:cNvCxnSpPr>
            <p:nvPr/>
          </p:nvCxnSpPr>
          <p:spPr>
            <a:xfrm rot="16200000" flipH="1">
              <a:off x="7382713" y="3865819"/>
              <a:ext cx="1187267" cy="46100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sp>
        <p:nvSpPr>
          <p:cNvPr id="163" name="오른쪽 대괄호 29"/>
          <p:cNvSpPr/>
          <p:nvPr/>
        </p:nvSpPr>
        <p:spPr>
          <a:xfrm rot="10800000">
            <a:off x="537992" y="4636163"/>
            <a:ext cx="753191" cy="392665"/>
          </a:xfrm>
          <a:prstGeom prst="rightBracket">
            <a:avLst>
              <a:gd name="adj" fmla="val 0"/>
            </a:avLst>
          </a:prstGeom>
          <a:solidFill>
            <a:schemeClr val="bg1">
              <a:lumMod val="75000"/>
            </a:schemeClr>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164" name="직사각형 111"/>
          <p:cNvSpPr/>
          <p:nvPr/>
        </p:nvSpPr>
        <p:spPr>
          <a:xfrm>
            <a:off x="960129" y="4756459"/>
            <a:ext cx="258899" cy="159127"/>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sp>
        <p:nvSpPr>
          <p:cNvPr id="165" name="직사각형 112"/>
          <p:cNvSpPr/>
          <p:nvPr/>
        </p:nvSpPr>
        <p:spPr>
          <a:xfrm>
            <a:off x="626069" y="4748634"/>
            <a:ext cx="258899" cy="15912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sp>
        <p:nvSpPr>
          <p:cNvPr id="16" name="Rectangle 15"/>
          <p:cNvSpPr/>
          <p:nvPr/>
        </p:nvSpPr>
        <p:spPr>
          <a:xfrm>
            <a:off x="1380064" y="4691776"/>
            <a:ext cx="853119" cy="300082"/>
          </a:xfrm>
          <a:prstGeom prst="rect">
            <a:avLst/>
          </a:prstGeom>
        </p:spPr>
        <p:txBody>
          <a:bodyPr wrap="none">
            <a:spAutoFit/>
          </a:bodyPr>
          <a:lstStyle/>
          <a:p>
            <a:pPr algn="ctr"/>
            <a:r>
              <a:rPr lang="en-US" altLang="ko-KR" sz="1350" b="1" dirty="0">
                <a:latin typeface="Calibri" panose="020F0502020204030204" pitchFamily="34" charset="0"/>
                <a:cs typeface="Times New Roman" panose="02020603050405020304" pitchFamily="18" charset="0"/>
              </a:rPr>
              <a:t>Rx queue</a:t>
            </a:r>
            <a:endParaRPr lang="ko-KR" altLang="en-US" sz="1350" b="1" dirty="0">
              <a:latin typeface="Calibri" panose="020F0502020204030204" pitchFamily="34" charset="0"/>
              <a:cs typeface="Times New Roman" panose="02020603050405020304" pitchFamily="18" charset="0"/>
            </a:endParaRPr>
          </a:p>
        </p:txBody>
      </p:sp>
      <p:sp>
        <p:nvSpPr>
          <p:cNvPr id="167" name="오른쪽 대괄호 29"/>
          <p:cNvSpPr/>
          <p:nvPr/>
        </p:nvSpPr>
        <p:spPr>
          <a:xfrm rot="10800000">
            <a:off x="4935637" y="4641286"/>
            <a:ext cx="753191" cy="392665"/>
          </a:xfrm>
          <a:prstGeom prst="rightBracket">
            <a:avLst>
              <a:gd name="adj" fmla="val 0"/>
            </a:avLst>
          </a:prstGeom>
          <a:solidFill>
            <a:schemeClr val="bg1">
              <a:lumMod val="75000"/>
            </a:schemeClr>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168" name="직사각형 111"/>
          <p:cNvSpPr/>
          <p:nvPr/>
        </p:nvSpPr>
        <p:spPr>
          <a:xfrm>
            <a:off x="5357774" y="4761582"/>
            <a:ext cx="258899" cy="159127"/>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sp>
        <p:nvSpPr>
          <p:cNvPr id="170" name="Rectangle 169"/>
          <p:cNvSpPr/>
          <p:nvPr/>
        </p:nvSpPr>
        <p:spPr>
          <a:xfrm>
            <a:off x="5787295" y="4696900"/>
            <a:ext cx="833946" cy="300082"/>
          </a:xfrm>
          <a:prstGeom prst="rect">
            <a:avLst/>
          </a:prstGeom>
        </p:spPr>
        <p:txBody>
          <a:bodyPr wrap="none">
            <a:spAutoFit/>
          </a:bodyPr>
          <a:lstStyle/>
          <a:p>
            <a:pPr algn="ctr"/>
            <a:r>
              <a:rPr lang="en-US" altLang="ko-KR" sz="1350" b="1" dirty="0" err="1">
                <a:latin typeface="Calibri" panose="020F0502020204030204" pitchFamily="34" charset="0"/>
                <a:cs typeface="Times New Roman" panose="02020603050405020304" pitchFamily="18" charset="0"/>
              </a:rPr>
              <a:t>Tx</a:t>
            </a:r>
            <a:r>
              <a:rPr lang="en-US" altLang="ko-KR" sz="1350" b="1" dirty="0">
                <a:latin typeface="Calibri" panose="020F0502020204030204" pitchFamily="34" charset="0"/>
                <a:cs typeface="Times New Roman" panose="02020603050405020304" pitchFamily="18" charset="0"/>
              </a:rPr>
              <a:t> queue</a:t>
            </a:r>
            <a:endParaRPr lang="ko-KR" altLang="en-US" sz="1350" b="1" dirty="0">
              <a:latin typeface="Calibri" panose="020F0502020204030204" pitchFamily="34" charset="0"/>
              <a:cs typeface="Times New Roman" panose="02020603050405020304" pitchFamily="18" charset="0"/>
            </a:endParaRPr>
          </a:p>
        </p:txBody>
      </p:sp>
      <p:sp>
        <p:nvSpPr>
          <p:cNvPr id="171" name="직사각형 108"/>
          <p:cNvSpPr/>
          <p:nvPr/>
        </p:nvSpPr>
        <p:spPr>
          <a:xfrm>
            <a:off x="5040037" y="4756875"/>
            <a:ext cx="258899" cy="15912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ko-KR" altLang="en-US" sz="1500" b="1" dirty="0">
              <a:latin typeface="Calibri" panose="020F0502020204030204" pitchFamily="34" charset="0"/>
              <a:cs typeface="Times New Roman" panose="02020603050405020304" pitchFamily="18" charset="0"/>
            </a:endParaRPr>
          </a:p>
        </p:txBody>
      </p:sp>
      <p:sp>
        <p:nvSpPr>
          <p:cNvPr id="21" name="Up Arrow 20"/>
          <p:cNvSpPr/>
          <p:nvPr/>
        </p:nvSpPr>
        <p:spPr>
          <a:xfrm>
            <a:off x="2118043" y="1206269"/>
            <a:ext cx="487828" cy="174308"/>
          </a:xfrm>
          <a:prstGeom prst="upArrow">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1350"/>
          </a:p>
        </p:txBody>
      </p:sp>
      <p:sp>
        <p:nvSpPr>
          <p:cNvPr id="174" name="Up Arrow 173"/>
          <p:cNvSpPr/>
          <p:nvPr/>
        </p:nvSpPr>
        <p:spPr>
          <a:xfrm rot="10800000">
            <a:off x="4647364" y="1236613"/>
            <a:ext cx="487828" cy="174308"/>
          </a:xfrm>
          <a:prstGeom prst="upArrow">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1350"/>
          </a:p>
        </p:txBody>
      </p:sp>
      <p:sp>
        <p:nvSpPr>
          <p:cNvPr id="169" name="Up Arrow 168"/>
          <p:cNvSpPr/>
          <p:nvPr/>
        </p:nvSpPr>
        <p:spPr>
          <a:xfrm>
            <a:off x="2209498" y="4741042"/>
            <a:ext cx="487828" cy="174308"/>
          </a:xfrm>
          <a:prstGeom prst="upArrow">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1350"/>
          </a:p>
        </p:txBody>
      </p:sp>
      <p:sp>
        <p:nvSpPr>
          <p:cNvPr id="175" name="Up Arrow 174"/>
          <p:cNvSpPr/>
          <p:nvPr/>
        </p:nvSpPr>
        <p:spPr>
          <a:xfrm rot="10800000">
            <a:off x="4325408" y="4737344"/>
            <a:ext cx="487828" cy="174308"/>
          </a:xfrm>
          <a:prstGeom prst="upArrow">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1350"/>
          </a:p>
        </p:txBody>
      </p:sp>
      <p:sp>
        <p:nvSpPr>
          <p:cNvPr id="6" name="Rectangle 5"/>
          <p:cNvSpPr/>
          <p:nvPr/>
        </p:nvSpPr>
        <p:spPr>
          <a:xfrm>
            <a:off x="236853" y="2955820"/>
            <a:ext cx="1210588" cy="323165"/>
          </a:xfrm>
          <a:prstGeom prst="rect">
            <a:avLst/>
          </a:prstGeom>
        </p:spPr>
        <p:txBody>
          <a:bodyPr wrap="none">
            <a:spAutoFit/>
          </a:bodyPr>
          <a:lstStyle/>
          <a:p>
            <a:pPr algn="ctr"/>
            <a:r>
              <a:rPr lang="en-US" altLang="ko-KR" sz="1500" b="1" dirty="0" err="1">
                <a:latin typeface="Calibri" panose="020F0502020204030204" pitchFamily="34" charset="0"/>
                <a:cs typeface="Times New Roman" panose="02020603050405020304" pitchFamily="18" charset="0"/>
              </a:rPr>
              <a:t>mTCP</a:t>
            </a:r>
            <a:r>
              <a:rPr lang="en-US" altLang="ko-KR" sz="1500" b="1" dirty="0">
                <a:latin typeface="Calibri" panose="020F0502020204030204" pitchFamily="34" charset="0"/>
                <a:cs typeface="Times New Roman" panose="02020603050405020304" pitchFamily="18" charset="0"/>
              </a:rPr>
              <a:t> thread</a:t>
            </a:r>
            <a:endParaRPr lang="ko-KR" altLang="en-US" sz="1500" b="1" dirty="0">
              <a:latin typeface="Calibri" panose="020F0502020204030204" pitchFamily="34" charset="0"/>
              <a:cs typeface="Times New Roman" panose="020206030504050203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724547380"/>
              </p:ext>
            </p:extLst>
          </p:nvPr>
        </p:nvGraphicFramePr>
        <p:xfrm>
          <a:off x="7136441" y="823665"/>
          <a:ext cx="1946670" cy="1669618"/>
        </p:xfrm>
        <a:graphic>
          <a:graphicData uri="http://schemas.openxmlformats.org/drawingml/2006/table">
            <a:tbl>
              <a:tblPr firstRow="1" bandRow="1">
                <a:tableStyleId>{5940675A-B579-460E-94D1-54222C63F5DA}</a:tableStyleId>
              </a:tblPr>
              <a:tblGrid>
                <a:gridCol w="407801"/>
                <a:gridCol w="1538869"/>
              </a:tblGrid>
              <a:tr h="514864">
                <a:tc>
                  <a:txBody>
                    <a:bodyPr/>
                    <a:lstStyle/>
                    <a:p>
                      <a:pPr algn="ctr"/>
                      <a:r>
                        <a:rPr lang="en-US" sz="900" dirty="0" smtClean="0">
                          <a:ln>
                            <a:noFill/>
                          </a:ln>
                          <a:solidFill>
                            <a:schemeClr val="accent1"/>
                          </a:solidFill>
                        </a:rPr>
                        <a:t>SYN</a:t>
                      </a:r>
                      <a:endParaRPr lang="en-US" sz="900" dirty="0">
                        <a:ln>
                          <a:noFill/>
                        </a:ln>
                        <a:solidFill>
                          <a:schemeClr val="accent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900" dirty="0" smtClean="0">
                          <a:ln>
                            <a:noFill/>
                          </a:ln>
                          <a:solidFill>
                            <a:schemeClr val="accent1"/>
                          </a:solidFill>
                        </a:rPr>
                        <a:t>Synchronize</a:t>
                      </a:r>
                      <a:r>
                        <a:rPr lang="en-US" sz="900" baseline="0" dirty="0" smtClean="0">
                          <a:ln>
                            <a:noFill/>
                          </a:ln>
                          <a:solidFill>
                            <a:schemeClr val="accent1"/>
                          </a:solidFill>
                        </a:rPr>
                        <a:t> TCP sequence numbers </a:t>
                      </a:r>
                    </a:p>
                    <a:p>
                      <a:pPr algn="ctr"/>
                      <a:r>
                        <a:rPr lang="en-US" sz="900" baseline="0" dirty="0" smtClean="0">
                          <a:ln>
                            <a:noFill/>
                          </a:ln>
                          <a:solidFill>
                            <a:schemeClr val="accent1"/>
                          </a:solidFill>
                        </a:rPr>
                        <a:t>(start TCP conn.)</a:t>
                      </a:r>
                      <a:endParaRPr lang="en-US" sz="900" dirty="0">
                        <a:ln>
                          <a:noFill/>
                        </a:ln>
                        <a:solidFill>
                          <a:schemeClr val="accent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29912">
                <a:tc>
                  <a:txBody>
                    <a:bodyPr/>
                    <a:lstStyle/>
                    <a:p>
                      <a:pPr algn="ctr"/>
                      <a:r>
                        <a:rPr lang="en-US" sz="900" dirty="0" smtClean="0">
                          <a:ln>
                            <a:noFill/>
                          </a:ln>
                          <a:solidFill>
                            <a:schemeClr val="accent1"/>
                          </a:solidFill>
                        </a:rPr>
                        <a:t>RST</a:t>
                      </a:r>
                      <a:endParaRPr lang="en-US" sz="900" dirty="0">
                        <a:ln>
                          <a:noFill/>
                        </a:ln>
                        <a:solidFill>
                          <a:schemeClr val="accent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900" dirty="0" smtClean="0">
                          <a:ln>
                            <a:noFill/>
                          </a:ln>
                          <a:solidFill>
                            <a:schemeClr val="accent1"/>
                          </a:solidFill>
                        </a:rPr>
                        <a:t>Reset the connection (terminate</a:t>
                      </a:r>
                      <a:r>
                        <a:rPr lang="en-US" sz="900" baseline="0" dirty="0" smtClean="0">
                          <a:ln>
                            <a:noFill/>
                          </a:ln>
                          <a:solidFill>
                            <a:schemeClr val="accent1"/>
                          </a:solidFill>
                        </a:rPr>
                        <a:t> TCP conn.)</a:t>
                      </a:r>
                      <a:endParaRPr lang="en-US" sz="900" dirty="0">
                        <a:ln>
                          <a:noFill/>
                        </a:ln>
                        <a:solidFill>
                          <a:schemeClr val="accent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413239">
                <a:tc>
                  <a:txBody>
                    <a:bodyPr/>
                    <a:lstStyle/>
                    <a:p>
                      <a:pPr algn="ctr"/>
                      <a:r>
                        <a:rPr lang="en-US" sz="900" dirty="0" smtClean="0">
                          <a:ln>
                            <a:noFill/>
                          </a:ln>
                          <a:solidFill>
                            <a:schemeClr val="accent1"/>
                          </a:solidFill>
                        </a:rPr>
                        <a:t>FIN</a:t>
                      </a:r>
                      <a:endParaRPr lang="en-US" sz="900" dirty="0">
                        <a:ln>
                          <a:noFill/>
                        </a:ln>
                        <a:solidFill>
                          <a:schemeClr val="accent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900" dirty="0" smtClean="0">
                          <a:ln>
                            <a:noFill/>
                          </a:ln>
                          <a:solidFill>
                            <a:schemeClr val="accent1"/>
                          </a:solidFill>
                        </a:rPr>
                        <a:t>Last packet from sender</a:t>
                      </a:r>
                      <a:endParaRPr lang="en-US" sz="900" dirty="0">
                        <a:ln>
                          <a:noFill/>
                        </a:ln>
                        <a:solidFill>
                          <a:schemeClr val="accent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5755">
                <a:tc>
                  <a:txBody>
                    <a:bodyPr/>
                    <a:lstStyle/>
                    <a:p>
                      <a:pPr algn="ctr"/>
                      <a:r>
                        <a:rPr lang="en-US" sz="900" dirty="0" smtClean="0">
                          <a:ln>
                            <a:noFill/>
                          </a:ln>
                          <a:solidFill>
                            <a:schemeClr val="accent1"/>
                          </a:solidFill>
                        </a:rPr>
                        <a:t>ACK</a:t>
                      </a:r>
                      <a:endParaRPr lang="en-US" sz="900" dirty="0">
                        <a:ln>
                          <a:noFill/>
                        </a:ln>
                        <a:solidFill>
                          <a:schemeClr val="accent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900" dirty="0" smtClean="0">
                          <a:ln>
                            <a:noFill/>
                          </a:ln>
                          <a:solidFill>
                            <a:schemeClr val="accent1"/>
                          </a:solidFill>
                        </a:rPr>
                        <a:t>TCP acknowledgement</a:t>
                      </a:r>
                      <a:r>
                        <a:rPr lang="en-US" sz="900" baseline="0" dirty="0" smtClean="0">
                          <a:ln>
                            <a:noFill/>
                          </a:ln>
                          <a:solidFill>
                            <a:schemeClr val="accent1"/>
                          </a:solidFill>
                        </a:rPr>
                        <a:t> </a:t>
                      </a:r>
                      <a:endParaRPr lang="en-US" sz="900" dirty="0">
                        <a:ln>
                          <a:noFill/>
                        </a:ln>
                        <a:solidFill>
                          <a:schemeClr val="accent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
        <p:nvSpPr>
          <p:cNvPr id="15" name="TextBox 14"/>
          <p:cNvSpPr txBox="1"/>
          <p:nvPr/>
        </p:nvSpPr>
        <p:spPr>
          <a:xfrm>
            <a:off x="7154148" y="2928003"/>
            <a:ext cx="1950276" cy="1708160"/>
          </a:xfrm>
          <a:prstGeom prst="rect">
            <a:avLst/>
          </a:prstGeom>
          <a:noFill/>
          <a:ln w="15875">
            <a:solidFill>
              <a:schemeClr val="accent1"/>
            </a:solidFill>
          </a:ln>
        </p:spPr>
        <p:txBody>
          <a:bodyPr wrap="square" rtlCol="0">
            <a:spAutoFit/>
          </a:bodyPr>
          <a:lstStyle/>
          <a:p>
            <a:pPr marL="171450" indent="-171450">
              <a:buFont typeface="Arial" panose="020B0604020202020204" pitchFamily="34" charset="0"/>
              <a:buChar char="•"/>
            </a:pPr>
            <a:r>
              <a:rPr lang="en-US" sz="1050" dirty="0" smtClean="0">
                <a:solidFill>
                  <a:schemeClr val="tx2"/>
                </a:solidFill>
                <a:cs typeface="Neo Sans Intel"/>
              </a:rPr>
              <a:t>DPDK introduced concept of L2-/L3- tiered batching</a:t>
            </a:r>
          </a:p>
          <a:p>
            <a:pPr marL="171450" indent="-171450">
              <a:buFont typeface="Arial" panose="020B0604020202020204" pitchFamily="34" charset="0"/>
              <a:buChar char="•"/>
            </a:pPr>
            <a:endParaRPr lang="en-US" sz="1050" dirty="0" smtClean="0">
              <a:solidFill>
                <a:schemeClr val="tx2"/>
              </a:solidFill>
              <a:cs typeface="Neo Sans Intel"/>
            </a:endParaRPr>
          </a:p>
          <a:p>
            <a:pPr marL="171450" indent="-171450">
              <a:buFont typeface="Arial" panose="020B0604020202020204" pitchFamily="34" charset="0"/>
              <a:buChar char="•"/>
            </a:pPr>
            <a:r>
              <a:rPr lang="en-US" sz="1050" dirty="0" smtClean="0">
                <a:solidFill>
                  <a:schemeClr val="tx2"/>
                </a:solidFill>
                <a:cs typeface="Neo Sans Intel"/>
              </a:rPr>
              <a:t>We extend batching all the way up to app (L7) layer</a:t>
            </a:r>
          </a:p>
          <a:p>
            <a:pPr marL="171450" indent="-171450">
              <a:buFont typeface="Arial" panose="020B0604020202020204" pitchFamily="34" charset="0"/>
              <a:buChar char="•"/>
            </a:pPr>
            <a:endParaRPr lang="en-US" sz="1050" dirty="0" smtClean="0">
              <a:solidFill>
                <a:schemeClr val="tx2"/>
              </a:solidFill>
              <a:cs typeface="Neo Sans Intel"/>
            </a:endParaRPr>
          </a:p>
          <a:p>
            <a:pPr marL="171450" indent="-171450">
              <a:buFont typeface="Arial" panose="020B0604020202020204" pitchFamily="34" charset="0"/>
              <a:buChar char="•"/>
            </a:pPr>
            <a:r>
              <a:rPr lang="en-US" sz="1050" dirty="0" smtClean="0">
                <a:solidFill>
                  <a:schemeClr val="tx2"/>
                </a:solidFill>
                <a:cs typeface="Neo Sans Intel"/>
              </a:rPr>
              <a:t>Prioritization enhances total link utilization of the Ethernet link.</a:t>
            </a:r>
          </a:p>
        </p:txBody>
      </p:sp>
    </p:spTree>
    <p:extLst>
      <p:ext uri="{BB962C8B-B14F-4D97-AF65-F5344CB8AC3E}">
        <p14:creationId xmlns:p14="http://schemas.microsoft.com/office/powerpoint/2010/main" val="160146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P spid="165" grpId="0" animBg="1"/>
      <p:bldP spid="168" grpId="0" animBg="1"/>
      <p:bldP spid="171" grpId="0" animBg="1"/>
      <p:bldP spid="169" grpId="0" animBg="1"/>
      <p:bldP spid="1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ouble Brace 37"/>
          <p:cNvSpPr/>
          <p:nvPr/>
        </p:nvSpPr>
        <p:spPr>
          <a:xfrm>
            <a:off x="4892206" y="1200123"/>
            <a:ext cx="3813243" cy="3505538"/>
          </a:xfrm>
          <a:prstGeom prst="bracePair">
            <a:avLst/>
          </a:prstGeom>
          <a:ln>
            <a:solidFill>
              <a:schemeClr val="tx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0" name="Rectangle 69"/>
          <p:cNvSpPr/>
          <p:nvPr/>
        </p:nvSpPr>
        <p:spPr>
          <a:xfrm>
            <a:off x="8346722" y="4054424"/>
            <a:ext cx="604653" cy="923330"/>
          </a:xfrm>
          <a:prstGeom prst="rect">
            <a:avLst/>
          </a:prstGeom>
          <a:noFill/>
        </p:spPr>
        <p:txBody>
          <a:bodyPr wrap="none" lIns="91440" tIns="45720" rIns="91440" bIns="45720">
            <a:spAutoFit/>
          </a:bodyPr>
          <a:lstStyle/>
          <a:p>
            <a:pPr algn="ctr"/>
            <a:r>
              <a:rPr lang="en-US"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n</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a:xfrm>
            <a:off x="6877656" y="4835869"/>
            <a:ext cx="2133600" cy="273844"/>
          </a:xfrm>
        </p:spPr>
        <p:txBody>
          <a:bodyPr/>
          <a:lstStyle/>
          <a:p>
            <a:fld id="{EE2556C5-CE8C-6547-B838-EA80C61A4AF7}" type="slidenum">
              <a:rPr lang="en-US" smtClean="0"/>
              <a:pPr/>
              <a:t>11</a:t>
            </a:fld>
            <a:endParaRPr lang="en-US" dirty="0"/>
          </a:p>
        </p:txBody>
      </p:sp>
      <p:sp>
        <p:nvSpPr>
          <p:cNvPr id="3" name="Title 2"/>
          <p:cNvSpPr>
            <a:spLocks noGrp="1"/>
          </p:cNvSpPr>
          <p:nvPr>
            <p:ph type="title"/>
          </p:nvPr>
        </p:nvSpPr>
        <p:spPr/>
        <p:txBody>
          <a:bodyPr/>
          <a:lstStyle/>
          <a:p>
            <a:r>
              <a:rPr lang="en-US" dirty="0" smtClean="0"/>
              <a:t>Context Switching?</a:t>
            </a:r>
            <a:endParaRPr lang="en-US" dirty="0"/>
          </a:p>
        </p:txBody>
      </p:sp>
      <p:grpSp>
        <p:nvGrpSpPr>
          <p:cNvPr id="39" name="Group 38"/>
          <p:cNvGrpSpPr/>
          <p:nvPr/>
        </p:nvGrpSpPr>
        <p:grpSpPr>
          <a:xfrm>
            <a:off x="898860" y="1187688"/>
            <a:ext cx="2374200" cy="1442798"/>
            <a:chOff x="2421917" y="905955"/>
            <a:chExt cx="4247322" cy="3652747"/>
          </a:xfrm>
        </p:grpSpPr>
        <p:sp>
          <p:nvSpPr>
            <p:cNvPr id="42" name="Rectangle 41"/>
            <p:cNvSpPr/>
            <p:nvPr/>
          </p:nvSpPr>
          <p:spPr>
            <a:xfrm>
              <a:off x="2421917" y="905955"/>
              <a:ext cx="4247322" cy="3652747"/>
            </a:xfrm>
            <a:prstGeom prst="rect">
              <a:avLst/>
            </a:prstGeom>
            <a:solidFill>
              <a:schemeClr val="bg2">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Rectangle 42"/>
            <p:cNvSpPr/>
            <p:nvPr/>
          </p:nvSpPr>
          <p:spPr>
            <a:xfrm>
              <a:off x="3542006" y="1972529"/>
              <a:ext cx="2845752" cy="543952"/>
            </a:xfrm>
            <a:prstGeom prst="rect">
              <a:avLst/>
            </a:prstGeom>
            <a:solidFill>
              <a:schemeClr val="accent4">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2769246" y="1972531"/>
              <a:ext cx="724170" cy="2459701"/>
            </a:xfrm>
            <a:prstGeom prst="rect">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2769246" y="1169526"/>
              <a:ext cx="3618512" cy="734777"/>
            </a:xfrm>
            <a:prstGeom prst="rect">
              <a:avLst/>
            </a:prstGeom>
            <a:solidFill>
              <a:srgbClr val="66CC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6" name="Group 45"/>
            <p:cNvGrpSpPr/>
            <p:nvPr/>
          </p:nvGrpSpPr>
          <p:grpSpPr>
            <a:xfrm>
              <a:off x="3542006" y="2584714"/>
              <a:ext cx="2845746" cy="1847525"/>
              <a:chOff x="2769246" y="2584706"/>
              <a:chExt cx="3618512" cy="1847525"/>
            </a:xfrm>
          </p:grpSpPr>
          <p:sp>
            <p:nvSpPr>
              <p:cNvPr id="47" name="Rectangle 46"/>
              <p:cNvSpPr/>
              <p:nvPr/>
            </p:nvSpPr>
            <p:spPr>
              <a:xfrm>
                <a:off x="2769246" y="2584706"/>
                <a:ext cx="3618512" cy="1847525"/>
              </a:xfrm>
              <a:prstGeom prst="rect">
                <a:avLst/>
              </a:prstGeom>
              <a:solidFill>
                <a:srgbClr val="FFCC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Rounded Rectangle 47"/>
              <p:cNvSpPr/>
              <p:nvPr/>
            </p:nvSpPr>
            <p:spPr>
              <a:xfrm>
                <a:off x="2868348" y="2800383"/>
                <a:ext cx="564058" cy="338435"/>
              </a:xfrm>
              <a:prstGeom prst="roundRect">
                <a:avLst>
                  <a:gd name="adj" fmla="val 10000"/>
                </a:avLst>
              </a:prstGeom>
              <a:ln>
                <a:solidFill>
                  <a:schemeClr val="tx1"/>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a:lstStyle/>
              <a:p>
                <a:endParaRPr lang="en-US"/>
              </a:p>
            </p:txBody>
          </p:sp>
          <p:grpSp>
            <p:nvGrpSpPr>
              <p:cNvPr id="49" name="Group 48"/>
              <p:cNvGrpSpPr/>
              <p:nvPr/>
            </p:nvGrpSpPr>
            <p:grpSpPr>
              <a:xfrm>
                <a:off x="3470669" y="2900582"/>
                <a:ext cx="81117" cy="139886"/>
                <a:chOff x="1992863" y="2402019"/>
                <a:chExt cx="81117" cy="139886"/>
              </a:xfrm>
              <a:solidFill>
                <a:schemeClr val="tx1"/>
              </a:solidFill>
            </p:grpSpPr>
            <p:sp>
              <p:nvSpPr>
                <p:cNvPr id="67" name="Right Arrow 66"/>
                <p:cNvSpPr/>
                <p:nvPr/>
              </p:nvSpPr>
              <p:spPr>
                <a:xfrm rot="8810">
                  <a:off x="1992863" y="2402019"/>
                  <a:ext cx="81117" cy="139886"/>
                </a:xfrm>
                <a:prstGeom prst="rightArrow">
                  <a:avLst>
                    <a:gd name="adj1" fmla="val 60000"/>
                    <a:gd name="adj2" fmla="val 50000"/>
                  </a:avLst>
                </a:prstGeom>
                <a:grpFill/>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68" name="Right Arrow 6"/>
                <p:cNvSpPr/>
                <p:nvPr/>
              </p:nvSpPr>
              <p:spPr>
                <a:xfrm rot="8810">
                  <a:off x="1992863" y="2429965"/>
                  <a:ext cx="56782" cy="83932"/>
                </a:xfrm>
                <a:prstGeom prst="rect">
                  <a:avLst/>
                </a:prstGeom>
                <a:grpFill/>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50" name="Rounded Rectangle 49"/>
              <p:cNvSpPr/>
              <p:nvPr/>
            </p:nvSpPr>
            <p:spPr>
              <a:xfrm>
                <a:off x="3585458" y="2802221"/>
                <a:ext cx="564058" cy="338435"/>
              </a:xfrm>
              <a:prstGeom prst="roundRect">
                <a:avLst>
                  <a:gd name="adj" fmla="val 10000"/>
                </a:avLst>
              </a:prstGeom>
              <a:ln>
                <a:solidFill>
                  <a:schemeClr val="tx1"/>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a:lstStyle/>
              <a:p>
                <a:endParaRPr lang="en-US"/>
              </a:p>
            </p:txBody>
          </p:sp>
          <p:grpSp>
            <p:nvGrpSpPr>
              <p:cNvPr id="51" name="Group 50"/>
              <p:cNvGrpSpPr/>
              <p:nvPr/>
            </p:nvGrpSpPr>
            <p:grpSpPr>
              <a:xfrm>
                <a:off x="4184051" y="2901495"/>
                <a:ext cx="73213" cy="139886"/>
                <a:chOff x="2706245" y="2402932"/>
                <a:chExt cx="73213" cy="139886"/>
              </a:xfrm>
              <a:solidFill>
                <a:schemeClr val="tx1"/>
              </a:solidFill>
            </p:grpSpPr>
            <p:sp>
              <p:nvSpPr>
                <p:cNvPr id="65" name="Right Arrow 64"/>
                <p:cNvSpPr/>
                <p:nvPr/>
              </p:nvSpPr>
              <p:spPr>
                <a:xfrm>
                  <a:off x="2706245" y="2402932"/>
                  <a:ext cx="73213" cy="139886"/>
                </a:xfrm>
                <a:prstGeom prst="rightArrow">
                  <a:avLst>
                    <a:gd name="adj1" fmla="val 60000"/>
                    <a:gd name="adj2" fmla="val 50000"/>
                  </a:avLst>
                </a:prstGeom>
                <a:grpFill/>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66" name="Right Arrow 10"/>
                <p:cNvSpPr/>
                <p:nvPr/>
              </p:nvSpPr>
              <p:spPr>
                <a:xfrm>
                  <a:off x="2706245" y="2430909"/>
                  <a:ext cx="51249" cy="83932"/>
                </a:xfrm>
                <a:prstGeom prst="rect">
                  <a:avLst/>
                </a:prstGeom>
                <a:grpFill/>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52" name="Rounded Rectangle 51"/>
              <p:cNvSpPr/>
              <p:nvPr/>
            </p:nvSpPr>
            <p:spPr>
              <a:xfrm>
                <a:off x="4287654" y="2802221"/>
                <a:ext cx="564058" cy="338435"/>
              </a:xfrm>
              <a:prstGeom prst="roundRect">
                <a:avLst>
                  <a:gd name="adj" fmla="val 10000"/>
                </a:avLst>
              </a:prstGeom>
              <a:ln>
                <a:solidFill>
                  <a:schemeClr val="tx1"/>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a:lstStyle/>
              <a:p>
                <a:endParaRPr lang="en-US"/>
              </a:p>
            </p:txBody>
          </p:sp>
          <p:grpSp>
            <p:nvGrpSpPr>
              <p:cNvPr id="53" name="Group 52"/>
              <p:cNvGrpSpPr/>
              <p:nvPr/>
            </p:nvGrpSpPr>
            <p:grpSpPr>
              <a:xfrm>
                <a:off x="4885109" y="2900888"/>
                <a:ext cx="70800" cy="139886"/>
                <a:chOff x="3407303" y="2402325"/>
                <a:chExt cx="70800" cy="139886"/>
              </a:xfrm>
              <a:solidFill>
                <a:schemeClr val="tx1"/>
              </a:solidFill>
            </p:grpSpPr>
            <p:sp>
              <p:nvSpPr>
                <p:cNvPr id="63" name="Right Arrow 62"/>
                <p:cNvSpPr/>
                <p:nvPr/>
              </p:nvSpPr>
              <p:spPr>
                <a:xfrm rot="21594046">
                  <a:off x="3407303" y="2402325"/>
                  <a:ext cx="70800" cy="139886"/>
                </a:xfrm>
                <a:prstGeom prst="rightArrow">
                  <a:avLst>
                    <a:gd name="adj1" fmla="val 60000"/>
                    <a:gd name="adj2" fmla="val 50000"/>
                  </a:avLst>
                </a:prstGeom>
                <a:grpFill/>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64" name="Right Arrow 14"/>
                <p:cNvSpPr/>
                <p:nvPr/>
              </p:nvSpPr>
              <p:spPr>
                <a:xfrm rot="21594046">
                  <a:off x="3407303" y="2430320"/>
                  <a:ext cx="49560" cy="83932"/>
                </a:xfrm>
                <a:prstGeom prst="rect">
                  <a:avLst/>
                </a:prstGeom>
                <a:grpFill/>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54" name="Rounded Rectangle 53"/>
              <p:cNvSpPr/>
              <p:nvPr/>
            </p:nvSpPr>
            <p:spPr>
              <a:xfrm>
                <a:off x="4985299" y="2801013"/>
                <a:ext cx="564058" cy="338435"/>
              </a:xfrm>
              <a:prstGeom prst="roundRect">
                <a:avLst>
                  <a:gd name="adj" fmla="val 10000"/>
                </a:avLst>
              </a:prstGeom>
              <a:ln>
                <a:solidFill>
                  <a:schemeClr val="tx1"/>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a:lstStyle/>
              <a:p>
                <a:endParaRPr lang="en-US"/>
              </a:p>
            </p:txBody>
          </p:sp>
          <p:grpSp>
            <p:nvGrpSpPr>
              <p:cNvPr id="55" name="Group 54"/>
              <p:cNvGrpSpPr/>
              <p:nvPr/>
            </p:nvGrpSpPr>
            <p:grpSpPr>
              <a:xfrm>
                <a:off x="5589187" y="2896383"/>
                <a:ext cx="84449" cy="139886"/>
                <a:chOff x="4111381" y="2397820"/>
                <a:chExt cx="84449" cy="139886"/>
              </a:xfrm>
              <a:solidFill>
                <a:schemeClr val="tx1"/>
              </a:solidFill>
            </p:grpSpPr>
            <p:sp>
              <p:nvSpPr>
                <p:cNvPr id="61" name="Right Arrow 60"/>
                <p:cNvSpPr/>
                <p:nvPr/>
              </p:nvSpPr>
              <p:spPr>
                <a:xfrm rot="21563138">
                  <a:off x="4111381" y="2397820"/>
                  <a:ext cx="84449" cy="139886"/>
                </a:xfrm>
                <a:prstGeom prst="rightArrow">
                  <a:avLst>
                    <a:gd name="adj1" fmla="val 60000"/>
                    <a:gd name="adj2" fmla="val 50000"/>
                  </a:avLst>
                </a:prstGeom>
                <a:grpFill/>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62" name="Right Arrow 18"/>
                <p:cNvSpPr/>
                <p:nvPr/>
              </p:nvSpPr>
              <p:spPr>
                <a:xfrm rot="21563138">
                  <a:off x="4111382" y="2425933"/>
                  <a:ext cx="59114" cy="83932"/>
                </a:xfrm>
                <a:prstGeom prst="rect">
                  <a:avLst/>
                </a:prstGeom>
                <a:grpFill/>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56" name="Rounded Rectangle 55"/>
              <p:cNvSpPr/>
              <p:nvPr/>
            </p:nvSpPr>
            <p:spPr>
              <a:xfrm>
                <a:off x="5708687" y="2793256"/>
                <a:ext cx="564058" cy="338435"/>
              </a:xfrm>
              <a:prstGeom prst="roundRect">
                <a:avLst>
                  <a:gd name="adj" fmla="val 10000"/>
                </a:avLst>
              </a:prstGeom>
              <a:ln>
                <a:solidFill>
                  <a:schemeClr val="tx1"/>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a:lstStyle/>
              <a:p>
                <a:endParaRPr lang="en-US"/>
              </a:p>
            </p:txBody>
          </p:sp>
          <p:sp>
            <p:nvSpPr>
              <p:cNvPr id="57" name="Oval 56"/>
              <p:cNvSpPr/>
              <p:nvPr/>
            </p:nvSpPr>
            <p:spPr>
              <a:xfrm>
                <a:off x="3088683" y="3886950"/>
                <a:ext cx="2918733" cy="432987"/>
              </a:xfrm>
              <a:prstGeom prst="ellipse">
                <a:avLst/>
              </a:prstGeom>
              <a:solidFill>
                <a:schemeClr val="bg1"/>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8" name="Picture 57"/>
              <p:cNvPicPr>
                <a:picLocks noChangeAspect="1"/>
              </p:cNvPicPr>
              <p:nvPr/>
            </p:nvPicPr>
            <p:blipFill>
              <a:blip r:embed="rId3"/>
              <a:stretch>
                <a:fillRect/>
              </a:stretch>
            </p:blipFill>
            <p:spPr>
              <a:xfrm>
                <a:off x="4500092" y="3967625"/>
                <a:ext cx="156820" cy="271636"/>
              </a:xfrm>
              <a:prstGeom prst="rect">
                <a:avLst/>
              </a:prstGeom>
            </p:spPr>
          </p:pic>
          <p:sp>
            <p:nvSpPr>
              <p:cNvPr id="59" name="Arc 58"/>
              <p:cNvSpPr/>
              <p:nvPr/>
            </p:nvSpPr>
            <p:spPr>
              <a:xfrm>
                <a:off x="4313364" y="3184710"/>
                <a:ext cx="699254" cy="665221"/>
              </a:xfrm>
              <a:prstGeom prst="arc">
                <a:avLst>
                  <a:gd name="adj1" fmla="val 16200000"/>
                  <a:gd name="adj2" fmla="val 5838151"/>
                </a:avLst>
              </a:prstGeom>
              <a:ln>
                <a:solidFill>
                  <a:schemeClr val="tx2"/>
                </a:solidFill>
                <a:headEnd w="lg" len="lg"/>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0" name="Arc 59"/>
              <p:cNvSpPr/>
              <p:nvPr/>
            </p:nvSpPr>
            <p:spPr>
              <a:xfrm rot="10800000">
                <a:off x="4213642" y="3184710"/>
                <a:ext cx="699254" cy="665221"/>
              </a:xfrm>
              <a:prstGeom prst="arc">
                <a:avLst>
                  <a:gd name="adj1" fmla="val 16200000"/>
                  <a:gd name="adj2" fmla="val 5838151"/>
                </a:avLst>
              </a:prstGeom>
              <a:ln>
                <a:solidFill>
                  <a:schemeClr val="tx2"/>
                </a:solidFill>
                <a:headEnd w="lg" len="lg"/>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sp>
        <p:nvSpPr>
          <p:cNvPr id="40" name="직사각형 32"/>
          <p:cNvSpPr/>
          <p:nvPr/>
        </p:nvSpPr>
        <p:spPr>
          <a:xfrm>
            <a:off x="898860" y="3212864"/>
            <a:ext cx="2374200" cy="480083"/>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Calibri" panose="020F0502020204030204" pitchFamily="34" charset="0"/>
                <a:cs typeface="Arial" panose="020B0604020202020204" pitchFamily="34" charset="0"/>
              </a:rPr>
              <a:t>BSD socket layer</a:t>
            </a:r>
            <a:endParaRPr lang="ko-KR" altLang="en-US" sz="2000" dirty="0">
              <a:latin typeface="Calibri" panose="020F0502020204030204" pitchFamily="34" charset="0"/>
              <a:cs typeface="Arial" panose="020B0604020202020204" pitchFamily="34" charset="0"/>
            </a:endParaRPr>
          </a:p>
        </p:txBody>
      </p:sp>
      <p:sp>
        <p:nvSpPr>
          <p:cNvPr id="41" name="직사각형 28"/>
          <p:cNvSpPr/>
          <p:nvPr/>
        </p:nvSpPr>
        <p:spPr>
          <a:xfrm>
            <a:off x="898861" y="3827639"/>
            <a:ext cx="2374200" cy="38416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Calibri" panose="020F0502020204030204" pitchFamily="34" charset="0"/>
                <a:cs typeface="Arial" panose="020B0604020202020204" pitchFamily="34" charset="0"/>
              </a:rPr>
              <a:t>Kernel TCP</a:t>
            </a:r>
            <a:endParaRPr lang="ko-KR" altLang="en-US" sz="2000" dirty="0">
              <a:latin typeface="Calibri" panose="020F0502020204030204" pitchFamily="34" charset="0"/>
              <a:cs typeface="Arial" panose="020B0604020202020204" pitchFamily="34" charset="0"/>
            </a:endParaRPr>
          </a:p>
        </p:txBody>
      </p:sp>
      <p:pic>
        <p:nvPicPr>
          <p:cNvPr id="69" name="Picture 68"/>
          <p:cNvPicPr>
            <a:picLocks noChangeAspect="1"/>
          </p:cNvPicPr>
          <p:nvPr/>
        </p:nvPicPr>
        <p:blipFill>
          <a:blip r:embed="rId3"/>
          <a:stretch>
            <a:fillRect/>
          </a:stretch>
        </p:blipFill>
        <p:spPr>
          <a:xfrm>
            <a:off x="2356537" y="2397020"/>
            <a:ext cx="68940" cy="107294"/>
          </a:xfrm>
          <a:prstGeom prst="rect">
            <a:avLst/>
          </a:prstGeom>
        </p:spPr>
      </p:pic>
      <p:pic>
        <p:nvPicPr>
          <p:cNvPr id="71" name="Picture 70"/>
          <p:cNvPicPr>
            <a:picLocks noChangeAspect="1"/>
          </p:cNvPicPr>
          <p:nvPr/>
        </p:nvPicPr>
        <p:blipFill>
          <a:blip r:embed="rId3"/>
          <a:stretch>
            <a:fillRect/>
          </a:stretch>
        </p:blipFill>
        <p:spPr>
          <a:xfrm>
            <a:off x="2215213" y="2397020"/>
            <a:ext cx="68940" cy="107294"/>
          </a:xfrm>
          <a:prstGeom prst="rect">
            <a:avLst/>
          </a:prstGeom>
        </p:spPr>
      </p:pic>
      <p:pic>
        <p:nvPicPr>
          <p:cNvPr id="72" name="Picture 71"/>
          <p:cNvPicPr>
            <a:picLocks noChangeAspect="1"/>
          </p:cNvPicPr>
          <p:nvPr/>
        </p:nvPicPr>
        <p:blipFill>
          <a:blip r:embed="rId3"/>
          <a:stretch>
            <a:fillRect/>
          </a:stretch>
        </p:blipFill>
        <p:spPr>
          <a:xfrm>
            <a:off x="2426303" y="2400615"/>
            <a:ext cx="68940" cy="107294"/>
          </a:xfrm>
          <a:prstGeom prst="rect">
            <a:avLst/>
          </a:prstGeom>
        </p:spPr>
      </p:pic>
      <p:pic>
        <p:nvPicPr>
          <p:cNvPr id="73" name="Picture 72"/>
          <p:cNvPicPr>
            <a:picLocks noChangeAspect="1"/>
          </p:cNvPicPr>
          <p:nvPr/>
        </p:nvPicPr>
        <p:blipFill>
          <a:blip r:embed="rId3"/>
          <a:stretch>
            <a:fillRect/>
          </a:stretch>
        </p:blipFill>
        <p:spPr>
          <a:xfrm>
            <a:off x="2144655" y="2401577"/>
            <a:ext cx="68940" cy="107294"/>
          </a:xfrm>
          <a:prstGeom prst="rect">
            <a:avLst/>
          </a:prstGeom>
        </p:spPr>
      </p:pic>
      <p:pic>
        <p:nvPicPr>
          <p:cNvPr id="74" name="Picture 73"/>
          <p:cNvPicPr>
            <a:picLocks noChangeAspect="1"/>
          </p:cNvPicPr>
          <p:nvPr/>
        </p:nvPicPr>
        <p:blipFill>
          <a:blip r:embed="rId3"/>
          <a:stretch>
            <a:fillRect/>
          </a:stretch>
        </p:blipFill>
        <p:spPr>
          <a:xfrm>
            <a:off x="2078775" y="2403385"/>
            <a:ext cx="68940" cy="107294"/>
          </a:xfrm>
          <a:prstGeom prst="rect">
            <a:avLst/>
          </a:prstGeom>
        </p:spPr>
      </p:pic>
      <p:pic>
        <p:nvPicPr>
          <p:cNvPr id="75" name="Picture 74"/>
          <p:cNvPicPr>
            <a:picLocks noChangeAspect="1"/>
          </p:cNvPicPr>
          <p:nvPr/>
        </p:nvPicPr>
        <p:blipFill>
          <a:blip r:embed="rId3"/>
          <a:stretch>
            <a:fillRect/>
          </a:stretch>
        </p:blipFill>
        <p:spPr>
          <a:xfrm>
            <a:off x="2492146" y="2397020"/>
            <a:ext cx="68940" cy="107294"/>
          </a:xfrm>
          <a:prstGeom prst="rect">
            <a:avLst/>
          </a:prstGeom>
        </p:spPr>
      </p:pic>
      <p:pic>
        <p:nvPicPr>
          <p:cNvPr id="76" name="Picture 75"/>
          <p:cNvPicPr>
            <a:picLocks noChangeAspect="1"/>
          </p:cNvPicPr>
          <p:nvPr/>
        </p:nvPicPr>
        <p:blipFill>
          <a:blip r:embed="rId3"/>
          <a:stretch>
            <a:fillRect/>
          </a:stretch>
        </p:blipFill>
        <p:spPr>
          <a:xfrm>
            <a:off x="2008561" y="2401497"/>
            <a:ext cx="68940" cy="107294"/>
          </a:xfrm>
          <a:prstGeom prst="rect">
            <a:avLst/>
          </a:prstGeom>
        </p:spPr>
      </p:pic>
      <p:sp>
        <p:nvSpPr>
          <p:cNvPr id="77" name="직사각형 28"/>
          <p:cNvSpPr/>
          <p:nvPr/>
        </p:nvSpPr>
        <p:spPr>
          <a:xfrm>
            <a:off x="898860" y="4309060"/>
            <a:ext cx="2374200" cy="69836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Calibri" panose="020F0502020204030204" pitchFamily="34" charset="0"/>
                <a:cs typeface="Arial" panose="020B0604020202020204" pitchFamily="34" charset="0"/>
              </a:rPr>
              <a:t>Packet I/O</a:t>
            </a:r>
            <a:endParaRPr lang="ko-KR" altLang="en-US" sz="2000" dirty="0">
              <a:latin typeface="Calibri" panose="020F0502020204030204" pitchFamily="34" charset="0"/>
              <a:cs typeface="Arial" panose="020B0604020202020204" pitchFamily="34" charset="0"/>
            </a:endParaRPr>
          </a:p>
        </p:txBody>
      </p:sp>
      <p:grpSp>
        <p:nvGrpSpPr>
          <p:cNvPr id="7" name="Group 6"/>
          <p:cNvGrpSpPr/>
          <p:nvPr/>
        </p:nvGrpSpPr>
        <p:grpSpPr>
          <a:xfrm>
            <a:off x="5606208" y="1187688"/>
            <a:ext cx="2374200" cy="1442798"/>
            <a:chOff x="2421917" y="905955"/>
            <a:chExt cx="4247322" cy="3652747"/>
          </a:xfrm>
        </p:grpSpPr>
        <p:sp>
          <p:nvSpPr>
            <p:cNvPr id="11" name="Rectangle 10"/>
            <p:cNvSpPr/>
            <p:nvPr/>
          </p:nvSpPr>
          <p:spPr>
            <a:xfrm>
              <a:off x="2421917" y="905955"/>
              <a:ext cx="4247322" cy="3652747"/>
            </a:xfrm>
            <a:prstGeom prst="rect">
              <a:avLst/>
            </a:prstGeom>
            <a:solidFill>
              <a:schemeClr val="bg2">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3542006" y="1972529"/>
              <a:ext cx="2845752" cy="543952"/>
            </a:xfrm>
            <a:prstGeom prst="rect">
              <a:avLst/>
            </a:prstGeom>
            <a:solidFill>
              <a:schemeClr val="accent4">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2769246" y="1972531"/>
              <a:ext cx="724170" cy="2459701"/>
            </a:xfrm>
            <a:prstGeom prst="rect">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769246" y="1169526"/>
              <a:ext cx="3618512" cy="734777"/>
            </a:xfrm>
            <a:prstGeom prst="rect">
              <a:avLst/>
            </a:prstGeom>
            <a:solidFill>
              <a:srgbClr val="66CC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a:off x="3542006" y="2584714"/>
              <a:ext cx="2845746" cy="1847525"/>
              <a:chOff x="2769246" y="2584706"/>
              <a:chExt cx="3618512" cy="1847525"/>
            </a:xfrm>
          </p:grpSpPr>
          <p:sp>
            <p:nvSpPr>
              <p:cNvPr id="16" name="Rectangle 15"/>
              <p:cNvSpPr/>
              <p:nvPr/>
            </p:nvSpPr>
            <p:spPr>
              <a:xfrm>
                <a:off x="2769246" y="2584706"/>
                <a:ext cx="3618512" cy="1847525"/>
              </a:xfrm>
              <a:prstGeom prst="rect">
                <a:avLst/>
              </a:prstGeom>
              <a:solidFill>
                <a:srgbClr val="FFCC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ounded Rectangle 16"/>
              <p:cNvSpPr/>
              <p:nvPr/>
            </p:nvSpPr>
            <p:spPr>
              <a:xfrm>
                <a:off x="2868348" y="2800383"/>
                <a:ext cx="564058" cy="338435"/>
              </a:xfrm>
              <a:prstGeom prst="roundRect">
                <a:avLst>
                  <a:gd name="adj" fmla="val 10000"/>
                </a:avLst>
              </a:prstGeom>
              <a:ln>
                <a:solidFill>
                  <a:schemeClr val="tx1"/>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a:lstStyle/>
              <a:p>
                <a:endParaRPr lang="en-US"/>
              </a:p>
            </p:txBody>
          </p:sp>
          <p:grpSp>
            <p:nvGrpSpPr>
              <p:cNvPr id="18" name="Group 17"/>
              <p:cNvGrpSpPr/>
              <p:nvPr/>
            </p:nvGrpSpPr>
            <p:grpSpPr>
              <a:xfrm>
                <a:off x="3470669" y="2900582"/>
                <a:ext cx="81117" cy="139886"/>
                <a:chOff x="1992863" y="2402019"/>
                <a:chExt cx="81117" cy="139886"/>
              </a:xfrm>
              <a:solidFill>
                <a:schemeClr val="tx1"/>
              </a:solidFill>
            </p:grpSpPr>
            <p:sp>
              <p:nvSpPr>
                <p:cNvPr id="36" name="Right Arrow 35"/>
                <p:cNvSpPr/>
                <p:nvPr/>
              </p:nvSpPr>
              <p:spPr>
                <a:xfrm rot="8810">
                  <a:off x="1992863" y="2402019"/>
                  <a:ext cx="81117" cy="139886"/>
                </a:xfrm>
                <a:prstGeom prst="rightArrow">
                  <a:avLst>
                    <a:gd name="adj1" fmla="val 60000"/>
                    <a:gd name="adj2" fmla="val 50000"/>
                  </a:avLst>
                </a:prstGeom>
                <a:grpFill/>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37" name="Right Arrow 6"/>
                <p:cNvSpPr/>
                <p:nvPr/>
              </p:nvSpPr>
              <p:spPr>
                <a:xfrm rot="8810">
                  <a:off x="1992863" y="2429965"/>
                  <a:ext cx="56782" cy="83932"/>
                </a:xfrm>
                <a:prstGeom prst="rect">
                  <a:avLst/>
                </a:prstGeom>
                <a:grpFill/>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19" name="Rounded Rectangle 18"/>
              <p:cNvSpPr/>
              <p:nvPr/>
            </p:nvSpPr>
            <p:spPr>
              <a:xfrm>
                <a:off x="3585458" y="2802221"/>
                <a:ext cx="564058" cy="338435"/>
              </a:xfrm>
              <a:prstGeom prst="roundRect">
                <a:avLst>
                  <a:gd name="adj" fmla="val 10000"/>
                </a:avLst>
              </a:prstGeom>
              <a:ln>
                <a:solidFill>
                  <a:schemeClr val="tx1"/>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a:lstStyle/>
              <a:p>
                <a:endParaRPr lang="en-US"/>
              </a:p>
            </p:txBody>
          </p:sp>
          <p:grpSp>
            <p:nvGrpSpPr>
              <p:cNvPr id="20" name="Group 19"/>
              <p:cNvGrpSpPr/>
              <p:nvPr/>
            </p:nvGrpSpPr>
            <p:grpSpPr>
              <a:xfrm>
                <a:off x="4184051" y="2901495"/>
                <a:ext cx="73213" cy="139886"/>
                <a:chOff x="2706245" y="2402932"/>
                <a:chExt cx="73213" cy="139886"/>
              </a:xfrm>
              <a:solidFill>
                <a:schemeClr val="tx1"/>
              </a:solidFill>
            </p:grpSpPr>
            <p:sp>
              <p:nvSpPr>
                <p:cNvPr id="34" name="Right Arrow 33"/>
                <p:cNvSpPr/>
                <p:nvPr/>
              </p:nvSpPr>
              <p:spPr>
                <a:xfrm>
                  <a:off x="2706245" y="2402932"/>
                  <a:ext cx="73213" cy="139886"/>
                </a:xfrm>
                <a:prstGeom prst="rightArrow">
                  <a:avLst>
                    <a:gd name="adj1" fmla="val 60000"/>
                    <a:gd name="adj2" fmla="val 50000"/>
                  </a:avLst>
                </a:prstGeom>
                <a:grpFill/>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35" name="Right Arrow 10"/>
                <p:cNvSpPr/>
                <p:nvPr/>
              </p:nvSpPr>
              <p:spPr>
                <a:xfrm>
                  <a:off x="2706245" y="2430909"/>
                  <a:ext cx="51249" cy="83932"/>
                </a:xfrm>
                <a:prstGeom prst="rect">
                  <a:avLst/>
                </a:prstGeom>
                <a:grpFill/>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21" name="Rounded Rectangle 20"/>
              <p:cNvSpPr/>
              <p:nvPr/>
            </p:nvSpPr>
            <p:spPr>
              <a:xfrm>
                <a:off x="4287654" y="2802221"/>
                <a:ext cx="564058" cy="338435"/>
              </a:xfrm>
              <a:prstGeom prst="roundRect">
                <a:avLst>
                  <a:gd name="adj" fmla="val 10000"/>
                </a:avLst>
              </a:prstGeom>
              <a:ln>
                <a:solidFill>
                  <a:schemeClr val="tx1"/>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a:lstStyle/>
              <a:p>
                <a:endParaRPr lang="en-US"/>
              </a:p>
            </p:txBody>
          </p:sp>
          <p:grpSp>
            <p:nvGrpSpPr>
              <p:cNvPr id="22" name="Group 21"/>
              <p:cNvGrpSpPr/>
              <p:nvPr/>
            </p:nvGrpSpPr>
            <p:grpSpPr>
              <a:xfrm>
                <a:off x="4885109" y="2900888"/>
                <a:ext cx="70800" cy="139886"/>
                <a:chOff x="3407303" y="2402325"/>
                <a:chExt cx="70800" cy="139886"/>
              </a:xfrm>
              <a:solidFill>
                <a:schemeClr val="tx1"/>
              </a:solidFill>
            </p:grpSpPr>
            <p:sp>
              <p:nvSpPr>
                <p:cNvPr id="32" name="Right Arrow 31"/>
                <p:cNvSpPr/>
                <p:nvPr/>
              </p:nvSpPr>
              <p:spPr>
                <a:xfrm rot="21594046">
                  <a:off x="3407303" y="2402325"/>
                  <a:ext cx="70800" cy="139886"/>
                </a:xfrm>
                <a:prstGeom prst="rightArrow">
                  <a:avLst>
                    <a:gd name="adj1" fmla="val 60000"/>
                    <a:gd name="adj2" fmla="val 50000"/>
                  </a:avLst>
                </a:prstGeom>
                <a:grpFill/>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33" name="Right Arrow 14"/>
                <p:cNvSpPr/>
                <p:nvPr/>
              </p:nvSpPr>
              <p:spPr>
                <a:xfrm rot="21594046">
                  <a:off x="3407303" y="2430320"/>
                  <a:ext cx="49560" cy="83932"/>
                </a:xfrm>
                <a:prstGeom prst="rect">
                  <a:avLst/>
                </a:prstGeom>
                <a:grpFill/>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23" name="Rounded Rectangle 22"/>
              <p:cNvSpPr/>
              <p:nvPr/>
            </p:nvSpPr>
            <p:spPr>
              <a:xfrm>
                <a:off x="4985299" y="2801013"/>
                <a:ext cx="564058" cy="338435"/>
              </a:xfrm>
              <a:prstGeom prst="roundRect">
                <a:avLst>
                  <a:gd name="adj" fmla="val 10000"/>
                </a:avLst>
              </a:prstGeom>
              <a:ln>
                <a:solidFill>
                  <a:schemeClr val="tx1"/>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a:lstStyle/>
              <a:p>
                <a:endParaRPr lang="en-US"/>
              </a:p>
            </p:txBody>
          </p:sp>
          <p:grpSp>
            <p:nvGrpSpPr>
              <p:cNvPr id="24" name="Group 23"/>
              <p:cNvGrpSpPr/>
              <p:nvPr/>
            </p:nvGrpSpPr>
            <p:grpSpPr>
              <a:xfrm>
                <a:off x="5589187" y="2896383"/>
                <a:ext cx="84449" cy="139886"/>
                <a:chOff x="4111381" y="2397820"/>
                <a:chExt cx="84449" cy="139886"/>
              </a:xfrm>
              <a:solidFill>
                <a:schemeClr val="tx1"/>
              </a:solidFill>
            </p:grpSpPr>
            <p:sp>
              <p:nvSpPr>
                <p:cNvPr id="30" name="Right Arrow 29"/>
                <p:cNvSpPr/>
                <p:nvPr/>
              </p:nvSpPr>
              <p:spPr>
                <a:xfrm rot="21563138">
                  <a:off x="4111381" y="2397820"/>
                  <a:ext cx="84449" cy="139886"/>
                </a:xfrm>
                <a:prstGeom prst="rightArrow">
                  <a:avLst>
                    <a:gd name="adj1" fmla="val 60000"/>
                    <a:gd name="adj2" fmla="val 50000"/>
                  </a:avLst>
                </a:prstGeom>
                <a:grpFill/>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31" name="Right Arrow 18"/>
                <p:cNvSpPr/>
                <p:nvPr/>
              </p:nvSpPr>
              <p:spPr>
                <a:xfrm rot="21563138">
                  <a:off x="4111382" y="2425933"/>
                  <a:ext cx="59114" cy="83932"/>
                </a:xfrm>
                <a:prstGeom prst="rect">
                  <a:avLst/>
                </a:prstGeom>
                <a:grpFill/>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25" name="Rounded Rectangle 24"/>
              <p:cNvSpPr/>
              <p:nvPr/>
            </p:nvSpPr>
            <p:spPr>
              <a:xfrm>
                <a:off x="5708687" y="2793256"/>
                <a:ext cx="564058" cy="338435"/>
              </a:xfrm>
              <a:prstGeom prst="roundRect">
                <a:avLst>
                  <a:gd name="adj" fmla="val 10000"/>
                </a:avLst>
              </a:prstGeom>
              <a:ln>
                <a:solidFill>
                  <a:schemeClr val="tx1"/>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a:lstStyle/>
              <a:p>
                <a:endParaRPr lang="en-US"/>
              </a:p>
            </p:txBody>
          </p:sp>
          <p:sp>
            <p:nvSpPr>
              <p:cNvPr id="26" name="Oval 25"/>
              <p:cNvSpPr/>
              <p:nvPr/>
            </p:nvSpPr>
            <p:spPr>
              <a:xfrm>
                <a:off x="3088683" y="3886950"/>
                <a:ext cx="2918733" cy="432987"/>
              </a:xfrm>
              <a:prstGeom prst="ellipse">
                <a:avLst/>
              </a:prstGeom>
              <a:solidFill>
                <a:schemeClr val="bg1"/>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3"/>
              <a:stretch>
                <a:fillRect/>
              </a:stretch>
            </p:blipFill>
            <p:spPr>
              <a:xfrm>
                <a:off x="4500092" y="3967625"/>
                <a:ext cx="156820" cy="271636"/>
              </a:xfrm>
              <a:prstGeom prst="rect">
                <a:avLst/>
              </a:prstGeom>
            </p:spPr>
          </p:pic>
          <p:sp>
            <p:nvSpPr>
              <p:cNvPr id="28" name="Arc 27"/>
              <p:cNvSpPr/>
              <p:nvPr/>
            </p:nvSpPr>
            <p:spPr>
              <a:xfrm>
                <a:off x="4313364" y="3184710"/>
                <a:ext cx="699254" cy="665221"/>
              </a:xfrm>
              <a:prstGeom prst="arc">
                <a:avLst>
                  <a:gd name="adj1" fmla="val 16200000"/>
                  <a:gd name="adj2" fmla="val 5838151"/>
                </a:avLst>
              </a:prstGeom>
              <a:ln>
                <a:solidFill>
                  <a:schemeClr val="tx2"/>
                </a:solidFill>
                <a:headEnd w="lg" len="lg"/>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Arc 28"/>
              <p:cNvSpPr/>
              <p:nvPr/>
            </p:nvSpPr>
            <p:spPr>
              <a:xfrm rot="10800000">
                <a:off x="4213642" y="3184710"/>
                <a:ext cx="699254" cy="665221"/>
              </a:xfrm>
              <a:prstGeom prst="arc">
                <a:avLst>
                  <a:gd name="adj1" fmla="val 16200000"/>
                  <a:gd name="adj2" fmla="val 5838151"/>
                </a:avLst>
              </a:prstGeom>
              <a:ln>
                <a:solidFill>
                  <a:schemeClr val="tx2"/>
                </a:solidFill>
                <a:headEnd w="lg" len="lg"/>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sp>
        <p:nvSpPr>
          <p:cNvPr id="8" name="직사각형 32"/>
          <p:cNvSpPr/>
          <p:nvPr/>
        </p:nvSpPr>
        <p:spPr>
          <a:xfrm>
            <a:off x="5606208" y="3212864"/>
            <a:ext cx="2374200" cy="480083"/>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err="1" smtClean="0">
                <a:latin typeface="Calibri" panose="020F0502020204030204" pitchFamily="34" charset="0"/>
                <a:cs typeface="Arial" panose="020B0604020202020204" pitchFamily="34" charset="0"/>
              </a:rPr>
              <a:t>mTCP</a:t>
            </a:r>
            <a:r>
              <a:rPr lang="en-US" altLang="ko-KR" sz="2000" dirty="0" smtClean="0">
                <a:latin typeface="Calibri" panose="020F0502020204030204" pitchFamily="34" charset="0"/>
                <a:cs typeface="Arial" panose="020B0604020202020204" pitchFamily="34" charset="0"/>
              </a:rPr>
              <a:t> socket layer</a:t>
            </a:r>
            <a:endParaRPr lang="ko-KR" altLang="en-US" sz="2000" dirty="0">
              <a:latin typeface="Calibri" panose="020F0502020204030204" pitchFamily="34" charset="0"/>
              <a:cs typeface="Arial" panose="020B0604020202020204" pitchFamily="34" charset="0"/>
            </a:endParaRPr>
          </a:p>
        </p:txBody>
      </p:sp>
      <p:sp>
        <p:nvSpPr>
          <p:cNvPr id="9" name="직사각형 28"/>
          <p:cNvSpPr/>
          <p:nvPr/>
        </p:nvSpPr>
        <p:spPr>
          <a:xfrm>
            <a:off x="5606209" y="3827639"/>
            <a:ext cx="2374200" cy="38416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err="1" smtClean="0">
                <a:latin typeface="Calibri" panose="020F0502020204030204" pitchFamily="34" charset="0"/>
                <a:cs typeface="Arial" panose="020B0604020202020204" pitchFamily="34" charset="0"/>
              </a:rPr>
              <a:t>mTCP</a:t>
            </a:r>
            <a:r>
              <a:rPr lang="en-US" altLang="ko-KR" sz="2000" dirty="0" smtClean="0">
                <a:latin typeface="Calibri" panose="020F0502020204030204" pitchFamily="34" charset="0"/>
                <a:cs typeface="Arial" panose="020B0604020202020204" pitchFamily="34" charset="0"/>
              </a:rPr>
              <a:t> thread</a:t>
            </a:r>
            <a:endParaRPr lang="ko-KR" altLang="en-US" sz="2000" dirty="0">
              <a:latin typeface="Calibri" panose="020F0502020204030204" pitchFamily="34" charset="0"/>
              <a:cs typeface="Arial" panose="020B0604020202020204" pitchFamily="34" charset="0"/>
            </a:endParaRPr>
          </a:p>
        </p:txBody>
      </p:sp>
      <p:sp>
        <p:nvSpPr>
          <p:cNvPr id="78" name="직사각형 28"/>
          <p:cNvSpPr/>
          <p:nvPr/>
        </p:nvSpPr>
        <p:spPr>
          <a:xfrm>
            <a:off x="5606208" y="4309060"/>
            <a:ext cx="2374200" cy="38416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Calibri" panose="020F0502020204030204" pitchFamily="34" charset="0"/>
                <a:cs typeface="Arial" panose="020B0604020202020204" pitchFamily="34" charset="0"/>
              </a:rPr>
              <a:t>DPDK I/O</a:t>
            </a:r>
            <a:endParaRPr lang="ko-KR" altLang="en-US" sz="2000" dirty="0">
              <a:latin typeface="Calibri" panose="020F0502020204030204" pitchFamily="34" charset="0"/>
              <a:cs typeface="Arial" panose="020B0604020202020204" pitchFamily="34" charset="0"/>
            </a:endParaRPr>
          </a:p>
        </p:txBody>
      </p:sp>
      <p:cxnSp>
        <p:nvCxnSpPr>
          <p:cNvPr id="82" name="Elbow Connector 81"/>
          <p:cNvCxnSpPr/>
          <p:nvPr/>
        </p:nvCxnSpPr>
        <p:spPr>
          <a:xfrm>
            <a:off x="645123" y="3062714"/>
            <a:ext cx="7540934" cy="1765204"/>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3716307" y="2656711"/>
            <a:ext cx="668773" cy="400110"/>
          </a:xfrm>
          <a:prstGeom prst="rect">
            <a:avLst/>
          </a:prstGeom>
          <a:noFill/>
        </p:spPr>
        <p:txBody>
          <a:bodyPr wrap="none" rtlCol="0">
            <a:spAutoFit/>
          </a:bodyPr>
          <a:lstStyle/>
          <a:p>
            <a:r>
              <a:rPr lang="en-US" sz="2000" dirty="0">
                <a:solidFill>
                  <a:schemeClr val="dk1"/>
                </a:solidFill>
                <a:latin typeface="Calibri" panose="020F0502020204030204" pitchFamily="34" charset="0"/>
                <a:cs typeface="Arial" panose="020B0604020202020204" pitchFamily="34" charset="0"/>
              </a:rPr>
              <a:t>User</a:t>
            </a:r>
          </a:p>
        </p:txBody>
      </p:sp>
      <p:sp>
        <p:nvSpPr>
          <p:cNvPr id="90" name="TextBox 89"/>
          <p:cNvSpPr txBox="1"/>
          <p:nvPr/>
        </p:nvSpPr>
        <p:spPr>
          <a:xfrm>
            <a:off x="3624037" y="3025742"/>
            <a:ext cx="853311" cy="400110"/>
          </a:xfrm>
          <a:prstGeom prst="rect">
            <a:avLst/>
          </a:prstGeom>
          <a:noFill/>
        </p:spPr>
        <p:txBody>
          <a:bodyPr wrap="none" rtlCol="0">
            <a:spAutoFit/>
          </a:bodyPr>
          <a:lstStyle/>
          <a:p>
            <a:r>
              <a:rPr lang="en-US" sz="2000" dirty="0" smtClean="0">
                <a:solidFill>
                  <a:schemeClr val="dk1"/>
                </a:solidFill>
                <a:latin typeface="Calibri" panose="020F0502020204030204" pitchFamily="34" charset="0"/>
                <a:cs typeface="Arial" panose="020B0604020202020204" pitchFamily="34" charset="0"/>
              </a:rPr>
              <a:t>Kernel</a:t>
            </a:r>
            <a:endParaRPr lang="en-US" sz="2000" dirty="0">
              <a:solidFill>
                <a:schemeClr val="dk1"/>
              </a:solidFill>
              <a:latin typeface="Calibri" panose="020F0502020204030204" pitchFamily="34" charset="0"/>
              <a:cs typeface="Arial" panose="020B0604020202020204" pitchFamily="34" charset="0"/>
            </a:endParaRPr>
          </a:p>
        </p:txBody>
      </p:sp>
      <p:sp>
        <p:nvSpPr>
          <p:cNvPr id="94" name="Rectangle 93"/>
          <p:cNvSpPr/>
          <p:nvPr/>
        </p:nvSpPr>
        <p:spPr>
          <a:xfrm>
            <a:off x="14493" y="1011902"/>
            <a:ext cx="8924746" cy="4085450"/>
          </a:xfrm>
          <a:prstGeom prst="rect">
            <a:avLst/>
          </a:prstGeom>
          <a:solidFill>
            <a:srgbClr val="FFFFFF">
              <a:alpha val="90000"/>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95" name="직사각형 101"/>
          <p:cNvSpPr/>
          <p:nvPr/>
        </p:nvSpPr>
        <p:spPr>
          <a:xfrm>
            <a:off x="-28964" y="2589323"/>
            <a:ext cx="3054250" cy="523220"/>
          </a:xfrm>
          <a:prstGeom prst="rect">
            <a:avLst/>
          </a:prstGeom>
        </p:spPr>
        <p:txBody>
          <a:bodyPr wrap="square">
            <a:spAutoFit/>
          </a:bodyPr>
          <a:lstStyle/>
          <a:p>
            <a:r>
              <a:rPr lang="en-US" altLang="ko-KR" sz="2800" b="1" dirty="0" smtClean="0">
                <a:solidFill>
                  <a:srgbClr val="C00000"/>
                </a:solidFill>
                <a:latin typeface="Calibri" panose="020F0502020204030204" pitchFamily="34" charset="0"/>
                <a:cs typeface="Arial" panose="020B0604020202020204" pitchFamily="34" charset="0"/>
              </a:rPr>
              <a:t>Context switching</a:t>
            </a:r>
            <a:endParaRPr lang="ko-KR" altLang="en-US" sz="2800" b="1" dirty="0">
              <a:solidFill>
                <a:srgbClr val="C00000"/>
              </a:solidFill>
              <a:latin typeface="Calibri" panose="020F0502020204030204" pitchFamily="34" charset="0"/>
              <a:cs typeface="Arial" panose="020B0604020202020204" pitchFamily="34" charset="0"/>
            </a:endParaRPr>
          </a:p>
        </p:txBody>
      </p:sp>
      <p:sp>
        <p:nvSpPr>
          <p:cNvPr id="96" name="직사각형 101"/>
          <p:cNvSpPr/>
          <p:nvPr/>
        </p:nvSpPr>
        <p:spPr>
          <a:xfrm>
            <a:off x="6490714" y="2587129"/>
            <a:ext cx="3425568" cy="523220"/>
          </a:xfrm>
          <a:prstGeom prst="rect">
            <a:avLst/>
          </a:prstGeom>
        </p:spPr>
        <p:txBody>
          <a:bodyPr wrap="square">
            <a:spAutoFit/>
          </a:bodyPr>
          <a:lstStyle/>
          <a:p>
            <a:r>
              <a:rPr lang="en-US" altLang="ko-KR" sz="2800" b="1" dirty="0" smtClean="0">
                <a:solidFill>
                  <a:srgbClr val="C00000"/>
                </a:solidFill>
                <a:latin typeface="Calibri" panose="020F0502020204030204" pitchFamily="34" charset="0"/>
                <a:cs typeface="Arial" panose="020B0604020202020204" pitchFamily="34" charset="0"/>
              </a:rPr>
              <a:t>Thread switching</a:t>
            </a:r>
            <a:endParaRPr lang="ko-KR" altLang="en-US" sz="2800" b="1" dirty="0">
              <a:solidFill>
                <a:srgbClr val="C00000"/>
              </a:solidFill>
              <a:latin typeface="Calibri" panose="020F0502020204030204" pitchFamily="34" charset="0"/>
              <a:cs typeface="Arial" panose="020B0604020202020204" pitchFamily="34" charset="0"/>
            </a:endParaRPr>
          </a:p>
        </p:txBody>
      </p:sp>
      <p:sp>
        <p:nvSpPr>
          <p:cNvPr id="97" name="직사각형 101"/>
          <p:cNvSpPr/>
          <p:nvPr/>
        </p:nvSpPr>
        <p:spPr>
          <a:xfrm>
            <a:off x="2733054" y="1416293"/>
            <a:ext cx="3848680" cy="584775"/>
          </a:xfrm>
          <a:prstGeom prst="rect">
            <a:avLst/>
          </a:prstGeom>
        </p:spPr>
        <p:txBody>
          <a:bodyPr wrap="square">
            <a:spAutoFit/>
          </a:bodyPr>
          <a:lstStyle/>
          <a:p>
            <a:r>
              <a:rPr lang="en-US" altLang="ko-KR" sz="3200" b="1" dirty="0" smtClean="0">
                <a:solidFill>
                  <a:srgbClr val="C00000"/>
                </a:solidFill>
                <a:latin typeface="Calibri" panose="020F0502020204030204" pitchFamily="34" charset="0"/>
                <a:cs typeface="Arial" panose="020B0604020202020204" pitchFamily="34" charset="0"/>
              </a:rPr>
              <a:t>higher overhead</a:t>
            </a:r>
            <a:endParaRPr lang="ko-KR" altLang="en-US" sz="3200" b="1" dirty="0">
              <a:solidFill>
                <a:srgbClr val="C00000"/>
              </a:solidFill>
              <a:latin typeface="Calibri" panose="020F0502020204030204" pitchFamily="34" charset="0"/>
              <a:cs typeface="Arial" panose="020B0604020202020204" pitchFamily="34" charset="0"/>
            </a:endParaRPr>
          </a:p>
        </p:txBody>
      </p:sp>
      <p:sp>
        <p:nvSpPr>
          <p:cNvPr id="98" name="직사각형 101"/>
          <p:cNvSpPr/>
          <p:nvPr/>
        </p:nvSpPr>
        <p:spPr>
          <a:xfrm rot="10800000">
            <a:off x="3490242" y="1410219"/>
            <a:ext cx="1794016" cy="3170099"/>
          </a:xfrm>
          <a:prstGeom prst="rect">
            <a:avLst/>
          </a:prstGeom>
        </p:spPr>
        <p:txBody>
          <a:bodyPr wrap="square">
            <a:spAutoFit/>
          </a:bodyPr>
          <a:lstStyle/>
          <a:p>
            <a:r>
              <a:rPr lang="en-US" altLang="ko-KR" sz="20000" b="1" dirty="0" smtClean="0">
                <a:solidFill>
                  <a:srgbClr val="C00000"/>
                </a:solidFill>
                <a:latin typeface="Calibri" panose="020F0502020204030204" pitchFamily="34" charset="0"/>
                <a:cs typeface="Arial" panose="020B0604020202020204" pitchFamily="34" charset="0"/>
              </a:rPr>
              <a:t>&lt;</a:t>
            </a:r>
            <a:endParaRPr lang="ko-KR" altLang="en-US" sz="20000" b="1" dirty="0">
              <a:solidFill>
                <a:srgbClr val="C00000"/>
              </a:solidFill>
              <a:latin typeface="Calibri" panose="020F0502020204030204" pitchFamily="34" charset="0"/>
              <a:cs typeface="Arial" panose="020B0604020202020204" pitchFamily="34" charset="0"/>
            </a:endParaRPr>
          </a:p>
        </p:txBody>
      </p:sp>
      <p:sp>
        <p:nvSpPr>
          <p:cNvPr id="99" name="직사각형 101"/>
          <p:cNvSpPr/>
          <p:nvPr/>
        </p:nvSpPr>
        <p:spPr>
          <a:xfrm>
            <a:off x="1532752" y="3426510"/>
            <a:ext cx="5813374" cy="1077218"/>
          </a:xfrm>
          <a:prstGeom prst="rect">
            <a:avLst/>
          </a:prstGeom>
        </p:spPr>
        <p:txBody>
          <a:bodyPr wrap="square">
            <a:spAutoFit/>
          </a:bodyPr>
          <a:lstStyle/>
          <a:p>
            <a:pPr algn="ctr"/>
            <a:r>
              <a:rPr lang="en-US" altLang="ko-KR" sz="3200" b="1" dirty="0" smtClean="0">
                <a:solidFill>
                  <a:srgbClr val="C00000"/>
                </a:solidFill>
                <a:latin typeface="Calibri" panose="020F0502020204030204" pitchFamily="34" charset="0"/>
                <a:cs typeface="Arial" panose="020B0604020202020204" pitchFamily="34" charset="0"/>
              </a:rPr>
              <a:t>Batching to amortize</a:t>
            </a:r>
            <a:br>
              <a:rPr lang="en-US" altLang="ko-KR" sz="3200" b="1" dirty="0" smtClean="0">
                <a:solidFill>
                  <a:srgbClr val="C00000"/>
                </a:solidFill>
                <a:latin typeface="Calibri" panose="020F0502020204030204" pitchFamily="34" charset="0"/>
                <a:cs typeface="Arial" panose="020B0604020202020204" pitchFamily="34" charset="0"/>
              </a:rPr>
            </a:br>
            <a:r>
              <a:rPr lang="en-US" altLang="ko-KR" sz="3200" b="1" dirty="0" smtClean="0">
                <a:solidFill>
                  <a:srgbClr val="C00000"/>
                </a:solidFill>
                <a:latin typeface="Calibri" panose="020F0502020204030204" pitchFamily="34" charset="0"/>
                <a:cs typeface="Arial" panose="020B0604020202020204" pitchFamily="34" charset="0"/>
              </a:rPr>
              <a:t>thread switch overhead</a:t>
            </a:r>
            <a:endParaRPr lang="ko-KR" altLang="en-US" sz="3200" b="1" dirty="0">
              <a:solidFill>
                <a:srgbClr val="C00000"/>
              </a:solidFill>
              <a:latin typeface="Calibri" panose="020F0502020204030204" pitchFamily="34" charset="0"/>
              <a:cs typeface="Arial" panose="020B0604020202020204" pitchFamily="34" charset="0"/>
            </a:endParaRPr>
          </a:p>
        </p:txBody>
      </p:sp>
      <p:cxnSp>
        <p:nvCxnSpPr>
          <p:cNvPr id="101" name="Straight Arrow Connector 100"/>
          <p:cNvCxnSpPr/>
          <p:nvPr/>
        </p:nvCxnSpPr>
        <p:spPr>
          <a:xfrm>
            <a:off x="2753579" y="2407860"/>
            <a:ext cx="12552" cy="1032684"/>
          </a:xfrm>
          <a:prstGeom prst="straightConnector1">
            <a:avLst/>
          </a:prstGeom>
          <a:ln>
            <a:solidFill>
              <a:srgbClr val="C0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p:nvPr/>
        </p:nvCxnSpPr>
        <p:spPr>
          <a:xfrm>
            <a:off x="6535588" y="2431940"/>
            <a:ext cx="12552" cy="1032684"/>
          </a:xfrm>
          <a:prstGeom prst="straightConnector1">
            <a:avLst/>
          </a:prstGeom>
          <a:ln>
            <a:solidFill>
              <a:srgbClr val="C0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283466" y="841824"/>
            <a:ext cx="1641796" cy="338554"/>
          </a:xfrm>
          <a:prstGeom prst="rect">
            <a:avLst/>
          </a:prstGeom>
          <a:noFill/>
        </p:spPr>
        <p:txBody>
          <a:bodyPr wrap="none" rtlCol="0">
            <a:spAutoFit/>
          </a:bodyPr>
          <a:lstStyle/>
          <a:p>
            <a:r>
              <a:rPr lang="en-US" sz="1600" dirty="0" smtClean="0">
                <a:solidFill>
                  <a:schemeClr val="tx2"/>
                </a:solidFill>
                <a:cs typeface="Neo Sans Intel"/>
              </a:rPr>
              <a:t>Node.js (vanilla)</a:t>
            </a:r>
          </a:p>
        </p:txBody>
      </p:sp>
      <p:sp>
        <p:nvSpPr>
          <p:cNvPr id="87" name="TextBox 86"/>
          <p:cNvSpPr txBox="1"/>
          <p:nvPr/>
        </p:nvSpPr>
        <p:spPr>
          <a:xfrm>
            <a:off x="6033390" y="847763"/>
            <a:ext cx="1606530" cy="338554"/>
          </a:xfrm>
          <a:prstGeom prst="rect">
            <a:avLst/>
          </a:prstGeom>
          <a:noFill/>
        </p:spPr>
        <p:txBody>
          <a:bodyPr wrap="none" rtlCol="0">
            <a:spAutoFit/>
          </a:bodyPr>
          <a:lstStyle/>
          <a:p>
            <a:r>
              <a:rPr lang="en-US" sz="1600" dirty="0" smtClean="0">
                <a:solidFill>
                  <a:schemeClr val="tx2"/>
                </a:solidFill>
                <a:cs typeface="Neo Sans Intel"/>
              </a:rPr>
              <a:t>Node.js (</a:t>
            </a:r>
            <a:r>
              <a:rPr lang="en-US" sz="1600" dirty="0" err="1" smtClean="0">
                <a:solidFill>
                  <a:schemeClr val="tx2"/>
                </a:solidFill>
                <a:cs typeface="Neo Sans Intel"/>
              </a:rPr>
              <a:t>mTCP</a:t>
            </a:r>
            <a:r>
              <a:rPr lang="en-US" sz="1600" dirty="0" smtClean="0">
                <a:solidFill>
                  <a:schemeClr val="tx2"/>
                </a:solidFill>
                <a:cs typeface="Neo Sans Intel"/>
              </a:rPr>
              <a:t>)</a:t>
            </a:r>
          </a:p>
        </p:txBody>
      </p:sp>
    </p:spTree>
    <p:extLst>
      <p:ext uri="{BB962C8B-B14F-4D97-AF65-F5344CB8AC3E}">
        <p14:creationId xmlns:p14="http://schemas.microsoft.com/office/powerpoint/2010/main" val="107410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p:bldP spid="96" grpId="0"/>
      <p:bldP spid="97" grpId="0"/>
      <p:bldP spid="98" grpId="0"/>
      <p:bldP spid="9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12</a:t>
            </a:fld>
            <a:endParaRPr lang="en-US" dirty="0"/>
          </a:p>
        </p:txBody>
      </p:sp>
      <p:sp>
        <p:nvSpPr>
          <p:cNvPr id="3" name="Title 2"/>
          <p:cNvSpPr>
            <a:spLocks noGrp="1"/>
          </p:cNvSpPr>
          <p:nvPr>
            <p:ph type="title"/>
          </p:nvPr>
        </p:nvSpPr>
        <p:spPr/>
        <p:txBody>
          <a:bodyPr/>
          <a:lstStyle/>
          <a:p>
            <a:r>
              <a:rPr lang="en-US" dirty="0" smtClean="0"/>
              <a:t>Performance Evaluation: File Download</a:t>
            </a:r>
            <a:endParaRPr lang="en-US" dirty="0"/>
          </a:p>
        </p:txBody>
      </p:sp>
      <p:graphicFrame>
        <p:nvGraphicFramePr>
          <p:cNvPr id="5" name="Chart 4"/>
          <p:cNvGraphicFramePr/>
          <p:nvPr>
            <p:extLst>
              <p:ext uri="{D42A27DB-BD31-4B8C-83A1-F6EECF244321}">
                <p14:modId xmlns:p14="http://schemas.microsoft.com/office/powerpoint/2010/main" val="2338569346"/>
              </p:ext>
            </p:extLst>
          </p:nvPr>
        </p:nvGraphicFramePr>
        <p:xfrm>
          <a:off x="658368" y="1069847"/>
          <a:ext cx="7781544" cy="3465577"/>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1063884" y="4535424"/>
            <a:ext cx="3421129" cy="246221"/>
          </a:xfrm>
          <a:prstGeom prst="rect">
            <a:avLst/>
          </a:prstGeom>
          <a:noFill/>
          <a:ln>
            <a:solidFill>
              <a:schemeClr val="accent1"/>
            </a:solidFill>
          </a:ln>
        </p:spPr>
        <p:txBody>
          <a:bodyPr wrap="none" rtlCol="0">
            <a:spAutoFit/>
          </a:bodyPr>
          <a:lstStyle/>
          <a:p>
            <a:r>
              <a:rPr lang="en-US" sz="1000" dirty="0" smtClean="0">
                <a:solidFill>
                  <a:schemeClr val="tx2"/>
                </a:solidFill>
                <a:cs typeface="Neo Sans Intel"/>
              </a:rPr>
              <a:t>*Concurrency*: # of client connections at any given time</a:t>
            </a:r>
          </a:p>
        </p:txBody>
      </p:sp>
      <p:grpSp>
        <p:nvGrpSpPr>
          <p:cNvPr id="9" name="Group 8"/>
          <p:cNvGrpSpPr/>
          <p:nvPr/>
        </p:nvGrpSpPr>
        <p:grpSpPr>
          <a:xfrm>
            <a:off x="5261658" y="1893094"/>
            <a:ext cx="484428" cy="1028700"/>
            <a:chOff x="5261658" y="1893094"/>
            <a:chExt cx="484428" cy="1028700"/>
          </a:xfrm>
        </p:grpSpPr>
        <p:cxnSp>
          <p:nvCxnSpPr>
            <p:cNvPr id="7" name="Straight Arrow Connector 6"/>
            <p:cNvCxnSpPr/>
            <p:nvPr/>
          </p:nvCxnSpPr>
          <p:spPr>
            <a:xfrm>
              <a:off x="5672140" y="1893094"/>
              <a:ext cx="14287" cy="1028700"/>
            </a:xfrm>
            <a:prstGeom prst="straightConnector1">
              <a:avLst/>
            </a:prstGeom>
            <a:ln>
              <a:solidFill>
                <a:srgbClr val="FF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261658" y="2284333"/>
              <a:ext cx="484428" cy="276999"/>
            </a:xfrm>
            <a:prstGeom prst="rect">
              <a:avLst/>
            </a:prstGeom>
            <a:noFill/>
          </p:spPr>
          <p:txBody>
            <a:bodyPr wrap="none" rtlCol="0">
              <a:spAutoFit/>
            </a:bodyPr>
            <a:lstStyle/>
            <a:p>
              <a:r>
                <a:rPr lang="en-US" sz="1200" b="1" dirty="0" smtClean="0">
                  <a:solidFill>
                    <a:srgbClr val="FF0000"/>
                  </a:solidFill>
                  <a:cs typeface="Neo Sans Intel"/>
                </a:rPr>
                <a:t>2.5x</a:t>
              </a:r>
            </a:p>
          </p:txBody>
        </p:sp>
      </p:grpSp>
      <p:sp>
        <p:nvSpPr>
          <p:cNvPr id="10" name="TextBox 9"/>
          <p:cNvSpPr txBox="1"/>
          <p:nvPr/>
        </p:nvSpPr>
        <p:spPr>
          <a:xfrm>
            <a:off x="5851915" y="4428264"/>
            <a:ext cx="2417328" cy="738664"/>
          </a:xfrm>
          <a:prstGeom prst="rect">
            <a:avLst/>
          </a:prstGeom>
          <a:noFill/>
        </p:spPr>
        <p:txBody>
          <a:bodyPr vert="horz" wrap="none" lIns="0" tIns="0" rIns="0" bIns="0" rtlCol="0">
            <a:spAutoFit/>
          </a:bodyPr>
          <a:lstStyle/>
          <a:p>
            <a:pPr algn="ctr"/>
            <a:r>
              <a:rPr lang="en-US" sz="800" dirty="0" smtClean="0">
                <a:solidFill>
                  <a:schemeClr val="accent1">
                    <a:lumMod val="75000"/>
                  </a:schemeClr>
                </a:solidFill>
              </a:rPr>
              <a:t>Single CPU</a:t>
            </a:r>
          </a:p>
          <a:p>
            <a:pPr algn="ctr"/>
            <a:r>
              <a:rPr lang="en-US" sz="800" dirty="0" smtClean="0">
                <a:solidFill>
                  <a:schemeClr val="accent1">
                    <a:lumMod val="75000"/>
                  </a:schemeClr>
                </a:solidFill>
              </a:rPr>
              <a:t>Intel </a:t>
            </a:r>
            <a:r>
              <a:rPr lang="en-US" sz="800" dirty="0">
                <a:solidFill>
                  <a:schemeClr val="accent1">
                    <a:lumMod val="75000"/>
                  </a:schemeClr>
                </a:solidFill>
              </a:rPr>
              <a:t>Xeon E5-2699 v4 @ 2.20 GHz (max: 3600 MHz)</a:t>
            </a:r>
          </a:p>
          <a:p>
            <a:pPr algn="ctr"/>
            <a:r>
              <a:rPr lang="en-US" sz="800" dirty="0">
                <a:solidFill>
                  <a:schemeClr val="accent1">
                    <a:lumMod val="75000"/>
                  </a:schemeClr>
                </a:solidFill>
              </a:rPr>
              <a:t>56 MB L3 cache</a:t>
            </a:r>
          </a:p>
          <a:p>
            <a:pPr algn="ctr"/>
            <a:r>
              <a:rPr lang="en-US" sz="800" dirty="0">
                <a:solidFill>
                  <a:schemeClr val="accent1">
                    <a:lumMod val="75000"/>
                  </a:schemeClr>
                </a:solidFill>
              </a:rPr>
              <a:t>22-per-core dual-node processor</a:t>
            </a:r>
          </a:p>
          <a:p>
            <a:pPr algn="ctr"/>
            <a:r>
              <a:rPr lang="en-US" sz="800" dirty="0">
                <a:solidFill>
                  <a:schemeClr val="accent1">
                    <a:lumMod val="75000"/>
                  </a:schemeClr>
                </a:solidFill>
              </a:rPr>
              <a:t>65 GB RAM</a:t>
            </a:r>
          </a:p>
          <a:p>
            <a:pPr algn="ctr"/>
            <a:endParaRPr lang="en-US" sz="800" dirty="0" err="1" smtClean="0">
              <a:solidFill>
                <a:schemeClr val="accent1">
                  <a:lumMod val="75000"/>
                </a:schemeClr>
              </a:solidFill>
            </a:endParaRPr>
          </a:p>
        </p:txBody>
      </p:sp>
      <p:grpSp>
        <p:nvGrpSpPr>
          <p:cNvPr id="13" name="Group 12"/>
          <p:cNvGrpSpPr/>
          <p:nvPr/>
        </p:nvGrpSpPr>
        <p:grpSpPr>
          <a:xfrm>
            <a:off x="6192730" y="847599"/>
            <a:ext cx="2951270" cy="1632759"/>
            <a:chOff x="6192730" y="724012"/>
            <a:chExt cx="2951270" cy="1632759"/>
          </a:xfrm>
        </p:grpSpPr>
        <p:sp>
          <p:nvSpPr>
            <p:cNvPr id="11" name="Explosion 1 10"/>
            <p:cNvSpPr/>
            <p:nvPr/>
          </p:nvSpPr>
          <p:spPr>
            <a:xfrm>
              <a:off x="6192730" y="724012"/>
              <a:ext cx="2951270" cy="1632759"/>
            </a:xfrm>
            <a:prstGeom prst="irregularSeal1">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348550" y="1309741"/>
              <a:ext cx="2538006" cy="523220"/>
            </a:xfrm>
            <a:prstGeom prst="rect">
              <a:avLst/>
            </a:prstGeom>
            <a:noFill/>
          </p:spPr>
          <p:txBody>
            <a:bodyPr wrap="square" rtlCol="0">
              <a:spAutoFit/>
            </a:bodyPr>
            <a:lstStyle/>
            <a:p>
              <a:pPr algn="ctr"/>
              <a:r>
                <a:rPr lang="en-US" sz="1600" b="1" dirty="0" smtClean="0">
                  <a:solidFill>
                    <a:srgbClr val="FF0000"/>
                  </a:solidFill>
                  <a:cs typeface="Neo Sans Intel"/>
                </a:rPr>
                <a:t>Bottleneck = Client</a:t>
              </a:r>
            </a:p>
            <a:p>
              <a:pPr algn="ctr"/>
              <a:r>
                <a:rPr lang="en-US" sz="1200" b="1" dirty="0" smtClean="0">
                  <a:solidFill>
                    <a:srgbClr val="FF0000"/>
                  </a:solidFill>
                  <a:cs typeface="Neo Sans Intel"/>
                </a:rPr>
                <a:t>(uses </a:t>
              </a:r>
              <a:r>
                <a:rPr lang="en-US" sz="1200" b="1" dirty="0">
                  <a:solidFill>
                    <a:srgbClr val="FF0000"/>
                  </a:solidFill>
                  <a:cs typeface="Neo Sans Intel"/>
                </a:rPr>
                <a:t>L</a:t>
              </a:r>
              <a:r>
                <a:rPr lang="en-US" sz="1200" b="1" dirty="0" smtClean="0">
                  <a:solidFill>
                    <a:srgbClr val="FF0000"/>
                  </a:solidFill>
                  <a:cs typeface="Neo Sans Intel"/>
                </a:rPr>
                <a:t>inux stack)</a:t>
              </a:r>
              <a:endParaRPr lang="en-US" sz="1600" b="1" dirty="0" smtClean="0">
                <a:solidFill>
                  <a:srgbClr val="FF0000"/>
                </a:solidFill>
                <a:cs typeface="Neo Sans Intel"/>
              </a:endParaRPr>
            </a:p>
          </p:txBody>
        </p:sp>
      </p:grpSp>
    </p:spTree>
    <p:extLst>
      <p:ext uri="{BB962C8B-B14F-4D97-AF65-F5344CB8AC3E}">
        <p14:creationId xmlns:p14="http://schemas.microsoft.com/office/powerpoint/2010/main" val="399618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chart seriesIdx="1" categoryIdx="-4" bldStep="series"/>
                                            </p:graphic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P spid="4" grpId="0" uiExpand="1"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13</a:t>
            </a:fld>
            <a:endParaRPr lang="en-US" dirty="0"/>
          </a:p>
        </p:txBody>
      </p:sp>
      <p:sp>
        <p:nvSpPr>
          <p:cNvPr id="3" name="Title 2"/>
          <p:cNvSpPr>
            <a:spLocks noGrp="1"/>
          </p:cNvSpPr>
          <p:nvPr>
            <p:ph type="title"/>
          </p:nvPr>
        </p:nvSpPr>
        <p:spPr/>
        <p:txBody>
          <a:bodyPr/>
          <a:lstStyle/>
          <a:p>
            <a:r>
              <a:rPr lang="en-US" dirty="0" smtClean="0"/>
              <a:t>Performance Evaluation – MongoDB Test</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3352387842"/>
              </p:ext>
            </p:extLst>
          </p:nvPr>
        </p:nvGraphicFramePr>
        <p:xfrm>
          <a:off x="79095" y="1058261"/>
          <a:ext cx="4597684" cy="2990412"/>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p:cNvSpPr/>
          <p:nvPr/>
        </p:nvSpPr>
        <p:spPr>
          <a:xfrm>
            <a:off x="588987" y="2619376"/>
            <a:ext cx="3976036" cy="4074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130793" y="2618199"/>
            <a:ext cx="3875159" cy="4074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72121" y="3534395"/>
            <a:ext cx="1319592" cy="153888"/>
          </a:xfrm>
          <a:prstGeom prst="rect">
            <a:avLst/>
          </a:prstGeom>
          <a:noFill/>
          <a:ln>
            <a:solidFill>
              <a:schemeClr val="accent1"/>
            </a:solidFill>
          </a:ln>
        </p:spPr>
        <p:txBody>
          <a:bodyPr wrap="none" lIns="91440" tIns="0" bIns="0" rtlCol="0">
            <a:spAutoFit/>
          </a:bodyPr>
          <a:lstStyle/>
          <a:p>
            <a:pPr algn="just"/>
            <a:r>
              <a:rPr lang="en-US" sz="1000" dirty="0" smtClean="0">
                <a:solidFill>
                  <a:schemeClr val="tx2"/>
                </a:solidFill>
                <a:cs typeface="Neo Sans Intel"/>
              </a:rPr>
              <a:t>Concurrency Levels</a:t>
            </a:r>
          </a:p>
        </p:txBody>
      </p:sp>
      <p:pic>
        <p:nvPicPr>
          <p:cNvPr id="19" name="Picture 5" descr="https://upload.wikimedia.org/wikipedia/commons/thumb/d/d7/Desktop_computer_clipart_-_Yellow_theme.svg/1200px-Desktop_computer_clipart_-_Yellow_theme.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9702" y="1462376"/>
            <a:ext cx="1180103" cy="85262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7" descr="http://i.dell.com/is/image/DellContent/content/dam/global-site-design/product_images/dell_enterprise_products/enterprise_systems/poweredge/poweredge_t330/global_spi/servers-poweredge-t330-left-hero-685x350-ng.psd?fmt=png-alph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01491" y="1058698"/>
            <a:ext cx="2662332" cy="136031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6109090" y="3029166"/>
            <a:ext cx="2417328" cy="615553"/>
          </a:xfrm>
          <a:prstGeom prst="rect">
            <a:avLst/>
          </a:prstGeom>
          <a:noFill/>
        </p:spPr>
        <p:txBody>
          <a:bodyPr vert="horz" wrap="none" lIns="0" tIns="0" rIns="0" bIns="0" rtlCol="0">
            <a:spAutoFit/>
          </a:bodyPr>
          <a:lstStyle/>
          <a:p>
            <a:pPr algn="ctr"/>
            <a:r>
              <a:rPr lang="en-US" sz="800" dirty="0"/>
              <a:t>Intel Xeon E5-2699 v4 @ 2.20 GHz (max: 3600 MHz)</a:t>
            </a:r>
          </a:p>
          <a:p>
            <a:pPr algn="ctr"/>
            <a:r>
              <a:rPr lang="en-US" sz="800" dirty="0"/>
              <a:t>56 MB L3 cache</a:t>
            </a:r>
          </a:p>
          <a:p>
            <a:pPr algn="ctr"/>
            <a:r>
              <a:rPr lang="en-US" sz="800" dirty="0"/>
              <a:t>22-per-core dual-node processor</a:t>
            </a:r>
          </a:p>
          <a:p>
            <a:pPr algn="ctr"/>
            <a:r>
              <a:rPr lang="en-US" sz="800" dirty="0"/>
              <a:t>65 GB RAM</a:t>
            </a:r>
          </a:p>
          <a:p>
            <a:pPr algn="ctr"/>
            <a:endParaRPr lang="en-US" sz="800" dirty="0" err="1" smtClean="0">
              <a:solidFill>
                <a:srgbClr val="003C71"/>
              </a:solidFill>
            </a:endParaRPr>
          </a:p>
        </p:txBody>
      </p:sp>
      <p:sp>
        <p:nvSpPr>
          <p:cNvPr id="24" name="TextBox 23"/>
          <p:cNvSpPr txBox="1"/>
          <p:nvPr/>
        </p:nvSpPr>
        <p:spPr>
          <a:xfrm>
            <a:off x="4813096" y="891510"/>
            <a:ext cx="1086836" cy="169277"/>
          </a:xfrm>
          <a:prstGeom prst="rect">
            <a:avLst/>
          </a:prstGeom>
          <a:noFill/>
        </p:spPr>
        <p:txBody>
          <a:bodyPr vert="horz" wrap="none" lIns="0" tIns="0" rIns="0" bIns="0" rtlCol="0">
            <a:spAutoFit/>
          </a:bodyPr>
          <a:lstStyle/>
          <a:p>
            <a:pPr algn="ctr"/>
            <a:r>
              <a:rPr lang="en-US" sz="1100" dirty="0" smtClean="0"/>
              <a:t>Node.js w/ </a:t>
            </a:r>
            <a:r>
              <a:rPr lang="en-US" sz="1100" dirty="0" err="1" smtClean="0"/>
              <a:t>mTCP</a:t>
            </a:r>
            <a:endParaRPr lang="en-US" sz="1100" dirty="0" smtClean="0">
              <a:solidFill>
                <a:srgbClr val="003C71"/>
              </a:solidFill>
            </a:endParaRPr>
          </a:p>
        </p:txBody>
      </p:sp>
      <p:sp>
        <p:nvSpPr>
          <p:cNvPr id="25" name="TextBox 24"/>
          <p:cNvSpPr txBox="1"/>
          <p:nvPr/>
        </p:nvSpPr>
        <p:spPr>
          <a:xfrm>
            <a:off x="7955901" y="1071116"/>
            <a:ext cx="859211" cy="169277"/>
          </a:xfrm>
          <a:prstGeom prst="rect">
            <a:avLst/>
          </a:prstGeom>
          <a:noFill/>
        </p:spPr>
        <p:txBody>
          <a:bodyPr vert="horz" wrap="none" lIns="0" tIns="0" rIns="0" bIns="0" rtlCol="0">
            <a:spAutoFit/>
          </a:bodyPr>
          <a:lstStyle/>
          <a:p>
            <a:pPr algn="ctr"/>
            <a:r>
              <a:rPr lang="en-US" sz="1100" dirty="0" smtClean="0"/>
              <a:t>Node.js client</a:t>
            </a:r>
            <a:endParaRPr lang="en-US" sz="1100" dirty="0" smtClean="0">
              <a:solidFill>
                <a:srgbClr val="003C71"/>
              </a:solidFill>
            </a:endParaRPr>
          </a:p>
        </p:txBody>
      </p:sp>
      <p:grpSp>
        <p:nvGrpSpPr>
          <p:cNvPr id="26" name="Group 25"/>
          <p:cNvGrpSpPr/>
          <p:nvPr/>
        </p:nvGrpSpPr>
        <p:grpSpPr>
          <a:xfrm>
            <a:off x="5802639" y="1631177"/>
            <a:ext cx="1886400" cy="219164"/>
            <a:chOff x="3290400" y="1832836"/>
            <a:chExt cx="1886400" cy="219164"/>
          </a:xfrm>
        </p:grpSpPr>
        <p:cxnSp>
          <p:nvCxnSpPr>
            <p:cNvPr id="27" name="Curved Connector 26"/>
            <p:cNvCxnSpPr/>
            <p:nvPr/>
          </p:nvCxnSpPr>
          <p:spPr>
            <a:xfrm rot="10800000">
              <a:off x="3290400" y="2044800"/>
              <a:ext cx="1886400" cy="7200"/>
            </a:xfrm>
            <a:prstGeom prst="curvedConnector3">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970175" y="1832836"/>
              <a:ext cx="652423" cy="169277"/>
            </a:xfrm>
            <a:prstGeom prst="rect">
              <a:avLst/>
            </a:prstGeom>
            <a:noFill/>
          </p:spPr>
          <p:txBody>
            <a:bodyPr vert="horz" wrap="none" lIns="0" tIns="0" rIns="0" bIns="0" rtlCol="0">
              <a:spAutoFit/>
            </a:bodyPr>
            <a:lstStyle/>
            <a:p>
              <a:pPr algn="ctr"/>
              <a:r>
                <a:rPr lang="en-US" sz="1100" dirty="0" smtClean="0"/>
                <a:t>HTTP GET</a:t>
              </a:r>
              <a:endParaRPr lang="en-US" sz="1100" dirty="0" smtClean="0">
                <a:solidFill>
                  <a:srgbClr val="003C71"/>
                </a:solidFill>
              </a:endParaRPr>
            </a:p>
          </p:txBody>
        </p:sp>
      </p:grpSp>
      <p:grpSp>
        <p:nvGrpSpPr>
          <p:cNvPr id="29" name="Group 28"/>
          <p:cNvGrpSpPr/>
          <p:nvPr/>
        </p:nvGrpSpPr>
        <p:grpSpPr>
          <a:xfrm>
            <a:off x="5811971" y="2044839"/>
            <a:ext cx="1886400" cy="201211"/>
            <a:chOff x="3290400" y="2377541"/>
            <a:chExt cx="1886400" cy="201211"/>
          </a:xfrm>
        </p:grpSpPr>
        <p:cxnSp>
          <p:nvCxnSpPr>
            <p:cNvPr id="30" name="Curved Connector 29"/>
            <p:cNvCxnSpPr/>
            <p:nvPr/>
          </p:nvCxnSpPr>
          <p:spPr>
            <a:xfrm rot="10800000">
              <a:off x="3290400" y="2377541"/>
              <a:ext cx="1886400" cy="7200"/>
            </a:xfrm>
            <a:prstGeom prst="curvedConnector3">
              <a:avLst/>
            </a:prstGeom>
            <a:ln>
              <a:solidFill>
                <a:schemeClr val="tx2"/>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791440" y="2409475"/>
              <a:ext cx="1009892" cy="169277"/>
            </a:xfrm>
            <a:prstGeom prst="rect">
              <a:avLst/>
            </a:prstGeom>
            <a:noFill/>
          </p:spPr>
          <p:txBody>
            <a:bodyPr vert="horz" wrap="none" lIns="0" tIns="0" rIns="0" bIns="0" rtlCol="0">
              <a:spAutoFit/>
            </a:bodyPr>
            <a:lstStyle/>
            <a:p>
              <a:pPr algn="ctr"/>
              <a:r>
                <a:rPr lang="en-US" sz="1100" dirty="0" smtClean="0"/>
                <a:t>HTTP Response</a:t>
              </a:r>
              <a:endParaRPr lang="en-US" sz="1100" dirty="0" smtClean="0">
                <a:solidFill>
                  <a:srgbClr val="003C71"/>
                </a:solidFill>
              </a:endParaRPr>
            </a:p>
          </p:txBody>
        </p:sp>
      </p:grpSp>
      <p:grpSp>
        <p:nvGrpSpPr>
          <p:cNvPr id="33" name="Group 32"/>
          <p:cNvGrpSpPr/>
          <p:nvPr/>
        </p:nvGrpSpPr>
        <p:grpSpPr>
          <a:xfrm rot="5400000">
            <a:off x="4564904" y="2788327"/>
            <a:ext cx="1092150" cy="243863"/>
            <a:chOff x="3290400" y="2377541"/>
            <a:chExt cx="1953725" cy="178539"/>
          </a:xfrm>
        </p:grpSpPr>
        <p:cxnSp>
          <p:nvCxnSpPr>
            <p:cNvPr id="34" name="Curved Connector 33"/>
            <p:cNvCxnSpPr/>
            <p:nvPr/>
          </p:nvCxnSpPr>
          <p:spPr>
            <a:xfrm rot="10800000">
              <a:off x="3290400" y="2377541"/>
              <a:ext cx="1886400" cy="7200"/>
            </a:xfrm>
            <a:prstGeom prst="curvedConnector3">
              <a:avLst/>
            </a:prstGeom>
            <a:ln>
              <a:solidFill>
                <a:schemeClr val="tx2"/>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3348656" y="2432147"/>
              <a:ext cx="1895469" cy="123933"/>
            </a:xfrm>
            <a:prstGeom prst="rect">
              <a:avLst/>
            </a:prstGeom>
            <a:noFill/>
          </p:spPr>
          <p:txBody>
            <a:bodyPr vert="horz" wrap="none" lIns="0" tIns="0" rIns="0" bIns="0" rtlCol="0">
              <a:spAutoFit/>
            </a:bodyPr>
            <a:lstStyle/>
            <a:p>
              <a:pPr algn="ctr"/>
              <a:r>
                <a:rPr lang="en-US" sz="1100" dirty="0" smtClean="0"/>
                <a:t>Fetch DB Record</a:t>
              </a:r>
              <a:endParaRPr lang="en-US" sz="1100" dirty="0" smtClean="0">
                <a:solidFill>
                  <a:srgbClr val="003C71"/>
                </a:solidFill>
              </a:endParaRPr>
            </a:p>
          </p:txBody>
        </p:sp>
      </p:grpSp>
      <p:grpSp>
        <p:nvGrpSpPr>
          <p:cNvPr id="36" name="Group 35"/>
          <p:cNvGrpSpPr/>
          <p:nvPr/>
        </p:nvGrpSpPr>
        <p:grpSpPr>
          <a:xfrm rot="5400000">
            <a:off x="4987765" y="2778530"/>
            <a:ext cx="1075533" cy="246847"/>
            <a:chOff x="3290402" y="1797951"/>
            <a:chExt cx="1075533" cy="246847"/>
          </a:xfrm>
        </p:grpSpPr>
        <p:cxnSp>
          <p:nvCxnSpPr>
            <p:cNvPr id="37" name="Curved Connector 36"/>
            <p:cNvCxnSpPr/>
            <p:nvPr/>
          </p:nvCxnSpPr>
          <p:spPr>
            <a:xfrm rot="10800000" flipV="1">
              <a:off x="3290402" y="2041811"/>
              <a:ext cx="1054513" cy="2987"/>
            </a:xfrm>
            <a:prstGeom prst="curvedConnector3">
              <a:avLst>
                <a:gd name="adj1" fmla="val 50000"/>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333600" y="1797951"/>
              <a:ext cx="1032335" cy="169277"/>
            </a:xfrm>
            <a:prstGeom prst="rect">
              <a:avLst/>
            </a:prstGeom>
            <a:noFill/>
          </p:spPr>
          <p:txBody>
            <a:bodyPr vert="horz" wrap="none" lIns="0" tIns="0" rIns="0" bIns="0" rtlCol="0">
              <a:spAutoFit/>
            </a:bodyPr>
            <a:lstStyle/>
            <a:p>
              <a:pPr algn="ctr"/>
              <a:r>
                <a:rPr lang="en-US" sz="1100" dirty="0" smtClean="0"/>
                <a:t>Send DB Record</a:t>
              </a:r>
              <a:endParaRPr lang="en-US" sz="1100" dirty="0" smtClean="0">
                <a:solidFill>
                  <a:srgbClr val="003C71"/>
                </a:solidFill>
              </a:endParaRPr>
            </a:p>
          </p:txBody>
        </p:sp>
      </p:grpSp>
      <p:cxnSp>
        <p:nvCxnSpPr>
          <p:cNvPr id="40" name="Straight Arrow Connector 39"/>
          <p:cNvCxnSpPr/>
          <p:nvPr/>
        </p:nvCxnSpPr>
        <p:spPr>
          <a:xfrm flipH="1" flipV="1">
            <a:off x="5794424" y="2355455"/>
            <a:ext cx="1392358" cy="594271"/>
          </a:xfrm>
          <a:prstGeom prst="straightConnector1">
            <a:avLst/>
          </a:prstGeom>
          <a:ln>
            <a:solidFill>
              <a:srgbClr val="00B050">
                <a:alpha val="50000"/>
              </a:srgb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7375874" y="2315000"/>
            <a:ext cx="1046333" cy="634727"/>
          </a:xfrm>
          <a:prstGeom prst="straightConnector1">
            <a:avLst/>
          </a:prstGeom>
          <a:ln>
            <a:solidFill>
              <a:srgbClr val="00B050">
                <a:alpha val="50000"/>
              </a:srgb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a:off x="5794425" y="3534395"/>
            <a:ext cx="933867" cy="471898"/>
          </a:xfrm>
          <a:prstGeom prst="straightConnector1">
            <a:avLst/>
          </a:prstGeom>
          <a:ln>
            <a:solidFill>
              <a:srgbClr val="00B050">
                <a:alpha val="50000"/>
              </a:srgb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6679713" y="1441596"/>
            <a:ext cx="282450" cy="184666"/>
          </a:xfrm>
          <a:prstGeom prst="rect">
            <a:avLst/>
          </a:prstGeom>
          <a:noFill/>
          <a:ln>
            <a:solidFill>
              <a:schemeClr val="tx2"/>
            </a:solidFill>
          </a:ln>
        </p:spPr>
        <p:txBody>
          <a:bodyPr wrap="none" lIns="91440" tIns="0" rIns="91440" bIns="0">
            <a:spAutoFit/>
          </a:bodyPr>
          <a:lstStyle/>
          <a:p>
            <a:pPr algn="ctr"/>
            <a:r>
              <a:rPr lang="en-US" sz="12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1</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4" name="Rectangle 43"/>
          <p:cNvSpPr/>
          <p:nvPr/>
        </p:nvSpPr>
        <p:spPr>
          <a:xfrm>
            <a:off x="4718179" y="2751668"/>
            <a:ext cx="282450" cy="184666"/>
          </a:xfrm>
          <a:prstGeom prst="rect">
            <a:avLst/>
          </a:prstGeom>
          <a:noFill/>
          <a:ln>
            <a:solidFill>
              <a:schemeClr val="tx2"/>
            </a:solidFill>
          </a:ln>
        </p:spPr>
        <p:txBody>
          <a:bodyPr wrap="none" lIns="91440" tIns="0" rIns="91440" bIns="0">
            <a:spAutoFit/>
          </a:bodyPr>
          <a:lstStyle/>
          <a:p>
            <a:pPr algn="ctr"/>
            <a:r>
              <a:rPr lang="en-US" sz="1200" b="1" spc="50" dirty="0">
                <a:ln w="9525" cmpd="sng">
                  <a:solidFill>
                    <a:schemeClr val="accent1"/>
                  </a:solidFill>
                  <a:prstDash val="solid"/>
                </a:ln>
                <a:solidFill>
                  <a:srgbClr val="70AD47">
                    <a:tint val="1000"/>
                  </a:srgbClr>
                </a:solidFill>
                <a:effectLst>
                  <a:glow rad="38100">
                    <a:schemeClr val="accent1">
                      <a:alpha val="40000"/>
                    </a:schemeClr>
                  </a:glow>
                </a:effectLst>
              </a:rPr>
              <a:t>2</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5" name="Rectangle 44"/>
          <p:cNvSpPr/>
          <p:nvPr/>
        </p:nvSpPr>
        <p:spPr>
          <a:xfrm>
            <a:off x="5672695" y="2751668"/>
            <a:ext cx="282450" cy="184666"/>
          </a:xfrm>
          <a:prstGeom prst="rect">
            <a:avLst/>
          </a:prstGeom>
          <a:noFill/>
          <a:ln>
            <a:solidFill>
              <a:schemeClr val="tx2"/>
            </a:solidFill>
          </a:ln>
        </p:spPr>
        <p:txBody>
          <a:bodyPr wrap="none" lIns="91440" tIns="0" rIns="91440" bIns="0">
            <a:spAutoFit/>
          </a:bodyPr>
          <a:lstStyle/>
          <a:p>
            <a:pPr algn="ctr"/>
            <a:r>
              <a:rPr lang="en-US" sz="1200" b="1" spc="50" dirty="0">
                <a:ln w="9525" cmpd="sng">
                  <a:solidFill>
                    <a:schemeClr val="accent1"/>
                  </a:solidFill>
                  <a:prstDash val="solid"/>
                </a:ln>
                <a:solidFill>
                  <a:srgbClr val="70AD47">
                    <a:tint val="1000"/>
                  </a:srgbClr>
                </a:solidFill>
                <a:effectLst>
                  <a:glow rad="38100">
                    <a:schemeClr val="accent1">
                      <a:alpha val="40000"/>
                    </a:schemeClr>
                  </a:glow>
                </a:effectLst>
              </a:rPr>
              <a:t>3</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6" name="Rectangle 45"/>
          <p:cNvSpPr/>
          <p:nvPr/>
        </p:nvSpPr>
        <p:spPr>
          <a:xfrm>
            <a:off x="6679713" y="2245850"/>
            <a:ext cx="282450" cy="184666"/>
          </a:xfrm>
          <a:prstGeom prst="rect">
            <a:avLst/>
          </a:prstGeom>
          <a:noFill/>
          <a:ln>
            <a:solidFill>
              <a:schemeClr val="tx2"/>
            </a:solidFill>
          </a:ln>
        </p:spPr>
        <p:txBody>
          <a:bodyPr wrap="none" lIns="91440" tIns="0" rIns="91440" bIns="0">
            <a:spAutoFit/>
          </a:bodyPr>
          <a:lstStyle/>
          <a:p>
            <a:pPr algn="ctr"/>
            <a:r>
              <a:rPr lang="en-US" sz="1200" b="1" spc="50" dirty="0">
                <a:ln w="9525" cmpd="sng">
                  <a:solidFill>
                    <a:schemeClr val="accent1"/>
                  </a:solidFill>
                  <a:prstDash val="solid"/>
                </a:ln>
                <a:solidFill>
                  <a:srgbClr val="70AD47">
                    <a:tint val="1000"/>
                  </a:srgbClr>
                </a:solidFill>
                <a:effectLst>
                  <a:glow rad="38100">
                    <a:schemeClr val="accent1">
                      <a:alpha val="40000"/>
                    </a:schemeClr>
                  </a:glow>
                </a:effectLst>
              </a:rPr>
              <a:t>4</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7" name="TextBox 46"/>
          <p:cNvSpPr txBox="1"/>
          <p:nvPr/>
        </p:nvSpPr>
        <p:spPr>
          <a:xfrm>
            <a:off x="5402108" y="4709494"/>
            <a:ext cx="1200650" cy="169277"/>
          </a:xfrm>
          <a:prstGeom prst="rect">
            <a:avLst/>
          </a:prstGeom>
          <a:noFill/>
        </p:spPr>
        <p:txBody>
          <a:bodyPr vert="horz" wrap="none" lIns="0" tIns="0" rIns="0" bIns="0" rtlCol="0">
            <a:spAutoFit/>
          </a:bodyPr>
          <a:lstStyle/>
          <a:p>
            <a:pPr algn="ctr"/>
            <a:r>
              <a:rPr lang="en-US" sz="1100" dirty="0" smtClean="0"/>
              <a:t>MongoDB w/ Linux</a:t>
            </a:r>
            <a:endParaRPr lang="en-US" sz="1100" dirty="0" smtClean="0">
              <a:solidFill>
                <a:srgbClr val="003C71"/>
              </a:solidFill>
            </a:endParaRPr>
          </a:p>
        </p:txBody>
      </p:sp>
      <p:pic>
        <p:nvPicPr>
          <p:cNvPr id="48" name="Picture 7" descr="http://i.dell.com/is/image/DellContent/content/dam/global-site-design/product_images/dell_enterprise_products/enterprise_systems/poweredge/poweredge_t330/global_spi/servers-poweredge-t330-left-hero-685x350-ng.psd?fmt=png-alph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18664" y="3454153"/>
            <a:ext cx="2662332" cy="1360316"/>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Connector 48"/>
          <p:cNvCxnSpPr/>
          <p:nvPr/>
        </p:nvCxnSpPr>
        <p:spPr>
          <a:xfrm>
            <a:off x="2625956" y="1373789"/>
            <a:ext cx="0" cy="168317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0" y="762462"/>
            <a:ext cx="1814698" cy="369332"/>
          </a:xfrm>
          <a:prstGeom prst="rect">
            <a:avLst/>
          </a:prstGeom>
        </p:spPr>
        <p:txBody>
          <a:bodyPr wrap="square">
            <a:spAutoFit/>
          </a:bodyPr>
          <a:lstStyle/>
          <a:p>
            <a:r>
              <a:rPr lang="en-US" dirty="0" smtClean="0"/>
              <a:t>Flow </a:t>
            </a:r>
            <a:r>
              <a:rPr lang="en-US" dirty="0"/>
              <a:t>Size: </a:t>
            </a:r>
            <a:r>
              <a:rPr lang="en-US" dirty="0" smtClean="0"/>
              <a:t>2K</a:t>
            </a:r>
            <a:endParaRPr lang="en-US" dirty="0"/>
          </a:p>
        </p:txBody>
      </p:sp>
      <p:sp>
        <p:nvSpPr>
          <p:cNvPr id="39" name="TextBox 38"/>
          <p:cNvSpPr txBox="1"/>
          <p:nvPr/>
        </p:nvSpPr>
        <p:spPr>
          <a:xfrm>
            <a:off x="79095" y="4162785"/>
            <a:ext cx="4597684" cy="400110"/>
          </a:xfrm>
          <a:prstGeom prst="rect">
            <a:avLst/>
          </a:prstGeom>
          <a:noFill/>
          <a:ln>
            <a:solidFill>
              <a:srgbClr val="00B050"/>
            </a:solidFill>
          </a:ln>
        </p:spPr>
        <p:txBody>
          <a:bodyPr wrap="square" rtlCol="0">
            <a:spAutoFit/>
          </a:bodyPr>
          <a:lstStyle/>
          <a:p>
            <a:pPr algn="ctr"/>
            <a:r>
              <a:rPr lang="en-US" sz="2000" b="1" dirty="0" smtClean="0">
                <a:solidFill>
                  <a:srgbClr val="00B050"/>
                </a:solidFill>
                <a:latin typeface="Neo Sans Intel" panose="020B0504020202020204"/>
              </a:rPr>
              <a:t>Performance improvement up to 1.8x</a:t>
            </a:r>
            <a:endParaRPr lang="en-US" sz="2000" b="1" dirty="0">
              <a:solidFill>
                <a:srgbClr val="00B050"/>
              </a:solidFill>
              <a:latin typeface="Neo Sans Intel" panose="020B0504020202020204"/>
            </a:endParaRPr>
          </a:p>
        </p:txBody>
      </p:sp>
      <p:grpSp>
        <p:nvGrpSpPr>
          <p:cNvPr id="50" name="Group 49"/>
          <p:cNvGrpSpPr/>
          <p:nvPr/>
        </p:nvGrpSpPr>
        <p:grpSpPr>
          <a:xfrm>
            <a:off x="5900239" y="3354624"/>
            <a:ext cx="2951270" cy="1632759"/>
            <a:chOff x="6192730" y="724012"/>
            <a:chExt cx="2951270" cy="1632759"/>
          </a:xfrm>
        </p:grpSpPr>
        <p:sp>
          <p:nvSpPr>
            <p:cNvPr id="51" name="Explosion 1 50"/>
            <p:cNvSpPr/>
            <p:nvPr/>
          </p:nvSpPr>
          <p:spPr>
            <a:xfrm>
              <a:off x="6192730" y="724012"/>
              <a:ext cx="2951270" cy="1632759"/>
            </a:xfrm>
            <a:prstGeom prst="irregularSeal1">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6348550" y="1309741"/>
              <a:ext cx="2538006" cy="492443"/>
            </a:xfrm>
            <a:prstGeom prst="rect">
              <a:avLst/>
            </a:prstGeom>
            <a:noFill/>
          </p:spPr>
          <p:txBody>
            <a:bodyPr wrap="square" rtlCol="0">
              <a:spAutoFit/>
            </a:bodyPr>
            <a:lstStyle/>
            <a:p>
              <a:pPr algn="ctr"/>
              <a:r>
                <a:rPr lang="en-US" sz="1400" b="1" dirty="0" smtClean="0">
                  <a:solidFill>
                    <a:srgbClr val="FF0000"/>
                  </a:solidFill>
                  <a:cs typeface="Neo Sans Intel"/>
                </a:rPr>
                <a:t>Bottleneck = MongoDB</a:t>
              </a:r>
            </a:p>
            <a:p>
              <a:pPr algn="ctr"/>
              <a:r>
                <a:rPr lang="en-US" sz="1200" b="1" dirty="0" smtClean="0">
                  <a:solidFill>
                    <a:srgbClr val="FF0000"/>
                  </a:solidFill>
                  <a:cs typeface="Neo Sans Intel"/>
                </a:rPr>
                <a:t>(</a:t>
              </a:r>
              <a:r>
                <a:rPr lang="en-US" sz="1200" b="1" dirty="0">
                  <a:solidFill>
                    <a:srgbClr val="FF0000"/>
                  </a:solidFill>
                  <a:cs typeface="Neo Sans Intel"/>
                </a:rPr>
                <a:t>L</a:t>
              </a:r>
              <a:r>
                <a:rPr lang="en-US" sz="1200" b="1" dirty="0" smtClean="0">
                  <a:solidFill>
                    <a:srgbClr val="FF0000"/>
                  </a:solidFill>
                  <a:cs typeface="Neo Sans Intel"/>
                </a:rPr>
                <a:t>inux stack)</a:t>
              </a:r>
              <a:endParaRPr lang="en-US" sz="1400" b="1" dirty="0" smtClean="0">
                <a:solidFill>
                  <a:srgbClr val="FF0000"/>
                </a:solidFill>
                <a:cs typeface="Neo Sans Intel"/>
              </a:endParaRPr>
            </a:p>
          </p:txBody>
        </p:sp>
      </p:grpSp>
    </p:spTree>
    <p:extLst>
      <p:ext uri="{BB962C8B-B14F-4D97-AF65-F5344CB8AC3E}">
        <p14:creationId xmlns:p14="http://schemas.microsoft.com/office/powerpoint/2010/main" val="93288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p:cNvSpPr>
            <a:spLocks noGrp="1"/>
          </p:cNvSpPr>
          <p:nvPr>
            <p:ph sz="quarter" idx="13"/>
          </p:nvPr>
        </p:nvSpPr>
        <p:spPr>
          <a:xfrm>
            <a:off x="457200" y="1111174"/>
            <a:ext cx="8393185" cy="3422726"/>
          </a:xfrm>
        </p:spPr>
        <p:txBody>
          <a:bodyPr/>
          <a:lstStyle/>
          <a:p>
            <a:pPr marL="285750" indent="-285750">
              <a:buFont typeface="Arial" panose="020B0604020202020204" pitchFamily="34" charset="0"/>
              <a:buChar char="•"/>
            </a:pPr>
            <a:r>
              <a:rPr lang="en-US" dirty="0" smtClean="0"/>
              <a:t>IL, &amp; partners, initiate </a:t>
            </a:r>
            <a:r>
              <a:rPr lang="en-US" dirty="0" err="1" smtClean="0"/>
              <a:t>mTCP</a:t>
            </a:r>
            <a:r>
              <a:rPr lang="en-US" dirty="0" smtClean="0"/>
              <a:t> transfer to Linux Foundation (</a:t>
            </a:r>
            <a:r>
              <a:rPr lang="en-US" dirty="0" smtClean="0">
                <a:ln w="0"/>
                <a:solidFill>
                  <a:schemeClr val="accent1"/>
                </a:solidFill>
                <a:effectLst>
                  <a:outerShdw blurRad="38100" dist="25400" dir="5400000" algn="ctr" rotWithShape="0">
                    <a:srgbClr val="6E747A">
                      <a:alpha val="43000"/>
                    </a:srgbClr>
                  </a:outerShdw>
                </a:effectLst>
                <a:cs typeface="+mn-cs"/>
              </a:rPr>
              <a:t>pre </a:t>
            </a:r>
            <a:r>
              <a:rPr lang="en-US" dirty="0">
                <a:ln w="0"/>
                <a:solidFill>
                  <a:schemeClr val="accent1"/>
                </a:solidFill>
                <a:effectLst>
                  <a:outerShdw blurRad="38100" dist="25400" dir="5400000" algn="ctr" rotWithShape="0">
                    <a:srgbClr val="6E747A">
                      <a:alpha val="43000"/>
                    </a:srgbClr>
                  </a:outerShdw>
                </a:effectLst>
                <a:cs typeface="+mn-cs"/>
              </a:rPr>
              <a:t>Gate 3</a:t>
            </a:r>
            <a:r>
              <a:rPr lang="en-US" dirty="0" smtClean="0"/>
              <a:t>)</a:t>
            </a:r>
          </a:p>
          <a:p>
            <a:pPr marL="285750" indent="-285750">
              <a:buFont typeface="Arial" panose="020B0604020202020204" pitchFamily="34" charset="0"/>
              <a:buChar char="•"/>
            </a:pPr>
            <a:r>
              <a:rPr lang="en-US" dirty="0" err="1" smtClean="0"/>
              <a:t>mTCP</a:t>
            </a:r>
            <a:r>
              <a:rPr lang="en-US" dirty="0" smtClean="0"/>
              <a:t> stack for node.js (</a:t>
            </a:r>
            <a:r>
              <a:rPr lang="en-US" dirty="0" err="1" smtClean="0"/>
              <a:t>libc</a:t>
            </a:r>
            <a:r>
              <a:rPr lang="en-US" dirty="0" smtClean="0"/>
              <a:t>-wrapper)</a:t>
            </a:r>
          </a:p>
          <a:p>
            <a:pPr marL="511175" lvl="1" indent="-285750">
              <a:buFont typeface="Arial" panose="020B0604020202020204" pitchFamily="34" charset="0"/>
              <a:buChar char="•"/>
            </a:pPr>
            <a:r>
              <a:rPr lang="en-US" dirty="0" smtClean="0"/>
              <a:t>Source code</a:t>
            </a:r>
          </a:p>
          <a:p>
            <a:pPr marL="511175" lvl="1" indent="-285750">
              <a:buFont typeface="Arial" panose="020B0604020202020204" pitchFamily="34" charset="0"/>
              <a:buChar char="•"/>
            </a:pPr>
            <a:r>
              <a:rPr lang="en-US" dirty="0" smtClean="0"/>
              <a:t>Documentation</a:t>
            </a:r>
          </a:p>
          <a:p>
            <a:pPr marL="511175" lvl="1" indent="-285750">
              <a:buFont typeface="Arial" panose="020B0604020202020204" pitchFamily="34" charset="0"/>
              <a:buChar char="•"/>
            </a:pPr>
            <a:r>
              <a:rPr lang="en-US" dirty="0" smtClean="0"/>
              <a:t>Micro-benchmarks</a:t>
            </a:r>
          </a:p>
          <a:p>
            <a:pPr marL="511175" lvl="1" indent="-285750">
              <a:buFont typeface="Arial" panose="020B0604020202020204" pitchFamily="34" charset="0"/>
              <a:buChar char="•"/>
            </a:pPr>
            <a:r>
              <a:rPr lang="en-US" dirty="0" err="1" smtClean="0"/>
              <a:t>Testsuite</a:t>
            </a:r>
            <a:endParaRPr lang="en-US" dirty="0" smtClean="0"/>
          </a:p>
          <a:p>
            <a:pPr marL="285750" indent="-285750">
              <a:buFont typeface="Arial" panose="020B0604020202020204" pitchFamily="34" charset="0"/>
              <a:buChar char="•"/>
            </a:pPr>
            <a:r>
              <a:rPr lang="en-US" dirty="0" smtClean="0"/>
              <a:t>SSG Plan</a:t>
            </a:r>
            <a:r>
              <a:rPr lang="en-US" dirty="0"/>
              <a:t> </a:t>
            </a:r>
            <a:r>
              <a:rPr lang="en-US" dirty="0" smtClean="0"/>
              <a:t>(</a:t>
            </a:r>
            <a:r>
              <a:rPr lang="en-US" dirty="0">
                <a:ln w="0"/>
                <a:solidFill>
                  <a:schemeClr val="accent1"/>
                </a:solidFill>
                <a:effectLst>
                  <a:outerShdw blurRad="38100" dist="25400" dir="5400000" algn="ctr" rotWithShape="0">
                    <a:srgbClr val="6E747A">
                      <a:alpha val="43000"/>
                    </a:srgbClr>
                  </a:outerShdw>
                </a:effectLst>
                <a:cs typeface="+mn-cs"/>
              </a:rPr>
              <a:t>post Gate 3</a:t>
            </a:r>
            <a:r>
              <a:rPr lang="en-US" dirty="0" smtClean="0"/>
              <a:t>)</a:t>
            </a:r>
          </a:p>
          <a:p>
            <a:pPr marL="511175" lvl="1" indent="-285750">
              <a:buFont typeface="Arial" panose="020B0604020202020204" pitchFamily="34" charset="0"/>
              <a:buChar char="•"/>
            </a:pPr>
            <a:r>
              <a:rPr lang="en-US" dirty="0" smtClean="0"/>
              <a:t>Initiate pull request to the community for the integrated </a:t>
            </a:r>
            <a:r>
              <a:rPr lang="en-US" dirty="0" err="1" smtClean="0"/>
              <a:t>mTCP</a:t>
            </a:r>
            <a:r>
              <a:rPr lang="en-US" dirty="0" smtClean="0"/>
              <a:t>/node.js stack</a:t>
            </a:r>
          </a:p>
          <a:p>
            <a:pPr marL="511175" lvl="1"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p:txBody>
      </p:sp>
      <p:sp>
        <p:nvSpPr>
          <p:cNvPr id="2" name="Slide Number Placeholder 1"/>
          <p:cNvSpPr>
            <a:spLocks noGrp="1"/>
          </p:cNvSpPr>
          <p:nvPr>
            <p:ph type="sldNum" sz="quarter" idx="12"/>
          </p:nvPr>
        </p:nvSpPr>
        <p:spPr/>
        <p:txBody>
          <a:bodyPr/>
          <a:lstStyle/>
          <a:p>
            <a:fld id="{EE2556C5-CE8C-6547-B838-EA80C61A4AF7}" type="slidenum">
              <a:rPr lang="en-US" smtClean="0"/>
              <a:pPr/>
              <a:t>14</a:t>
            </a:fld>
            <a:endParaRPr lang="en-US" dirty="0"/>
          </a:p>
        </p:txBody>
      </p:sp>
      <p:sp>
        <p:nvSpPr>
          <p:cNvPr id="9" name="Title 1"/>
          <p:cNvSpPr>
            <a:spLocks noGrp="1"/>
          </p:cNvSpPr>
          <p:nvPr>
            <p:ph type="title"/>
          </p:nvPr>
        </p:nvSpPr>
        <p:spPr>
          <a:xfrm>
            <a:off x="457200" y="95201"/>
            <a:ext cx="8229600" cy="491577"/>
          </a:xfrm>
        </p:spPr>
        <p:txBody>
          <a:bodyPr>
            <a:normAutofit/>
          </a:bodyPr>
          <a:lstStyle/>
          <a:p>
            <a:r>
              <a:rPr lang="en-US" sz="2400" dirty="0" smtClean="0"/>
              <a:t>Summary of Transfer Plan</a:t>
            </a:r>
            <a:endParaRPr lang="en-US" sz="2400" dirty="0"/>
          </a:p>
        </p:txBody>
      </p:sp>
      <p:grpSp>
        <p:nvGrpSpPr>
          <p:cNvPr id="6" name="Group 5"/>
          <p:cNvGrpSpPr/>
          <p:nvPr/>
        </p:nvGrpSpPr>
        <p:grpSpPr>
          <a:xfrm>
            <a:off x="4755727" y="1564878"/>
            <a:ext cx="2270215" cy="1799108"/>
            <a:chOff x="4751882" y="1111175"/>
            <a:chExt cx="2270215" cy="1461611"/>
          </a:xfrm>
        </p:grpSpPr>
        <p:sp>
          <p:nvSpPr>
            <p:cNvPr id="4" name="Right Brace 3"/>
            <p:cNvSpPr/>
            <p:nvPr/>
          </p:nvSpPr>
          <p:spPr>
            <a:xfrm>
              <a:off x="4751882" y="1111175"/>
              <a:ext cx="299803" cy="1461611"/>
            </a:xfrm>
            <a:prstGeom prst="righ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Rectangle 4"/>
            <p:cNvSpPr/>
            <p:nvPr/>
          </p:nvSpPr>
          <p:spPr>
            <a:xfrm>
              <a:off x="5051685" y="1708427"/>
              <a:ext cx="1970412" cy="369332"/>
            </a:xfrm>
            <a:prstGeom prst="rect">
              <a:avLst/>
            </a:prstGeom>
            <a:noFill/>
          </p:spPr>
          <p:txBody>
            <a:bodyPr wrap="none" lIns="91440" tIns="45720" rIns="91440" bIns="45720">
              <a:spAutoFit/>
            </a:bodyPr>
            <a:lstStyle/>
            <a:p>
              <a:pPr algn="ctr"/>
              <a:r>
                <a:rPr lang="en-US" dirty="0" smtClean="0">
                  <a:ln w="0"/>
                  <a:solidFill>
                    <a:schemeClr val="accent1"/>
                  </a:solidFill>
                  <a:effectLst>
                    <a:outerShdw blurRad="38100" dist="25400" dir="5400000" algn="ctr" rotWithShape="0">
                      <a:srgbClr val="6E747A">
                        <a:alpha val="43000"/>
                      </a:srgbClr>
                    </a:outerShdw>
                  </a:effectLst>
                </a:rPr>
                <a:t>Q2 2019 (Gate 3)</a:t>
              </a:r>
              <a:endParaRPr lang="en-US" dirty="0">
                <a:ln w="0"/>
                <a:solidFill>
                  <a:schemeClr val="accent1"/>
                </a:solidFill>
                <a:effectLst>
                  <a:outerShdw blurRad="38100" dist="25400" dir="5400000" algn="ctr" rotWithShape="0">
                    <a:srgbClr val="6E747A">
                      <a:alpha val="43000"/>
                    </a:srgbClr>
                  </a:outerShdw>
                </a:effectLst>
              </a:endParaRPr>
            </a:p>
          </p:txBody>
        </p:sp>
      </p:grpSp>
    </p:spTree>
    <p:extLst>
      <p:ext uri="{BB962C8B-B14F-4D97-AF65-F5344CB8AC3E}">
        <p14:creationId xmlns:p14="http://schemas.microsoft.com/office/powerpoint/2010/main" val="355892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15</a:t>
            </a:fld>
            <a:endParaRPr lang="en-US" dirty="0"/>
          </a:p>
        </p:txBody>
      </p:sp>
      <p:sp>
        <p:nvSpPr>
          <p:cNvPr id="9" name="Title 1"/>
          <p:cNvSpPr>
            <a:spLocks noGrp="1"/>
          </p:cNvSpPr>
          <p:nvPr>
            <p:ph type="title"/>
          </p:nvPr>
        </p:nvSpPr>
        <p:spPr>
          <a:xfrm>
            <a:off x="209320" y="95201"/>
            <a:ext cx="6737580" cy="491577"/>
          </a:xfrm>
        </p:spPr>
        <p:txBody>
          <a:bodyPr>
            <a:normAutofit/>
          </a:bodyPr>
          <a:lstStyle/>
          <a:p>
            <a:r>
              <a:rPr lang="en-US" sz="2400" dirty="0" smtClean="0"/>
              <a:t>IL Gate </a:t>
            </a:r>
            <a:r>
              <a:rPr lang="en-US" sz="2400" dirty="0"/>
              <a:t>2 Checklist: Transition </a:t>
            </a:r>
            <a:r>
              <a:rPr lang="en-US" sz="2400" dirty="0" smtClean="0"/>
              <a:t>POC </a:t>
            </a:r>
            <a:r>
              <a:rPr lang="en-US" sz="2400" dirty="0" smtClean="0">
                <a:sym typeface="Wingdings" panose="05000000000000000000" pitchFamily="2" charset="2"/>
              </a:rPr>
              <a:t></a:t>
            </a:r>
            <a:r>
              <a:rPr lang="en-US" sz="2400" dirty="0" smtClean="0"/>
              <a:t> Transfer</a:t>
            </a:r>
            <a:endParaRPr lang="en-US" sz="2400" dirty="0"/>
          </a:p>
        </p:txBody>
      </p:sp>
      <p:graphicFrame>
        <p:nvGraphicFramePr>
          <p:cNvPr id="10" name="Content Placeholder 5"/>
          <p:cNvGraphicFramePr>
            <a:graphicFrameLocks noGrp="1"/>
          </p:cNvGraphicFramePr>
          <p:nvPr>
            <p:ph idx="4294967295"/>
            <p:extLst/>
          </p:nvPr>
        </p:nvGraphicFramePr>
        <p:xfrm>
          <a:off x="209320" y="506776"/>
          <a:ext cx="8758410" cy="4503420"/>
        </p:xfrm>
        <a:graphic>
          <a:graphicData uri="http://schemas.openxmlformats.org/drawingml/2006/table">
            <a:tbl>
              <a:tblPr firstRow="1" firstCol="1" bandRow="1">
                <a:tableStyleId>{5C22544A-7EE6-4342-B048-85BDC9FD1C3A}</a:tableStyleId>
              </a:tblPr>
              <a:tblGrid>
                <a:gridCol w="260887"/>
                <a:gridCol w="1369610"/>
                <a:gridCol w="4627084"/>
                <a:gridCol w="2500829"/>
              </a:tblGrid>
              <a:tr h="400050">
                <a:tc>
                  <a:txBody>
                    <a:bodyPr/>
                    <a:lstStyle/>
                    <a:p>
                      <a:pPr marL="0" marR="0" algn="ctr">
                        <a:spcBef>
                          <a:spcPts val="0"/>
                        </a:spcBef>
                        <a:spcAft>
                          <a:spcPts val="0"/>
                        </a:spcAft>
                      </a:pPr>
                      <a:r>
                        <a:rPr lang="en-US" sz="2000" dirty="0" smtClean="0">
                          <a:solidFill>
                            <a:srgbClr val="00FF00"/>
                          </a:solidFill>
                        </a:rPr>
                        <a:t>√</a:t>
                      </a:r>
                      <a:endParaRPr lang="en-US" sz="2000" dirty="0">
                        <a:solidFill>
                          <a:srgbClr val="00FF00"/>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45720" marR="45720" anchor="ctr"/>
                </a:tc>
                <a:tc>
                  <a:txBody>
                    <a:bodyPr/>
                    <a:lstStyle/>
                    <a:p>
                      <a:pPr marL="0" marR="0">
                        <a:spcBef>
                          <a:spcPts val="0"/>
                        </a:spcBef>
                        <a:spcAft>
                          <a:spcPts val="0"/>
                        </a:spcAft>
                      </a:pPr>
                      <a:r>
                        <a:rPr lang="en-US" sz="1600" dirty="0" smtClean="0">
                          <a:effectLst/>
                        </a:rPr>
                        <a:t>Criteria</a:t>
                      </a:r>
                      <a:endParaRPr lang="en-US"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5720" marR="45720" anchor="ctr"/>
                </a:tc>
                <a:tc>
                  <a:txBody>
                    <a:bodyPr/>
                    <a:lstStyle/>
                    <a:p>
                      <a:pPr marL="0" marR="0">
                        <a:spcBef>
                          <a:spcPts val="0"/>
                        </a:spcBef>
                        <a:spcAft>
                          <a:spcPts val="0"/>
                        </a:spcAft>
                      </a:pPr>
                      <a:r>
                        <a:rPr lang="en-US" sz="1600" dirty="0">
                          <a:effectLst/>
                        </a:rPr>
                        <a:t>Considerations/Questions</a:t>
                      </a:r>
                      <a:endParaRPr lang="en-US"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5720" marR="45720" anchor="ctr"/>
                </a:tc>
                <a:tc>
                  <a:txBody>
                    <a:bodyPr/>
                    <a:lstStyle/>
                    <a:p>
                      <a:pPr marL="0" marR="0">
                        <a:spcBef>
                          <a:spcPts val="0"/>
                        </a:spcBef>
                        <a:spcAft>
                          <a:spcPts val="0"/>
                        </a:spcAft>
                      </a:pPr>
                      <a:r>
                        <a:rPr lang="en-US" sz="1600" kern="1200" dirty="0" smtClean="0">
                          <a:effectLst/>
                        </a:rPr>
                        <a:t>Notes</a:t>
                      </a:r>
                      <a:endParaRPr lang="en-US" sz="1600" b="1" kern="1200" dirty="0">
                        <a:solidFill>
                          <a:schemeClr val="lt1"/>
                        </a:solidFill>
                        <a:effectLst/>
                        <a:latin typeface="+mn-lt"/>
                        <a:ea typeface="+mn-ea"/>
                        <a:cs typeface="+mn-cs"/>
                      </a:endParaRPr>
                    </a:p>
                  </a:txBody>
                  <a:tcPr marL="45720" marR="45720" anchor="ctr"/>
                </a:tc>
              </a:tr>
              <a:tr h="548640">
                <a:tc>
                  <a:txBody>
                    <a:bodyPr/>
                    <a:lstStyle/>
                    <a:p>
                      <a:pPr marL="0" marR="0" lvl="0" indent="0" algn="ctr" defTabSz="457200" rtl="0" eaLnBrk="1" fontAlgn="auto" latinLnBrk="0" hangingPunct="1">
                        <a:lnSpc>
                          <a:spcPct val="100000"/>
                        </a:lnSpc>
                        <a:spcBef>
                          <a:spcPts val="0"/>
                        </a:spcBef>
                        <a:spcAft>
                          <a:spcPts val="0"/>
                        </a:spcAft>
                        <a:buClrTx/>
                        <a:buSzTx/>
                        <a:buFontTx/>
                        <a:buNone/>
                        <a:tabLst>
                          <a:tab pos="1866900" algn="l"/>
                        </a:tabLst>
                        <a:defRPr/>
                      </a:pPr>
                      <a:r>
                        <a:rPr lang="en-US" sz="1400" dirty="0" smtClean="0">
                          <a:solidFill>
                            <a:srgbClr val="00FF00"/>
                          </a:solidFill>
                        </a:rPr>
                        <a:t>√</a:t>
                      </a:r>
                      <a:endParaRPr lang="en-US" sz="1400" dirty="0" smtClean="0">
                        <a:solidFill>
                          <a:srgbClr val="00FF00"/>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45720" marR="45720" anchor="ctr"/>
                </a:tc>
                <a:tc>
                  <a:txBody>
                    <a:bodyPr/>
                    <a:lstStyle/>
                    <a:p>
                      <a:pPr marL="0" marR="0">
                        <a:spcBef>
                          <a:spcPts val="0"/>
                        </a:spcBef>
                        <a:spcAft>
                          <a:spcPts val="0"/>
                        </a:spcAft>
                        <a:tabLst>
                          <a:tab pos="1866900" algn="l"/>
                        </a:tabLst>
                      </a:pPr>
                      <a:r>
                        <a:rPr lang="en-US" sz="1100" dirty="0">
                          <a:effectLst/>
                          <a:latin typeface="Intel Clear" panose="020B0604020203020204" pitchFamily="34" charset="0"/>
                          <a:ea typeface="MS Mincho" panose="02020609040205080304" pitchFamily="49" charset="-128"/>
                          <a:cs typeface="Times New Roman" panose="02020603050405020304" pitchFamily="18" charset="0"/>
                        </a:rPr>
                        <a:t>Quality of the Transfer Plan</a:t>
                      </a:r>
                      <a:endParaRPr lang="en-US" sz="1100" dirty="0">
                        <a:effectLst/>
                        <a:latin typeface="Cambria" panose="02040503050406030204" pitchFamily="18" charset="0"/>
                        <a:ea typeface="MS Mincho" panose="02020609040205080304" pitchFamily="49" charset="-128"/>
                        <a:cs typeface="Times New Roman" panose="02020603050405020304" pitchFamily="18" charset="0"/>
                      </a:endParaRPr>
                    </a:p>
                  </a:txBody>
                  <a:tcPr marL="0" marR="0" marT="0" marB="0"/>
                </a:tc>
                <a:tc>
                  <a:txBody>
                    <a:bodyPr/>
                    <a:lstStyle/>
                    <a:p>
                      <a:pPr marL="0" marR="0">
                        <a:spcBef>
                          <a:spcPts val="0"/>
                        </a:spcBef>
                        <a:spcAft>
                          <a:spcPts val="0"/>
                        </a:spcAft>
                      </a:pPr>
                      <a:r>
                        <a:rPr lang="en-US" sz="1000" dirty="0" smtClean="0">
                          <a:effectLst/>
                          <a:latin typeface="Intel Clear" panose="020B0604020203020204" pitchFamily="34" charset="0"/>
                          <a:ea typeface="MS Mincho" panose="02020609040205080304" pitchFamily="49" charset="-128"/>
                          <a:cs typeface="Times New Roman" panose="02020603050405020304" pitchFamily="18" charset="0"/>
                        </a:rPr>
                        <a:t>In</a:t>
                      </a:r>
                      <a:r>
                        <a:rPr lang="en-US" sz="1000" baseline="0" dirty="0" smtClean="0">
                          <a:effectLst/>
                          <a:latin typeface="Intel Clear" panose="020B0604020203020204" pitchFamily="34" charset="0"/>
                          <a:ea typeface="MS Mincho" panose="02020609040205080304" pitchFamily="49" charset="-128"/>
                          <a:cs typeface="Times New Roman" panose="02020603050405020304" pitchFamily="18" charset="0"/>
                        </a:rPr>
                        <a:t> w</a:t>
                      </a:r>
                      <a:r>
                        <a:rPr lang="en-US" sz="1000" dirty="0" smtClean="0">
                          <a:effectLst/>
                          <a:latin typeface="Intel Clear" panose="020B0604020203020204" pitchFamily="34" charset="0"/>
                          <a:ea typeface="MS Mincho" panose="02020609040205080304" pitchFamily="49" charset="-128"/>
                          <a:cs typeface="Times New Roman" panose="02020603050405020304" pitchFamily="18" charset="0"/>
                        </a:rPr>
                        <a:t>hat </a:t>
                      </a:r>
                      <a:r>
                        <a:rPr lang="en-US" sz="1000" dirty="0">
                          <a:effectLst/>
                          <a:latin typeface="Intel Clear" panose="020B0604020203020204" pitchFamily="34" charset="0"/>
                          <a:ea typeface="MS Mincho" panose="02020609040205080304" pitchFamily="49" charset="-128"/>
                          <a:cs typeface="Times New Roman" panose="02020603050405020304" pitchFamily="18" charset="0"/>
                        </a:rPr>
                        <a:t>form is the result to be </a:t>
                      </a:r>
                      <a:r>
                        <a:rPr lang="en-US" sz="1000" dirty="0" smtClean="0">
                          <a:effectLst/>
                          <a:latin typeface="Intel Clear" panose="020B0604020203020204" pitchFamily="34" charset="0"/>
                          <a:ea typeface="MS Mincho" panose="02020609040205080304" pitchFamily="49" charset="-128"/>
                          <a:cs typeface="Times New Roman" panose="02020603050405020304" pitchFamily="18" charset="0"/>
                        </a:rPr>
                        <a:t>delivered?  Have we bounded the scope and expectations</a:t>
                      </a:r>
                      <a:r>
                        <a:rPr lang="en-US" sz="1000" baseline="0" dirty="0" smtClean="0">
                          <a:effectLst/>
                          <a:latin typeface="Intel Clear" panose="020B0604020203020204" pitchFamily="34" charset="0"/>
                          <a:ea typeface="MS Mincho" panose="02020609040205080304" pitchFamily="49" charset="-128"/>
                          <a:cs typeface="Times New Roman" panose="02020603050405020304" pitchFamily="18" charset="0"/>
                        </a:rPr>
                        <a:t> for the transfer?  </a:t>
                      </a:r>
                      <a:r>
                        <a:rPr lang="en-US" sz="1000" dirty="0" smtClean="0">
                          <a:effectLst/>
                          <a:latin typeface="Intel Clear" panose="020B0604020203020204" pitchFamily="34" charset="0"/>
                          <a:ea typeface="MS Mincho" panose="02020609040205080304" pitchFamily="49" charset="-128"/>
                          <a:cs typeface="Times New Roman" panose="02020603050405020304" pitchFamily="18" charset="0"/>
                        </a:rPr>
                        <a:t>How </a:t>
                      </a:r>
                      <a:r>
                        <a:rPr lang="en-US" sz="1000" dirty="0">
                          <a:effectLst/>
                          <a:latin typeface="Intel Clear" panose="020B0604020203020204" pitchFamily="34" charset="0"/>
                          <a:ea typeface="MS Mincho" panose="02020609040205080304" pitchFamily="49" charset="-128"/>
                          <a:cs typeface="Times New Roman" panose="02020603050405020304" pitchFamily="18" charset="0"/>
                        </a:rPr>
                        <a:t>do we manage joint work? </a:t>
                      </a:r>
                      <a:r>
                        <a:rPr lang="en-US" sz="1000" dirty="0" smtClean="0">
                          <a:effectLst/>
                          <a:latin typeface="Intel Clear" panose="020B0604020203020204" pitchFamily="34" charset="0"/>
                          <a:ea typeface="MS Mincho" panose="02020609040205080304" pitchFamily="49" charset="-128"/>
                          <a:cs typeface="Times New Roman" panose="02020603050405020304" pitchFamily="18" charset="0"/>
                        </a:rPr>
                        <a:t> What is the timeline and how </a:t>
                      </a:r>
                      <a:r>
                        <a:rPr lang="en-US" sz="1000" dirty="0">
                          <a:effectLst/>
                          <a:latin typeface="Intel Clear" panose="020B0604020203020204" pitchFamily="34" charset="0"/>
                          <a:ea typeface="MS Mincho" panose="02020609040205080304" pitchFamily="49" charset="-128"/>
                          <a:cs typeface="Times New Roman" panose="02020603050405020304" pitchFamily="18" charset="0"/>
                        </a:rPr>
                        <a:t>do we know when Intel Labs is done?</a:t>
                      </a:r>
                    </a:p>
                  </a:txBody>
                  <a:tcPr marL="0" marR="0" marT="0" marB="0"/>
                </a:tc>
                <a:tc>
                  <a:txBody>
                    <a:bodyPr/>
                    <a:lstStyle/>
                    <a:p>
                      <a:pPr marL="0" marR="0">
                        <a:spcBef>
                          <a:spcPts val="0"/>
                        </a:spcBef>
                        <a:spcAft>
                          <a:spcPts val="0"/>
                        </a:spcAft>
                      </a:pPr>
                      <a:r>
                        <a:rPr lang="en-US" sz="1000" dirty="0" err="1" smtClean="0">
                          <a:effectLst/>
                          <a:latin typeface="Intel Clear" panose="020B0604020203020204" pitchFamily="34" charset="0"/>
                          <a:ea typeface="MS Mincho" panose="02020609040205080304" pitchFamily="49" charset="-128"/>
                          <a:cs typeface="Times New Roman" panose="02020603050405020304" pitchFamily="18" charset="0"/>
                        </a:rPr>
                        <a:t>mTCP</a:t>
                      </a:r>
                      <a:r>
                        <a:rPr lang="en-US" sz="1000" dirty="0" smtClean="0">
                          <a:effectLst/>
                          <a:latin typeface="Intel Clear" panose="020B0604020203020204" pitchFamily="34" charset="0"/>
                          <a:ea typeface="MS Mincho" panose="02020609040205080304" pitchFamily="49" charset="-128"/>
                          <a:cs typeface="Times New Roman" panose="02020603050405020304" pitchFamily="18" charset="0"/>
                        </a:rPr>
                        <a:t>-</a:t>
                      </a:r>
                      <a:r>
                        <a:rPr lang="en-US" sz="1000" dirty="0" err="1" smtClean="0">
                          <a:effectLst/>
                          <a:latin typeface="Intel Clear" panose="020B0604020203020204" pitchFamily="34" charset="0"/>
                          <a:ea typeface="MS Mincho" panose="02020609040205080304" pitchFamily="49" charset="-128"/>
                          <a:cs typeface="Times New Roman" panose="02020603050405020304" pitchFamily="18" charset="0"/>
                        </a:rPr>
                        <a:t>libc</a:t>
                      </a:r>
                      <a:r>
                        <a:rPr lang="en-US" sz="1000" dirty="0" smtClean="0">
                          <a:effectLst/>
                          <a:latin typeface="Intel Clear" panose="020B0604020203020204" pitchFamily="34" charset="0"/>
                          <a:ea typeface="MS Mincho" panose="02020609040205080304" pitchFamily="49" charset="-128"/>
                          <a:cs typeface="Times New Roman" panose="02020603050405020304" pitchFamily="18" charset="0"/>
                        </a:rPr>
                        <a:t>-wrapper will</a:t>
                      </a:r>
                      <a:r>
                        <a:rPr lang="en-US" sz="1000" baseline="0" dirty="0" smtClean="0">
                          <a:effectLst/>
                          <a:latin typeface="Intel Clear" panose="020B0604020203020204" pitchFamily="34" charset="0"/>
                          <a:ea typeface="MS Mincho" panose="02020609040205080304" pitchFamily="49" charset="-128"/>
                          <a:cs typeface="Times New Roman" panose="02020603050405020304" pitchFamily="18" charset="0"/>
                        </a:rPr>
                        <a:t> be available publicly on the </a:t>
                      </a:r>
                      <a:r>
                        <a:rPr lang="en-US" sz="1000" baseline="0" dirty="0" err="1" smtClean="0">
                          <a:effectLst/>
                          <a:latin typeface="Intel Clear" panose="020B0604020203020204" pitchFamily="34" charset="0"/>
                          <a:ea typeface="MS Mincho" panose="02020609040205080304" pitchFamily="49" charset="-128"/>
                          <a:cs typeface="Times New Roman" panose="02020603050405020304" pitchFamily="18" charset="0"/>
                        </a:rPr>
                        <a:t>github</a:t>
                      </a:r>
                      <a:r>
                        <a:rPr lang="en-US" sz="1000" baseline="0" dirty="0" smtClean="0">
                          <a:effectLst/>
                          <a:latin typeface="Intel Clear" panose="020B0604020203020204" pitchFamily="34" charset="0"/>
                          <a:ea typeface="MS Mincho" panose="02020609040205080304" pitchFamily="49" charset="-128"/>
                          <a:cs typeface="Times New Roman" panose="02020603050405020304" pitchFamily="18" charset="0"/>
                        </a:rPr>
                        <a:t> site.</a:t>
                      </a:r>
                      <a:endParaRPr lang="en-US" sz="1000" dirty="0">
                        <a:effectLst/>
                        <a:latin typeface="Intel Clear" panose="020B0604020203020204" pitchFamily="34" charset="0"/>
                        <a:ea typeface="MS Mincho" panose="02020609040205080304" pitchFamily="49" charset="-128"/>
                        <a:cs typeface="Times New Roman" panose="02020603050405020304" pitchFamily="18" charset="0"/>
                      </a:endParaRPr>
                    </a:p>
                  </a:txBody>
                  <a:tcPr marL="0" marR="0" marT="0" marB="0"/>
                </a:tc>
              </a:tr>
              <a:tr h="4343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srgbClr val="00FF00"/>
                          </a:solidFill>
                        </a:rPr>
                        <a:t>√</a:t>
                      </a:r>
                      <a:endParaRPr lang="en-US" sz="1400" dirty="0" smtClean="0">
                        <a:solidFill>
                          <a:srgbClr val="00FF00"/>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45720" marR="45720" anchor="ctr"/>
                </a:tc>
                <a:tc>
                  <a:txBody>
                    <a:bodyPr/>
                    <a:lstStyle/>
                    <a:p>
                      <a:pPr marL="0" marR="0">
                        <a:spcBef>
                          <a:spcPts val="0"/>
                        </a:spcBef>
                        <a:spcAft>
                          <a:spcPts val="0"/>
                        </a:spcAft>
                      </a:pPr>
                      <a:r>
                        <a:rPr lang="en-US" sz="1100" dirty="0">
                          <a:effectLst/>
                          <a:latin typeface="Intel Clear" panose="020B0604020203020204" pitchFamily="34" charset="0"/>
                          <a:ea typeface="MS Mincho" panose="02020609040205080304" pitchFamily="49" charset="-128"/>
                          <a:cs typeface="Times New Roman" panose="02020603050405020304" pitchFamily="18" charset="0"/>
                        </a:rPr>
                        <a:t>Certainty of a BU intercept</a:t>
                      </a:r>
                      <a:endParaRPr lang="en-US" sz="1100" dirty="0">
                        <a:effectLst/>
                        <a:latin typeface="Cambria" panose="02040503050406030204" pitchFamily="18" charset="0"/>
                        <a:ea typeface="MS Mincho" panose="02020609040205080304" pitchFamily="49" charset="-128"/>
                        <a:cs typeface="Times New Roman" panose="02020603050405020304" pitchFamily="18" charset="0"/>
                      </a:endParaRPr>
                    </a:p>
                  </a:txBody>
                  <a:tcPr marL="0" marR="0" marT="0" marB="0"/>
                </a:tc>
                <a:tc>
                  <a:txBody>
                    <a:bodyPr/>
                    <a:lstStyle/>
                    <a:p>
                      <a:pPr marL="0" marR="0">
                        <a:spcBef>
                          <a:spcPts val="0"/>
                        </a:spcBef>
                        <a:spcAft>
                          <a:spcPts val="0"/>
                        </a:spcAft>
                      </a:pPr>
                      <a:r>
                        <a:rPr lang="en-US" sz="1000" dirty="0">
                          <a:effectLst/>
                          <a:latin typeface="Intel Clear" panose="020B0604020203020204" pitchFamily="34" charset="0"/>
                          <a:ea typeface="MS Mincho" panose="02020609040205080304" pitchFamily="49" charset="-128"/>
                          <a:cs typeface="Times New Roman" panose="02020603050405020304" pitchFamily="18" charset="0"/>
                        </a:rPr>
                        <a:t>Are we certain there is a clear intercept to BU processes or products for the </a:t>
                      </a:r>
                      <a:r>
                        <a:rPr lang="en-US" sz="1000" dirty="0" smtClean="0">
                          <a:effectLst/>
                          <a:latin typeface="Intel Clear" panose="020B0604020203020204" pitchFamily="34" charset="0"/>
                          <a:ea typeface="MS Mincho" panose="02020609040205080304" pitchFamily="49" charset="-128"/>
                          <a:cs typeface="Times New Roman" panose="02020603050405020304" pitchFamily="18" charset="0"/>
                        </a:rPr>
                        <a:t>technology we are transferring?</a:t>
                      </a:r>
                      <a:endParaRPr lang="en-US" sz="1000" dirty="0">
                        <a:effectLst/>
                        <a:latin typeface="Intel Clear" panose="020B0604020203020204" pitchFamily="34" charset="0"/>
                        <a:ea typeface="MS Mincho" panose="02020609040205080304" pitchFamily="49" charset="-128"/>
                        <a:cs typeface="Times New Roman" panose="02020603050405020304" pitchFamily="18" charset="0"/>
                      </a:endParaRPr>
                    </a:p>
                  </a:txBody>
                  <a:tcPr marL="0" marR="0" marT="0"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000" kern="1200" baseline="0" dirty="0" smtClean="0">
                          <a:solidFill>
                            <a:schemeClr val="dk1"/>
                          </a:solidFill>
                          <a:effectLst/>
                          <a:latin typeface="Intel Clear" panose="020B0604020203020204" pitchFamily="34" charset="0"/>
                          <a:ea typeface="MS Mincho" panose="02020609040205080304" pitchFamily="49" charset="-128"/>
                          <a:cs typeface="Times New Roman" panose="02020603050405020304" pitchFamily="18" charset="0"/>
                        </a:rPr>
                        <a:t>The SSG/OTC Node.js team is planning to push a software patch merge request.</a:t>
                      </a:r>
                      <a:endParaRPr lang="en-US" altLang="zh-TW" sz="1000" kern="1200" dirty="0" smtClean="0">
                        <a:solidFill>
                          <a:schemeClr val="dk1"/>
                        </a:solidFill>
                        <a:effectLst/>
                        <a:latin typeface="Intel Clear" panose="020B0604020203020204" pitchFamily="34" charset="0"/>
                        <a:ea typeface="MS Mincho" panose="02020609040205080304" pitchFamily="49" charset="-128"/>
                        <a:cs typeface="Times New Roman" panose="02020603050405020304" pitchFamily="18" charset="0"/>
                      </a:endParaRPr>
                    </a:p>
                  </a:txBody>
                  <a:tcPr marL="0" marR="0" marT="0" marB="0"/>
                </a:tc>
              </a:tr>
              <a:tr h="33615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srgbClr val="00FF00"/>
                          </a:solidFill>
                        </a:rPr>
                        <a:t>√</a:t>
                      </a:r>
                      <a:endParaRPr lang="en-US" sz="1400" dirty="0" smtClean="0">
                        <a:solidFill>
                          <a:srgbClr val="00FF00"/>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45720" marR="45720" anchor="ctr"/>
                </a:tc>
                <a:tc>
                  <a:txBody>
                    <a:bodyPr/>
                    <a:lstStyle/>
                    <a:p>
                      <a:pPr marL="0" marR="0">
                        <a:spcBef>
                          <a:spcPts val="0"/>
                        </a:spcBef>
                        <a:spcAft>
                          <a:spcPts val="0"/>
                        </a:spcAft>
                      </a:pPr>
                      <a:r>
                        <a:rPr lang="en-US" sz="1100" dirty="0">
                          <a:effectLst/>
                          <a:latin typeface="Intel Clear" panose="020B0604020203020204" pitchFamily="34" charset="0"/>
                          <a:ea typeface="MS Mincho" panose="02020609040205080304" pitchFamily="49" charset="-128"/>
                          <a:cs typeface="Times New Roman" panose="02020603050405020304" pitchFamily="18" charset="0"/>
                        </a:rPr>
                        <a:t>Competitive Position</a:t>
                      </a:r>
                      <a:endParaRPr lang="en-US" sz="1100" dirty="0">
                        <a:effectLst/>
                        <a:latin typeface="Cambria" panose="02040503050406030204" pitchFamily="18" charset="0"/>
                        <a:ea typeface="MS Mincho" panose="02020609040205080304" pitchFamily="49" charset="-128"/>
                        <a:cs typeface="Times New Roman" panose="02020603050405020304" pitchFamily="18" charset="0"/>
                      </a:endParaRPr>
                    </a:p>
                  </a:txBody>
                  <a:tcPr marL="0" marR="0" marT="0" marB="0"/>
                </a:tc>
                <a:tc>
                  <a:txBody>
                    <a:bodyPr/>
                    <a:lstStyle/>
                    <a:p>
                      <a:pPr marL="0" marR="0">
                        <a:spcBef>
                          <a:spcPts val="0"/>
                        </a:spcBef>
                        <a:spcAft>
                          <a:spcPts val="0"/>
                        </a:spcAft>
                      </a:pPr>
                      <a:r>
                        <a:rPr lang="en-US" sz="1000" dirty="0">
                          <a:effectLst/>
                          <a:latin typeface="Intel Clear" panose="020B0604020203020204" pitchFamily="34" charset="0"/>
                          <a:ea typeface="MS Mincho" panose="02020609040205080304" pitchFamily="49" charset="-128"/>
                          <a:cs typeface="Times New Roman" panose="02020603050405020304" pitchFamily="18" charset="0"/>
                        </a:rPr>
                        <a:t>Has the competitive position been tested </a:t>
                      </a:r>
                      <a:r>
                        <a:rPr lang="en-US" sz="1000" dirty="0" smtClean="0">
                          <a:effectLst/>
                          <a:latin typeface="Intel Clear" panose="020B0604020203020204" pitchFamily="34" charset="0"/>
                          <a:ea typeface="MS Mincho" panose="02020609040205080304" pitchFamily="49" charset="-128"/>
                          <a:cs typeface="Times New Roman" panose="02020603050405020304" pitchFamily="18" charset="0"/>
                        </a:rPr>
                        <a:t>both </a:t>
                      </a:r>
                      <a:r>
                        <a:rPr lang="en-US" sz="1000" dirty="0">
                          <a:effectLst/>
                          <a:latin typeface="Intel Clear" panose="020B0604020203020204" pitchFamily="34" charset="0"/>
                          <a:ea typeface="MS Mincho" panose="02020609040205080304" pitchFamily="49" charset="-128"/>
                          <a:cs typeface="Times New Roman" panose="02020603050405020304" pitchFamily="18" charset="0"/>
                        </a:rPr>
                        <a:t>internally and externally? Is there a clear articulation of Intel value and a clear definition of success?</a:t>
                      </a:r>
                    </a:p>
                  </a:txBody>
                  <a:tcPr marL="0" marR="0" marT="0"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effectLst/>
                          <a:latin typeface="Intel Clear" panose="020B0604020203020204" pitchFamily="34" charset="0"/>
                          <a:ea typeface="MS Mincho" panose="02020609040205080304" pitchFamily="49" charset="-128"/>
                          <a:cs typeface="Times New Roman" panose="02020603050405020304" pitchFamily="18" charset="0"/>
                        </a:rPr>
                        <a:t>L</a:t>
                      </a:r>
                      <a:r>
                        <a:rPr lang="en-US" sz="1000" kern="1200" baseline="0" dirty="0" smtClean="0">
                          <a:solidFill>
                            <a:schemeClr val="dk1"/>
                          </a:solidFill>
                          <a:effectLst/>
                          <a:latin typeface="Intel Clear" panose="020B0604020203020204" pitchFamily="34" charset="0"/>
                          <a:ea typeface="MS Mincho" panose="02020609040205080304" pitchFamily="49" charset="-128"/>
                          <a:cs typeface="Times New Roman" panose="02020603050405020304" pitchFamily="18" charset="0"/>
                        </a:rPr>
                        <a:t>eading packet processing libraries for IA. </a:t>
                      </a:r>
                      <a:r>
                        <a:rPr lang="en-US" sz="1000" kern="1200" dirty="0" smtClean="0">
                          <a:solidFill>
                            <a:schemeClr val="dk1"/>
                          </a:solidFill>
                          <a:effectLst/>
                          <a:latin typeface="Intel Clear" panose="020B0604020203020204" pitchFamily="34" charset="0"/>
                          <a:ea typeface="MS Mincho" panose="02020609040205080304" pitchFamily="49" charset="-128"/>
                          <a:cs typeface="Times New Roman" panose="02020603050405020304" pitchFamily="18" charset="0"/>
                        </a:rPr>
                        <a:t>Competitive position is</a:t>
                      </a:r>
                      <a:r>
                        <a:rPr lang="en-US" sz="1000" kern="1200" baseline="0" dirty="0" smtClean="0">
                          <a:solidFill>
                            <a:schemeClr val="dk1"/>
                          </a:solidFill>
                          <a:effectLst/>
                          <a:latin typeface="Intel Clear" panose="020B0604020203020204" pitchFamily="34" charset="0"/>
                          <a:ea typeface="MS Mincho" panose="02020609040205080304" pitchFamily="49" charset="-128"/>
                          <a:cs typeface="Times New Roman" panose="02020603050405020304" pitchFamily="18" charset="0"/>
                        </a:rPr>
                        <a:t> </a:t>
                      </a:r>
                      <a:r>
                        <a:rPr lang="en-US" sz="1000" kern="1200" dirty="0" smtClean="0">
                          <a:solidFill>
                            <a:schemeClr val="dk1"/>
                          </a:solidFill>
                          <a:effectLst/>
                          <a:latin typeface="Intel Clear" panose="020B0604020203020204" pitchFamily="34" charset="0"/>
                          <a:ea typeface="MS Mincho" panose="02020609040205080304" pitchFamily="49" charset="-128"/>
                          <a:cs typeface="Times New Roman" panose="02020603050405020304" pitchFamily="18" charset="0"/>
                        </a:rPr>
                        <a:t>understood. Enhanced</a:t>
                      </a:r>
                      <a:r>
                        <a:rPr lang="en-US" sz="1000" kern="1200" baseline="0" dirty="0" smtClean="0">
                          <a:solidFill>
                            <a:schemeClr val="dk1"/>
                          </a:solidFill>
                          <a:effectLst/>
                          <a:latin typeface="Intel Clear" panose="020B0604020203020204" pitchFamily="34" charset="0"/>
                          <a:ea typeface="MS Mincho" panose="02020609040205080304" pitchFamily="49" charset="-128"/>
                          <a:cs typeface="Times New Roman" panose="02020603050405020304" pitchFamily="18" charset="0"/>
                        </a:rPr>
                        <a:t> networking performance is desired in node.js community.</a:t>
                      </a:r>
                      <a:endParaRPr lang="en-US" sz="1000" kern="1200" dirty="0" smtClean="0">
                        <a:solidFill>
                          <a:schemeClr val="dk1"/>
                        </a:solidFill>
                        <a:effectLst/>
                        <a:latin typeface="Intel Clear" panose="020B0604020203020204" pitchFamily="34" charset="0"/>
                        <a:ea typeface="MS Mincho" panose="02020609040205080304" pitchFamily="49" charset="-128"/>
                        <a:cs typeface="Times New Roman" panose="02020603050405020304" pitchFamily="18" charset="0"/>
                      </a:endParaRPr>
                    </a:p>
                  </a:txBody>
                  <a:tcPr marL="0" marR="0" marT="0" marB="0"/>
                </a:tc>
              </a:tr>
              <a:tr h="4343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srgbClr val="00FF00"/>
                          </a:solidFill>
                        </a:rPr>
                        <a:t>√</a:t>
                      </a:r>
                      <a:endParaRPr lang="en-US" sz="1400" dirty="0" smtClean="0">
                        <a:solidFill>
                          <a:srgbClr val="00FF00"/>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45720" marR="45720" anchor="ctr"/>
                </a:tc>
                <a:tc>
                  <a:txBody>
                    <a:bodyPr/>
                    <a:lstStyle/>
                    <a:p>
                      <a:pPr marL="0" marR="0">
                        <a:spcBef>
                          <a:spcPts val="0"/>
                        </a:spcBef>
                        <a:spcAft>
                          <a:spcPts val="0"/>
                        </a:spcAft>
                      </a:pPr>
                      <a:r>
                        <a:rPr lang="en-US" sz="1100" dirty="0">
                          <a:effectLst/>
                          <a:latin typeface="Intel Clear" panose="020B0604020203020204" pitchFamily="34" charset="0"/>
                          <a:ea typeface="MS Mincho" panose="02020609040205080304" pitchFamily="49" charset="-128"/>
                          <a:cs typeface="Times New Roman" panose="02020603050405020304" pitchFamily="18" charset="0"/>
                        </a:rPr>
                        <a:t>Ecosystem Engagement</a:t>
                      </a:r>
                      <a:endParaRPr lang="en-US" sz="1100" dirty="0">
                        <a:effectLst/>
                        <a:latin typeface="Cambria" panose="02040503050406030204" pitchFamily="18" charset="0"/>
                        <a:ea typeface="MS Mincho" panose="02020609040205080304" pitchFamily="49" charset="-128"/>
                        <a:cs typeface="Times New Roman" panose="02020603050405020304" pitchFamily="18" charset="0"/>
                      </a:endParaRPr>
                    </a:p>
                  </a:txBody>
                  <a:tcPr marL="0" marR="0" marT="0"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smtClean="0">
                          <a:effectLst/>
                          <a:latin typeface="Intel Clear" panose="020B0604020203020204" pitchFamily="34" charset="0"/>
                          <a:ea typeface="MS Mincho" panose="02020609040205080304" pitchFamily="49" charset="-128"/>
                          <a:cs typeface="Times New Roman" panose="02020603050405020304" pitchFamily="18" charset="0"/>
                        </a:rPr>
                        <a:t>Is additional ecosystem engagement required?  What</a:t>
                      </a:r>
                      <a:r>
                        <a:rPr lang="en-US" sz="1000" baseline="0" dirty="0" smtClean="0">
                          <a:effectLst/>
                          <a:latin typeface="Intel Clear" panose="020B0604020203020204" pitchFamily="34" charset="0"/>
                          <a:ea typeface="MS Mincho" panose="02020609040205080304" pitchFamily="49" charset="-128"/>
                          <a:cs typeface="Times New Roman" panose="02020603050405020304" pitchFamily="18" charset="0"/>
                        </a:rPr>
                        <a:t> is IL’s / BU’s role during the transfer phase?</a:t>
                      </a:r>
                      <a:endParaRPr lang="en-US" sz="1000" dirty="0" smtClean="0">
                        <a:effectLst/>
                        <a:latin typeface="Intel Clear" panose="020B0604020203020204" pitchFamily="34" charset="0"/>
                        <a:ea typeface="MS Mincho" panose="02020609040205080304" pitchFamily="49" charset="-128"/>
                        <a:cs typeface="Times New Roman" panose="02020603050405020304" pitchFamily="18" charset="0"/>
                      </a:endParaRPr>
                    </a:p>
                  </a:txBody>
                  <a:tcPr marL="0" marR="0" marT="0" marB="0"/>
                </a:tc>
                <a:tc>
                  <a:txBody>
                    <a:bodyPr/>
                    <a:lstStyle/>
                    <a:p>
                      <a:pPr marL="0" marR="0">
                        <a:spcBef>
                          <a:spcPts val="0"/>
                        </a:spcBef>
                        <a:spcAft>
                          <a:spcPts val="0"/>
                        </a:spcAft>
                      </a:pPr>
                      <a:r>
                        <a:rPr lang="en-US" sz="1000" dirty="0" smtClean="0">
                          <a:effectLst/>
                          <a:latin typeface="Intel Clear" panose="020B0604020203020204" pitchFamily="34" charset="0"/>
                          <a:ea typeface="MS Mincho" panose="02020609040205080304" pitchFamily="49" charset="-128"/>
                          <a:cs typeface="Times New Roman" panose="02020603050405020304" pitchFamily="18" charset="0"/>
                        </a:rPr>
                        <a:t>Yes.</a:t>
                      </a:r>
                      <a:r>
                        <a:rPr lang="en-US" sz="1000" baseline="0" dirty="0" smtClean="0">
                          <a:effectLst/>
                          <a:latin typeface="Intel Clear" panose="020B0604020203020204" pitchFamily="34" charset="0"/>
                          <a:ea typeface="MS Mincho" panose="02020609040205080304" pitchFamily="49" charset="-128"/>
                          <a:cs typeface="Times New Roman" panose="02020603050405020304" pitchFamily="18" charset="0"/>
                        </a:rPr>
                        <a:t> SSG engagement is needed to move node.js applications to support </a:t>
                      </a:r>
                      <a:r>
                        <a:rPr lang="en-US" sz="1000" baseline="0" dirty="0" err="1" smtClean="0">
                          <a:effectLst/>
                          <a:latin typeface="Intel Clear" panose="020B0604020203020204" pitchFamily="34" charset="0"/>
                          <a:ea typeface="MS Mincho" panose="02020609040205080304" pitchFamily="49" charset="-128"/>
                          <a:cs typeface="Times New Roman" panose="02020603050405020304" pitchFamily="18" charset="0"/>
                        </a:rPr>
                        <a:t>mTCP</a:t>
                      </a:r>
                      <a:r>
                        <a:rPr lang="en-US" sz="1000" baseline="0" dirty="0" smtClean="0">
                          <a:effectLst/>
                          <a:latin typeface="Intel Clear" panose="020B0604020203020204" pitchFamily="34" charset="0"/>
                          <a:ea typeface="MS Mincho" panose="02020609040205080304" pitchFamily="49" charset="-128"/>
                          <a:cs typeface="Times New Roman" panose="02020603050405020304" pitchFamily="18" charset="0"/>
                        </a:rPr>
                        <a:t>.</a:t>
                      </a:r>
                      <a:endParaRPr lang="en-US" sz="1000" dirty="0">
                        <a:effectLst/>
                        <a:latin typeface="Intel Clear" panose="020B0604020203020204" pitchFamily="34" charset="0"/>
                        <a:ea typeface="MS Mincho" panose="02020609040205080304" pitchFamily="49" charset="-128"/>
                        <a:cs typeface="Times New Roman" panose="02020603050405020304" pitchFamily="18" charset="0"/>
                      </a:endParaRPr>
                    </a:p>
                  </a:txBody>
                  <a:tcPr marL="0" marR="0" marT="0" marB="0"/>
                </a:tc>
              </a:tr>
              <a:tr h="30861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srgbClr val="00FF00"/>
                          </a:solidFill>
                        </a:rPr>
                        <a:t>√</a:t>
                      </a:r>
                      <a:endParaRPr lang="en-US" sz="1400" dirty="0" smtClean="0">
                        <a:effectLst/>
                        <a:latin typeface="Intel Clear" panose="020B0604020203020204" pitchFamily="34" charset="0"/>
                        <a:ea typeface="MS Mincho" panose="02020609040205080304" pitchFamily="49" charset="-128"/>
                        <a:cs typeface="Times New Roman" panose="02020603050405020304" pitchFamily="18" charset="0"/>
                      </a:endParaRPr>
                    </a:p>
                  </a:txBody>
                  <a:tcPr marL="45720" marR="45720" anchor="ctr"/>
                </a:tc>
                <a:tc>
                  <a:txBody>
                    <a:bodyPr/>
                    <a:lstStyle/>
                    <a:p>
                      <a:pPr marL="0" marR="0">
                        <a:spcBef>
                          <a:spcPts val="0"/>
                        </a:spcBef>
                        <a:spcAft>
                          <a:spcPts val="0"/>
                        </a:spcAft>
                      </a:pPr>
                      <a:r>
                        <a:rPr lang="en-US" sz="1100" dirty="0">
                          <a:effectLst/>
                          <a:latin typeface="Intel Clear" panose="020B0604020203020204" pitchFamily="34" charset="0"/>
                          <a:ea typeface="MS Mincho" panose="02020609040205080304" pitchFamily="49" charset="-128"/>
                          <a:cs typeface="Times New Roman" panose="02020603050405020304" pitchFamily="18" charset="0"/>
                        </a:rPr>
                        <a:t>Business Plan</a:t>
                      </a:r>
                      <a:endParaRPr lang="en-US" sz="1100" dirty="0">
                        <a:effectLst/>
                        <a:latin typeface="Cambria" panose="02040503050406030204" pitchFamily="18" charset="0"/>
                        <a:ea typeface="MS Mincho" panose="02020609040205080304" pitchFamily="49" charset="-128"/>
                        <a:cs typeface="Times New Roman" panose="02020603050405020304" pitchFamily="18" charset="0"/>
                      </a:endParaRPr>
                    </a:p>
                  </a:txBody>
                  <a:tcPr marL="0" marR="0" marT="0" marB="0"/>
                </a:tc>
                <a:tc>
                  <a:txBody>
                    <a:bodyPr/>
                    <a:lstStyle/>
                    <a:p>
                      <a:pPr marL="0" marR="0">
                        <a:spcBef>
                          <a:spcPts val="0"/>
                        </a:spcBef>
                        <a:spcAft>
                          <a:spcPts val="0"/>
                        </a:spcAft>
                      </a:pPr>
                      <a:r>
                        <a:rPr lang="en-US" sz="1000" dirty="0" smtClean="0">
                          <a:effectLst/>
                          <a:latin typeface="Intel Clear" panose="020B0604020203020204" pitchFamily="34" charset="0"/>
                          <a:ea typeface="MS Mincho" panose="02020609040205080304" pitchFamily="49" charset="-128"/>
                          <a:cs typeface="Times New Roman" panose="02020603050405020304" pitchFamily="18" charset="0"/>
                        </a:rPr>
                        <a:t>Does the business unit have a go-to-market </a:t>
                      </a:r>
                      <a:r>
                        <a:rPr lang="en-US" sz="1000" dirty="0">
                          <a:effectLst/>
                          <a:latin typeface="Intel Clear" panose="020B0604020203020204" pitchFamily="34" charset="0"/>
                          <a:ea typeface="MS Mincho" panose="02020609040205080304" pitchFamily="49" charset="-128"/>
                          <a:cs typeface="Times New Roman" panose="02020603050405020304" pitchFamily="18" charset="0"/>
                        </a:rPr>
                        <a:t>plan </a:t>
                      </a:r>
                      <a:r>
                        <a:rPr lang="en-US" sz="1000" dirty="0" smtClean="0">
                          <a:effectLst/>
                          <a:latin typeface="Intel Clear" panose="020B0604020203020204" pitchFamily="34" charset="0"/>
                          <a:ea typeface="MS Mincho" panose="02020609040205080304" pitchFamily="49" charset="-128"/>
                          <a:cs typeface="Times New Roman" panose="02020603050405020304" pitchFamily="18" charset="0"/>
                        </a:rPr>
                        <a:t>for this technology</a:t>
                      </a:r>
                      <a:r>
                        <a:rPr lang="en-US" sz="1000" baseline="0" dirty="0" smtClean="0">
                          <a:effectLst/>
                          <a:latin typeface="Intel Clear" panose="020B0604020203020204" pitchFamily="34" charset="0"/>
                          <a:ea typeface="MS Mincho" panose="02020609040205080304" pitchFamily="49" charset="-128"/>
                          <a:cs typeface="Times New Roman" panose="02020603050405020304" pitchFamily="18" charset="0"/>
                        </a:rPr>
                        <a:t> transfer</a:t>
                      </a:r>
                      <a:r>
                        <a:rPr lang="en-US" sz="1000" dirty="0" smtClean="0">
                          <a:effectLst/>
                          <a:latin typeface="Intel Clear" panose="020B0604020203020204" pitchFamily="34" charset="0"/>
                          <a:ea typeface="MS Mincho" panose="02020609040205080304" pitchFamily="49" charset="-128"/>
                          <a:cs typeface="Times New Roman" panose="02020603050405020304" pitchFamily="18" charset="0"/>
                        </a:rPr>
                        <a:t>?</a:t>
                      </a:r>
                      <a:endParaRPr lang="en-US" sz="1000" dirty="0">
                        <a:effectLst/>
                        <a:latin typeface="Intel Clear" panose="020B0604020203020204" pitchFamily="34" charset="0"/>
                        <a:ea typeface="MS Mincho" panose="02020609040205080304" pitchFamily="49" charset="-128"/>
                        <a:cs typeface="Times New Roman" panose="02020603050405020304" pitchFamily="18" charset="0"/>
                      </a:endParaRPr>
                    </a:p>
                  </a:txBody>
                  <a:tcPr marL="0" marR="0" marT="0" marB="0"/>
                </a:tc>
                <a:tc>
                  <a:txBody>
                    <a:bodyPr/>
                    <a:lstStyle/>
                    <a:p>
                      <a:pPr marL="0" marR="0">
                        <a:spcBef>
                          <a:spcPts val="0"/>
                        </a:spcBef>
                        <a:spcAft>
                          <a:spcPts val="0"/>
                        </a:spcAft>
                      </a:pPr>
                      <a:r>
                        <a:rPr lang="en-US" sz="1000" kern="1200" baseline="0" dirty="0" err="1" smtClean="0">
                          <a:solidFill>
                            <a:schemeClr val="dk1"/>
                          </a:solidFill>
                          <a:effectLst/>
                          <a:latin typeface="Intel Clear" panose="020B0604020203020204" pitchFamily="34" charset="0"/>
                          <a:ea typeface="MS Mincho" panose="02020609040205080304" pitchFamily="49" charset="-128"/>
                          <a:cs typeface="Times New Roman" panose="02020603050405020304" pitchFamily="18" charset="0"/>
                        </a:rPr>
                        <a:t>mTCP</a:t>
                      </a:r>
                      <a:r>
                        <a:rPr lang="en-US" sz="1000" kern="1200" baseline="0" dirty="0" smtClean="0">
                          <a:solidFill>
                            <a:schemeClr val="dk1"/>
                          </a:solidFill>
                          <a:effectLst/>
                          <a:latin typeface="Intel Clear" panose="020B0604020203020204" pitchFamily="34" charset="0"/>
                          <a:ea typeface="MS Mincho" panose="02020609040205080304" pitchFamily="49" charset="-128"/>
                          <a:cs typeface="Times New Roman" panose="02020603050405020304" pitchFamily="18" charset="0"/>
                        </a:rPr>
                        <a:t> is a key ingredient to accelerate various applications, in this case Node.js</a:t>
                      </a:r>
                      <a:endParaRPr lang="en-US" sz="1000" dirty="0">
                        <a:effectLst/>
                        <a:latin typeface="Intel Clear" panose="020B0604020203020204" pitchFamily="34" charset="0"/>
                        <a:ea typeface="MS Mincho" panose="02020609040205080304" pitchFamily="49" charset="-128"/>
                        <a:cs typeface="Times New Roman" panose="02020603050405020304" pitchFamily="18" charset="0"/>
                      </a:endParaRPr>
                    </a:p>
                  </a:txBody>
                  <a:tcPr marL="0" marR="0" marT="0" marB="0"/>
                </a:tc>
              </a:tr>
              <a:tr h="427436">
                <a:tc>
                  <a:txBody>
                    <a:bodyPr/>
                    <a:lstStyle/>
                    <a:p>
                      <a:pPr marL="0" marR="0" algn="ctr">
                        <a:spcBef>
                          <a:spcPts val="0"/>
                        </a:spcBef>
                        <a:spcAft>
                          <a:spcPts val="0"/>
                        </a:spcAft>
                      </a:pPr>
                      <a:r>
                        <a:rPr lang="en-US" sz="1400" dirty="0" smtClean="0">
                          <a:solidFill>
                            <a:srgbClr val="00FF00"/>
                          </a:solidFill>
                        </a:rPr>
                        <a:t>√</a:t>
                      </a:r>
                      <a:endParaRPr lang="en-US" sz="1400" dirty="0">
                        <a:effectLst/>
                        <a:latin typeface="Intel Clear" panose="020B0604020203020204" pitchFamily="34" charset="0"/>
                        <a:ea typeface="MS Mincho" panose="02020609040205080304" pitchFamily="49" charset="-128"/>
                        <a:cs typeface="Times New Roman" panose="02020603050405020304" pitchFamily="18" charset="0"/>
                      </a:endParaRPr>
                    </a:p>
                  </a:txBody>
                  <a:tcPr marL="45720" marR="45720" anchor="ctr"/>
                </a:tc>
                <a:tc>
                  <a:txBody>
                    <a:bodyPr/>
                    <a:lstStyle/>
                    <a:p>
                      <a:pPr marL="0" marR="0">
                        <a:spcBef>
                          <a:spcPts val="0"/>
                        </a:spcBef>
                        <a:spcAft>
                          <a:spcPts val="0"/>
                        </a:spcAft>
                      </a:pPr>
                      <a:r>
                        <a:rPr lang="en-US" sz="1100" dirty="0" smtClean="0">
                          <a:effectLst/>
                          <a:latin typeface="Intel Clear" panose="020B0604020203020204" pitchFamily="34" charset="0"/>
                          <a:ea typeface="MS Mincho" panose="02020609040205080304" pitchFamily="49" charset="-128"/>
                          <a:cs typeface="Times New Roman" panose="02020603050405020304" pitchFamily="18" charset="0"/>
                        </a:rPr>
                        <a:t>Intellectual Property</a:t>
                      </a:r>
                      <a:endParaRPr lang="en-US" sz="1100" dirty="0">
                        <a:effectLst/>
                        <a:latin typeface="Intel Clear" panose="020B0604020203020204" pitchFamily="34" charset="0"/>
                        <a:ea typeface="MS Mincho" panose="02020609040205080304" pitchFamily="49" charset="-128"/>
                        <a:cs typeface="Times New Roman" panose="02020603050405020304" pitchFamily="18" charset="0"/>
                      </a:endParaRPr>
                    </a:p>
                  </a:txBody>
                  <a:tcPr marL="0" marR="0" marT="0" marB="0"/>
                </a:tc>
                <a:tc>
                  <a:txBody>
                    <a:bodyPr/>
                    <a:lstStyle/>
                    <a:p>
                      <a:pPr marL="0" marR="0">
                        <a:spcBef>
                          <a:spcPts val="0"/>
                        </a:spcBef>
                        <a:spcAft>
                          <a:spcPts val="0"/>
                        </a:spcAft>
                      </a:pPr>
                      <a:r>
                        <a:rPr lang="en-US" sz="1000" dirty="0" smtClean="0">
                          <a:effectLst/>
                          <a:latin typeface="Intel Clear" panose="020B0604020203020204" pitchFamily="34" charset="0"/>
                          <a:ea typeface="MS Mincho" panose="02020609040205080304" pitchFamily="49" charset="-128"/>
                          <a:cs typeface="Times New Roman" panose="02020603050405020304" pitchFamily="18" charset="0"/>
                        </a:rPr>
                        <a:t>Have key invention disclosures</a:t>
                      </a:r>
                      <a:r>
                        <a:rPr lang="en-US" sz="1000" baseline="0" dirty="0" smtClean="0">
                          <a:effectLst/>
                          <a:latin typeface="Intel Clear" panose="020B0604020203020204" pitchFamily="34" charset="0"/>
                          <a:ea typeface="MS Mincho" panose="02020609040205080304" pitchFamily="49" charset="-128"/>
                          <a:cs typeface="Times New Roman" panose="02020603050405020304" pitchFamily="18" charset="0"/>
                        </a:rPr>
                        <a:t> and/or patents been filed?  What additional filings are needed?  Has the </a:t>
                      </a:r>
                      <a:r>
                        <a:rPr lang="en-US" sz="1000" baseline="0" dirty="0" err="1" smtClean="0">
                          <a:effectLst/>
                          <a:latin typeface="Intel Clear" panose="020B0604020203020204" pitchFamily="34" charset="0"/>
                          <a:ea typeface="MS Mincho" panose="02020609040205080304" pitchFamily="49" charset="-128"/>
                          <a:cs typeface="Times New Roman" panose="02020603050405020304" pitchFamily="18" charset="0"/>
                        </a:rPr>
                        <a:t>PoC</a:t>
                      </a:r>
                      <a:r>
                        <a:rPr lang="en-US" sz="1000" baseline="0" dirty="0" smtClean="0">
                          <a:effectLst/>
                          <a:latin typeface="Intel Clear" panose="020B0604020203020204" pitchFamily="34" charset="0"/>
                          <a:ea typeface="MS Mincho" panose="02020609040205080304" pitchFamily="49" charset="-128"/>
                          <a:cs typeface="Times New Roman" panose="02020603050405020304" pitchFamily="18" charset="0"/>
                        </a:rPr>
                        <a:t> IP been uploaded to a secure repository such as the Research Reuse Repository or Secure </a:t>
                      </a:r>
                      <a:r>
                        <a:rPr lang="en-US" sz="1000" baseline="0" dirty="0" err="1" smtClean="0">
                          <a:effectLst/>
                          <a:latin typeface="Intel Clear" panose="020B0604020203020204" pitchFamily="34" charset="0"/>
                          <a:ea typeface="MS Mincho" panose="02020609040205080304" pitchFamily="49" charset="-128"/>
                          <a:cs typeface="Times New Roman" panose="02020603050405020304" pitchFamily="18" charset="0"/>
                        </a:rPr>
                        <a:t>Git</a:t>
                      </a:r>
                      <a:r>
                        <a:rPr lang="en-US" sz="1000" baseline="0" dirty="0" smtClean="0">
                          <a:effectLst/>
                          <a:latin typeface="Intel Clear" panose="020B0604020203020204" pitchFamily="34" charset="0"/>
                          <a:ea typeface="MS Mincho" panose="02020609040205080304" pitchFamily="49" charset="-128"/>
                          <a:cs typeface="Times New Roman" panose="02020603050405020304" pitchFamily="18" charset="0"/>
                        </a:rPr>
                        <a:t>?</a:t>
                      </a:r>
                      <a:endParaRPr lang="en-US" sz="1000" dirty="0" smtClean="0">
                        <a:effectLst/>
                        <a:latin typeface="Intel Clear" panose="020B0604020203020204" pitchFamily="34" charset="0"/>
                        <a:ea typeface="MS Mincho" panose="02020609040205080304" pitchFamily="49" charset="-128"/>
                        <a:cs typeface="Times New Roman" panose="02020603050405020304" pitchFamily="18" charset="0"/>
                      </a:endParaRPr>
                    </a:p>
                  </a:txBody>
                  <a:tcPr marL="0" marR="0" marT="0" marB="0"/>
                </a:tc>
                <a:tc>
                  <a:txBody>
                    <a:bodyPr/>
                    <a:lstStyle/>
                    <a:p>
                      <a:pPr marL="0" marR="0">
                        <a:spcBef>
                          <a:spcPts val="0"/>
                        </a:spcBef>
                        <a:spcAft>
                          <a:spcPts val="0"/>
                        </a:spcAft>
                      </a:pPr>
                      <a:r>
                        <a:rPr lang="en-US" sz="1000" dirty="0" smtClean="0">
                          <a:effectLst/>
                          <a:latin typeface="Intel Clear" panose="020B0604020203020204" pitchFamily="34" charset="0"/>
                          <a:ea typeface="MS Mincho" panose="02020609040205080304" pitchFamily="49" charset="-128"/>
                          <a:cs typeface="Times New Roman" panose="02020603050405020304" pitchFamily="18" charset="0"/>
                        </a:rPr>
                        <a:t>Yes.</a:t>
                      </a:r>
                      <a:r>
                        <a:rPr lang="en-US" sz="1000" baseline="0" dirty="0" smtClean="0">
                          <a:effectLst/>
                          <a:latin typeface="Intel Clear" panose="020B0604020203020204" pitchFamily="34" charset="0"/>
                          <a:ea typeface="MS Mincho" panose="02020609040205080304" pitchFamily="49" charset="-128"/>
                          <a:cs typeface="Times New Roman" panose="02020603050405020304" pitchFamily="18" charset="0"/>
                        </a:rPr>
                        <a:t> The </a:t>
                      </a:r>
                      <a:r>
                        <a:rPr lang="en-US" sz="1000" baseline="0" dirty="0" err="1" smtClean="0">
                          <a:effectLst/>
                          <a:latin typeface="Intel Clear" panose="020B0604020203020204" pitchFamily="34" charset="0"/>
                          <a:ea typeface="MS Mincho" panose="02020609040205080304" pitchFamily="49" charset="-128"/>
                          <a:cs typeface="Times New Roman" panose="02020603050405020304" pitchFamily="18" charset="0"/>
                        </a:rPr>
                        <a:t>libc</a:t>
                      </a:r>
                      <a:r>
                        <a:rPr lang="en-US" sz="1000" baseline="0" dirty="0" smtClean="0">
                          <a:effectLst/>
                          <a:latin typeface="Intel Clear" panose="020B0604020203020204" pitchFamily="34" charset="0"/>
                          <a:ea typeface="MS Mincho" panose="02020609040205080304" pitchFamily="49" charset="-128"/>
                          <a:cs typeface="Times New Roman" panose="02020603050405020304" pitchFamily="18" charset="0"/>
                        </a:rPr>
                        <a:t>-wrapper-branch is in the secure Intel </a:t>
                      </a:r>
                      <a:r>
                        <a:rPr lang="en-US" sz="1000" baseline="0" dirty="0" err="1" smtClean="0">
                          <a:effectLst/>
                          <a:latin typeface="Intel Clear" panose="020B0604020203020204" pitchFamily="34" charset="0"/>
                          <a:ea typeface="MS Mincho" panose="02020609040205080304" pitchFamily="49" charset="-128"/>
                          <a:cs typeface="Times New Roman" panose="02020603050405020304" pitchFamily="18" charset="0"/>
                        </a:rPr>
                        <a:t>github</a:t>
                      </a:r>
                      <a:r>
                        <a:rPr lang="en-US" sz="1000" baseline="0" dirty="0" smtClean="0">
                          <a:effectLst/>
                          <a:latin typeface="Intel Clear" panose="020B0604020203020204" pitchFamily="34" charset="0"/>
                          <a:ea typeface="MS Mincho" panose="02020609040205080304" pitchFamily="49" charset="-128"/>
                          <a:cs typeface="Times New Roman" panose="02020603050405020304" pitchFamily="18" charset="0"/>
                        </a:rPr>
                        <a:t> site.</a:t>
                      </a:r>
                      <a:endParaRPr lang="en-US" sz="1000" dirty="0">
                        <a:effectLst/>
                        <a:latin typeface="Intel Clear" panose="020B0604020203020204" pitchFamily="34" charset="0"/>
                        <a:ea typeface="MS Mincho" panose="02020609040205080304" pitchFamily="49" charset="-128"/>
                        <a:cs typeface="Times New Roman" panose="02020603050405020304" pitchFamily="18" charset="0"/>
                      </a:endParaRPr>
                    </a:p>
                  </a:txBody>
                  <a:tcPr marL="0" marR="0" marT="0" marB="0"/>
                </a:tc>
              </a:tr>
              <a:tr h="427436">
                <a:tc>
                  <a:txBody>
                    <a:bodyPr/>
                    <a:lstStyle/>
                    <a:p>
                      <a:pPr marL="0" marR="0" algn="ctr">
                        <a:spcBef>
                          <a:spcPts val="0"/>
                        </a:spcBef>
                        <a:spcAft>
                          <a:spcPts val="0"/>
                        </a:spcAft>
                      </a:pPr>
                      <a:endParaRPr lang="en-US" sz="1400" dirty="0">
                        <a:effectLst/>
                        <a:latin typeface="Intel Clear" panose="020B0604020203020204" pitchFamily="34" charset="0"/>
                        <a:ea typeface="MS Mincho" panose="02020609040205080304" pitchFamily="49" charset="-128"/>
                        <a:cs typeface="Times New Roman" panose="02020603050405020304" pitchFamily="18" charset="0"/>
                      </a:endParaRPr>
                    </a:p>
                  </a:txBody>
                  <a:tcPr marL="45720" marR="45720" anchor="ctr"/>
                </a:tc>
                <a:tc>
                  <a:txBody>
                    <a:bodyPr/>
                    <a:lstStyle/>
                    <a:p>
                      <a:pPr marL="0" marR="0">
                        <a:spcBef>
                          <a:spcPts val="0"/>
                        </a:spcBef>
                        <a:spcAft>
                          <a:spcPts val="0"/>
                        </a:spcAft>
                      </a:pPr>
                      <a:r>
                        <a:rPr lang="en-US" sz="1100" dirty="0" smtClean="0">
                          <a:effectLst/>
                          <a:latin typeface="Intel Clear" panose="020B0604020203020204" pitchFamily="34" charset="0"/>
                          <a:ea typeface="MS Mincho" panose="02020609040205080304" pitchFamily="49" charset="-128"/>
                          <a:cs typeface="Times New Roman" panose="02020603050405020304" pitchFamily="18" charset="0"/>
                        </a:rPr>
                        <a:t>Compliance</a:t>
                      </a:r>
                      <a:endParaRPr lang="en-US" sz="1100" dirty="0">
                        <a:effectLst/>
                        <a:latin typeface="Intel Clear" panose="020B0604020203020204" pitchFamily="34" charset="0"/>
                        <a:ea typeface="MS Mincho" panose="02020609040205080304" pitchFamily="49" charset="-128"/>
                        <a:cs typeface="Times New Roman" panose="02020603050405020304" pitchFamily="18" charset="0"/>
                      </a:endParaRPr>
                    </a:p>
                  </a:txBody>
                  <a:tcPr marL="0" marR="0" marT="0" marB="0"/>
                </a:tc>
                <a:tc>
                  <a:txBody>
                    <a:bodyPr/>
                    <a:lstStyle/>
                    <a:p>
                      <a:pPr marL="0" marR="0">
                        <a:spcBef>
                          <a:spcPts val="0"/>
                        </a:spcBef>
                        <a:spcAft>
                          <a:spcPts val="0"/>
                        </a:spcAft>
                      </a:pPr>
                      <a:r>
                        <a:rPr lang="en-US" sz="1000" dirty="0" smtClean="0">
                          <a:effectLst/>
                          <a:latin typeface="Intel Clear" panose="020B0604020203020204" pitchFamily="34" charset="0"/>
                          <a:ea typeface="MS Mincho" panose="02020609040205080304" pitchFamily="49" charset="-128"/>
                          <a:cs typeface="Times New Roman" panose="02020603050405020304" pitchFamily="18" charset="0"/>
                        </a:rPr>
                        <a:t>Have you</a:t>
                      </a:r>
                      <a:r>
                        <a:rPr lang="en-US" sz="1000" baseline="0" dirty="0" smtClean="0">
                          <a:effectLst/>
                          <a:latin typeface="Intel Clear" panose="020B0604020203020204" pitchFamily="34" charset="0"/>
                          <a:ea typeface="MS Mincho" panose="02020609040205080304" pitchFamily="49" charset="-128"/>
                          <a:cs typeface="Times New Roman" panose="02020603050405020304" pitchFamily="18" charset="0"/>
                        </a:rPr>
                        <a:t> completed the compliance questionnaire in your </a:t>
                      </a:r>
                      <a:r>
                        <a:rPr lang="en-US" sz="1000" baseline="0" dirty="0" err="1" smtClean="0">
                          <a:effectLst/>
                          <a:latin typeface="Intel Clear" panose="020B0604020203020204" pitchFamily="34" charset="0"/>
                          <a:ea typeface="MS Mincho" panose="02020609040205080304" pitchFamily="49" charset="-128"/>
                          <a:cs typeface="Times New Roman" panose="02020603050405020304" pitchFamily="18" charset="0"/>
                        </a:rPr>
                        <a:t>Workstream</a:t>
                      </a:r>
                      <a:r>
                        <a:rPr lang="en-US" sz="1000" baseline="0" dirty="0" smtClean="0">
                          <a:effectLst/>
                          <a:latin typeface="Intel Clear" panose="020B0604020203020204" pitchFamily="34" charset="0"/>
                          <a:ea typeface="MS Mincho" panose="02020609040205080304" pitchFamily="49" charset="-128"/>
                          <a:cs typeface="Times New Roman" panose="02020603050405020304" pitchFamily="18" charset="0"/>
                        </a:rPr>
                        <a:t> deliverable and aligned expectations with the BU? Include backup slide with screenshot of compliance summary and link to details.</a:t>
                      </a:r>
                      <a:endParaRPr lang="en-US" sz="1000" dirty="0" smtClean="0">
                        <a:effectLst/>
                        <a:latin typeface="Intel Clear" panose="020B0604020203020204" pitchFamily="34" charset="0"/>
                        <a:ea typeface="MS Mincho" panose="02020609040205080304" pitchFamily="49" charset="-128"/>
                        <a:cs typeface="Times New Roman" panose="02020603050405020304" pitchFamily="18" charset="0"/>
                      </a:endParaRPr>
                    </a:p>
                  </a:txBody>
                  <a:tcPr marL="0" marR="0" marT="0"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effectLst/>
                          <a:latin typeface="Intel Clear" panose="020B0604020203020204" pitchFamily="34" charset="0"/>
                          <a:ea typeface="MS Mincho" panose="02020609040205080304" pitchFamily="49" charset="-128"/>
                          <a:cs typeface="Times New Roman" panose="02020603050405020304" pitchFamily="18" charset="0"/>
                        </a:rPr>
                        <a:t>Process</a:t>
                      </a:r>
                      <a:r>
                        <a:rPr lang="en-US" sz="1000" kern="1200" baseline="0" dirty="0" smtClean="0">
                          <a:solidFill>
                            <a:schemeClr val="dk1"/>
                          </a:solidFill>
                          <a:effectLst/>
                          <a:latin typeface="Intel Clear" panose="020B0604020203020204" pitchFamily="34" charset="0"/>
                          <a:ea typeface="MS Mincho" panose="02020609040205080304" pitchFamily="49" charset="-128"/>
                          <a:cs typeface="Times New Roman" panose="02020603050405020304" pitchFamily="18" charset="0"/>
                        </a:rPr>
                        <a:t> started, will be done by Gate-3.</a:t>
                      </a:r>
                      <a:endParaRPr lang="en-US" sz="1000" kern="1200" dirty="0" smtClean="0">
                        <a:solidFill>
                          <a:schemeClr val="dk1"/>
                        </a:solidFill>
                        <a:effectLst/>
                        <a:latin typeface="Intel Clear" panose="020B0604020203020204" pitchFamily="34" charset="0"/>
                        <a:ea typeface="MS Mincho" panose="02020609040205080304" pitchFamily="49" charset="-128"/>
                        <a:cs typeface="Times New Roman" panose="02020603050405020304" pitchFamily="18" charset="0"/>
                      </a:endParaRPr>
                    </a:p>
                  </a:txBody>
                  <a:tcPr marL="0" marR="0" marT="0" marB="0"/>
                </a:tc>
              </a:tr>
              <a:tr h="8534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srgbClr val="00FF00"/>
                          </a:solidFill>
                        </a:rPr>
                        <a:t>√</a:t>
                      </a:r>
                      <a:endParaRPr lang="en-US" sz="1400" dirty="0" smtClean="0">
                        <a:solidFill>
                          <a:srgbClr val="00FF00"/>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45720" marR="45720" anchor="ctr"/>
                </a:tc>
                <a:tc>
                  <a:txBody>
                    <a:bodyPr/>
                    <a:lstStyle/>
                    <a:p>
                      <a:pPr marL="0" marR="0">
                        <a:spcBef>
                          <a:spcPts val="0"/>
                        </a:spcBef>
                        <a:spcAft>
                          <a:spcPts val="0"/>
                        </a:spcAft>
                      </a:pPr>
                      <a:r>
                        <a:rPr lang="en-US" sz="1100" dirty="0">
                          <a:effectLst/>
                        </a:rPr>
                        <a:t>RAPID Model</a:t>
                      </a:r>
                      <a:endParaRPr lang="en-US" sz="1100" dirty="0">
                        <a:effectLst/>
                        <a:latin typeface="Intel Clear" panose="020B0604020203020204" pitchFamily="34" charset="0"/>
                        <a:ea typeface="MS Mincho" panose="02020609040205080304" pitchFamily="49" charset="-128"/>
                        <a:cs typeface="Times New Roman" panose="02020603050405020304" pitchFamily="18" charset="0"/>
                      </a:endParaRPr>
                    </a:p>
                  </a:txBody>
                  <a:tcPr marL="0" marR="0" marT="0" marB="0"/>
                </a:tc>
                <a:tc>
                  <a:txBody>
                    <a:bodyPr/>
                    <a:lstStyle/>
                    <a:p>
                      <a:pPr marL="0" marR="0">
                        <a:spcBef>
                          <a:spcPts val="0"/>
                        </a:spcBef>
                        <a:spcAft>
                          <a:spcPts val="0"/>
                        </a:spcAft>
                      </a:pPr>
                      <a:r>
                        <a:rPr lang="en-US" sz="1000" dirty="0">
                          <a:effectLst/>
                        </a:rPr>
                        <a:t>R: </a:t>
                      </a:r>
                      <a:r>
                        <a:rPr lang="en-US" sz="1000" dirty="0" smtClean="0">
                          <a:effectLst/>
                        </a:rPr>
                        <a:t>IL Transfer Owner (</a:t>
                      </a:r>
                      <a:r>
                        <a:rPr lang="en-US" sz="1000" dirty="0">
                          <a:effectLst/>
                        </a:rPr>
                        <a:t>with Lab Director support)</a:t>
                      </a:r>
                    </a:p>
                    <a:p>
                      <a:pPr marL="0" marR="0">
                        <a:spcBef>
                          <a:spcPts val="0"/>
                        </a:spcBef>
                        <a:spcAft>
                          <a:spcPts val="0"/>
                        </a:spcAft>
                      </a:pPr>
                      <a:r>
                        <a:rPr lang="en-US" sz="1000" dirty="0">
                          <a:effectLst/>
                        </a:rPr>
                        <a:t>D: </a:t>
                      </a:r>
                      <a:r>
                        <a:rPr lang="en-US" sz="1000" dirty="0" smtClean="0">
                          <a:effectLst/>
                        </a:rPr>
                        <a:t>Managing Director </a:t>
                      </a:r>
                      <a:r>
                        <a:rPr lang="en-US" sz="1000" dirty="0">
                          <a:effectLst/>
                        </a:rPr>
                        <a:t>of Intel Labs </a:t>
                      </a:r>
                      <a:endParaRPr lang="en-US" sz="1000" dirty="0" smtClean="0">
                        <a:effectLst/>
                      </a:endParaRPr>
                    </a:p>
                    <a:p>
                      <a:pPr marL="0" marR="0">
                        <a:spcBef>
                          <a:spcPts val="0"/>
                        </a:spcBef>
                        <a:spcAft>
                          <a:spcPts val="0"/>
                        </a:spcAft>
                      </a:pPr>
                      <a:r>
                        <a:rPr lang="en-US" sz="1000" dirty="0" smtClean="0">
                          <a:effectLst/>
                        </a:rPr>
                        <a:t>A: Senior BU Transfer Owner</a:t>
                      </a:r>
                    </a:p>
                    <a:p>
                      <a:pPr marL="0" marR="0">
                        <a:spcBef>
                          <a:spcPts val="0"/>
                        </a:spcBef>
                        <a:spcAft>
                          <a:spcPts val="0"/>
                        </a:spcAft>
                      </a:pPr>
                      <a:r>
                        <a:rPr lang="en-US" sz="1000" dirty="0" smtClean="0">
                          <a:effectLst/>
                        </a:rPr>
                        <a:t>I:</a:t>
                      </a:r>
                      <a:r>
                        <a:rPr lang="en-US" sz="1000" baseline="0" dirty="0" smtClean="0">
                          <a:effectLst/>
                        </a:rPr>
                        <a:t> </a:t>
                      </a:r>
                      <a:r>
                        <a:rPr lang="en-US" sz="1000" dirty="0" smtClean="0">
                          <a:effectLst/>
                        </a:rPr>
                        <a:t> </a:t>
                      </a:r>
                      <a:r>
                        <a:rPr lang="en-US" sz="1000" dirty="0">
                          <a:effectLst/>
                        </a:rPr>
                        <a:t>Intel Labs Staff</a:t>
                      </a:r>
                    </a:p>
                    <a:p>
                      <a:pPr marL="0" marR="0">
                        <a:spcBef>
                          <a:spcPts val="0"/>
                        </a:spcBef>
                        <a:spcAft>
                          <a:spcPts val="0"/>
                        </a:spcAft>
                      </a:pPr>
                      <a:r>
                        <a:rPr lang="en-US" sz="1000" dirty="0">
                          <a:effectLst/>
                        </a:rPr>
                        <a:t>P: Project </a:t>
                      </a:r>
                      <a:r>
                        <a:rPr lang="en-US" sz="1000" dirty="0" smtClean="0">
                          <a:effectLst/>
                        </a:rPr>
                        <a:t>Team</a:t>
                      </a:r>
                      <a:endParaRPr lang="en-US" sz="1000" dirty="0">
                        <a:solidFill>
                          <a:schemeClr val="accent1"/>
                        </a:solidFill>
                        <a:effectLst/>
                        <a:latin typeface="Intel Clear" panose="020B0604020203020204" pitchFamily="34" charset="0"/>
                        <a:ea typeface="MS Mincho" panose="02020609040205080304" pitchFamily="49" charset="-128"/>
                        <a:cs typeface="Times New Roman" panose="02020603050405020304" pitchFamily="18" charset="0"/>
                      </a:endParaRPr>
                    </a:p>
                  </a:txBody>
                  <a:tcPr marL="0" marR="0" marT="0" marB="0"/>
                </a:tc>
                <a:tc>
                  <a:txBody>
                    <a:bodyPr/>
                    <a:lstStyle/>
                    <a:p>
                      <a:pPr marL="0" marR="0">
                        <a:spcBef>
                          <a:spcPts val="0"/>
                        </a:spcBef>
                        <a:spcAft>
                          <a:spcPts val="0"/>
                        </a:spcAft>
                      </a:pPr>
                      <a:r>
                        <a:rPr lang="en-US" sz="1000" kern="1200" dirty="0" smtClean="0">
                          <a:solidFill>
                            <a:schemeClr val="dk1"/>
                          </a:solidFill>
                          <a:effectLst/>
                          <a:latin typeface="Intel Clear" panose="020B0604020203020204" pitchFamily="34" charset="0"/>
                          <a:ea typeface="MS Mincho" panose="02020609040205080304" pitchFamily="49" charset="-128"/>
                          <a:cs typeface="Times New Roman" panose="02020603050405020304" pitchFamily="18" charset="0"/>
                        </a:rPr>
                        <a:t>See 2nd slide.</a:t>
                      </a:r>
                      <a:endParaRPr lang="en-US" sz="1000" kern="1200" dirty="0">
                        <a:solidFill>
                          <a:schemeClr val="dk1"/>
                        </a:solidFill>
                        <a:effectLst/>
                        <a:latin typeface="Intel Clear" panose="020B0604020203020204" pitchFamily="34" charset="0"/>
                        <a:ea typeface="MS Mincho" panose="02020609040205080304" pitchFamily="49" charset="-128"/>
                        <a:cs typeface="Times New Roman" panose="02020603050405020304" pitchFamily="18" charset="0"/>
                      </a:endParaRPr>
                    </a:p>
                  </a:txBody>
                  <a:tcPr marL="0" marR="0" marT="0" marB="0"/>
                </a:tc>
              </a:tr>
            </a:tbl>
          </a:graphicData>
        </a:graphic>
      </p:graphicFrame>
      <p:sp>
        <p:nvSpPr>
          <p:cNvPr id="12" name="TextBox 11"/>
          <p:cNvSpPr txBox="1"/>
          <p:nvPr/>
        </p:nvSpPr>
        <p:spPr>
          <a:xfrm>
            <a:off x="7187497" y="-18404"/>
            <a:ext cx="2018501" cy="579646"/>
          </a:xfrm>
          <a:prstGeom prst="rect">
            <a:avLst/>
          </a:prstGeom>
          <a:noFill/>
        </p:spPr>
        <p:txBody>
          <a:bodyPr wrap="none" rtlCol="0">
            <a:spAutoFit/>
          </a:bodyPr>
          <a:lstStyle/>
          <a:p>
            <a:r>
              <a:rPr lang="en-US" sz="1000" dirty="0" smtClean="0">
                <a:solidFill>
                  <a:schemeClr val="tx2"/>
                </a:solidFill>
                <a:cs typeface="Neo Sans Intel"/>
              </a:rPr>
              <a:t>Transfer to Intel Business Unit</a:t>
            </a:r>
          </a:p>
          <a:p>
            <a:pPr>
              <a:spcBef>
                <a:spcPts val="200"/>
              </a:spcBef>
            </a:pPr>
            <a:r>
              <a:rPr lang="en-US" sz="1000" dirty="0" smtClean="0">
                <a:solidFill>
                  <a:schemeClr val="tx2"/>
                </a:solidFill>
                <a:cs typeface="Neo Sans Intel"/>
              </a:rPr>
              <a:t>Transfer to External Ecosystem </a:t>
            </a:r>
            <a:br>
              <a:rPr lang="en-US" sz="1000" dirty="0" smtClean="0">
                <a:solidFill>
                  <a:schemeClr val="tx2"/>
                </a:solidFill>
                <a:cs typeface="Neo Sans Intel"/>
              </a:rPr>
            </a:br>
            <a:r>
              <a:rPr lang="en-US" sz="1000" dirty="0" smtClean="0">
                <a:solidFill>
                  <a:schemeClr val="tx2"/>
                </a:solidFill>
                <a:cs typeface="Neo Sans Intel"/>
              </a:rPr>
              <a:t>(with BU Biz Value &amp; Approval)</a:t>
            </a:r>
          </a:p>
        </p:txBody>
      </p:sp>
      <p:sp>
        <p:nvSpPr>
          <p:cNvPr id="13" name="Rectangle 12"/>
          <p:cNvSpPr/>
          <p:nvPr/>
        </p:nvSpPr>
        <p:spPr>
          <a:xfrm>
            <a:off x="6467968" y="-18404"/>
            <a:ext cx="581181" cy="400110"/>
          </a:xfrm>
          <a:prstGeom prst="rect">
            <a:avLst/>
          </a:prstGeom>
        </p:spPr>
        <p:txBody>
          <a:bodyPr wrap="square">
            <a:spAutoFit/>
          </a:bodyPr>
          <a:lstStyle/>
          <a:p>
            <a:pPr algn="r"/>
            <a:r>
              <a:rPr lang="en-US" sz="1000" dirty="0" smtClean="0">
                <a:solidFill>
                  <a:srgbClr val="004280"/>
                </a:solidFill>
                <a:cs typeface="Neo Sans Intel"/>
              </a:rPr>
              <a:t>Select Type:</a:t>
            </a:r>
            <a:endParaRPr lang="en-US" dirty="0"/>
          </a:p>
        </p:txBody>
      </p:sp>
      <p:sp>
        <p:nvSpPr>
          <p:cNvPr id="14" name="TextBox 13"/>
          <p:cNvSpPr txBox="1"/>
          <p:nvPr/>
        </p:nvSpPr>
        <p:spPr>
          <a:xfrm>
            <a:off x="7113325" y="51887"/>
            <a:ext cx="100584" cy="100584"/>
          </a:xfrm>
          <a:prstGeom prst="rect">
            <a:avLst/>
          </a:prstGeom>
          <a:noFill/>
          <a:ln>
            <a:solidFill>
              <a:schemeClr val="tx1"/>
            </a:solidFill>
          </a:ln>
        </p:spPr>
        <p:txBody>
          <a:bodyPr wrap="none" lIns="0" tIns="0" rIns="0" bIns="0" rtlCol="0" anchor="ctr" anchorCtr="1">
            <a:noAutofit/>
          </a:bodyPr>
          <a:lstStyle/>
          <a:p>
            <a:pPr algn="ctr"/>
            <a:r>
              <a:rPr lang="en-US" sz="1000" dirty="0">
                <a:solidFill>
                  <a:srgbClr val="00B050"/>
                </a:solidFill>
              </a:rPr>
              <a:t>√</a:t>
            </a:r>
            <a:r>
              <a:rPr lang="en-US" sz="1000" dirty="0" smtClean="0">
                <a:solidFill>
                  <a:schemeClr val="tx2"/>
                </a:solidFill>
                <a:cs typeface="Neo Sans Intel"/>
              </a:rPr>
              <a:t> </a:t>
            </a:r>
          </a:p>
        </p:txBody>
      </p:sp>
      <p:sp>
        <p:nvSpPr>
          <p:cNvPr id="15" name="TextBox 14"/>
          <p:cNvSpPr txBox="1"/>
          <p:nvPr/>
        </p:nvSpPr>
        <p:spPr>
          <a:xfrm>
            <a:off x="7113325" y="250697"/>
            <a:ext cx="100584" cy="100584"/>
          </a:xfrm>
          <a:prstGeom prst="rect">
            <a:avLst/>
          </a:prstGeom>
          <a:noFill/>
          <a:ln>
            <a:solidFill>
              <a:schemeClr val="tx1"/>
            </a:solidFill>
          </a:ln>
        </p:spPr>
        <p:txBody>
          <a:bodyPr wrap="none" lIns="0" tIns="0" rIns="0" bIns="0" rtlCol="0" anchor="ctr" anchorCtr="1">
            <a:noAutofit/>
          </a:bodyPr>
          <a:lstStyle/>
          <a:p>
            <a:pPr algn="ctr"/>
            <a:r>
              <a:rPr lang="en-US" sz="1000" dirty="0" smtClean="0">
                <a:solidFill>
                  <a:schemeClr val="tx2"/>
                </a:solidFill>
                <a:cs typeface="Neo Sans Intel"/>
              </a:rPr>
              <a:t> </a:t>
            </a:r>
          </a:p>
        </p:txBody>
      </p:sp>
    </p:spTree>
    <p:extLst>
      <p:ext uri="{BB962C8B-B14F-4D97-AF65-F5344CB8AC3E}">
        <p14:creationId xmlns:p14="http://schemas.microsoft.com/office/powerpoint/2010/main" val="26814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16</a:t>
            </a:fld>
            <a:endParaRPr lang="en-US" dirty="0"/>
          </a:p>
        </p:txBody>
      </p:sp>
      <p:sp>
        <p:nvSpPr>
          <p:cNvPr id="3" name="Title 2"/>
          <p:cNvSpPr>
            <a:spLocks noGrp="1"/>
          </p:cNvSpPr>
          <p:nvPr>
            <p:ph type="title"/>
          </p:nvPr>
        </p:nvSpPr>
        <p:spPr/>
        <p:txBody>
          <a:bodyPr/>
          <a:lstStyle/>
          <a:p>
            <a:r>
              <a:rPr lang="en-US" dirty="0" smtClean="0"/>
              <a:t>Feedback</a:t>
            </a:r>
            <a:endParaRPr lang="en-US" dirty="0"/>
          </a:p>
        </p:txBody>
      </p:sp>
      <p:sp>
        <p:nvSpPr>
          <p:cNvPr id="4" name="Content Placeholder 3"/>
          <p:cNvSpPr>
            <a:spLocks noGrp="1"/>
          </p:cNvSpPr>
          <p:nvPr>
            <p:ph sz="quarter" idx="13"/>
          </p:nvPr>
        </p:nvSpPr>
        <p:spPr>
          <a:xfrm>
            <a:off x="455613" y="950405"/>
            <a:ext cx="8228012" cy="3425825"/>
          </a:xfrm>
        </p:spPr>
        <p:txBody>
          <a:bodyPr anchor="ctr"/>
          <a:lstStyle/>
          <a:p>
            <a:pPr algn="ctr"/>
            <a:r>
              <a:rPr lang="en-US" sz="3600" b="1" dirty="0" smtClean="0"/>
              <a:t>Thanks!</a:t>
            </a:r>
            <a:endParaRPr lang="en-US" sz="3600" b="1" dirty="0"/>
          </a:p>
        </p:txBody>
      </p:sp>
    </p:spTree>
    <p:extLst>
      <p:ext uri="{BB962C8B-B14F-4D97-AF65-F5344CB8AC3E}">
        <p14:creationId xmlns:p14="http://schemas.microsoft.com/office/powerpoint/2010/main" val="3396809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507" y="637139"/>
            <a:ext cx="8934026" cy="2853265"/>
          </a:xfrm>
        </p:spPr>
        <p:txBody>
          <a:bodyPr>
            <a:noAutofit/>
          </a:bodyPr>
          <a:lstStyle/>
          <a:p>
            <a:pPr algn="r"/>
            <a:r>
              <a:rPr lang="en-US" sz="3600" b="1" dirty="0"/>
              <a:t/>
            </a:r>
            <a:br>
              <a:rPr lang="en-US" sz="3600" b="1" dirty="0"/>
            </a:br>
            <a:r>
              <a:rPr lang="en-US" sz="3600" b="1" dirty="0"/>
              <a:t/>
            </a:r>
            <a:br>
              <a:rPr lang="en-US" sz="3600" b="1" dirty="0"/>
            </a:br>
            <a:r>
              <a:rPr lang="en-US" sz="3600" b="1" dirty="0"/>
              <a:t/>
            </a:r>
            <a:br>
              <a:rPr lang="en-US" sz="3600" b="1" dirty="0"/>
            </a:br>
            <a:r>
              <a:rPr lang="en-US" sz="3600" b="1" dirty="0"/>
              <a:t/>
            </a:r>
            <a:br>
              <a:rPr lang="en-US" sz="3600" b="1" dirty="0"/>
            </a:br>
            <a:r>
              <a:rPr lang="en-US" sz="3600" b="1" dirty="0"/>
              <a:t/>
            </a:r>
            <a:br>
              <a:rPr lang="en-US" sz="3600" b="1" dirty="0"/>
            </a:br>
            <a:r>
              <a:rPr lang="en-US" sz="3200" b="1" dirty="0"/>
              <a:t>Intel Labs </a:t>
            </a:r>
            <a:r>
              <a:rPr lang="en-US" sz="3200" b="1" dirty="0" err="1" smtClean="0"/>
              <a:t>Workstream</a:t>
            </a: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Appendix</a:t>
            </a:r>
            <a:endParaRPr lang="en-US" sz="3600" b="1" dirty="0">
              <a:solidFill>
                <a:schemeClr val="accent4"/>
              </a:solidFill>
            </a:endParaRPr>
          </a:p>
        </p:txBody>
      </p:sp>
    </p:spTree>
    <p:extLst>
      <p:ext uri="{BB962C8B-B14F-4D97-AF65-F5344CB8AC3E}">
        <p14:creationId xmlns:p14="http://schemas.microsoft.com/office/powerpoint/2010/main" val="25245566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18</a:t>
            </a:fld>
            <a:endParaRPr lang="en-US" dirty="0"/>
          </a:p>
        </p:txBody>
      </p:sp>
      <p:sp>
        <p:nvSpPr>
          <p:cNvPr id="3" name="Title 2"/>
          <p:cNvSpPr>
            <a:spLocks noGrp="1"/>
          </p:cNvSpPr>
          <p:nvPr>
            <p:ph type="title"/>
          </p:nvPr>
        </p:nvSpPr>
        <p:spPr>
          <a:xfrm>
            <a:off x="299404" y="344417"/>
            <a:ext cx="9144000" cy="868680"/>
          </a:xfrm>
        </p:spPr>
        <p:txBody>
          <a:bodyPr/>
          <a:lstStyle/>
          <a:p>
            <a:r>
              <a:rPr lang="en-US" sz="2400" dirty="0" smtClean="0"/>
              <a:t>Corporate Compliance Summary for </a:t>
            </a:r>
            <a:r>
              <a:rPr lang="it-IT" sz="2400" dirty="0"/>
              <a:t>mTCP : Multi CPU Core </a:t>
            </a:r>
            <a:r>
              <a:rPr lang="it-IT" sz="2400" dirty="0" smtClean="0"/>
              <a:t>TCP</a:t>
            </a:r>
            <a:endParaRPr lang="en-US" sz="2400" dirty="0"/>
          </a:p>
        </p:txBody>
      </p:sp>
      <p:sp>
        <p:nvSpPr>
          <p:cNvPr id="10" name="Rectangle 9"/>
          <p:cNvSpPr/>
          <p:nvPr/>
        </p:nvSpPr>
        <p:spPr>
          <a:xfrm>
            <a:off x="1044104" y="4697502"/>
            <a:ext cx="7459694" cy="261610"/>
          </a:xfrm>
          <a:prstGeom prst="rect">
            <a:avLst/>
          </a:prstGeom>
        </p:spPr>
        <p:txBody>
          <a:bodyPr wrap="square">
            <a:spAutoFit/>
          </a:bodyPr>
          <a:lstStyle/>
          <a:p>
            <a:r>
              <a:rPr lang="en-US" sz="1100" dirty="0" smtClean="0">
                <a:solidFill>
                  <a:srgbClr val="333333"/>
                </a:solidFill>
                <a:latin typeface="Intel Clear" panose="020B0604020203020204" pitchFamily="34" charset="0"/>
              </a:rPr>
              <a:t>For detailed </a:t>
            </a:r>
            <a:r>
              <a:rPr lang="en-US" sz="1100" dirty="0">
                <a:solidFill>
                  <a:srgbClr val="333333"/>
                </a:solidFill>
                <a:latin typeface="Intel Clear" panose="020B0604020203020204" pitchFamily="34" charset="0"/>
              </a:rPr>
              <a:t>compliance questions, answers, and additional info (files, links</a:t>
            </a:r>
            <a:r>
              <a:rPr lang="en-US" sz="1100" dirty="0" smtClean="0">
                <a:solidFill>
                  <a:srgbClr val="333333"/>
                </a:solidFill>
                <a:latin typeface="Intel Clear" panose="020B0604020203020204" pitchFamily="34" charset="0"/>
              </a:rPr>
              <a:t>...) </a:t>
            </a:r>
            <a:r>
              <a:rPr lang="en-US" sz="1100" dirty="0">
                <a:solidFill>
                  <a:srgbClr val="428BCA"/>
                </a:solidFill>
                <a:latin typeface="Intel Clear" panose="020B0604020203020204" pitchFamily="34" charset="0"/>
                <a:hlinkClick r:id="rId3"/>
              </a:rPr>
              <a:t>Click here</a:t>
            </a:r>
            <a:endParaRPr lang="en-US" sz="1100" dirty="0"/>
          </a:p>
        </p:txBody>
      </p:sp>
      <p:pic>
        <p:nvPicPr>
          <p:cNvPr id="5" name="Picture 4"/>
          <p:cNvPicPr>
            <a:picLocks noChangeAspect="1"/>
          </p:cNvPicPr>
          <p:nvPr/>
        </p:nvPicPr>
        <p:blipFill>
          <a:blip r:embed="rId4"/>
          <a:stretch>
            <a:fillRect/>
          </a:stretch>
        </p:blipFill>
        <p:spPr>
          <a:xfrm>
            <a:off x="853440" y="748677"/>
            <a:ext cx="7399020" cy="3948825"/>
          </a:xfrm>
          <a:prstGeom prst="rect">
            <a:avLst/>
          </a:prstGeom>
        </p:spPr>
      </p:pic>
    </p:spTree>
    <p:extLst>
      <p:ext uri="{BB962C8B-B14F-4D97-AF65-F5344CB8AC3E}">
        <p14:creationId xmlns:p14="http://schemas.microsoft.com/office/powerpoint/2010/main" val="5286910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19</a:t>
            </a:fld>
            <a:endParaRPr lang="en-US" dirty="0"/>
          </a:p>
        </p:txBody>
      </p:sp>
      <p:sp>
        <p:nvSpPr>
          <p:cNvPr id="3" name="Title 2"/>
          <p:cNvSpPr>
            <a:spLocks noGrp="1"/>
          </p:cNvSpPr>
          <p:nvPr>
            <p:ph type="title"/>
          </p:nvPr>
        </p:nvSpPr>
        <p:spPr/>
        <p:txBody>
          <a:bodyPr/>
          <a:lstStyle/>
          <a:p>
            <a:r>
              <a:rPr lang="en-US" dirty="0" smtClean="0"/>
              <a:t>Node.js Runtime Engine (2</a:t>
            </a:r>
            <a:r>
              <a:rPr lang="en-US" baseline="30000" dirty="0" smtClean="0"/>
              <a:t>nd</a:t>
            </a:r>
            <a:r>
              <a:rPr lang="en-US" dirty="0" smtClean="0"/>
              <a:t> version)</a:t>
            </a:r>
            <a:endParaRPr lang="en-US" dirty="0"/>
          </a:p>
        </p:txBody>
      </p:sp>
      <p:sp>
        <p:nvSpPr>
          <p:cNvPr id="6" name="Rectangle 5"/>
          <p:cNvSpPr/>
          <p:nvPr/>
        </p:nvSpPr>
        <p:spPr>
          <a:xfrm>
            <a:off x="2421917" y="905955"/>
            <a:ext cx="4247322" cy="3652747"/>
          </a:xfrm>
          <a:prstGeom prst="rect">
            <a:avLst/>
          </a:prstGeom>
          <a:solidFill>
            <a:schemeClr val="bg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2344687" y="830972"/>
            <a:ext cx="925253" cy="338554"/>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rPr>
              <a:t>Node.js</a:t>
            </a:r>
          </a:p>
        </p:txBody>
      </p:sp>
      <p:sp>
        <p:nvSpPr>
          <p:cNvPr id="7" name="Rectangle 6"/>
          <p:cNvSpPr/>
          <p:nvPr/>
        </p:nvSpPr>
        <p:spPr>
          <a:xfrm>
            <a:off x="3542006" y="1972529"/>
            <a:ext cx="2845752" cy="543952"/>
          </a:xfrm>
          <a:prstGeom prst="rect">
            <a:avLst/>
          </a:prstGeom>
          <a:solidFill>
            <a:schemeClr val="accent4">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109665" y="2029061"/>
            <a:ext cx="1754006" cy="430887"/>
          </a:xfrm>
          <a:prstGeom prst="rect">
            <a:avLst/>
          </a:prstGeom>
          <a:noFill/>
        </p:spPr>
        <p:txBody>
          <a:bodyPr wrap="none" rtlCol="0" anchor="ctr">
            <a:spAutoFit/>
          </a:bodyPr>
          <a:lstStyle/>
          <a:p>
            <a:pPr algn="ctr"/>
            <a:r>
              <a:rPr lang="en-US" sz="1100" b="1" dirty="0" smtClean="0">
                <a:latin typeface="Arial" panose="020B0604020202020204" pitchFamily="34" charset="0"/>
                <a:cs typeface="Arial" panose="020B0604020202020204" pitchFamily="34" charset="0"/>
              </a:rPr>
              <a:t>Node.js Bindings (C++)</a:t>
            </a:r>
          </a:p>
          <a:p>
            <a:pPr algn="ctr"/>
            <a:r>
              <a:rPr lang="en-US" sz="1100" b="1" dirty="0" smtClean="0">
                <a:latin typeface="Arial" panose="020B0604020202020204" pitchFamily="34" charset="0"/>
                <a:cs typeface="Arial" panose="020B0604020202020204" pitchFamily="34" charset="0"/>
              </a:rPr>
              <a:t>&lt;socket, http parser…&gt;</a:t>
            </a:r>
          </a:p>
        </p:txBody>
      </p:sp>
      <p:grpSp>
        <p:nvGrpSpPr>
          <p:cNvPr id="22" name="Group 21"/>
          <p:cNvGrpSpPr/>
          <p:nvPr/>
        </p:nvGrpSpPr>
        <p:grpSpPr>
          <a:xfrm>
            <a:off x="2769246" y="1972531"/>
            <a:ext cx="724170" cy="2459701"/>
            <a:chOff x="764301" y="2885695"/>
            <a:chExt cx="1955026" cy="972862"/>
          </a:xfrm>
          <a:solidFill>
            <a:schemeClr val="accent6">
              <a:lumMod val="40000"/>
              <a:lumOff val="60000"/>
            </a:schemeClr>
          </a:solidFill>
        </p:grpSpPr>
        <p:sp>
          <p:nvSpPr>
            <p:cNvPr id="10" name="Rectangle 9"/>
            <p:cNvSpPr/>
            <p:nvPr/>
          </p:nvSpPr>
          <p:spPr>
            <a:xfrm>
              <a:off x="764301" y="2885695"/>
              <a:ext cx="1955026" cy="972862"/>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983825" y="3289982"/>
              <a:ext cx="1623767" cy="103472"/>
            </a:xfrm>
            <a:prstGeom prst="rect">
              <a:avLst/>
            </a:prstGeom>
            <a:grpFill/>
          </p:spPr>
          <p:txBody>
            <a:bodyPr wrap="none" rtlCol="0">
              <a:spAutoFit/>
            </a:bodyPr>
            <a:lstStyle/>
            <a:p>
              <a:pPr algn="ctr"/>
              <a:r>
                <a:rPr lang="en-US" sz="1100" b="1" dirty="0" smtClean="0">
                  <a:latin typeface="Arial" panose="020B0604020202020204" pitchFamily="34" charset="0"/>
                  <a:cs typeface="Arial" panose="020B0604020202020204" pitchFamily="34" charset="0"/>
                </a:rPr>
                <a:t>V8 (C++)</a:t>
              </a:r>
            </a:p>
          </p:txBody>
        </p:sp>
      </p:grpSp>
      <p:sp>
        <p:nvSpPr>
          <p:cNvPr id="11" name="Rectangle 10"/>
          <p:cNvSpPr/>
          <p:nvPr/>
        </p:nvSpPr>
        <p:spPr>
          <a:xfrm>
            <a:off x="3542006" y="2584707"/>
            <a:ext cx="2845752" cy="1847525"/>
          </a:xfrm>
          <a:prstGeom prst="rect">
            <a:avLst/>
          </a:prstGeom>
          <a:solidFill>
            <a:srgbClr val="FFCC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4582026" y="3377664"/>
            <a:ext cx="809284" cy="261610"/>
          </a:xfrm>
          <a:prstGeom prst="rect">
            <a:avLst/>
          </a:prstGeom>
          <a:solidFill>
            <a:srgbClr val="FFCCFF"/>
          </a:solidFill>
        </p:spPr>
        <p:txBody>
          <a:bodyPr wrap="square" rtlCol="0">
            <a:spAutoFit/>
          </a:bodyPr>
          <a:lstStyle/>
          <a:p>
            <a:pPr algn="ctr"/>
            <a:r>
              <a:rPr lang="en-US" sz="1100" b="1" dirty="0" err="1">
                <a:latin typeface="Arial" panose="020B0604020202020204" pitchFamily="34" charset="0"/>
                <a:cs typeface="Arial" panose="020B0604020202020204" pitchFamily="34" charset="0"/>
              </a:rPr>
              <a:t>L</a:t>
            </a:r>
            <a:r>
              <a:rPr lang="en-US" sz="1100" b="1" dirty="0" err="1" smtClean="0">
                <a:latin typeface="Arial" panose="020B0604020202020204" pitchFamily="34" charset="0"/>
                <a:cs typeface="Arial" panose="020B0604020202020204" pitchFamily="34" charset="0"/>
              </a:rPr>
              <a:t>ibuv</a:t>
            </a:r>
            <a:r>
              <a:rPr lang="en-US" sz="1100" b="1" dirty="0" smtClean="0">
                <a:latin typeface="Arial" panose="020B0604020202020204" pitchFamily="34" charset="0"/>
                <a:cs typeface="Arial" panose="020B0604020202020204" pitchFamily="34" charset="0"/>
              </a:rPr>
              <a:t> (C)</a:t>
            </a:r>
          </a:p>
        </p:txBody>
      </p:sp>
      <p:grpSp>
        <p:nvGrpSpPr>
          <p:cNvPr id="27" name="Group 26"/>
          <p:cNvGrpSpPr/>
          <p:nvPr/>
        </p:nvGrpSpPr>
        <p:grpSpPr>
          <a:xfrm>
            <a:off x="2769246" y="1169526"/>
            <a:ext cx="3618512" cy="734777"/>
            <a:chOff x="764301" y="1411216"/>
            <a:chExt cx="3618512" cy="734777"/>
          </a:xfrm>
          <a:solidFill>
            <a:srgbClr val="66CCFF"/>
          </a:solidFill>
        </p:grpSpPr>
        <p:sp>
          <p:nvSpPr>
            <p:cNvPr id="28" name="Rectangle 27"/>
            <p:cNvSpPr/>
            <p:nvPr/>
          </p:nvSpPr>
          <p:spPr>
            <a:xfrm>
              <a:off x="764301" y="1411216"/>
              <a:ext cx="3618512" cy="734777"/>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1445396" y="1647799"/>
              <a:ext cx="2345514" cy="261610"/>
            </a:xfrm>
            <a:prstGeom prst="rect">
              <a:avLst/>
            </a:prstGeom>
            <a:grpFill/>
          </p:spPr>
          <p:txBody>
            <a:bodyPr wrap="none" rtlCol="0" anchor="ctr">
              <a:spAutoFit/>
            </a:bodyPr>
            <a:lstStyle/>
            <a:p>
              <a:pPr algn="ctr"/>
              <a:r>
                <a:rPr lang="en-US" sz="1100" b="1" dirty="0" smtClean="0">
                  <a:latin typeface="Arial" panose="020B0604020202020204" pitchFamily="34" charset="0"/>
                  <a:cs typeface="Arial" panose="020B0604020202020204" pitchFamily="34" charset="0"/>
                </a:rPr>
                <a:t>Node.js Application (JavaScript)</a:t>
              </a:r>
            </a:p>
          </p:txBody>
        </p:sp>
      </p:grpSp>
      <p:grpSp>
        <p:nvGrpSpPr>
          <p:cNvPr id="104" name="Group 103"/>
          <p:cNvGrpSpPr/>
          <p:nvPr/>
        </p:nvGrpSpPr>
        <p:grpSpPr>
          <a:xfrm>
            <a:off x="2691492" y="2536297"/>
            <a:ext cx="3782322" cy="1949818"/>
            <a:chOff x="2691498" y="2536289"/>
            <a:chExt cx="3782322" cy="1949818"/>
          </a:xfrm>
        </p:grpSpPr>
        <p:sp>
          <p:nvSpPr>
            <p:cNvPr id="21" name="Rectangle 20"/>
            <p:cNvSpPr/>
            <p:nvPr/>
          </p:nvSpPr>
          <p:spPr>
            <a:xfrm>
              <a:off x="2769246" y="2584706"/>
              <a:ext cx="3618512" cy="1847525"/>
            </a:xfrm>
            <a:prstGeom prst="rect">
              <a:avLst/>
            </a:prstGeom>
            <a:solidFill>
              <a:srgbClr val="FFCC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2691498" y="2543480"/>
              <a:ext cx="740908" cy="246221"/>
            </a:xfrm>
            <a:prstGeom prst="rect">
              <a:avLst/>
            </a:prstGeom>
            <a:noFill/>
          </p:spPr>
          <p:txBody>
            <a:bodyPr wrap="none" rtlCol="0">
              <a:spAutoFit/>
            </a:bodyPr>
            <a:lstStyle/>
            <a:p>
              <a:r>
                <a:rPr lang="en-US" sz="1000" b="1" dirty="0" err="1" smtClean="0">
                  <a:latin typeface="Arial" panose="020B0604020202020204" pitchFamily="34" charset="0"/>
                  <a:cs typeface="Arial" panose="020B0604020202020204" pitchFamily="34" charset="0"/>
                </a:rPr>
                <a:t>Libuv</a:t>
              </a:r>
              <a:r>
                <a:rPr lang="en-US" sz="1000" b="1" dirty="0" smtClean="0">
                  <a:latin typeface="Arial" panose="020B0604020202020204" pitchFamily="34" charset="0"/>
                  <a:cs typeface="Arial" panose="020B0604020202020204" pitchFamily="34" charset="0"/>
                </a:rPr>
                <a:t> (C)</a:t>
              </a:r>
            </a:p>
          </p:txBody>
        </p:sp>
        <p:sp>
          <p:nvSpPr>
            <p:cNvPr id="31" name="TextBox 30"/>
            <p:cNvSpPr txBox="1"/>
            <p:nvPr/>
          </p:nvSpPr>
          <p:spPr>
            <a:xfrm>
              <a:off x="5212420" y="2536289"/>
              <a:ext cx="1234633" cy="246221"/>
            </a:xfrm>
            <a:prstGeom prst="rect">
              <a:avLst/>
            </a:prstGeom>
            <a:noFill/>
          </p:spPr>
          <p:txBody>
            <a:bodyPr wrap="none" rtlCol="0">
              <a:spAutoFit/>
            </a:bodyPr>
            <a:lstStyle/>
            <a:p>
              <a:r>
                <a:rPr lang="en-US" sz="1000" b="1" dirty="0" smtClean="0">
                  <a:latin typeface="Arial" panose="020B0604020202020204" pitchFamily="34" charset="0"/>
                  <a:cs typeface="Arial" panose="020B0604020202020204" pitchFamily="34" charset="0"/>
                </a:rPr>
                <a:t>Event task </a:t>
              </a:r>
              <a:r>
                <a:rPr lang="en-US" sz="1000" b="1" dirty="0">
                  <a:latin typeface="Arial" panose="020B0604020202020204" pitchFamily="34" charset="0"/>
                  <a:cs typeface="Arial" panose="020B0604020202020204" pitchFamily="34" charset="0"/>
                </a:rPr>
                <a:t>q</a:t>
              </a:r>
              <a:r>
                <a:rPr lang="en-US" sz="1000" b="1" dirty="0" smtClean="0">
                  <a:latin typeface="Arial" panose="020B0604020202020204" pitchFamily="34" charset="0"/>
                  <a:cs typeface="Arial" panose="020B0604020202020204" pitchFamily="34" charset="0"/>
                </a:rPr>
                <a:t>ueue</a:t>
              </a:r>
            </a:p>
          </p:txBody>
        </p:sp>
        <p:grpSp>
          <p:nvGrpSpPr>
            <p:cNvPr id="33" name="Group 32"/>
            <p:cNvGrpSpPr/>
            <p:nvPr/>
          </p:nvGrpSpPr>
          <p:grpSpPr>
            <a:xfrm>
              <a:off x="2868348" y="2800383"/>
              <a:ext cx="564058" cy="338435"/>
              <a:chOff x="1390542" y="2301820"/>
              <a:chExt cx="564058" cy="338435"/>
            </a:xfrm>
          </p:grpSpPr>
          <p:sp>
            <p:nvSpPr>
              <p:cNvPr id="58" name="Rounded Rectangle 57"/>
              <p:cNvSpPr/>
              <p:nvPr/>
            </p:nvSpPr>
            <p:spPr>
              <a:xfrm>
                <a:off x="1390542" y="2301820"/>
                <a:ext cx="564058" cy="338435"/>
              </a:xfrm>
              <a:prstGeom prst="roundRect">
                <a:avLst>
                  <a:gd name="adj" fmla="val 10000"/>
                </a:avLst>
              </a:prstGeom>
              <a:ln>
                <a:solidFill>
                  <a:schemeClr val="tx1"/>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a:lstStyle/>
              <a:p>
                <a:endParaRPr lang="en-US"/>
              </a:p>
            </p:txBody>
          </p:sp>
          <p:sp>
            <p:nvSpPr>
              <p:cNvPr id="59" name="Rounded Rectangle 4"/>
              <p:cNvSpPr/>
              <p:nvPr/>
            </p:nvSpPr>
            <p:spPr>
              <a:xfrm>
                <a:off x="1400454" y="2311732"/>
                <a:ext cx="544234" cy="318611"/>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open(…)</a:t>
                </a:r>
                <a:endParaRPr lang="en-US" sz="900" kern="1200" dirty="0">
                  <a:solidFill>
                    <a:schemeClr val="tx1"/>
                  </a:solidFill>
                </a:endParaRPr>
              </a:p>
            </p:txBody>
          </p:sp>
        </p:grpSp>
        <p:grpSp>
          <p:nvGrpSpPr>
            <p:cNvPr id="34" name="Group 33"/>
            <p:cNvGrpSpPr/>
            <p:nvPr/>
          </p:nvGrpSpPr>
          <p:grpSpPr>
            <a:xfrm>
              <a:off x="3470669" y="2900582"/>
              <a:ext cx="81117" cy="139886"/>
              <a:chOff x="1992863" y="2402019"/>
              <a:chExt cx="81117" cy="139886"/>
            </a:xfrm>
            <a:solidFill>
              <a:schemeClr val="tx1"/>
            </a:solidFill>
          </p:grpSpPr>
          <p:sp>
            <p:nvSpPr>
              <p:cNvPr id="56" name="Right Arrow 55"/>
              <p:cNvSpPr/>
              <p:nvPr/>
            </p:nvSpPr>
            <p:spPr>
              <a:xfrm rot="8810">
                <a:off x="1992863" y="2402019"/>
                <a:ext cx="81117" cy="139886"/>
              </a:xfrm>
              <a:prstGeom prst="rightArrow">
                <a:avLst>
                  <a:gd name="adj1" fmla="val 60000"/>
                  <a:gd name="adj2" fmla="val 50000"/>
                </a:avLst>
              </a:prstGeom>
              <a:grpFill/>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57" name="Right Arrow 6"/>
              <p:cNvSpPr/>
              <p:nvPr/>
            </p:nvSpPr>
            <p:spPr>
              <a:xfrm rot="8810">
                <a:off x="1992863" y="2429965"/>
                <a:ext cx="56782" cy="83932"/>
              </a:xfrm>
              <a:prstGeom prst="rect">
                <a:avLst/>
              </a:prstGeom>
              <a:grpFill/>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35" name="Group 34"/>
            <p:cNvGrpSpPr/>
            <p:nvPr/>
          </p:nvGrpSpPr>
          <p:grpSpPr>
            <a:xfrm>
              <a:off x="3585458" y="2802221"/>
              <a:ext cx="564058" cy="338435"/>
              <a:chOff x="2107652" y="2303658"/>
              <a:chExt cx="564058" cy="338435"/>
            </a:xfrm>
          </p:grpSpPr>
          <p:sp>
            <p:nvSpPr>
              <p:cNvPr id="54" name="Rounded Rectangle 53"/>
              <p:cNvSpPr/>
              <p:nvPr/>
            </p:nvSpPr>
            <p:spPr>
              <a:xfrm>
                <a:off x="2107652" y="2303658"/>
                <a:ext cx="564058" cy="338435"/>
              </a:xfrm>
              <a:prstGeom prst="roundRect">
                <a:avLst>
                  <a:gd name="adj" fmla="val 10000"/>
                </a:avLst>
              </a:prstGeom>
              <a:ln>
                <a:solidFill>
                  <a:schemeClr val="tx1"/>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a:lstStyle/>
              <a:p>
                <a:endParaRPr lang="en-US"/>
              </a:p>
            </p:txBody>
          </p:sp>
          <p:sp>
            <p:nvSpPr>
              <p:cNvPr id="55" name="Rounded Rectangle 8"/>
              <p:cNvSpPr/>
              <p:nvPr/>
            </p:nvSpPr>
            <p:spPr>
              <a:xfrm>
                <a:off x="2117564" y="2313570"/>
                <a:ext cx="544234" cy="318611"/>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send(…)</a:t>
                </a:r>
                <a:endParaRPr lang="en-US" sz="900" kern="1200" dirty="0">
                  <a:solidFill>
                    <a:schemeClr val="tx1"/>
                  </a:solidFill>
                </a:endParaRPr>
              </a:p>
            </p:txBody>
          </p:sp>
        </p:grpSp>
        <p:grpSp>
          <p:nvGrpSpPr>
            <p:cNvPr id="36" name="Group 35"/>
            <p:cNvGrpSpPr/>
            <p:nvPr/>
          </p:nvGrpSpPr>
          <p:grpSpPr>
            <a:xfrm>
              <a:off x="4184051" y="2901495"/>
              <a:ext cx="73213" cy="139886"/>
              <a:chOff x="2706245" y="2402932"/>
              <a:chExt cx="73213" cy="139886"/>
            </a:xfrm>
            <a:solidFill>
              <a:schemeClr val="tx1"/>
            </a:solidFill>
          </p:grpSpPr>
          <p:sp>
            <p:nvSpPr>
              <p:cNvPr id="52" name="Right Arrow 51"/>
              <p:cNvSpPr/>
              <p:nvPr/>
            </p:nvSpPr>
            <p:spPr>
              <a:xfrm>
                <a:off x="2706245" y="2402932"/>
                <a:ext cx="73213" cy="139886"/>
              </a:xfrm>
              <a:prstGeom prst="rightArrow">
                <a:avLst>
                  <a:gd name="adj1" fmla="val 60000"/>
                  <a:gd name="adj2" fmla="val 50000"/>
                </a:avLst>
              </a:prstGeom>
              <a:grpFill/>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53" name="Right Arrow 10"/>
              <p:cNvSpPr/>
              <p:nvPr/>
            </p:nvSpPr>
            <p:spPr>
              <a:xfrm>
                <a:off x="2706245" y="2430909"/>
                <a:ext cx="51249" cy="83932"/>
              </a:xfrm>
              <a:prstGeom prst="rect">
                <a:avLst/>
              </a:prstGeom>
              <a:grpFill/>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37" name="Group 36"/>
            <p:cNvGrpSpPr/>
            <p:nvPr/>
          </p:nvGrpSpPr>
          <p:grpSpPr>
            <a:xfrm>
              <a:off x="4287654" y="2802221"/>
              <a:ext cx="564058" cy="338435"/>
              <a:chOff x="2809848" y="2303658"/>
              <a:chExt cx="564058" cy="338435"/>
            </a:xfrm>
          </p:grpSpPr>
          <p:sp>
            <p:nvSpPr>
              <p:cNvPr id="50" name="Rounded Rectangle 49"/>
              <p:cNvSpPr/>
              <p:nvPr/>
            </p:nvSpPr>
            <p:spPr>
              <a:xfrm>
                <a:off x="2809848" y="2303658"/>
                <a:ext cx="564058" cy="338435"/>
              </a:xfrm>
              <a:prstGeom prst="roundRect">
                <a:avLst>
                  <a:gd name="adj" fmla="val 10000"/>
                </a:avLst>
              </a:prstGeom>
              <a:ln>
                <a:solidFill>
                  <a:schemeClr val="tx1"/>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a:lstStyle/>
              <a:p>
                <a:endParaRPr lang="en-US"/>
              </a:p>
            </p:txBody>
          </p:sp>
          <p:sp>
            <p:nvSpPr>
              <p:cNvPr id="51" name="Rounded Rectangle 12"/>
              <p:cNvSpPr/>
              <p:nvPr/>
            </p:nvSpPr>
            <p:spPr>
              <a:xfrm>
                <a:off x="2819760" y="2313570"/>
                <a:ext cx="544234" cy="318611"/>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read(…)</a:t>
                </a:r>
                <a:endParaRPr lang="en-US" sz="900" kern="1200" dirty="0">
                  <a:solidFill>
                    <a:schemeClr val="tx1"/>
                  </a:solidFill>
                </a:endParaRPr>
              </a:p>
            </p:txBody>
          </p:sp>
        </p:grpSp>
        <p:grpSp>
          <p:nvGrpSpPr>
            <p:cNvPr id="38" name="Group 37"/>
            <p:cNvGrpSpPr/>
            <p:nvPr/>
          </p:nvGrpSpPr>
          <p:grpSpPr>
            <a:xfrm>
              <a:off x="4885109" y="2900888"/>
              <a:ext cx="70800" cy="139886"/>
              <a:chOff x="3407303" y="2402325"/>
              <a:chExt cx="70800" cy="139886"/>
            </a:xfrm>
            <a:solidFill>
              <a:schemeClr val="tx1"/>
            </a:solidFill>
          </p:grpSpPr>
          <p:sp>
            <p:nvSpPr>
              <p:cNvPr id="48" name="Right Arrow 47"/>
              <p:cNvSpPr/>
              <p:nvPr/>
            </p:nvSpPr>
            <p:spPr>
              <a:xfrm rot="21594046">
                <a:off x="3407303" y="2402325"/>
                <a:ext cx="70800" cy="139886"/>
              </a:xfrm>
              <a:prstGeom prst="rightArrow">
                <a:avLst>
                  <a:gd name="adj1" fmla="val 60000"/>
                  <a:gd name="adj2" fmla="val 50000"/>
                </a:avLst>
              </a:prstGeom>
              <a:grpFill/>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49" name="Right Arrow 14"/>
              <p:cNvSpPr/>
              <p:nvPr/>
            </p:nvSpPr>
            <p:spPr>
              <a:xfrm rot="21594046">
                <a:off x="3407303" y="2430320"/>
                <a:ext cx="49560" cy="83932"/>
              </a:xfrm>
              <a:prstGeom prst="rect">
                <a:avLst/>
              </a:prstGeom>
              <a:grpFill/>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39" name="Group 38"/>
            <p:cNvGrpSpPr/>
            <p:nvPr/>
          </p:nvGrpSpPr>
          <p:grpSpPr>
            <a:xfrm>
              <a:off x="4985299" y="2801013"/>
              <a:ext cx="564058" cy="338435"/>
              <a:chOff x="3507493" y="2302450"/>
              <a:chExt cx="564058" cy="338435"/>
            </a:xfrm>
          </p:grpSpPr>
          <p:sp>
            <p:nvSpPr>
              <p:cNvPr id="46" name="Rounded Rectangle 45"/>
              <p:cNvSpPr/>
              <p:nvPr/>
            </p:nvSpPr>
            <p:spPr>
              <a:xfrm>
                <a:off x="3507493" y="2302450"/>
                <a:ext cx="564058" cy="338435"/>
              </a:xfrm>
              <a:prstGeom prst="roundRect">
                <a:avLst>
                  <a:gd name="adj" fmla="val 10000"/>
                </a:avLst>
              </a:prstGeom>
              <a:ln>
                <a:solidFill>
                  <a:schemeClr val="tx1"/>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a:lstStyle/>
              <a:p>
                <a:endParaRPr lang="en-US"/>
              </a:p>
            </p:txBody>
          </p:sp>
          <p:sp>
            <p:nvSpPr>
              <p:cNvPr id="47" name="Rounded Rectangle 16"/>
              <p:cNvSpPr/>
              <p:nvPr/>
            </p:nvSpPr>
            <p:spPr>
              <a:xfrm>
                <a:off x="3517405" y="2312362"/>
                <a:ext cx="544234" cy="318611"/>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a:t>
                </a:r>
                <a:endParaRPr lang="en-US" sz="900" kern="1200" dirty="0"/>
              </a:p>
            </p:txBody>
          </p:sp>
        </p:grpSp>
        <p:grpSp>
          <p:nvGrpSpPr>
            <p:cNvPr id="40" name="Group 39"/>
            <p:cNvGrpSpPr/>
            <p:nvPr/>
          </p:nvGrpSpPr>
          <p:grpSpPr>
            <a:xfrm>
              <a:off x="5589187" y="2896383"/>
              <a:ext cx="84449" cy="139886"/>
              <a:chOff x="4111381" y="2397820"/>
              <a:chExt cx="84449" cy="139886"/>
            </a:xfrm>
            <a:solidFill>
              <a:schemeClr val="tx1"/>
            </a:solidFill>
          </p:grpSpPr>
          <p:sp>
            <p:nvSpPr>
              <p:cNvPr id="44" name="Right Arrow 43"/>
              <p:cNvSpPr/>
              <p:nvPr/>
            </p:nvSpPr>
            <p:spPr>
              <a:xfrm rot="21563138">
                <a:off x="4111381" y="2397820"/>
                <a:ext cx="84449" cy="139886"/>
              </a:xfrm>
              <a:prstGeom prst="rightArrow">
                <a:avLst>
                  <a:gd name="adj1" fmla="val 60000"/>
                  <a:gd name="adj2" fmla="val 50000"/>
                </a:avLst>
              </a:prstGeom>
              <a:grpFill/>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45" name="Right Arrow 18"/>
              <p:cNvSpPr/>
              <p:nvPr/>
            </p:nvSpPr>
            <p:spPr>
              <a:xfrm rot="21563138">
                <a:off x="4111382" y="2425933"/>
                <a:ext cx="59114" cy="83932"/>
              </a:xfrm>
              <a:prstGeom prst="rect">
                <a:avLst/>
              </a:prstGeom>
              <a:grpFill/>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41" name="Group 40"/>
            <p:cNvGrpSpPr/>
            <p:nvPr/>
          </p:nvGrpSpPr>
          <p:grpSpPr>
            <a:xfrm>
              <a:off x="5708687" y="2793256"/>
              <a:ext cx="564058" cy="338435"/>
              <a:chOff x="4230881" y="2294693"/>
              <a:chExt cx="564058" cy="338435"/>
            </a:xfrm>
          </p:grpSpPr>
          <p:sp>
            <p:nvSpPr>
              <p:cNvPr id="42" name="Rounded Rectangle 41"/>
              <p:cNvSpPr/>
              <p:nvPr/>
            </p:nvSpPr>
            <p:spPr>
              <a:xfrm>
                <a:off x="4230881" y="2294693"/>
                <a:ext cx="564058" cy="338435"/>
              </a:xfrm>
              <a:prstGeom prst="roundRect">
                <a:avLst>
                  <a:gd name="adj" fmla="val 10000"/>
                </a:avLst>
              </a:prstGeom>
              <a:ln>
                <a:solidFill>
                  <a:schemeClr val="tx1"/>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a:lstStyle/>
              <a:p>
                <a:endParaRPr lang="en-US"/>
              </a:p>
            </p:txBody>
          </p:sp>
          <p:sp>
            <p:nvSpPr>
              <p:cNvPr id="43" name="Rounded Rectangle 20"/>
              <p:cNvSpPr/>
              <p:nvPr/>
            </p:nvSpPr>
            <p:spPr>
              <a:xfrm>
                <a:off x="4240793" y="2304605"/>
                <a:ext cx="544234" cy="318611"/>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a:t>
                </a:r>
                <a:endParaRPr lang="en-US" sz="900" kern="1200" dirty="0"/>
              </a:p>
            </p:txBody>
          </p:sp>
        </p:grpSp>
        <p:sp>
          <p:nvSpPr>
            <p:cNvPr id="13" name="Oval 12"/>
            <p:cNvSpPr/>
            <p:nvPr/>
          </p:nvSpPr>
          <p:spPr>
            <a:xfrm>
              <a:off x="3422494" y="3886950"/>
              <a:ext cx="2226257" cy="432987"/>
            </a:xfrm>
            <a:prstGeom prst="ellipse">
              <a:avLst/>
            </a:prstGeom>
            <a:solidFill>
              <a:schemeClr val="bg1"/>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7" name="Picture 86"/>
            <p:cNvPicPr>
              <a:picLocks noChangeAspect="1"/>
            </p:cNvPicPr>
            <p:nvPr/>
          </p:nvPicPr>
          <p:blipFill>
            <a:blip r:embed="rId3"/>
            <a:stretch>
              <a:fillRect/>
            </a:stretch>
          </p:blipFill>
          <p:spPr>
            <a:xfrm>
              <a:off x="4313370" y="3963292"/>
              <a:ext cx="156821" cy="271636"/>
            </a:xfrm>
            <a:prstGeom prst="rect">
              <a:avLst/>
            </a:prstGeom>
          </p:spPr>
        </p:pic>
        <p:pic>
          <p:nvPicPr>
            <p:cNvPr id="88" name="Picture 87"/>
            <p:cNvPicPr>
              <a:picLocks noChangeAspect="1"/>
            </p:cNvPicPr>
            <p:nvPr/>
          </p:nvPicPr>
          <p:blipFill>
            <a:blip r:embed="rId3"/>
            <a:stretch>
              <a:fillRect/>
            </a:stretch>
          </p:blipFill>
          <p:spPr>
            <a:xfrm>
              <a:off x="3883066" y="3955960"/>
              <a:ext cx="156821" cy="271636"/>
            </a:xfrm>
            <a:prstGeom prst="rect">
              <a:avLst/>
            </a:prstGeom>
          </p:spPr>
        </p:pic>
        <p:pic>
          <p:nvPicPr>
            <p:cNvPr id="89" name="Picture 88"/>
            <p:cNvPicPr>
              <a:picLocks noChangeAspect="1"/>
            </p:cNvPicPr>
            <p:nvPr/>
          </p:nvPicPr>
          <p:blipFill>
            <a:blip r:embed="rId3"/>
            <a:stretch>
              <a:fillRect/>
            </a:stretch>
          </p:blipFill>
          <p:spPr>
            <a:xfrm>
              <a:off x="4098215" y="3955960"/>
              <a:ext cx="156821" cy="271636"/>
            </a:xfrm>
            <a:prstGeom prst="rect">
              <a:avLst/>
            </a:prstGeom>
          </p:spPr>
        </p:pic>
        <p:pic>
          <p:nvPicPr>
            <p:cNvPr id="90" name="Picture 89"/>
            <p:cNvPicPr>
              <a:picLocks noChangeAspect="1"/>
            </p:cNvPicPr>
            <p:nvPr/>
          </p:nvPicPr>
          <p:blipFill>
            <a:blip r:embed="rId3"/>
            <a:stretch>
              <a:fillRect/>
            </a:stretch>
          </p:blipFill>
          <p:spPr>
            <a:xfrm>
              <a:off x="4519558" y="3955960"/>
              <a:ext cx="156821" cy="271636"/>
            </a:xfrm>
            <a:prstGeom prst="rect">
              <a:avLst/>
            </a:prstGeom>
          </p:spPr>
        </p:pic>
        <p:pic>
          <p:nvPicPr>
            <p:cNvPr id="91" name="Picture 90"/>
            <p:cNvPicPr>
              <a:picLocks noChangeAspect="1"/>
            </p:cNvPicPr>
            <p:nvPr/>
          </p:nvPicPr>
          <p:blipFill>
            <a:blip r:embed="rId3"/>
            <a:stretch>
              <a:fillRect/>
            </a:stretch>
          </p:blipFill>
          <p:spPr>
            <a:xfrm>
              <a:off x="4752641" y="3949116"/>
              <a:ext cx="156821" cy="271636"/>
            </a:xfrm>
            <a:prstGeom prst="rect">
              <a:avLst/>
            </a:prstGeom>
          </p:spPr>
        </p:pic>
        <p:pic>
          <p:nvPicPr>
            <p:cNvPr id="92" name="Picture 91"/>
            <p:cNvPicPr>
              <a:picLocks noChangeAspect="1"/>
            </p:cNvPicPr>
            <p:nvPr/>
          </p:nvPicPr>
          <p:blipFill>
            <a:blip r:embed="rId3"/>
            <a:stretch>
              <a:fillRect/>
            </a:stretch>
          </p:blipFill>
          <p:spPr>
            <a:xfrm>
              <a:off x="5012618" y="3963292"/>
              <a:ext cx="156821" cy="271636"/>
            </a:xfrm>
            <a:prstGeom prst="rect">
              <a:avLst/>
            </a:prstGeom>
          </p:spPr>
        </p:pic>
        <p:sp>
          <p:nvSpPr>
            <p:cNvPr id="93" name="TextBox 92"/>
            <p:cNvSpPr txBox="1"/>
            <p:nvPr/>
          </p:nvSpPr>
          <p:spPr>
            <a:xfrm>
              <a:off x="5115756" y="4239886"/>
              <a:ext cx="1358064" cy="246221"/>
            </a:xfrm>
            <a:prstGeom prst="rect">
              <a:avLst/>
            </a:prstGeom>
            <a:noFill/>
          </p:spPr>
          <p:txBody>
            <a:bodyPr wrap="none" rtlCol="0">
              <a:spAutoFit/>
            </a:bodyPr>
            <a:lstStyle/>
            <a:p>
              <a:r>
                <a:rPr lang="en-US" sz="1000" b="1" dirty="0" smtClean="0">
                  <a:latin typeface="Arial" panose="020B0604020202020204" pitchFamily="34" charset="0"/>
                  <a:cs typeface="Arial" panose="020B0604020202020204" pitchFamily="34" charset="0"/>
                </a:rPr>
                <a:t>Worker thread pool</a:t>
              </a:r>
            </a:p>
          </p:txBody>
        </p:sp>
        <p:sp>
          <p:nvSpPr>
            <p:cNvPr id="19" name="Arc 18"/>
            <p:cNvSpPr/>
            <p:nvPr/>
          </p:nvSpPr>
          <p:spPr>
            <a:xfrm>
              <a:off x="4313364" y="3184710"/>
              <a:ext cx="699254" cy="665221"/>
            </a:xfrm>
            <a:prstGeom prst="arc">
              <a:avLst>
                <a:gd name="adj1" fmla="val 16200000"/>
                <a:gd name="adj2" fmla="val 5838151"/>
              </a:avLst>
            </a:prstGeom>
            <a:ln>
              <a:solidFill>
                <a:schemeClr val="tx2"/>
              </a:solidFill>
              <a:headEnd w="lg" len="lg"/>
              <a:tailEnd type="triangle" w="lg" len="lg"/>
            </a:ln>
            <a:effectLst>
              <a:outerShdw blurRad="50800" dist="38100" algn="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4" name="Arc 93"/>
            <p:cNvSpPr/>
            <p:nvPr/>
          </p:nvSpPr>
          <p:spPr>
            <a:xfrm rot="10800000">
              <a:off x="4213642" y="3184710"/>
              <a:ext cx="699254" cy="665221"/>
            </a:xfrm>
            <a:prstGeom prst="arc">
              <a:avLst>
                <a:gd name="adj1" fmla="val 16200000"/>
                <a:gd name="adj2" fmla="val 5838151"/>
              </a:avLst>
            </a:prstGeom>
            <a:ln>
              <a:solidFill>
                <a:schemeClr val="tx2"/>
              </a:solidFill>
              <a:headEnd w="lg" len="lg"/>
              <a:tailEnd type="triangle" w="lg" len="lg"/>
            </a:ln>
            <a:effectLst>
              <a:outerShdw blurRad="50800" dist="38100" algn="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5" name="TextBox 94"/>
            <p:cNvSpPr txBox="1"/>
            <p:nvPr/>
          </p:nvSpPr>
          <p:spPr>
            <a:xfrm>
              <a:off x="4214189" y="3362693"/>
              <a:ext cx="838691" cy="246221"/>
            </a:xfrm>
            <a:prstGeom prst="rect">
              <a:avLst/>
            </a:prstGeom>
            <a:noFill/>
          </p:spPr>
          <p:txBody>
            <a:bodyPr wrap="none" rtlCol="0">
              <a:spAutoFit/>
            </a:bodyPr>
            <a:lstStyle/>
            <a:p>
              <a:r>
                <a:rPr lang="en-US" sz="1000" b="1" dirty="0" smtClean="0">
                  <a:latin typeface="Arial" panose="020B0604020202020204" pitchFamily="34" charset="0"/>
                  <a:cs typeface="Arial" panose="020B0604020202020204" pitchFamily="34" charset="0"/>
                </a:rPr>
                <a:t>Event loop</a:t>
              </a:r>
            </a:p>
          </p:txBody>
        </p:sp>
        <p:grpSp>
          <p:nvGrpSpPr>
            <p:cNvPr id="98" name="Group 97"/>
            <p:cNvGrpSpPr/>
            <p:nvPr/>
          </p:nvGrpSpPr>
          <p:grpSpPr>
            <a:xfrm>
              <a:off x="3214014" y="3067737"/>
              <a:ext cx="1040365" cy="1050611"/>
              <a:chOff x="3231949" y="3067737"/>
              <a:chExt cx="1040365" cy="1050611"/>
            </a:xfrm>
          </p:grpSpPr>
          <p:sp>
            <p:nvSpPr>
              <p:cNvPr id="96" name="Arc 95"/>
              <p:cNvSpPr/>
              <p:nvPr/>
            </p:nvSpPr>
            <p:spPr>
              <a:xfrm>
                <a:off x="3231949" y="3067737"/>
                <a:ext cx="1040365" cy="1050611"/>
              </a:xfrm>
              <a:prstGeom prst="arc">
                <a:avLst>
                  <a:gd name="adj1" fmla="val 16200000"/>
                  <a:gd name="adj2" fmla="val 19766121"/>
                </a:avLst>
              </a:prstGeom>
              <a:ln>
                <a:solidFill>
                  <a:schemeClr val="tx2"/>
                </a:solidFill>
                <a:tailEnd type="triangle" w="lg" len="med"/>
              </a:ln>
              <a:effectLst>
                <a:outerShdw blurRad="50800" dist="38100" algn="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7" name="TextBox 96"/>
              <p:cNvSpPr txBox="1"/>
              <p:nvPr/>
            </p:nvSpPr>
            <p:spPr>
              <a:xfrm>
                <a:off x="3575503" y="3190672"/>
                <a:ext cx="614271" cy="230832"/>
              </a:xfrm>
              <a:prstGeom prst="rect">
                <a:avLst/>
              </a:prstGeom>
              <a:noFill/>
            </p:spPr>
            <p:txBody>
              <a:bodyPr wrap="none" rtlCol="0">
                <a:spAutoFit/>
              </a:bodyPr>
              <a:lstStyle/>
              <a:p>
                <a:r>
                  <a:rPr lang="en-US" sz="900" dirty="0" smtClean="0">
                    <a:latin typeface="Arial" panose="020B0604020202020204" pitchFamily="34" charset="0"/>
                    <a:cs typeface="Arial" panose="020B0604020202020204" pitchFamily="34" charset="0"/>
                  </a:rPr>
                  <a:t>dispatch</a:t>
                </a:r>
              </a:p>
            </p:txBody>
          </p:sp>
        </p:grpSp>
        <p:grpSp>
          <p:nvGrpSpPr>
            <p:cNvPr id="102" name="Group 101"/>
            <p:cNvGrpSpPr/>
            <p:nvPr/>
          </p:nvGrpSpPr>
          <p:grpSpPr>
            <a:xfrm>
              <a:off x="3690772" y="3086445"/>
              <a:ext cx="1040365" cy="1050611"/>
              <a:chOff x="7126463" y="2852358"/>
              <a:chExt cx="1040365" cy="1050611"/>
            </a:xfrm>
          </p:grpSpPr>
          <p:sp>
            <p:nvSpPr>
              <p:cNvPr id="100" name="Arc 99"/>
              <p:cNvSpPr/>
              <p:nvPr/>
            </p:nvSpPr>
            <p:spPr>
              <a:xfrm rot="13171726">
                <a:off x="7126463" y="2852358"/>
                <a:ext cx="1040365" cy="1050611"/>
              </a:xfrm>
              <a:prstGeom prst="arc">
                <a:avLst>
                  <a:gd name="adj1" fmla="val 16200000"/>
                  <a:gd name="adj2" fmla="val 19766121"/>
                </a:avLst>
              </a:prstGeom>
              <a:ln>
                <a:solidFill>
                  <a:schemeClr val="tx2"/>
                </a:solidFill>
                <a:tailEnd type="triangle" w="lg" len="med"/>
              </a:ln>
              <a:effectLst>
                <a:outerShdw blurRad="50800" dist="38100" algn="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1" name="TextBox 100"/>
              <p:cNvSpPr txBox="1"/>
              <p:nvPr/>
            </p:nvSpPr>
            <p:spPr>
              <a:xfrm>
                <a:off x="7145914" y="3332654"/>
                <a:ext cx="601447" cy="369332"/>
              </a:xfrm>
              <a:prstGeom prst="rect">
                <a:avLst/>
              </a:prstGeom>
              <a:noFill/>
            </p:spPr>
            <p:txBody>
              <a:bodyPr wrap="none" rtlCol="0">
                <a:spAutoFit/>
              </a:bodyPr>
              <a:lstStyle/>
              <a:p>
                <a:r>
                  <a:rPr lang="en-US" sz="900" dirty="0" smtClean="0">
                    <a:latin typeface="Arial" panose="020B0604020202020204" pitchFamily="34" charset="0"/>
                    <a:cs typeface="Arial" panose="020B0604020202020204" pitchFamily="34" charset="0"/>
                  </a:rPr>
                  <a:t>trigger</a:t>
                </a:r>
              </a:p>
              <a:p>
                <a:r>
                  <a:rPr lang="en-US" sz="900" dirty="0" smtClean="0">
                    <a:latin typeface="Arial" panose="020B0604020202020204" pitchFamily="34" charset="0"/>
                    <a:cs typeface="Arial" panose="020B0604020202020204" pitchFamily="34" charset="0"/>
                  </a:rPr>
                  <a:t>callback</a:t>
                </a:r>
              </a:p>
            </p:txBody>
          </p:sp>
        </p:grpSp>
      </p:grpSp>
      <p:sp>
        <p:nvSpPr>
          <p:cNvPr id="108" name="Arc 107"/>
          <p:cNvSpPr/>
          <p:nvPr/>
        </p:nvSpPr>
        <p:spPr>
          <a:xfrm rot="13064681">
            <a:off x="2013999" y="2486319"/>
            <a:ext cx="1479495" cy="952704"/>
          </a:xfrm>
          <a:prstGeom prst="arc">
            <a:avLst>
              <a:gd name="adj1" fmla="val 19394912"/>
              <a:gd name="adj2" fmla="val 7248960"/>
            </a:avLst>
          </a:prstGeom>
          <a:ln>
            <a:solidFill>
              <a:schemeClr val="tx2"/>
            </a:solidFill>
            <a:headEnd type="triangle" w="lg" len="lg"/>
            <a:tailEnd type="triangle" w="lg" len="med"/>
          </a:ln>
          <a:effectLst>
            <a:outerShdw blurRad="50800" dist="38100" algn="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0" name="Straight Arrow Connector 109"/>
          <p:cNvCxnSpPr/>
          <p:nvPr/>
        </p:nvCxnSpPr>
        <p:spPr>
          <a:xfrm flipH="1">
            <a:off x="1847857" y="1328073"/>
            <a:ext cx="1020485" cy="786457"/>
          </a:xfrm>
          <a:prstGeom prst="straightConnector1">
            <a:avLst/>
          </a:prstGeom>
          <a:ln>
            <a:solidFill>
              <a:schemeClr val="tx2"/>
            </a:solidFill>
            <a:headEnd type="triangle" w="lg" len="lg"/>
            <a:tailEnd type="triangle" w="lg" len="lg"/>
          </a:ln>
          <a:effectLst>
            <a:outerShdw blurRad="50800" dist="38100" algn="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885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par>
                          <p:cTn id="11" fill="hold">
                            <p:stCondLst>
                              <p:cond delay="500"/>
                            </p:stCondLst>
                            <p:childTnLst>
                              <p:par>
                                <p:cTn id="12" presetID="64" presetClass="path" presetSubtype="0" accel="50000" decel="50000" fill="hold" nodeType="afterEffect">
                                  <p:stCondLst>
                                    <p:cond delay="0"/>
                                  </p:stCondLst>
                                  <p:childTnLst>
                                    <p:animMotion origin="layout" path="M -4.44444E-6 4.5679E-6 L 0.00035 -0.08457 " pathEditMode="relative" rAng="0" ptsTypes="AA">
                                      <p:cBhvr>
                                        <p:cTn id="13" dur="2000" fill="hold"/>
                                        <p:tgtEl>
                                          <p:spTgt spid="27"/>
                                        </p:tgtEl>
                                        <p:attrNameLst>
                                          <p:attrName>ppt_x</p:attrName>
                                          <p:attrName>ppt_y</p:attrName>
                                        </p:attrNameLst>
                                      </p:cBhvr>
                                      <p:rCtr x="17" y="-4228"/>
                                    </p:animMotion>
                                  </p:childTnLst>
                                </p:cTn>
                              </p:par>
                              <p:par>
                                <p:cTn id="14" presetID="35" presetClass="path" presetSubtype="0" accel="50000" decel="50000" fill="hold" nodeType="withEffect">
                                  <p:stCondLst>
                                    <p:cond delay="0"/>
                                  </p:stCondLst>
                                  <p:childTnLst>
                                    <p:animMotion origin="layout" path="M -1.11111E-6 -8.64198E-7 L -0.14236 0.00031 " pathEditMode="relative" rAng="0" ptsTypes="AA">
                                      <p:cBhvr>
                                        <p:cTn id="15" dur="2000" fill="hold"/>
                                        <p:tgtEl>
                                          <p:spTgt spid="22"/>
                                        </p:tgtEl>
                                        <p:attrNameLst>
                                          <p:attrName>ppt_x</p:attrName>
                                          <p:attrName>ppt_y</p:attrName>
                                        </p:attrNameLst>
                                      </p:cBhvr>
                                      <p:rCtr x="-7118" y="0"/>
                                    </p:animMotion>
                                  </p:childTnLst>
                                </p:cTn>
                              </p:par>
                              <p:par>
                                <p:cTn id="16" presetID="6" presetClass="emph" presetSubtype="0" fill="hold" grpId="0" nodeType="withEffect">
                                  <p:stCondLst>
                                    <p:cond delay="0"/>
                                  </p:stCondLst>
                                  <p:childTnLst>
                                    <p:animScale>
                                      <p:cBhvr>
                                        <p:cTn id="17" dur="2000" fill="hold"/>
                                        <p:tgtEl>
                                          <p:spTgt spid="7"/>
                                        </p:tgtEl>
                                      </p:cBhvr>
                                      <p:by x="128000" y="100000"/>
                                    </p:animScale>
                                  </p:childTnLst>
                                </p:cTn>
                              </p:par>
                              <p:par>
                                <p:cTn id="18" presetID="63" presetClass="path" presetSubtype="0" accel="50000" decel="50000" fill="hold" grpId="0" nodeType="withEffect">
                                  <p:stCondLst>
                                    <p:cond delay="0"/>
                                  </p:stCondLst>
                                  <p:childTnLst>
                                    <p:animMotion origin="layout" path="M -2.5E-6 2.46914E-7 L 0.06667 0.00185 " pathEditMode="relative" rAng="0" ptsTypes="AA">
                                      <p:cBhvr>
                                        <p:cTn id="19" dur="2000" fill="hold"/>
                                        <p:tgtEl>
                                          <p:spTgt spid="12"/>
                                        </p:tgtEl>
                                        <p:attrNameLst>
                                          <p:attrName>ppt_x</p:attrName>
                                          <p:attrName>ppt_y</p:attrName>
                                        </p:attrNameLst>
                                      </p:cBhvr>
                                      <p:rCtr x="3333" y="93"/>
                                    </p:animMotion>
                                  </p:childTnLst>
                                </p:cTn>
                              </p:par>
                              <p:par>
                                <p:cTn id="20" presetID="35" presetClass="path" presetSubtype="0" accel="50000" decel="50000" fill="hold" grpId="1" nodeType="withEffect">
                                  <p:stCondLst>
                                    <p:cond delay="0"/>
                                  </p:stCondLst>
                                  <p:childTnLst>
                                    <p:animMotion origin="layout" path="M -1.94444E-6 2.46914E-7 L -0.04166 -0.00031 " pathEditMode="relative" rAng="0" ptsTypes="AA">
                                      <p:cBhvr>
                                        <p:cTn id="21" dur="2000" fill="hold"/>
                                        <p:tgtEl>
                                          <p:spTgt spid="7"/>
                                        </p:tgtEl>
                                        <p:attrNameLst>
                                          <p:attrName>ppt_x</p:attrName>
                                          <p:attrName>ppt_y</p:attrName>
                                        </p:attrNameLst>
                                      </p:cBhvr>
                                      <p:rCtr x="-2083" y="-31"/>
                                    </p:animMotion>
                                  </p:childTnLst>
                                </p:cTn>
                              </p:par>
                            </p:childTnLst>
                          </p:cTn>
                        </p:par>
                        <p:par>
                          <p:cTn id="22" fill="hold">
                            <p:stCondLst>
                              <p:cond delay="2500"/>
                            </p:stCondLst>
                            <p:childTnLst>
                              <p:par>
                                <p:cTn id="23" presetID="10" presetClass="exit" presetSubtype="0" fill="hold" grpId="0" nodeType="afterEffect">
                                  <p:stCondLst>
                                    <p:cond delay="0"/>
                                  </p:stCondLst>
                                  <p:childTnLst>
                                    <p:animEffect transition="out" filter="fade">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fade">
                                      <p:cBhvr>
                                        <p:cTn id="28" dur="500"/>
                                        <p:tgtEl>
                                          <p:spTgt spid="104"/>
                                        </p:tgtEl>
                                      </p:cBhvr>
                                    </p:animEffect>
                                  </p:childTnLst>
                                </p:cTn>
                              </p:par>
                              <p:par>
                                <p:cTn id="29" presetID="10" presetClass="entr" presetSubtype="0" fill="hold" nodeType="with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fade">
                                      <p:cBhvr>
                                        <p:cTn id="31" dur="500"/>
                                        <p:tgtEl>
                                          <p:spTgt spid="1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8"/>
                                        </p:tgtEl>
                                        <p:attrNameLst>
                                          <p:attrName>style.visibility</p:attrName>
                                        </p:attrNameLst>
                                      </p:cBhvr>
                                      <p:to>
                                        <p:strVal val="visible"/>
                                      </p:to>
                                    </p:set>
                                    <p:animEffect transition="in" filter="fade">
                                      <p:cBhvr>
                                        <p:cTn id="34"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7" grpId="0" animBg="1"/>
      <p:bldP spid="7" grpId="1" animBg="1"/>
      <p:bldP spid="12" grpId="0"/>
      <p:bldP spid="11" grpId="0" animBg="1"/>
      <p:bldP spid="10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a:t>
            </a:fld>
            <a:endParaRPr lang="en-US" dirty="0"/>
          </a:p>
        </p:txBody>
      </p:sp>
      <p:sp>
        <p:nvSpPr>
          <p:cNvPr id="14" name="Rectangle 4"/>
          <p:cNvSpPr>
            <a:spLocks noGrp="1" noChangeArrowheads="1"/>
          </p:cNvSpPr>
          <p:nvPr>
            <p:ph type="title"/>
          </p:nvPr>
        </p:nvSpPr>
        <p:spPr>
          <a:xfrm>
            <a:off x="252414" y="128226"/>
            <a:ext cx="8228012" cy="424930"/>
          </a:xfrm>
        </p:spPr>
        <p:txBody>
          <a:bodyPr>
            <a:normAutofit fontScale="90000"/>
          </a:bodyPr>
          <a:lstStyle/>
          <a:p>
            <a:pPr>
              <a:defRPr/>
            </a:pPr>
            <a:r>
              <a:rPr lang="en-US" sz="2800" smtClean="0">
                <a:latin typeface="Intel Clear" panose="020B0604020203020204" pitchFamily="34" charset="0"/>
              </a:rPr>
              <a:t>RAPID</a:t>
            </a:r>
            <a:endParaRPr lang="en-US" sz="2400" dirty="0">
              <a:latin typeface="Intel Clear" panose="020B0604020203020204" pitchFamily="34" charset="0"/>
            </a:endParaRPr>
          </a:p>
        </p:txBody>
      </p:sp>
      <p:graphicFrame>
        <p:nvGraphicFramePr>
          <p:cNvPr id="15" name="Group 50"/>
          <p:cNvGraphicFramePr>
            <a:graphicFrameLocks noGrp="1"/>
          </p:cNvGraphicFramePr>
          <p:nvPr>
            <p:extLst>
              <p:ext uri="{D42A27DB-BD31-4B8C-83A1-F6EECF244321}">
                <p14:modId xmlns:p14="http://schemas.microsoft.com/office/powerpoint/2010/main" val="12484124"/>
              </p:ext>
            </p:extLst>
          </p:nvPr>
        </p:nvGraphicFramePr>
        <p:xfrm>
          <a:off x="268931" y="670584"/>
          <a:ext cx="8686800" cy="2496585"/>
        </p:xfrm>
        <a:graphic>
          <a:graphicData uri="http://schemas.openxmlformats.org/drawingml/2006/table">
            <a:tbl>
              <a:tblPr/>
              <a:tblGrid>
                <a:gridCol w="1556657"/>
                <a:gridCol w="7130143"/>
              </a:tblGrid>
              <a:tr h="481203">
                <a:tc>
                  <a:txBody>
                    <a:bodyPr/>
                    <a:lstStyle/>
                    <a:p>
                      <a:pPr marL="0" marR="0" lvl="0" indent="0" algn="l" defTabSz="914400" rtl="0" eaLnBrk="1" fontAlgn="base" latinLnBrk="0" hangingPunct="1">
                        <a:lnSpc>
                          <a:spcPct val="95000"/>
                        </a:lnSpc>
                        <a:spcBef>
                          <a:spcPct val="3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Intel Clear" panose="020B0604020203020204" pitchFamily="34" charset="0"/>
                          <a:cs typeface="Arial" charset="0"/>
                        </a:rPr>
                        <a:t>Topic</a:t>
                      </a:r>
                    </a:p>
                  </a:txBody>
                  <a:tcPr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Intel Clear" panose="020B0604020203020204" pitchFamily="34" charset="0"/>
                          <a:cs typeface="Arial" charset="0"/>
                        </a:rPr>
                        <a:t>Intel Labs </a:t>
                      </a:r>
                      <a:r>
                        <a:rPr kumimoji="0" lang="en-US" sz="1400" b="0" i="0" u="none" strike="noStrike" cap="none" normalizeH="0" baseline="0" dirty="0" err="1" smtClean="0">
                          <a:ln>
                            <a:noFill/>
                          </a:ln>
                          <a:solidFill>
                            <a:schemeClr val="tx1"/>
                          </a:solidFill>
                          <a:effectLst/>
                          <a:latin typeface="Intel Clear" panose="020B0604020203020204" pitchFamily="34" charset="0"/>
                          <a:cs typeface="Arial" charset="0"/>
                        </a:rPr>
                        <a:t>Workstream</a:t>
                      </a:r>
                      <a:r>
                        <a:rPr kumimoji="0" lang="en-US" sz="1400" b="0" i="0" u="none" strike="noStrike" cap="none" normalizeH="0" baseline="0" dirty="0" smtClean="0">
                          <a:ln>
                            <a:noFill/>
                          </a:ln>
                          <a:solidFill>
                            <a:schemeClr val="tx1"/>
                          </a:solidFill>
                          <a:effectLst/>
                          <a:latin typeface="Intel Clear" panose="020B0604020203020204" pitchFamily="34" charset="0"/>
                          <a:cs typeface="Arial" charset="0"/>
                        </a:rPr>
                        <a:t> Gate 2 Transition Review: </a:t>
                      </a:r>
                      <a:br>
                        <a:rPr kumimoji="0" lang="en-US" sz="1400" b="0" i="0" u="none" strike="noStrike" cap="none" normalizeH="0" baseline="0" dirty="0" smtClean="0">
                          <a:ln>
                            <a:noFill/>
                          </a:ln>
                          <a:solidFill>
                            <a:schemeClr val="tx1"/>
                          </a:solidFill>
                          <a:effectLst/>
                          <a:latin typeface="Intel Clear" panose="020B0604020203020204" pitchFamily="34" charset="0"/>
                          <a:cs typeface="Arial" charset="0"/>
                        </a:rPr>
                      </a:br>
                      <a:r>
                        <a:rPr kumimoji="0" lang="en-US" sz="1400" b="1" i="0" u="none" strike="noStrike" cap="none" normalizeH="0" baseline="0" dirty="0" err="1" smtClean="0">
                          <a:ln>
                            <a:noFill/>
                          </a:ln>
                          <a:solidFill>
                            <a:schemeClr val="tx1"/>
                          </a:solidFill>
                          <a:effectLst/>
                          <a:latin typeface="+mn-lt"/>
                          <a:cs typeface="+mn-cs"/>
                        </a:rPr>
                        <a:t>mTCP</a:t>
                      </a:r>
                      <a:r>
                        <a:rPr kumimoji="0" lang="en-US" sz="1400" b="1" i="0" u="none" strike="noStrike" cap="none" normalizeH="0" baseline="0" dirty="0" smtClean="0">
                          <a:ln>
                            <a:noFill/>
                          </a:ln>
                          <a:solidFill>
                            <a:schemeClr val="tx1"/>
                          </a:solidFill>
                          <a:effectLst/>
                          <a:latin typeface="+mn-lt"/>
                          <a:cs typeface="+mn-cs"/>
                        </a:rPr>
                        <a:t>/DPDK </a:t>
                      </a:r>
                      <a:r>
                        <a:rPr kumimoji="0" lang="en-US" sz="1400" b="1" i="0" u="none" strike="noStrike" cap="none" normalizeH="0" baseline="0" dirty="0" err="1" smtClean="0">
                          <a:ln>
                            <a:noFill/>
                          </a:ln>
                          <a:solidFill>
                            <a:schemeClr val="tx1"/>
                          </a:solidFill>
                          <a:effectLst/>
                          <a:latin typeface="+mn-lt"/>
                          <a:cs typeface="+mn-cs"/>
                        </a:rPr>
                        <a:t>Userspace</a:t>
                      </a:r>
                      <a:r>
                        <a:rPr kumimoji="0" lang="en-US" sz="1400" b="1" i="0" u="none" strike="noStrike" cap="none" normalizeH="0" baseline="0" dirty="0" smtClean="0">
                          <a:ln>
                            <a:noFill/>
                          </a:ln>
                          <a:solidFill>
                            <a:schemeClr val="tx1"/>
                          </a:solidFill>
                          <a:effectLst/>
                          <a:latin typeface="+mn-lt"/>
                          <a:cs typeface="+mn-cs"/>
                        </a:rPr>
                        <a:t> Network Stack for Application Acceleration (Node.js)</a:t>
                      </a:r>
                      <a:endParaRPr kumimoji="0" lang="en-US" sz="1400" b="1" i="0" u="none" strike="noStrike" kern="1200" cap="none" normalizeH="0" baseline="0" dirty="0" smtClean="0">
                        <a:ln>
                          <a:noFill/>
                        </a:ln>
                        <a:solidFill>
                          <a:schemeClr val="tx1"/>
                        </a:solidFill>
                        <a:effectLst/>
                        <a:latin typeface="Intel Clear" panose="020B0604020203020204" pitchFamily="34" charset="0"/>
                        <a:ea typeface="+mn-ea"/>
                        <a:cs typeface="Arial" charset="0"/>
                      </a:endParaRPr>
                    </a:p>
                  </a:txBody>
                  <a:tcPr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4335">
                <a:tc>
                  <a:txBody>
                    <a:bodyPr/>
                    <a:lstStyle/>
                    <a:p>
                      <a:pPr marL="0" marR="0" lvl="0" indent="0" algn="l" defTabSz="914400" rtl="0" eaLnBrk="1" fontAlgn="base" latinLnBrk="0" hangingPunct="1">
                        <a:lnSpc>
                          <a:spcPct val="95000"/>
                        </a:lnSpc>
                        <a:spcBef>
                          <a:spcPct val="3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Intel Clear" panose="020B0604020203020204" pitchFamily="34" charset="0"/>
                          <a:cs typeface="Arial" charset="0"/>
                        </a:rPr>
                        <a:t>Recommenders</a:t>
                      </a:r>
                    </a:p>
                  </a:txBody>
                  <a:tcPr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spcBef>
                          <a:spcPts val="0"/>
                        </a:spcBef>
                        <a:spcAft>
                          <a:spcPts val="0"/>
                        </a:spcAft>
                      </a:pPr>
                      <a:r>
                        <a:rPr lang="en-US" sz="1400" b="1" baseline="0" dirty="0" smtClean="0">
                          <a:solidFill>
                            <a:schemeClr val="tx1"/>
                          </a:solidFill>
                          <a:effectLst/>
                          <a:latin typeface="+mn-lt"/>
                        </a:rPr>
                        <a:t>IL:</a:t>
                      </a:r>
                      <a:r>
                        <a:rPr lang="en-US" sz="1400" b="0" baseline="0" dirty="0" smtClean="0">
                          <a:solidFill>
                            <a:schemeClr val="tx1"/>
                          </a:solidFill>
                          <a:effectLst/>
                          <a:latin typeface="+mn-lt"/>
                        </a:rPr>
                        <a:t> Pranav Mehta, Christian Maciocco</a:t>
                      </a:r>
                    </a:p>
                    <a:p>
                      <a:pPr marL="0" marR="0">
                        <a:spcBef>
                          <a:spcPts val="0"/>
                        </a:spcBef>
                        <a:spcAft>
                          <a:spcPts val="0"/>
                        </a:spcAft>
                      </a:pPr>
                      <a:r>
                        <a:rPr lang="en-US" sz="1400" b="1" baseline="0" dirty="0" smtClean="0">
                          <a:solidFill>
                            <a:schemeClr val="tx1"/>
                          </a:solidFill>
                          <a:effectLst/>
                          <a:latin typeface="+mn-lt"/>
                        </a:rPr>
                        <a:t>SSG:</a:t>
                      </a:r>
                      <a:r>
                        <a:rPr lang="en-US" sz="1400" b="0" baseline="0" dirty="0" smtClean="0">
                          <a:solidFill>
                            <a:schemeClr val="tx1"/>
                          </a:solidFill>
                          <a:effectLst/>
                          <a:latin typeface="+mn-lt"/>
                        </a:rPr>
                        <a:t> Uttam Pawar</a:t>
                      </a:r>
                    </a:p>
                  </a:txBody>
                  <a:tcPr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1834">
                <a:tc>
                  <a:txBody>
                    <a:bodyPr/>
                    <a:lstStyle/>
                    <a:p>
                      <a:pPr marL="0" marR="0" lvl="0" indent="0" algn="l" defTabSz="914400" rtl="0" eaLnBrk="1" fontAlgn="base" latinLnBrk="0" hangingPunct="1">
                        <a:lnSpc>
                          <a:spcPct val="95000"/>
                        </a:lnSpc>
                        <a:spcBef>
                          <a:spcPct val="3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Intel Clear" panose="020B0604020203020204" pitchFamily="34" charset="0"/>
                          <a:cs typeface="Arial" charset="0"/>
                        </a:rPr>
                        <a:t>Agreers</a:t>
                      </a:r>
                    </a:p>
                  </a:txBody>
                  <a:tcPr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400" baseline="0" dirty="0" smtClean="0">
                          <a:solidFill>
                            <a:schemeClr val="tx1"/>
                          </a:solidFill>
                          <a:effectLst/>
                          <a:latin typeface="+mn-lt"/>
                        </a:rPr>
                        <a:t>Monica Ene-Pietrosanu (Software Engineering Manager, SSG/OTC/DCSP)</a:t>
                      </a:r>
                      <a:endParaRPr lang="en-US" sz="1400" dirty="0" smtClean="0">
                        <a:solidFill>
                          <a:srgbClr val="FF0000"/>
                        </a:solidFill>
                        <a:effectLst/>
                        <a:latin typeface="+mn-lt"/>
                      </a:endParaRPr>
                    </a:p>
                  </a:txBody>
                  <a:tcPr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7646">
                <a:tc>
                  <a:txBody>
                    <a:bodyPr/>
                    <a:lstStyle/>
                    <a:p>
                      <a:pPr marL="0" marR="0" lvl="0" indent="0" algn="l" defTabSz="914400" rtl="0" eaLnBrk="1" fontAlgn="base" latinLnBrk="0" hangingPunct="1">
                        <a:lnSpc>
                          <a:spcPct val="95000"/>
                        </a:lnSpc>
                        <a:spcBef>
                          <a:spcPct val="3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Intel Clear" panose="020B0604020203020204" pitchFamily="34" charset="0"/>
                          <a:cs typeface="Arial" charset="0"/>
                        </a:rPr>
                        <a:t>Performers</a:t>
                      </a:r>
                    </a:p>
                  </a:txBody>
                  <a:tcPr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spcBef>
                          <a:spcPts val="0"/>
                        </a:spcBef>
                        <a:spcAft>
                          <a:spcPts val="0"/>
                        </a:spcAft>
                      </a:pPr>
                      <a:r>
                        <a:rPr lang="en-US" sz="1400" baseline="0" dirty="0" smtClean="0">
                          <a:solidFill>
                            <a:schemeClr val="tx1"/>
                          </a:solidFill>
                          <a:effectLst/>
                          <a:latin typeface="+mn-lt"/>
                        </a:rPr>
                        <a:t>Muhammad Asim Jamshed (IL)</a:t>
                      </a:r>
                      <a:r>
                        <a:rPr lang="en-US" altLang="zh-TW" sz="1400" baseline="0" dirty="0" smtClean="0">
                          <a:solidFill>
                            <a:schemeClr val="tx1"/>
                          </a:solidFill>
                          <a:effectLst/>
                          <a:latin typeface="+mn-lt"/>
                        </a:rPr>
                        <a:t>, </a:t>
                      </a:r>
                      <a:r>
                        <a:rPr lang="en-US" sz="1400" dirty="0" smtClean="0">
                          <a:solidFill>
                            <a:schemeClr val="tx1"/>
                          </a:solidFill>
                          <a:effectLst/>
                          <a:latin typeface="+mn-lt"/>
                        </a:rPr>
                        <a:t>Christian Maciocco (IL), Uttam</a:t>
                      </a:r>
                      <a:r>
                        <a:rPr lang="en-US" sz="1400" baseline="0" dirty="0" smtClean="0">
                          <a:solidFill>
                            <a:schemeClr val="tx1"/>
                          </a:solidFill>
                          <a:effectLst/>
                          <a:latin typeface="+mn-lt"/>
                        </a:rPr>
                        <a:t> Pawar</a:t>
                      </a:r>
                      <a:r>
                        <a:rPr lang="en-US" sz="1400" dirty="0" smtClean="0"/>
                        <a:t> (SSG)</a:t>
                      </a:r>
                      <a:endParaRPr lang="en-US" sz="1400" dirty="0">
                        <a:solidFill>
                          <a:schemeClr val="tx1"/>
                        </a:solidFill>
                        <a:effectLst/>
                        <a:latin typeface="+mn-lt"/>
                        <a:ea typeface="MS Mincho" panose="02020609040205080304" pitchFamily="49" charset="-128"/>
                        <a:cs typeface="Times New Roman" panose="02020603050405020304" pitchFamily="18" charset="0"/>
                      </a:endParaRPr>
                    </a:p>
                  </a:txBody>
                  <a:tcPr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9709">
                <a:tc>
                  <a:txBody>
                    <a:bodyPr/>
                    <a:lstStyle/>
                    <a:p>
                      <a:pPr marL="0" marR="0" lvl="0" indent="0" algn="l" defTabSz="914400" rtl="0" eaLnBrk="1" fontAlgn="base" latinLnBrk="0" hangingPunct="1">
                        <a:lnSpc>
                          <a:spcPct val="95000"/>
                        </a:lnSpc>
                        <a:spcBef>
                          <a:spcPct val="3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Intel Clear" panose="020B0604020203020204" pitchFamily="34" charset="0"/>
                          <a:cs typeface="Arial" charset="0"/>
                        </a:rPr>
                        <a:t>Inputers</a:t>
                      </a:r>
                    </a:p>
                  </a:txBody>
                  <a:tcPr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spcBef>
                          <a:spcPts val="0"/>
                        </a:spcBef>
                        <a:spcAft>
                          <a:spcPts val="0"/>
                        </a:spcAft>
                      </a:pPr>
                      <a:r>
                        <a:rPr lang="en-US" sz="1400" baseline="0" dirty="0" smtClean="0">
                          <a:solidFill>
                            <a:schemeClr val="tx1"/>
                          </a:solidFill>
                          <a:effectLst/>
                          <a:latin typeface="+mn-lt"/>
                        </a:rPr>
                        <a:t>Pranav Mehta, Christian Maciocco (IL)</a:t>
                      </a:r>
                      <a:endParaRPr lang="en-US" sz="1400" dirty="0">
                        <a:solidFill>
                          <a:schemeClr val="tx1"/>
                        </a:solidFill>
                        <a:effectLst/>
                        <a:latin typeface="+mn-lt"/>
                      </a:endParaRPr>
                    </a:p>
                  </a:txBody>
                  <a:tcPr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0893">
                <a:tc>
                  <a:txBody>
                    <a:bodyPr/>
                    <a:lstStyle/>
                    <a:p>
                      <a:pPr marL="0" marR="0" lvl="0" indent="0" algn="l" defTabSz="914400" rtl="0" eaLnBrk="1" fontAlgn="base" latinLnBrk="0" hangingPunct="1">
                        <a:lnSpc>
                          <a:spcPct val="95000"/>
                        </a:lnSpc>
                        <a:spcBef>
                          <a:spcPct val="3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Intel Clear" panose="020B0604020203020204" pitchFamily="34" charset="0"/>
                          <a:cs typeface="Arial" charset="0"/>
                        </a:rPr>
                        <a:t>Decider</a:t>
                      </a:r>
                    </a:p>
                  </a:txBody>
                  <a:tcPr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tx1"/>
                          </a:solidFill>
                          <a:effectLst/>
                          <a:latin typeface="+mn-lt"/>
                          <a:ea typeface="+mn-ea"/>
                          <a:cs typeface="+mn-cs"/>
                        </a:rPr>
                        <a:t>Rich </a:t>
                      </a:r>
                      <a:r>
                        <a:rPr lang="en-US" sz="1400" kern="1200" baseline="0" dirty="0" err="1" smtClean="0">
                          <a:solidFill>
                            <a:schemeClr val="tx1"/>
                          </a:solidFill>
                          <a:effectLst/>
                          <a:latin typeface="+mn-lt"/>
                          <a:ea typeface="+mn-ea"/>
                          <a:cs typeface="+mn-cs"/>
                        </a:rPr>
                        <a:t>Uhlig</a:t>
                      </a:r>
                      <a:r>
                        <a:rPr lang="en-US" sz="1400" kern="1200" baseline="0" dirty="0" smtClean="0">
                          <a:solidFill>
                            <a:schemeClr val="tx1"/>
                          </a:solidFill>
                          <a:effectLst/>
                          <a:latin typeface="+mn-lt"/>
                          <a:ea typeface="+mn-ea"/>
                          <a:cs typeface="+mn-cs"/>
                        </a:rPr>
                        <a:t> (Managing Director, Intel Labs)</a:t>
                      </a:r>
                    </a:p>
                  </a:txBody>
                  <a:tcPr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6" name="Group 57"/>
          <p:cNvGraphicFramePr>
            <a:graphicFrameLocks noGrp="1"/>
          </p:cNvGraphicFramePr>
          <p:nvPr>
            <p:extLst>
              <p:ext uri="{D42A27DB-BD31-4B8C-83A1-F6EECF244321}">
                <p14:modId xmlns:p14="http://schemas.microsoft.com/office/powerpoint/2010/main" val="3388758289"/>
              </p:ext>
            </p:extLst>
          </p:nvPr>
        </p:nvGraphicFramePr>
        <p:xfrm>
          <a:off x="268931" y="3221575"/>
          <a:ext cx="8686800" cy="1320052"/>
        </p:xfrm>
        <a:graphic>
          <a:graphicData uri="http://schemas.openxmlformats.org/drawingml/2006/table">
            <a:tbl>
              <a:tblPr/>
              <a:tblGrid>
                <a:gridCol w="1581640"/>
                <a:gridCol w="7105160"/>
              </a:tblGrid>
              <a:tr h="1320052">
                <a:tc>
                  <a:txBody>
                    <a:bodyPr/>
                    <a:lstStyle/>
                    <a:p>
                      <a:pPr marL="0" marR="0" lvl="0" indent="0" algn="l" defTabSz="914400" rtl="0" eaLnBrk="1" fontAlgn="base" latinLnBrk="0" hangingPunct="1">
                        <a:lnSpc>
                          <a:spcPct val="95000"/>
                        </a:lnSpc>
                        <a:spcBef>
                          <a:spcPct val="3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Intel Clear" panose="020B0604020203020204" pitchFamily="34" charset="0"/>
                          <a:cs typeface="Arial" charset="0"/>
                        </a:rPr>
                        <a:t>Decision</a:t>
                      </a:r>
                    </a:p>
                  </a:txBody>
                  <a:tcPr marR="4572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indent="0">
                        <a:buFont typeface="+mj-lt"/>
                        <a:buNone/>
                      </a:pPr>
                      <a:r>
                        <a:rPr lang="en-US" sz="1400" dirty="0" smtClean="0">
                          <a:latin typeface="Intel Clear" panose="020B0604020203020204" pitchFamily="34" charset="0"/>
                        </a:rPr>
                        <a:t>Recommend </a:t>
                      </a:r>
                      <a:r>
                        <a:rPr lang="en-US" sz="1400" dirty="0" err="1" smtClean="0">
                          <a:latin typeface="Intel Clear" panose="020B0604020203020204" pitchFamily="34" charset="0"/>
                        </a:rPr>
                        <a:t>mTCP</a:t>
                      </a:r>
                      <a:r>
                        <a:rPr lang="en-US" sz="1400" baseline="0" dirty="0" smtClean="0">
                          <a:latin typeface="Intel Clear" panose="020B0604020203020204" pitchFamily="34" charset="0"/>
                        </a:rPr>
                        <a:t> stack with extensions for Node.js </a:t>
                      </a:r>
                      <a:r>
                        <a:rPr kumimoji="0" lang="en-US" sz="1400" b="0" i="0" u="none" strike="noStrike" cap="none" normalizeH="0" baseline="0" dirty="0" smtClean="0">
                          <a:ln>
                            <a:noFill/>
                          </a:ln>
                          <a:solidFill>
                            <a:schemeClr val="tx1"/>
                          </a:solidFill>
                          <a:effectLst/>
                          <a:latin typeface="Intel Clear" panose="020B0604020203020204" pitchFamily="34" charset="0"/>
                          <a:cs typeface="Arial" charset="0"/>
                        </a:rPr>
                        <a:t>transition from </a:t>
                      </a:r>
                      <a:r>
                        <a:rPr kumimoji="0" lang="en-US" sz="1400" b="0" i="1" u="none" strike="noStrike" cap="none" normalizeH="0" baseline="0" dirty="0" smtClean="0">
                          <a:ln>
                            <a:noFill/>
                          </a:ln>
                          <a:solidFill>
                            <a:schemeClr val="tx1"/>
                          </a:solidFill>
                          <a:effectLst/>
                          <a:latin typeface="Intel Clear" panose="020B0604020203020204" pitchFamily="34" charset="0"/>
                          <a:cs typeface="Arial" charset="0"/>
                        </a:rPr>
                        <a:t>POC</a:t>
                      </a:r>
                      <a:r>
                        <a:rPr kumimoji="0" lang="en-US" sz="1400" b="0" i="0" u="none" strike="noStrike" cap="none" normalizeH="0" baseline="0" dirty="0" smtClean="0">
                          <a:ln>
                            <a:noFill/>
                          </a:ln>
                          <a:solidFill>
                            <a:schemeClr val="tx1"/>
                          </a:solidFill>
                          <a:effectLst/>
                          <a:latin typeface="Intel Clear" panose="020B0604020203020204" pitchFamily="34" charset="0"/>
                          <a:cs typeface="Arial" charset="0"/>
                        </a:rPr>
                        <a:t> to </a:t>
                      </a:r>
                      <a:r>
                        <a:rPr kumimoji="0" lang="en-US" sz="1400" b="0" i="1" u="none" strike="noStrike" cap="none" normalizeH="0" baseline="0" dirty="0" smtClean="0">
                          <a:ln>
                            <a:noFill/>
                          </a:ln>
                          <a:solidFill>
                            <a:schemeClr val="tx1"/>
                          </a:solidFill>
                          <a:effectLst/>
                          <a:latin typeface="Intel Clear" panose="020B0604020203020204" pitchFamily="34" charset="0"/>
                          <a:cs typeface="Arial" charset="0"/>
                        </a:rPr>
                        <a:t>Transfe</a:t>
                      </a:r>
                      <a:r>
                        <a:rPr kumimoji="0" lang="en-US" sz="1400" b="0" i="0" u="none" strike="noStrike" cap="none" normalizeH="0" baseline="0" dirty="0" smtClean="0">
                          <a:ln>
                            <a:noFill/>
                          </a:ln>
                          <a:solidFill>
                            <a:schemeClr val="tx1"/>
                          </a:solidFill>
                          <a:effectLst/>
                          <a:latin typeface="Intel Clear" panose="020B0604020203020204" pitchFamily="34" charset="0"/>
                          <a:cs typeface="Arial" charset="0"/>
                        </a:rPr>
                        <a:t>r</a:t>
                      </a:r>
                    </a:p>
                    <a:p>
                      <a:pPr marL="0" indent="0">
                        <a:buFont typeface="+mj-lt"/>
                        <a:buNone/>
                      </a:pPr>
                      <a:r>
                        <a:rPr kumimoji="0" lang="en-US" sz="1400" b="1" i="0" u="none" strike="noStrike" cap="none" normalizeH="0" baseline="0" dirty="0" smtClean="0">
                          <a:ln>
                            <a:noFill/>
                          </a:ln>
                          <a:solidFill>
                            <a:schemeClr val="tx1"/>
                          </a:solidFill>
                          <a:effectLst/>
                          <a:latin typeface="Intel Clear" panose="020B0604020203020204" pitchFamily="34" charset="0"/>
                          <a:cs typeface="Arial" charset="0"/>
                        </a:rPr>
                        <a:t>Scope of the proposed transfer</a:t>
                      </a:r>
                      <a:r>
                        <a:rPr kumimoji="0" lang="en-US" sz="1400" b="0" i="0" u="none" strike="noStrike" cap="none" normalizeH="0" baseline="0" dirty="0" smtClean="0">
                          <a:ln>
                            <a:noFill/>
                          </a:ln>
                          <a:solidFill>
                            <a:schemeClr val="tx1"/>
                          </a:solidFill>
                          <a:effectLst/>
                          <a:latin typeface="Intel Clear" panose="020B0604020203020204" pitchFamily="34" charset="0"/>
                          <a:cs typeface="Arial" charset="0"/>
                        </a:rPr>
                        <a:t>:</a:t>
                      </a:r>
                    </a:p>
                    <a:p>
                      <a:pPr marL="457200" indent="-457200">
                        <a:buFont typeface="+mj-lt"/>
                        <a:buAutoNum type="alphaLcParenBoth"/>
                      </a:pPr>
                      <a:r>
                        <a:rPr kumimoji="0" lang="en-US" sz="1400" b="0" i="0" u="none" strike="noStrike" cap="none" normalizeH="0" baseline="0" dirty="0" err="1" smtClean="0">
                          <a:ln>
                            <a:noFill/>
                          </a:ln>
                          <a:solidFill>
                            <a:schemeClr val="tx1"/>
                          </a:solidFill>
                          <a:effectLst/>
                          <a:latin typeface="Intel Clear" panose="020B0604020203020204" pitchFamily="34" charset="0"/>
                          <a:cs typeface="Arial" charset="0"/>
                        </a:rPr>
                        <a:t>mTCP</a:t>
                      </a:r>
                      <a:r>
                        <a:rPr kumimoji="0" lang="en-US" sz="1400" b="0" i="0" u="none" strike="noStrike" cap="none" normalizeH="0" baseline="0" dirty="0" smtClean="0">
                          <a:ln>
                            <a:noFill/>
                          </a:ln>
                          <a:solidFill>
                            <a:schemeClr val="tx1"/>
                          </a:solidFill>
                          <a:effectLst/>
                          <a:latin typeface="Intel Clear" panose="020B0604020203020204" pitchFamily="34" charset="0"/>
                          <a:cs typeface="Arial" charset="0"/>
                        </a:rPr>
                        <a:t> version of node.js</a:t>
                      </a:r>
                    </a:p>
                    <a:p>
                      <a:pPr marL="0" indent="0">
                        <a:buFont typeface="+mj-lt"/>
                        <a:buNone/>
                      </a:pPr>
                      <a:endParaRPr kumimoji="0" lang="en-US" sz="1600" b="1" i="0" u="none" strike="noStrike" cap="none" normalizeH="0" baseline="0" dirty="0" smtClean="0">
                        <a:ln>
                          <a:noFill/>
                        </a:ln>
                        <a:solidFill>
                          <a:schemeClr val="tx1"/>
                        </a:solidFill>
                        <a:effectLst/>
                        <a:latin typeface="Intel Clear" panose="020B0604020203020204" pitchFamily="34" charset="0"/>
                        <a:cs typeface="Arial" charset="0"/>
                      </a:endParaRPr>
                    </a:p>
                    <a:p>
                      <a:pPr marL="0" indent="0">
                        <a:buFont typeface="+mj-lt"/>
                        <a:buNone/>
                      </a:pPr>
                      <a:r>
                        <a:rPr kumimoji="0" lang="en-US" sz="1600" b="1" i="0" u="none" strike="noStrike" cap="none" normalizeH="0" baseline="0" dirty="0" smtClean="0">
                          <a:ln>
                            <a:noFill/>
                          </a:ln>
                          <a:solidFill>
                            <a:schemeClr val="tx1"/>
                          </a:solidFill>
                          <a:effectLst/>
                          <a:latin typeface="Intel Clear" panose="020B0604020203020204" pitchFamily="34" charset="0"/>
                          <a:cs typeface="Arial" charset="0"/>
                        </a:rPr>
                        <a:t>BU Recipient</a:t>
                      </a:r>
                      <a:r>
                        <a:rPr kumimoji="0" lang="en-US" sz="1600" b="0" i="0" u="none" strike="noStrike" cap="none" normalizeH="0" baseline="0" dirty="0" smtClean="0">
                          <a:ln>
                            <a:noFill/>
                          </a:ln>
                          <a:solidFill>
                            <a:schemeClr val="tx1"/>
                          </a:solidFill>
                          <a:effectLst/>
                          <a:latin typeface="Intel Clear" panose="020B0604020203020204" pitchFamily="34" charset="0"/>
                          <a:cs typeface="Arial" charset="0"/>
                        </a:rPr>
                        <a:t>: SSG/OTC/DCSP Team</a:t>
                      </a:r>
                      <a:endParaRPr kumimoji="0" lang="en-US" sz="1400" b="0" i="0" u="none" strike="noStrike" cap="none" normalizeH="0" baseline="0" dirty="0" smtClean="0">
                        <a:ln>
                          <a:noFill/>
                        </a:ln>
                        <a:solidFill>
                          <a:schemeClr val="tx1"/>
                        </a:solidFill>
                        <a:effectLst/>
                        <a:latin typeface="Intel Clear" panose="020B0604020203020204" pitchFamily="34" charset="0"/>
                        <a:cs typeface="Arial" charset="0"/>
                      </a:endParaRPr>
                    </a:p>
                  </a:txBody>
                  <a:tcPr marR="4572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018528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915222" y="4889508"/>
            <a:ext cx="2133600" cy="273844"/>
          </a:xfrm>
        </p:spPr>
        <p:txBody>
          <a:bodyPr/>
          <a:lstStyle/>
          <a:p>
            <a:fld id="{EE2556C5-CE8C-6547-B838-EA80C61A4AF7}" type="slidenum">
              <a:rPr lang="en-US" smtClean="0"/>
              <a:pPr/>
              <a:t>20</a:t>
            </a:fld>
            <a:endParaRPr lang="en-US" dirty="0"/>
          </a:p>
        </p:txBody>
      </p:sp>
      <p:sp>
        <p:nvSpPr>
          <p:cNvPr id="3" name="Title 2"/>
          <p:cNvSpPr>
            <a:spLocks noGrp="1"/>
          </p:cNvSpPr>
          <p:nvPr>
            <p:ph type="title"/>
          </p:nvPr>
        </p:nvSpPr>
        <p:spPr/>
        <p:txBody>
          <a:bodyPr/>
          <a:lstStyle/>
          <a:p>
            <a:r>
              <a:rPr lang="en-US" dirty="0" smtClean="0"/>
              <a:t>Node.js (3</a:t>
            </a:r>
            <a:r>
              <a:rPr lang="en-US" baseline="30000" dirty="0" smtClean="0"/>
              <a:t>rd</a:t>
            </a:r>
            <a:r>
              <a:rPr lang="en-US" dirty="0" smtClean="0"/>
              <a:t> version)</a:t>
            </a:r>
            <a:endParaRPr lang="en-US" dirty="0"/>
          </a:p>
        </p:txBody>
      </p:sp>
      <p:grpSp>
        <p:nvGrpSpPr>
          <p:cNvPr id="26" name="Group 25"/>
          <p:cNvGrpSpPr/>
          <p:nvPr/>
        </p:nvGrpSpPr>
        <p:grpSpPr>
          <a:xfrm>
            <a:off x="4803446" y="742514"/>
            <a:ext cx="4324552" cy="3727730"/>
            <a:chOff x="378383" y="789721"/>
            <a:chExt cx="4324552" cy="3727730"/>
          </a:xfrm>
        </p:grpSpPr>
        <p:sp>
          <p:nvSpPr>
            <p:cNvPr id="6" name="Rectangle 5"/>
            <p:cNvSpPr/>
            <p:nvPr/>
          </p:nvSpPr>
          <p:spPr>
            <a:xfrm>
              <a:off x="455613" y="864704"/>
              <a:ext cx="4247322" cy="3652747"/>
            </a:xfrm>
            <a:prstGeom prst="rect">
              <a:avLst/>
            </a:prstGeom>
            <a:solidFill>
              <a:schemeClr val="bg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378383" y="789721"/>
              <a:ext cx="925253" cy="338554"/>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rPr>
                <a:t>Node.js</a:t>
              </a:r>
            </a:p>
          </p:txBody>
        </p:sp>
      </p:grpSp>
      <p:grpSp>
        <p:nvGrpSpPr>
          <p:cNvPr id="25" name="Group 24"/>
          <p:cNvGrpSpPr/>
          <p:nvPr/>
        </p:nvGrpSpPr>
        <p:grpSpPr>
          <a:xfrm>
            <a:off x="6000765" y="1884071"/>
            <a:ext cx="2845752" cy="543952"/>
            <a:chOff x="1537061" y="1310295"/>
            <a:chExt cx="2845752" cy="1824836"/>
          </a:xfrm>
        </p:grpSpPr>
        <p:sp>
          <p:nvSpPr>
            <p:cNvPr id="7" name="Rectangle 6"/>
            <p:cNvSpPr/>
            <p:nvPr/>
          </p:nvSpPr>
          <p:spPr>
            <a:xfrm>
              <a:off x="1537061" y="1310295"/>
              <a:ext cx="2845752" cy="1824836"/>
            </a:xfrm>
            <a:prstGeom prst="rect">
              <a:avLst/>
            </a:prstGeom>
            <a:solidFill>
              <a:schemeClr val="accent4">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104720" y="1499947"/>
              <a:ext cx="1754006" cy="1445528"/>
            </a:xfrm>
            <a:prstGeom prst="rect">
              <a:avLst/>
            </a:prstGeom>
            <a:noFill/>
          </p:spPr>
          <p:txBody>
            <a:bodyPr wrap="none" rtlCol="0" anchor="ctr">
              <a:spAutoFit/>
            </a:bodyPr>
            <a:lstStyle/>
            <a:p>
              <a:pPr algn="ctr"/>
              <a:r>
                <a:rPr lang="en-US" sz="1100" b="1" dirty="0" smtClean="0">
                  <a:latin typeface="Arial" panose="020B0604020202020204" pitchFamily="34" charset="0"/>
                  <a:cs typeface="Arial" panose="020B0604020202020204" pitchFamily="34" charset="0"/>
                </a:rPr>
                <a:t>Node.js Bindings (C++)</a:t>
              </a:r>
            </a:p>
            <a:p>
              <a:pPr algn="ctr"/>
              <a:r>
                <a:rPr lang="en-US" sz="1100" b="1" dirty="0" smtClean="0">
                  <a:latin typeface="Arial" panose="020B0604020202020204" pitchFamily="34" charset="0"/>
                  <a:cs typeface="Arial" panose="020B0604020202020204" pitchFamily="34" charset="0"/>
                </a:rPr>
                <a:t>&lt;socket, http parser…&gt;</a:t>
              </a:r>
            </a:p>
          </p:txBody>
        </p:sp>
      </p:grpSp>
      <p:grpSp>
        <p:nvGrpSpPr>
          <p:cNvPr id="22" name="Group 21"/>
          <p:cNvGrpSpPr/>
          <p:nvPr/>
        </p:nvGrpSpPr>
        <p:grpSpPr>
          <a:xfrm>
            <a:off x="5228005" y="1884073"/>
            <a:ext cx="724170" cy="2459701"/>
            <a:chOff x="764301" y="2885695"/>
            <a:chExt cx="1955026" cy="972862"/>
          </a:xfrm>
          <a:solidFill>
            <a:schemeClr val="accent6">
              <a:lumMod val="40000"/>
              <a:lumOff val="60000"/>
            </a:schemeClr>
          </a:solidFill>
        </p:grpSpPr>
        <p:sp>
          <p:nvSpPr>
            <p:cNvPr id="10" name="Rectangle 9"/>
            <p:cNvSpPr/>
            <p:nvPr/>
          </p:nvSpPr>
          <p:spPr>
            <a:xfrm>
              <a:off x="764301" y="2885695"/>
              <a:ext cx="1955026" cy="972862"/>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983825" y="3289982"/>
              <a:ext cx="1623767" cy="103472"/>
            </a:xfrm>
            <a:prstGeom prst="rect">
              <a:avLst/>
            </a:prstGeom>
            <a:grpFill/>
          </p:spPr>
          <p:txBody>
            <a:bodyPr wrap="none" rtlCol="0">
              <a:spAutoFit/>
            </a:bodyPr>
            <a:lstStyle/>
            <a:p>
              <a:pPr algn="ctr"/>
              <a:r>
                <a:rPr lang="en-US" sz="1100" b="1" dirty="0" smtClean="0">
                  <a:latin typeface="Arial" panose="020B0604020202020204" pitchFamily="34" charset="0"/>
                  <a:cs typeface="Arial" panose="020B0604020202020204" pitchFamily="34" charset="0"/>
                </a:rPr>
                <a:t>V8 (C++)</a:t>
              </a:r>
            </a:p>
          </p:txBody>
        </p:sp>
      </p:grpSp>
      <p:grpSp>
        <p:nvGrpSpPr>
          <p:cNvPr id="23" name="Group 22"/>
          <p:cNvGrpSpPr/>
          <p:nvPr/>
        </p:nvGrpSpPr>
        <p:grpSpPr>
          <a:xfrm>
            <a:off x="6000765" y="2496250"/>
            <a:ext cx="2845752" cy="1847524"/>
            <a:chOff x="2719327" y="3307233"/>
            <a:chExt cx="2845752" cy="1560128"/>
          </a:xfrm>
          <a:solidFill>
            <a:srgbClr val="FFCCFF"/>
          </a:solidFill>
        </p:grpSpPr>
        <p:sp>
          <p:nvSpPr>
            <p:cNvPr id="11" name="Rectangle 10"/>
            <p:cNvSpPr/>
            <p:nvPr/>
          </p:nvSpPr>
          <p:spPr>
            <a:xfrm>
              <a:off x="2719327" y="3307233"/>
              <a:ext cx="2845752" cy="1560128"/>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2738792" y="3334110"/>
              <a:ext cx="809284" cy="261610"/>
            </a:xfrm>
            <a:prstGeom prst="rect">
              <a:avLst/>
            </a:prstGeom>
            <a:grpFill/>
          </p:spPr>
          <p:txBody>
            <a:bodyPr wrap="square" rtlCol="0">
              <a:spAutoFit/>
            </a:bodyPr>
            <a:lstStyle/>
            <a:p>
              <a:pPr algn="ctr"/>
              <a:r>
                <a:rPr lang="en-US" sz="1100" b="1" dirty="0" err="1">
                  <a:latin typeface="Arial" panose="020B0604020202020204" pitchFamily="34" charset="0"/>
                  <a:cs typeface="Arial" panose="020B0604020202020204" pitchFamily="34" charset="0"/>
                </a:rPr>
                <a:t>L</a:t>
              </a:r>
              <a:r>
                <a:rPr lang="en-US" sz="1100" b="1" dirty="0" err="1" smtClean="0">
                  <a:latin typeface="Arial" panose="020B0604020202020204" pitchFamily="34" charset="0"/>
                  <a:cs typeface="Arial" panose="020B0604020202020204" pitchFamily="34" charset="0"/>
                </a:rPr>
                <a:t>ibuv</a:t>
              </a:r>
              <a:r>
                <a:rPr lang="en-US" sz="1100" b="1" dirty="0" smtClean="0">
                  <a:latin typeface="Arial" panose="020B0604020202020204" pitchFamily="34" charset="0"/>
                  <a:cs typeface="Arial" panose="020B0604020202020204" pitchFamily="34" charset="0"/>
                </a:rPr>
                <a:t> (C)</a:t>
              </a:r>
            </a:p>
          </p:txBody>
        </p:sp>
      </p:grpSp>
      <p:sp>
        <p:nvSpPr>
          <p:cNvPr id="16" name="TextBox 15"/>
          <p:cNvSpPr txBox="1"/>
          <p:nvPr/>
        </p:nvSpPr>
        <p:spPr>
          <a:xfrm>
            <a:off x="6431837" y="3004513"/>
            <a:ext cx="1983607" cy="830997"/>
          </a:xfrm>
          <a:prstGeom prst="rect">
            <a:avLst/>
          </a:prstGeom>
          <a:solidFill>
            <a:srgbClr val="FFCCFF"/>
          </a:solidFill>
        </p:spPr>
        <p:txBody>
          <a:bodyPr wrap="square" rtlCol="0">
            <a:spAutoFit/>
          </a:bodyPr>
          <a:lstStyle/>
          <a:p>
            <a:pPr algn="ctr"/>
            <a:r>
              <a:rPr lang="en-US" sz="1200" dirty="0" smtClean="0">
                <a:solidFill>
                  <a:srgbClr val="FF0000"/>
                </a:solidFill>
                <a:latin typeface="Arial" panose="020B0604020202020204" pitchFamily="34" charset="0"/>
                <a:cs typeface="Arial" panose="020B0604020202020204" pitchFamily="34" charset="0"/>
              </a:rPr>
              <a:t>Cross platform asynchronous I/O </a:t>
            </a:r>
            <a:r>
              <a:rPr lang="en-US" sz="1200" dirty="0">
                <a:solidFill>
                  <a:srgbClr val="FF0000"/>
                </a:solidFill>
                <a:latin typeface="Arial" panose="020B0604020202020204" pitchFamily="34" charset="0"/>
                <a:cs typeface="Arial" panose="020B0604020202020204" pitchFamily="34" charset="0"/>
              </a:rPr>
              <a:t>e</a:t>
            </a:r>
            <a:r>
              <a:rPr lang="en-US" sz="1200" dirty="0" smtClean="0">
                <a:solidFill>
                  <a:srgbClr val="FF0000"/>
                </a:solidFill>
                <a:latin typeface="Arial" panose="020B0604020202020204" pitchFamily="34" charset="0"/>
                <a:cs typeface="Arial" panose="020B0604020202020204" pitchFamily="34" charset="0"/>
              </a:rPr>
              <a:t>vent loop + worker thread pool + …</a:t>
            </a:r>
          </a:p>
        </p:txBody>
      </p:sp>
      <p:grpSp>
        <p:nvGrpSpPr>
          <p:cNvPr id="27" name="Group 26"/>
          <p:cNvGrpSpPr/>
          <p:nvPr/>
        </p:nvGrpSpPr>
        <p:grpSpPr>
          <a:xfrm>
            <a:off x="5228005" y="1081068"/>
            <a:ext cx="3618512" cy="734777"/>
            <a:chOff x="764301" y="1411216"/>
            <a:chExt cx="3618512" cy="734777"/>
          </a:xfrm>
          <a:solidFill>
            <a:srgbClr val="66CCFF"/>
          </a:solidFill>
        </p:grpSpPr>
        <p:sp>
          <p:nvSpPr>
            <p:cNvPr id="28" name="Rectangle 27"/>
            <p:cNvSpPr/>
            <p:nvPr/>
          </p:nvSpPr>
          <p:spPr>
            <a:xfrm>
              <a:off x="764301" y="1411216"/>
              <a:ext cx="3618512" cy="734777"/>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1445396" y="1647799"/>
              <a:ext cx="2345514" cy="261610"/>
            </a:xfrm>
            <a:prstGeom prst="rect">
              <a:avLst/>
            </a:prstGeom>
            <a:grpFill/>
          </p:spPr>
          <p:txBody>
            <a:bodyPr wrap="none" rtlCol="0" anchor="ctr">
              <a:spAutoFit/>
            </a:bodyPr>
            <a:lstStyle/>
            <a:p>
              <a:pPr algn="ctr"/>
              <a:r>
                <a:rPr lang="en-US" sz="1100" b="1" dirty="0" smtClean="0">
                  <a:latin typeface="Arial" panose="020B0604020202020204" pitchFamily="34" charset="0"/>
                  <a:cs typeface="Arial" panose="020B0604020202020204" pitchFamily="34" charset="0"/>
                </a:rPr>
                <a:t>Node.js Application (JavaScript)</a:t>
              </a:r>
            </a:p>
          </p:txBody>
        </p:sp>
      </p:grpSp>
      <p:grpSp>
        <p:nvGrpSpPr>
          <p:cNvPr id="31" name="Group 30"/>
          <p:cNvGrpSpPr/>
          <p:nvPr/>
        </p:nvGrpSpPr>
        <p:grpSpPr>
          <a:xfrm>
            <a:off x="10296775" y="855885"/>
            <a:ext cx="3655271" cy="3067774"/>
            <a:chOff x="5442857" y="696650"/>
            <a:chExt cx="3655271" cy="3067774"/>
          </a:xfrm>
        </p:grpSpPr>
        <p:pic>
          <p:nvPicPr>
            <p:cNvPr id="21" name="Picture 2" descr="Image result for cell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1556" y="2178967"/>
              <a:ext cx="536572" cy="536572"/>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descr="Image result for lapto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3592" y="2777945"/>
              <a:ext cx="986479" cy="986479"/>
            </a:xfrm>
            <a:prstGeom prst="rect">
              <a:avLst/>
            </a:prstGeom>
            <a:noFill/>
            <a:extLst>
              <a:ext uri="{909E8E84-426E-40DD-AFC4-6F175D3DCCD1}">
                <a14:hiddenFill xmlns:a14="http://schemas.microsoft.com/office/drawing/2010/main">
                  <a:solidFill>
                    <a:srgbClr val="FFFFFF"/>
                  </a:solidFill>
                </a14:hiddenFill>
              </a:ext>
            </a:extLst>
          </p:spPr>
        </p:pic>
        <p:pic>
          <p:nvPicPr>
            <p:cNvPr id="24582" name="Picture 6" descr="Image result for desktop comput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14633" y="1981965"/>
              <a:ext cx="952500" cy="688181"/>
            </a:xfrm>
            <a:prstGeom prst="rect">
              <a:avLst/>
            </a:prstGeom>
            <a:noFill/>
            <a:extLst>
              <a:ext uri="{909E8E84-426E-40DD-AFC4-6F175D3DCCD1}">
                <a14:hiddenFill xmlns:a14="http://schemas.microsoft.com/office/drawing/2010/main">
                  <a:solidFill>
                    <a:srgbClr val="FFFFFF"/>
                  </a:solidFill>
                </a14:hiddenFill>
              </a:ext>
            </a:extLst>
          </p:spPr>
        </p:pic>
        <p:sp>
          <p:nvSpPr>
            <p:cNvPr id="24" name="Freeform 23"/>
            <p:cNvSpPr/>
            <p:nvPr/>
          </p:nvSpPr>
          <p:spPr>
            <a:xfrm rot="21329686">
              <a:off x="5442857" y="696650"/>
              <a:ext cx="2648857" cy="1190207"/>
            </a:xfrm>
            <a:custGeom>
              <a:avLst/>
              <a:gdLst>
                <a:gd name="connsiteX0" fmla="*/ 2677885 w 2677885"/>
                <a:gd name="connsiteY0" fmla="*/ 1190207 h 1190207"/>
                <a:gd name="connsiteX1" fmla="*/ 1930400 w 2677885"/>
                <a:gd name="connsiteY1" fmla="*/ 29064 h 1190207"/>
                <a:gd name="connsiteX2" fmla="*/ 0 w 2677885"/>
                <a:gd name="connsiteY2" fmla="*/ 464493 h 1190207"/>
              </a:gdLst>
              <a:ahLst/>
              <a:cxnLst>
                <a:cxn ang="0">
                  <a:pos x="connsiteX0" y="connsiteY0"/>
                </a:cxn>
                <a:cxn ang="0">
                  <a:pos x="connsiteX1" y="connsiteY1"/>
                </a:cxn>
                <a:cxn ang="0">
                  <a:pos x="connsiteX2" y="connsiteY2"/>
                </a:cxn>
              </a:cxnLst>
              <a:rect l="l" t="t" r="r" b="b"/>
              <a:pathLst>
                <a:path w="2677885" h="1190207">
                  <a:moveTo>
                    <a:pt x="2677885" y="1190207"/>
                  </a:moveTo>
                  <a:cubicBezTo>
                    <a:pt x="2527299" y="670111"/>
                    <a:pt x="2376714" y="150016"/>
                    <a:pt x="1930400" y="29064"/>
                  </a:cubicBezTo>
                  <a:cubicBezTo>
                    <a:pt x="1484086" y="-91888"/>
                    <a:pt x="742043" y="186302"/>
                    <a:pt x="0" y="464493"/>
                  </a:cubicBezTo>
                </a:path>
              </a:pathLst>
            </a:custGeom>
            <a:noFill/>
            <a:ln w="25400">
              <a:solidFill>
                <a:schemeClr val="dk1"/>
              </a:solidFill>
              <a:tailEnd type="triangle"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4880676" y="4470244"/>
            <a:ext cx="4247322" cy="261610"/>
            <a:chOff x="1537061" y="1294600"/>
            <a:chExt cx="2845752" cy="1856226"/>
          </a:xfrm>
          <a:solidFill>
            <a:schemeClr val="bg1"/>
          </a:solidFill>
        </p:grpSpPr>
        <p:sp>
          <p:nvSpPr>
            <p:cNvPr id="32" name="Rectangle 31"/>
            <p:cNvSpPr/>
            <p:nvPr/>
          </p:nvSpPr>
          <p:spPr>
            <a:xfrm>
              <a:off x="1537061" y="1310295"/>
              <a:ext cx="2845752" cy="1824836"/>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691625" y="1294600"/>
              <a:ext cx="580191" cy="1856226"/>
            </a:xfrm>
            <a:prstGeom prst="rect">
              <a:avLst/>
            </a:prstGeom>
            <a:noFill/>
          </p:spPr>
          <p:txBody>
            <a:bodyPr wrap="none" rtlCol="0" anchor="ctr">
              <a:spAutoFit/>
            </a:bodyPr>
            <a:lstStyle/>
            <a:p>
              <a:pPr algn="ctr"/>
              <a:r>
                <a:rPr lang="en-US" sz="1100" b="1" dirty="0" smtClean="0">
                  <a:latin typeface="Arial" panose="020B0604020202020204" pitchFamily="34" charset="0"/>
                  <a:cs typeface="Arial" panose="020B0604020202020204" pitchFamily="34" charset="0"/>
                </a:rPr>
                <a:t>OS Kernel</a:t>
              </a:r>
            </a:p>
          </p:txBody>
        </p:sp>
      </p:grpSp>
      <p:sp>
        <p:nvSpPr>
          <p:cNvPr id="34" name="Content Placeholder 3"/>
          <p:cNvSpPr>
            <a:spLocks noGrp="1"/>
          </p:cNvSpPr>
          <p:nvPr>
            <p:ph sz="quarter" idx="13"/>
          </p:nvPr>
        </p:nvSpPr>
        <p:spPr>
          <a:xfrm>
            <a:off x="297352" y="935935"/>
            <a:ext cx="4611088" cy="3820631"/>
          </a:xfrm>
        </p:spPr>
        <p:txBody>
          <a:bodyPr/>
          <a:lstStyle/>
          <a:p>
            <a:pPr marL="285750" indent="-285750">
              <a:buFont typeface="Arial" panose="020B0604020202020204" pitchFamily="34" charset="0"/>
              <a:buChar char="•"/>
            </a:pPr>
            <a:r>
              <a:rPr lang="en-US" dirty="0"/>
              <a:t>JavaScript event-driven, non-blocking runtime engine</a:t>
            </a:r>
          </a:p>
          <a:p>
            <a:pPr marL="628650" lvl="1" indent="-285750"/>
            <a:r>
              <a:rPr lang="en-US" dirty="0"/>
              <a:t>Fast, scalable network application services</a:t>
            </a:r>
          </a:p>
          <a:p>
            <a:pPr marL="285750" indent="-285750">
              <a:buFont typeface="Arial" panose="020B0604020202020204" pitchFamily="34" charset="0"/>
              <a:buChar char="•"/>
            </a:pPr>
            <a:r>
              <a:rPr lang="en-US" dirty="0"/>
              <a:t>Widespread </a:t>
            </a:r>
            <a:r>
              <a:rPr lang="en-US" dirty="0" smtClean="0"/>
              <a:t>client </a:t>
            </a:r>
            <a:r>
              <a:rPr lang="en-US" dirty="0"/>
              <a:t>base</a:t>
            </a:r>
          </a:p>
          <a:p>
            <a:endParaRPr lang="en-US" dirty="0"/>
          </a:p>
        </p:txBody>
      </p:sp>
      <p:pic>
        <p:nvPicPr>
          <p:cNvPr id="35" name="Picture 2" descr="Image result for netflix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87088" y="3232838"/>
            <a:ext cx="650179" cy="30286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Image result for linkedi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29579" y="2721367"/>
            <a:ext cx="1690115" cy="4225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0" descr="Image result for ub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17334" y="3417500"/>
            <a:ext cx="899160" cy="50577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4" descr="Related im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98905" y="3645958"/>
            <a:ext cx="1628396" cy="43152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6" descr="Image result for trello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66426" y="2758155"/>
            <a:ext cx="1135372" cy="34895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8" descr="Image result for walmart log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262422" y="4321518"/>
            <a:ext cx="1740191" cy="43504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30" descr="Image result for NASA log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73100" y="4221240"/>
            <a:ext cx="1070652" cy="53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18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507" y="637139"/>
            <a:ext cx="8934026" cy="2853265"/>
          </a:xfrm>
        </p:spPr>
        <p:txBody>
          <a:bodyPr>
            <a:noAutofit/>
          </a:bodyPr>
          <a:lstStyle/>
          <a:p>
            <a:pPr algn="r"/>
            <a:r>
              <a:rPr lang="en-US" sz="3600" b="1" dirty="0"/>
              <a:t/>
            </a:r>
            <a:br>
              <a:rPr lang="en-US" sz="3600" b="1" dirty="0"/>
            </a:br>
            <a:r>
              <a:rPr lang="en-US" sz="3600" b="1" dirty="0"/>
              <a:t/>
            </a:r>
            <a:br>
              <a:rPr lang="en-US" sz="3600" b="1" dirty="0"/>
            </a:br>
            <a:r>
              <a:rPr lang="en-US" sz="3600" b="1" dirty="0"/>
              <a:t/>
            </a:r>
            <a:br>
              <a:rPr lang="en-US" sz="3600" b="1" dirty="0"/>
            </a:br>
            <a:r>
              <a:rPr lang="en-US" sz="3600" b="1" dirty="0"/>
              <a:t/>
            </a:r>
            <a:br>
              <a:rPr lang="en-US" sz="3600" b="1" dirty="0"/>
            </a:br>
            <a:r>
              <a:rPr lang="en-US" sz="3600" b="1" dirty="0"/>
              <a:t/>
            </a:r>
            <a:br>
              <a:rPr lang="en-US" sz="3600" b="1" dirty="0"/>
            </a:br>
            <a:r>
              <a:rPr lang="en-US" sz="3200" b="1" dirty="0"/>
              <a:t>Intel Labs </a:t>
            </a:r>
            <a:r>
              <a:rPr lang="en-US" sz="3200" b="1" dirty="0" err="1" smtClean="0"/>
              <a:t>Workstream</a:t>
            </a: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Why is the kernel networking stack slow?</a:t>
            </a:r>
            <a:endParaRPr lang="en-US" sz="3600" b="1" dirty="0">
              <a:solidFill>
                <a:schemeClr val="accent4"/>
              </a:solidFill>
            </a:endParaRPr>
          </a:p>
        </p:txBody>
      </p:sp>
    </p:spTree>
    <p:extLst>
      <p:ext uri="{BB962C8B-B14F-4D97-AF65-F5344CB8AC3E}">
        <p14:creationId xmlns:p14="http://schemas.microsoft.com/office/powerpoint/2010/main" val="19758485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22</a:t>
            </a:fld>
            <a:endParaRPr lang="en-US" dirty="0"/>
          </a:p>
        </p:txBody>
      </p:sp>
      <p:sp>
        <p:nvSpPr>
          <p:cNvPr id="3" name="Title 2"/>
          <p:cNvSpPr>
            <a:spLocks noGrp="1"/>
          </p:cNvSpPr>
          <p:nvPr>
            <p:ph type="title"/>
          </p:nvPr>
        </p:nvSpPr>
        <p:spPr/>
        <p:txBody>
          <a:bodyPr/>
          <a:lstStyle/>
          <a:p>
            <a:r>
              <a:rPr lang="en-US" dirty="0" smtClean="0"/>
              <a:t>Broken CPU Cache Locality</a:t>
            </a:r>
            <a:endParaRPr lang="en-US" dirty="0"/>
          </a:p>
        </p:txBody>
      </p:sp>
      <p:sp>
        <p:nvSpPr>
          <p:cNvPr id="5" name="내용 개체 틀 2"/>
          <p:cNvSpPr txBox="1">
            <a:spLocks/>
          </p:cNvSpPr>
          <p:nvPr/>
        </p:nvSpPr>
        <p:spPr>
          <a:xfrm>
            <a:off x="428066" y="839913"/>
            <a:ext cx="6172200" cy="3892078"/>
          </a:xfrm>
          <a:prstGeom prst="rect">
            <a:avLst/>
          </a:prstGeom>
        </p:spPr>
        <p:txBody>
          <a:bodyPr vert="horz" lIns="68580" tIns="34290" rIns="68580" bIns="34290" rtlCol="0">
            <a:normAutofit/>
          </a:bodyPr>
          <a:lstStyle>
            <a:lvl1pPr marL="342900" indent="-342900" algn="l" defTabSz="914400" rtl="0" eaLnBrk="1" latinLnBrk="1" hangingPunct="1">
              <a:spcBef>
                <a:spcPct val="20000"/>
              </a:spcBef>
              <a:buClr>
                <a:schemeClr val="accent5"/>
              </a:buClr>
              <a:buFont typeface="Arial" pitchFamily="34" charset="0"/>
              <a:buChar char="•"/>
              <a:defRPr sz="2400" kern="1200">
                <a:solidFill>
                  <a:schemeClr val="tx1"/>
                </a:solidFill>
                <a:latin typeface="Calibri" panose="020F0502020204030204" pitchFamily="34" charset="0"/>
                <a:ea typeface="+mn-ea"/>
                <a:cs typeface="Times New Roman" pitchFamily="18" charset="0"/>
              </a:defRPr>
            </a:lvl1pPr>
            <a:lvl2pPr marL="742950" marR="0" indent="-285750" algn="l" defTabSz="914400" rtl="0" eaLnBrk="1" fontAlgn="auto" latinLnBrk="1" hangingPunct="1">
              <a:lnSpc>
                <a:spcPct val="100000"/>
              </a:lnSpc>
              <a:spcBef>
                <a:spcPct val="20000"/>
              </a:spcBef>
              <a:spcAft>
                <a:spcPts val="0"/>
              </a:spcAft>
              <a:buClr>
                <a:schemeClr val="accent6"/>
              </a:buClr>
              <a:buSzTx/>
              <a:buFont typeface="Arial" pitchFamily="34" charset="0"/>
              <a:buChar char="–"/>
              <a:tabLst/>
              <a:defRPr sz="2000" kern="1200">
                <a:solidFill>
                  <a:schemeClr val="tx1"/>
                </a:solidFill>
                <a:latin typeface="Calibri" panose="020F0502020204030204" pitchFamily="34" charset="0"/>
                <a:ea typeface="+mn-ea"/>
                <a:cs typeface="Arial" panose="020B0604020202020204" pitchFamily="34" charset="0"/>
              </a:defRPr>
            </a:lvl2pPr>
            <a:lvl3pPr marL="114300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Calibri" panose="020F0502020204030204" pitchFamily="34" charset="0"/>
                <a:ea typeface="+mn-ea"/>
                <a:cs typeface="Times New Roman" pitchFamily="18" charset="0"/>
              </a:defRPr>
            </a:lvl3pPr>
            <a:lvl4pPr marL="1600200" indent="-228600" algn="l" defTabSz="914400" rtl="0" eaLnBrk="1" latinLnBrk="1" hangingPunct="1">
              <a:spcBef>
                <a:spcPct val="20000"/>
              </a:spcBef>
              <a:buClr>
                <a:srgbClr val="FFCC00"/>
              </a:buClr>
              <a:buFont typeface="Arial" pitchFamily="34" charset="0"/>
              <a:buChar char="–"/>
              <a:defRPr sz="1600" kern="1200">
                <a:solidFill>
                  <a:schemeClr val="tx1"/>
                </a:solidFill>
                <a:latin typeface="Calibri" panose="020F0502020204030204" pitchFamily="34" charset="0"/>
                <a:ea typeface="+mn-ea"/>
                <a:cs typeface="Times New Roman" pitchFamily="18" charset="0"/>
              </a:defRPr>
            </a:lvl4pPr>
            <a:lvl5pPr marL="2057400" indent="-228600" algn="l" defTabSz="914400" rtl="0" eaLnBrk="1" latinLnBrk="1" hangingPunct="1">
              <a:spcBef>
                <a:spcPct val="20000"/>
              </a:spcBef>
              <a:buFont typeface="Arial" pitchFamily="34" charset="0"/>
              <a:buChar char="»"/>
              <a:defRPr sz="1600" kern="1200">
                <a:solidFill>
                  <a:schemeClr val="tx1"/>
                </a:solidFill>
                <a:latin typeface="Calibri" panose="020F0502020204030204" pitchFamily="34" charset="0"/>
                <a:ea typeface="+mn-ea"/>
                <a:cs typeface="Times New Roman" pitchFamily="18"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800" dirty="0">
                <a:solidFill>
                  <a:srgbClr val="0071C5"/>
                </a:solidFill>
                <a:latin typeface="+mn-lt"/>
                <a:cs typeface="Intel Clear" panose="020B0604020203020204" pitchFamily="34" charset="0"/>
              </a:rPr>
              <a:t>1</a:t>
            </a:r>
            <a:r>
              <a:rPr lang="en-US" altLang="ko-KR" sz="1800" dirty="0" smtClean="0">
                <a:solidFill>
                  <a:srgbClr val="0071C5"/>
                </a:solidFill>
                <a:latin typeface="+mn-lt"/>
                <a:cs typeface="Intel Clear" panose="020B0604020203020204" pitchFamily="34" charset="0"/>
              </a:rPr>
              <a:t>. </a:t>
            </a:r>
            <a:r>
              <a:rPr lang="en-US" altLang="ko-KR" sz="1800" dirty="0">
                <a:solidFill>
                  <a:srgbClr val="0071C5"/>
                </a:solidFill>
                <a:latin typeface="+mn-lt"/>
                <a:cs typeface="Intel Clear" panose="020B0604020203020204" pitchFamily="34" charset="0"/>
              </a:rPr>
              <a:t>Broken locality</a:t>
            </a:r>
          </a:p>
        </p:txBody>
      </p:sp>
      <p:sp>
        <p:nvSpPr>
          <p:cNvPr id="6" name="오른쪽 대괄호 29"/>
          <p:cNvSpPr/>
          <p:nvPr/>
        </p:nvSpPr>
        <p:spPr>
          <a:xfrm rot="5400000">
            <a:off x="1577124" y="3480849"/>
            <a:ext cx="561481" cy="392665"/>
          </a:xfrm>
          <a:prstGeom prst="rightBracket">
            <a:avLst>
              <a:gd name="adj" fmla="val 0"/>
            </a:avLst>
          </a:prstGeom>
          <a:solidFill>
            <a:schemeClr val="bg1">
              <a:lumMod val="75000"/>
            </a:schemeClr>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7" name="오른쪽 대괄호 33"/>
          <p:cNvSpPr/>
          <p:nvPr/>
        </p:nvSpPr>
        <p:spPr>
          <a:xfrm rot="5400000">
            <a:off x="4103049" y="3480850"/>
            <a:ext cx="561480" cy="392665"/>
          </a:xfrm>
          <a:prstGeom prst="rightBracket">
            <a:avLst>
              <a:gd name="adj" fmla="val 0"/>
            </a:avLst>
          </a:prstGeom>
          <a:solidFill>
            <a:schemeClr val="bg1">
              <a:lumMod val="75000"/>
            </a:schemeClr>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b="1"/>
          </a:p>
        </p:txBody>
      </p:sp>
      <p:sp>
        <p:nvSpPr>
          <p:cNvPr id="8" name="TextBox 7"/>
          <p:cNvSpPr txBox="1"/>
          <p:nvPr/>
        </p:nvSpPr>
        <p:spPr>
          <a:xfrm>
            <a:off x="5943887" y="3626231"/>
            <a:ext cx="1945806" cy="553998"/>
          </a:xfrm>
          <a:prstGeom prst="rect">
            <a:avLst/>
          </a:prstGeom>
          <a:noFill/>
        </p:spPr>
        <p:txBody>
          <a:bodyPr wrap="square" rtlCol="0">
            <a:spAutoFit/>
          </a:bodyPr>
          <a:lstStyle/>
          <a:p>
            <a:r>
              <a:rPr lang="en-US" sz="1500" b="1" dirty="0">
                <a:latin typeface="Calibri" panose="020F0502020204030204" pitchFamily="34" charset="0"/>
              </a:rPr>
              <a:t>Per-core packet queue</a:t>
            </a:r>
          </a:p>
        </p:txBody>
      </p:sp>
      <p:sp>
        <p:nvSpPr>
          <p:cNvPr id="9" name="오른쪽 대괄호 33"/>
          <p:cNvSpPr/>
          <p:nvPr/>
        </p:nvSpPr>
        <p:spPr>
          <a:xfrm rot="5400000">
            <a:off x="5366012" y="3479282"/>
            <a:ext cx="561480" cy="392665"/>
          </a:xfrm>
          <a:prstGeom prst="rightBracket">
            <a:avLst>
              <a:gd name="adj" fmla="val 0"/>
            </a:avLst>
          </a:prstGeom>
          <a:solidFill>
            <a:schemeClr val="bg1">
              <a:lumMod val="75000"/>
            </a:schemeClr>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10" name="오른쪽 대괄호 29"/>
          <p:cNvSpPr/>
          <p:nvPr/>
        </p:nvSpPr>
        <p:spPr>
          <a:xfrm rot="5400000">
            <a:off x="2840087" y="3478936"/>
            <a:ext cx="561480" cy="392665"/>
          </a:xfrm>
          <a:prstGeom prst="rightBracket">
            <a:avLst>
              <a:gd name="adj" fmla="val 0"/>
            </a:avLst>
          </a:prstGeom>
          <a:solidFill>
            <a:schemeClr val="bg1">
              <a:lumMod val="75000"/>
            </a:schemeClr>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pic>
        <p:nvPicPr>
          <p:cNvPr id="11" name="Picture 10"/>
          <p:cNvPicPr>
            <a:picLocks noChangeAspect="1"/>
          </p:cNvPicPr>
          <p:nvPr/>
        </p:nvPicPr>
        <p:blipFill>
          <a:blip r:embed="rId3">
            <a:clrChange>
              <a:clrFrom>
                <a:srgbClr val="FFFFFF"/>
              </a:clrFrom>
              <a:clrTo>
                <a:srgbClr val="FFFFFF">
                  <a:alpha val="0"/>
                </a:srgbClr>
              </a:clrTo>
            </a:clrChange>
          </a:blip>
          <a:stretch>
            <a:fillRect/>
          </a:stretch>
        </p:blipFill>
        <p:spPr>
          <a:xfrm>
            <a:off x="6118504" y="3924921"/>
            <a:ext cx="1095796" cy="1095796"/>
          </a:xfrm>
          <a:prstGeom prst="rect">
            <a:avLst/>
          </a:prstGeom>
        </p:spPr>
      </p:pic>
      <p:sp>
        <p:nvSpPr>
          <p:cNvPr id="12" name="TextBox 11"/>
          <p:cNvSpPr txBox="1"/>
          <p:nvPr/>
        </p:nvSpPr>
        <p:spPr>
          <a:xfrm>
            <a:off x="2665981" y="4391258"/>
            <a:ext cx="2272442" cy="323165"/>
          </a:xfrm>
          <a:prstGeom prst="rect">
            <a:avLst/>
          </a:prstGeom>
          <a:noFill/>
        </p:spPr>
        <p:txBody>
          <a:bodyPr wrap="square" rtlCol="0">
            <a:spAutoFit/>
          </a:bodyPr>
          <a:lstStyle/>
          <a:p>
            <a:r>
              <a:rPr lang="en-US" altLang="ko-KR" sz="1500" dirty="0">
                <a:latin typeface="Calibri" panose="020F0502020204030204" pitchFamily="34" charset="0"/>
              </a:rPr>
              <a:t>Receive-Side Scaling (H/W)</a:t>
            </a:r>
          </a:p>
        </p:txBody>
      </p:sp>
      <p:cxnSp>
        <p:nvCxnSpPr>
          <p:cNvPr id="13" name="직선 화살표 연결선 41"/>
          <p:cNvCxnSpPr>
            <a:stCxn id="33" idx="3"/>
            <a:endCxn id="12" idx="0"/>
          </p:cNvCxnSpPr>
          <p:nvPr/>
        </p:nvCxnSpPr>
        <p:spPr>
          <a:xfrm rot="16200000" flipH="1">
            <a:off x="2592598" y="3181653"/>
            <a:ext cx="466337" cy="1952871"/>
          </a:xfrm>
          <a:prstGeom prst="bentConnector3">
            <a:avLst>
              <a:gd name="adj1" fmla="val 88808"/>
            </a:avLst>
          </a:prstGeom>
          <a:ln w="28575" cmpd="sng">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직선 화살표 연결선 41"/>
          <p:cNvCxnSpPr/>
          <p:nvPr/>
        </p:nvCxnSpPr>
        <p:spPr>
          <a:xfrm>
            <a:off x="4411286" y="3972316"/>
            <a:ext cx="570997" cy="364359"/>
          </a:xfrm>
          <a:prstGeom prst="bentConnector3">
            <a:avLst>
              <a:gd name="adj1" fmla="val -44"/>
            </a:avLst>
          </a:prstGeom>
          <a:ln w="28575" cmpd="sng">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직선 화살표 연결선 41"/>
          <p:cNvCxnSpPr>
            <a:stCxn id="9" idx="2"/>
          </p:cNvCxnSpPr>
          <p:nvPr/>
        </p:nvCxnSpPr>
        <p:spPr>
          <a:xfrm rot="16200000" flipH="1" flipV="1">
            <a:off x="4531375" y="3221298"/>
            <a:ext cx="380321" cy="1850433"/>
          </a:xfrm>
          <a:prstGeom prst="bentConnector4">
            <a:avLst>
              <a:gd name="adj1" fmla="val 100179"/>
              <a:gd name="adj2" fmla="val 57586"/>
            </a:avLst>
          </a:prstGeom>
          <a:ln w="28575" cmpd="sng">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직선 화살표 연결선 41"/>
          <p:cNvCxnSpPr/>
          <p:nvPr/>
        </p:nvCxnSpPr>
        <p:spPr>
          <a:xfrm rot="16200000" flipH="1">
            <a:off x="3304788" y="3818276"/>
            <a:ext cx="313241" cy="675493"/>
          </a:xfrm>
          <a:prstGeom prst="bentConnector3">
            <a:avLst>
              <a:gd name="adj1" fmla="val 107417"/>
            </a:avLst>
          </a:prstGeom>
          <a:ln w="28575" cmpd="sng">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직사각형 4"/>
          <p:cNvSpPr/>
          <p:nvPr/>
        </p:nvSpPr>
        <p:spPr>
          <a:xfrm flipV="1">
            <a:off x="1476340" y="3276229"/>
            <a:ext cx="697187" cy="7694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18" name="TextBox 17"/>
          <p:cNvSpPr txBox="1"/>
          <p:nvPr/>
        </p:nvSpPr>
        <p:spPr>
          <a:xfrm>
            <a:off x="1853720" y="2985637"/>
            <a:ext cx="675564" cy="300082"/>
          </a:xfrm>
          <a:prstGeom prst="rect">
            <a:avLst/>
          </a:prstGeom>
          <a:noFill/>
        </p:spPr>
        <p:txBody>
          <a:bodyPr wrap="square" rtlCol="0">
            <a:spAutoFit/>
          </a:bodyPr>
          <a:lstStyle/>
          <a:p>
            <a:r>
              <a:rPr lang="en-US" sz="1350" dirty="0">
                <a:latin typeface="Calibri" panose="020F0502020204030204" pitchFamily="34" charset="0"/>
              </a:rPr>
              <a:t>Core 0</a:t>
            </a:r>
          </a:p>
        </p:txBody>
      </p:sp>
      <p:sp>
        <p:nvSpPr>
          <p:cNvPr id="19" name="직사각형 4"/>
          <p:cNvSpPr/>
          <p:nvPr/>
        </p:nvSpPr>
        <p:spPr>
          <a:xfrm flipV="1">
            <a:off x="2764222" y="3270732"/>
            <a:ext cx="697187" cy="7694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20" name="TextBox 19"/>
          <p:cNvSpPr txBox="1"/>
          <p:nvPr/>
        </p:nvSpPr>
        <p:spPr>
          <a:xfrm>
            <a:off x="3108945" y="2980139"/>
            <a:ext cx="675564" cy="300082"/>
          </a:xfrm>
          <a:prstGeom prst="rect">
            <a:avLst/>
          </a:prstGeom>
          <a:noFill/>
        </p:spPr>
        <p:txBody>
          <a:bodyPr wrap="square" rtlCol="0">
            <a:spAutoFit/>
          </a:bodyPr>
          <a:lstStyle/>
          <a:p>
            <a:r>
              <a:rPr lang="en-US" sz="1350" dirty="0">
                <a:latin typeface="Calibri" panose="020F0502020204030204" pitchFamily="34" charset="0"/>
              </a:rPr>
              <a:t>Core 1</a:t>
            </a:r>
          </a:p>
        </p:txBody>
      </p:sp>
      <p:sp>
        <p:nvSpPr>
          <p:cNvPr id="21" name="직사각형 4"/>
          <p:cNvSpPr/>
          <p:nvPr/>
        </p:nvSpPr>
        <p:spPr>
          <a:xfrm flipV="1">
            <a:off x="5318860" y="3276229"/>
            <a:ext cx="697187" cy="7694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22" name="TextBox 21"/>
          <p:cNvSpPr txBox="1"/>
          <p:nvPr/>
        </p:nvSpPr>
        <p:spPr>
          <a:xfrm>
            <a:off x="5641812" y="2985637"/>
            <a:ext cx="675564" cy="300082"/>
          </a:xfrm>
          <a:prstGeom prst="rect">
            <a:avLst/>
          </a:prstGeom>
          <a:noFill/>
        </p:spPr>
        <p:txBody>
          <a:bodyPr wrap="square" rtlCol="0">
            <a:spAutoFit/>
          </a:bodyPr>
          <a:lstStyle/>
          <a:p>
            <a:r>
              <a:rPr lang="en-US" sz="1350" dirty="0">
                <a:latin typeface="Calibri" panose="020F0502020204030204" pitchFamily="34" charset="0"/>
              </a:rPr>
              <a:t>Core 3</a:t>
            </a:r>
          </a:p>
        </p:txBody>
      </p:sp>
      <p:sp>
        <p:nvSpPr>
          <p:cNvPr id="23" name="직사각형 4"/>
          <p:cNvSpPr/>
          <p:nvPr/>
        </p:nvSpPr>
        <p:spPr>
          <a:xfrm flipV="1">
            <a:off x="4072301" y="3270732"/>
            <a:ext cx="697187" cy="7694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24" name="TextBox 23"/>
          <p:cNvSpPr txBox="1"/>
          <p:nvPr/>
        </p:nvSpPr>
        <p:spPr>
          <a:xfrm>
            <a:off x="4395254" y="2980139"/>
            <a:ext cx="675564" cy="300082"/>
          </a:xfrm>
          <a:prstGeom prst="rect">
            <a:avLst/>
          </a:prstGeom>
          <a:noFill/>
        </p:spPr>
        <p:txBody>
          <a:bodyPr wrap="square" rtlCol="0">
            <a:spAutoFit/>
          </a:bodyPr>
          <a:lstStyle/>
          <a:p>
            <a:r>
              <a:rPr lang="en-US" sz="1350" dirty="0">
                <a:latin typeface="Calibri" panose="020F0502020204030204" pitchFamily="34" charset="0"/>
              </a:rPr>
              <a:t>Core 2</a:t>
            </a:r>
          </a:p>
        </p:txBody>
      </p:sp>
      <p:sp>
        <p:nvSpPr>
          <p:cNvPr id="25" name="직사각형 4"/>
          <p:cNvSpPr/>
          <p:nvPr/>
        </p:nvSpPr>
        <p:spPr>
          <a:xfrm flipV="1">
            <a:off x="1476340" y="1864339"/>
            <a:ext cx="697187" cy="411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26" name="직사각형 4"/>
          <p:cNvSpPr/>
          <p:nvPr/>
        </p:nvSpPr>
        <p:spPr>
          <a:xfrm flipV="1">
            <a:off x="2692902" y="1864339"/>
            <a:ext cx="697187" cy="411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27" name="직사각형 4"/>
          <p:cNvSpPr/>
          <p:nvPr/>
        </p:nvSpPr>
        <p:spPr>
          <a:xfrm flipV="1">
            <a:off x="4035196" y="1864339"/>
            <a:ext cx="697187" cy="411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28" name="직사각형 4"/>
          <p:cNvSpPr/>
          <p:nvPr/>
        </p:nvSpPr>
        <p:spPr>
          <a:xfrm flipV="1">
            <a:off x="5377489" y="1864339"/>
            <a:ext cx="697187" cy="411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grpSp>
        <p:nvGrpSpPr>
          <p:cNvPr id="29" name="Group 28"/>
          <p:cNvGrpSpPr/>
          <p:nvPr/>
        </p:nvGrpSpPr>
        <p:grpSpPr>
          <a:xfrm>
            <a:off x="1600746" y="1986257"/>
            <a:ext cx="426878" cy="1938664"/>
            <a:chOff x="610327" y="2648342"/>
            <a:chExt cx="569171" cy="2584885"/>
          </a:xfrm>
        </p:grpSpPr>
        <p:grpSp>
          <p:nvGrpSpPr>
            <p:cNvPr id="30" name="Group 29"/>
            <p:cNvGrpSpPr/>
            <p:nvPr/>
          </p:nvGrpSpPr>
          <p:grpSpPr>
            <a:xfrm>
              <a:off x="783809" y="4638685"/>
              <a:ext cx="315929" cy="594542"/>
              <a:chOff x="783809" y="4638685"/>
              <a:chExt cx="315929" cy="594542"/>
            </a:xfrm>
          </p:grpSpPr>
          <p:sp>
            <p:nvSpPr>
              <p:cNvPr id="33" name="직사각형 30"/>
              <p:cNvSpPr/>
              <p:nvPr/>
            </p:nvSpPr>
            <p:spPr>
              <a:xfrm rot="5400000">
                <a:off x="803766" y="4937254"/>
                <a:ext cx="276016" cy="31592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sp>
            <p:nvSpPr>
              <p:cNvPr id="34" name="직사각형 31"/>
              <p:cNvSpPr/>
              <p:nvPr/>
            </p:nvSpPr>
            <p:spPr>
              <a:xfrm rot="5400000">
                <a:off x="803766" y="4618728"/>
                <a:ext cx="276016" cy="31592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grpSp>
        <p:sp>
          <p:nvSpPr>
            <p:cNvPr id="31" name="직사각형 31"/>
            <p:cNvSpPr/>
            <p:nvPr/>
          </p:nvSpPr>
          <p:spPr>
            <a:xfrm rot="5400000">
              <a:off x="756904" y="2501765"/>
              <a:ext cx="276018" cy="569171"/>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cxnSp>
          <p:nvCxnSpPr>
            <p:cNvPr id="32" name="직선 화살표 연결선 73"/>
            <p:cNvCxnSpPr/>
            <p:nvPr/>
          </p:nvCxnSpPr>
          <p:spPr>
            <a:xfrm flipV="1">
              <a:off x="909243" y="3106590"/>
              <a:ext cx="0" cy="1136946"/>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grpSp>
      <p:sp>
        <p:nvSpPr>
          <p:cNvPr id="35" name="직사각형 95"/>
          <p:cNvSpPr/>
          <p:nvPr/>
        </p:nvSpPr>
        <p:spPr>
          <a:xfrm>
            <a:off x="824635" y="2323192"/>
            <a:ext cx="1013931" cy="830997"/>
          </a:xfrm>
          <a:prstGeom prst="rect">
            <a:avLst/>
          </a:prstGeom>
        </p:spPr>
        <p:txBody>
          <a:bodyPr wrap="none">
            <a:spAutoFit/>
          </a:bodyPr>
          <a:lstStyle/>
          <a:p>
            <a:pPr algn="ctr"/>
            <a:r>
              <a:rPr lang="en-US" altLang="ko-KR" sz="1200" dirty="0">
                <a:latin typeface="Calibri" panose="020F0502020204030204" pitchFamily="34" charset="0"/>
                <a:cs typeface="Arial" panose="020B0604020202020204" pitchFamily="34" charset="0"/>
              </a:rPr>
              <a:t>Interrupt </a:t>
            </a:r>
            <a:br>
              <a:rPr lang="en-US" altLang="ko-KR" sz="1200" dirty="0">
                <a:latin typeface="Calibri" panose="020F0502020204030204" pitchFamily="34" charset="0"/>
                <a:cs typeface="Arial" panose="020B0604020202020204" pitchFamily="34" charset="0"/>
              </a:rPr>
            </a:br>
            <a:r>
              <a:rPr lang="en-US" altLang="ko-KR" sz="1200" dirty="0" smtClean="0">
                <a:latin typeface="Calibri" panose="020F0502020204030204" pitchFamily="34" charset="0"/>
                <a:cs typeface="Arial" panose="020B0604020202020204" pitchFamily="34" charset="0"/>
              </a:rPr>
              <a:t>handler + </a:t>
            </a:r>
          </a:p>
          <a:p>
            <a:pPr algn="ctr"/>
            <a:r>
              <a:rPr lang="en-US" altLang="ko-KR" sz="1200" dirty="0" smtClean="0">
                <a:latin typeface="Calibri" panose="020F0502020204030204" pitchFamily="34" charset="0"/>
                <a:cs typeface="Arial" panose="020B0604020202020204" pitchFamily="34" charset="0"/>
              </a:rPr>
              <a:t>TCP state</a:t>
            </a:r>
          </a:p>
          <a:p>
            <a:pPr algn="ctr"/>
            <a:r>
              <a:rPr lang="en-US" altLang="ko-KR" sz="1200" dirty="0" smtClean="0">
                <a:latin typeface="Calibri" panose="020F0502020204030204" pitchFamily="34" charset="0"/>
                <a:cs typeface="Arial" panose="020B0604020202020204" pitchFamily="34" charset="0"/>
              </a:rPr>
              <a:t>management</a:t>
            </a:r>
            <a:endParaRPr lang="ko-KR" altLang="en-US" sz="1200" dirty="0">
              <a:latin typeface="Calibri" panose="020F0502020204030204" pitchFamily="34" charset="0"/>
              <a:cs typeface="Arial" panose="020B0604020202020204" pitchFamily="34" charset="0"/>
            </a:endParaRPr>
          </a:p>
        </p:txBody>
      </p:sp>
      <p:sp>
        <p:nvSpPr>
          <p:cNvPr id="36" name="직사각형 101"/>
          <p:cNvSpPr/>
          <p:nvPr/>
        </p:nvSpPr>
        <p:spPr>
          <a:xfrm>
            <a:off x="6177318" y="1574296"/>
            <a:ext cx="945067" cy="923330"/>
          </a:xfrm>
          <a:prstGeom prst="rect">
            <a:avLst/>
          </a:prstGeom>
        </p:spPr>
        <p:txBody>
          <a:bodyPr wrap="none">
            <a:spAutoFit/>
          </a:bodyPr>
          <a:lstStyle/>
          <a:p>
            <a:r>
              <a:rPr lang="en-US" altLang="ko-KR" dirty="0">
                <a:latin typeface="Calibri" panose="020F0502020204030204" pitchFamily="34" charset="0"/>
                <a:cs typeface="Arial" panose="020B0604020202020204" pitchFamily="34" charset="0"/>
              </a:rPr>
              <a:t>accept()</a:t>
            </a:r>
            <a:br>
              <a:rPr lang="en-US" altLang="ko-KR" dirty="0">
                <a:latin typeface="Calibri" panose="020F0502020204030204" pitchFamily="34" charset="0"/>
                <a:cs typeface="Arial" panose="020B0604020202020204" pitchFamily="34" charset="0"/>
              </a:rPr>
            </a:br>
            <a:r>
              <a:rPr lang="en-US" altLang="ko-KR" dirty="0">
                <a:latin typeface="Calibri" panose="020F0502020204030204" pitchFamily="34" charset="0"/>
                <a:cs typeface="Arial" panose="020B0604020202020204" pitchFamily="34" charset="0"/>
              </a:rPr>
              <a:t>read()</a:t>
            </a:r>
            <a:br>
              <a:rPr lang="en-US" altLang="ko-KR" dirty="0">
                <a:latin typeface="Calibri" panose="020F0502020204030204" pitchFamily="34" charset="0"/>
                <a:cs typeface="Arial" panose="020B0604020202020204" pitchFamily="34" charset="0"/>
              </a:rPr>
            </a:br>
            <a:r>
              <a:rPr lang="en-US" altLang="ko-KR" dirty="0">
                <a:latin typeface="Calibri" panose="020F0502020204030204" pitchFamily="34" charset="0"/>
                <a:cs typeface="Arial" panose="020B0604020202020204" pitchFamily="34" charset="0"/>
              </a:rPr>
              <a:t>write()</a:t>
            </a:r>
            <a:endParaRPr lang="ko-KR" altLang="en-US" dirty="0">
              <a:latin typeface="Calibri" panose="020F0502020204030204" pitchFamily="34" charset="0"/>
              <a:cs typeface="Arial" panose="020B0604020202020204" pitchFamily="34" charset="0"/>
            </a:endParaRPr>
          </a:p>
        </p:txBody>
      </p:sp>
      <p:grpSp>
        <p:nvGrpSpPr>
          <p:cNvPr id="37" name="Group 36"/>
          <p:cNvGrpSpPr/>
          <p:nvPr/>
        </p:nvGrpSpPr>
        <p:grpSpPr>
          <a:xfrm>
            <a:off x="1829695" y="1859577"/>
            <a:ext cx="4131585" cy="315085"/>
            <a:chOff x="915593" y="2479436"/>
            <a:chExt cx="5508780" cy="420113"/>
          </a:xfrm>
        </p:grpSpPr>
        <p:cxnSp>
          <p:nvCxnSpPr>
            <p:cNvPr id="38" name="직선 화살표 연결선 73"/>
            <p:cNvCxnSpPr>
              <a:stCxn id="25" idx="2"/>
              <a:endCxn id="28" idx="2"/>
            </p:cNvCxnSpPr>
            <p:nvPr/>
          </p:nvCxnSpPr>
          <p:spPr>
            <a:xfrm rot="5400000" flipH="1" flipV="1">
              <a:off x="3510010" y="-114981"/>
              <a:ext cx="12700" cy="5201533"/>
            </a:xfrm>
            <a:prstGeom prst="curvedConnector3">
              <a:avLst>
                <a:gd name="adj1" fmla="val 5228575"/>
              </a:avLst>
            </a:prstGeom>
            <a:ln w="28575">
              <a:solidFill>
                <a:schemeClr val="tx1"/>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39" name="직사각형 31"/>
            <p:cNvSpPr/>
            <p:nvPr/>
          </p:nvSpPr>
          <p:spPr>
            <a:xfrm rot="5400000">
              <a:off x="6001779" y="2476954"/>
              <a:ext cx="276018" cy="569171"/>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grpSp>
      <p:sp>
        <p:nvSpPr>
          <p:cNvPr id="40" name="직사각형 42"/>
          <p:cNvSpPr/>
          <p:nvPr/>
        </p:nvSpPr>
        <p:spPr>
          <a:xfrm>
            <a:off x="3874980" y="1117352"/>
            <a:ext cx="3743374" cy="36340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lnSpc>
                <a:spcPct val="80000"/>
              </a:lnSpc>
            </a:pPr>
            <a:r>
              <a:rPr lang="en-US" altLang="ko-KR" sz="1650" dirty="0">
                <a:latin typeface="Calibri" panose="020F0502020204030204" pitchFamily="34" charset="0"/>
                <a:cs typeface="Arial" panose="020B0604020202020204" pitchFamily="34" charset="0"/>
              </a:rPr>
              <a:t>Interrupt handling core != accepting core</a:t>
            </a:r>
            <a:endParaRPr lang="ko-KR" altLang="en-US" sz="1650" dirty="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0821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left)">
                                      <p:cBhvr>
                                        <p:cTn id="14" dur="500"/>
                                        <p:tgtEl>
                                          <p:spTgt spid="37"/>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23</a:t>
            </a:fld>
            <a:endParaRPr lang="en-US" dirty="0"/>
          </a:p>
        </p:txBody>
      </p:sp>
      <p:sp>
        <p:nvSpPr>
          <p:cNvPr id="3" name="Title 2"/>
          <p:cNvSpPr>
            <a:spLocks noGrp="1"/>
          </p:cNvSpPr>
          <p:nvPr>
            <p:ph type="title"/>
          </p:nvPr>
        </p:nvSpPr>
        <p:spPr/>
        <p:txBody>
          <a:bodyPr/>
          <a:lstStyle/>
          <a:p>
            <a:r>
              <a:rPr lang="en-US" dirty="0" smtClean="0"/>
              <a:t>Lack of Support for Batch Processing</a:t>
            </a:r>
            <a:endParaRPr lang="en-US" dirty="0"/>
          </a:p>
        </p:txBody>
      </p:sp>
      <p:sp>
        <p:nvSpPr>
          <p:cNvPr id="5" name="내용 개체 틀 2"/>
          <p:cNvSpPr txBox="1">
            <a:spLocks/>
          </p:cNvSpPr>
          <p:nvPr/>
        </p:nvSpPr>
        <p:spPr>
          <a:xfrm>
            <a:off x="392200" y="839913"/>
            <a:ext cx="6172200" cy="3892078"/>
          </a:xfrm>
          <a:prstGeom prst="rect">
            <a:avLst/>
          </a:prstGeom>
        </p:spPr>
        <p:txBody>
          <a:bodyPr vert="horz" lIns="68580" tIns="34290" rIns="68580" bIns="34290" rtlCol="0">
            <a:normAutofit/>
          </a:bodyPr>
          <a:lstStyle>
            <a:lvl1pPr marL="342900" indent="-342900" algn="l" defTabSz="914400" rtl="0" eaLnBrk="1" latinLnBrk="1" hangingPunct="1">
              <a:spcBef>
                <a:spcPct val="20000"/>
              </a:spcBef>
              <a:buClr>
                <a:schemeClr val="accent5"/>
              </a:buClr>
              <a:buFont typeface="Arial" pitchFamily="34" charset="0"/>
              <a:buChar char="•"/>
              <a:defRPr sz="2400" kern="1200">
                <a:solidFill>
                  <a:schemeClr val="tx1"/>
                </a:solidFill>
                <a:latin typeface="Calibri" panose="020F0502020204030204" pitchFamily="34" charset="0"/>
                <a:ea typeface="+mn-ea"/>
                <a:cs typeface="Times New Roman" pitchFamily="18" charset="0"/>
              </a:defRPr>
            </a:lvl1pPr>
            <a:lvl2pPr marL="742950" marR="0" indent="-285750" algn="l" defTabSz="914400" rtl="0" eaLnBrk="1" fontAlgn="auto" latinLnBrk="1" hangingPunct="1">
              <a:lnSpc>
                <a:spcPct val="100000"/>
              </a:lnSpc>
              <a:spcBef>
                <a:spcPct val="20000"/>
              </a:spcBef>
              <a:spcAft>
                <a:spcPts val="0"/>
              </a:spcAft>
              <a:buClr>
                <a:schemeClr val="accent6"/>
              </a:buClr>
              <a:buSzTx/>
              <a:buFont typeface="Arial" pitchFamily="34" charset="0"/>
              <a:buChar char="–"/>
              <a:tabLst/>
              <a:defRPr sz="2000" kern="1200">
                <a:solidFill>
                  <a:schemeClr val="tx1"/>
                </a:solidFill>
                <a:latin typeface="Calibri" panose="020F0502020204030204" pitchFamily="34" charset="0"/>
                <a:ea typeface="+mn-ea"/>
                <a:cs typeface="Arial" panose="020B0604020202020204" pitchFamily="34" charset="0"/>
              </a:defRPr>
            </a:lvl2pPr>
            <a:lvl3pPr marL="114300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Calibri" panose="020F0502020204030204" pitchFamily="34" charset="0"/>
                <a:ea typeface="+mn-ea"/>
                <a:cs typeface="Times New Roman" pitchFamily="18" charset="0"/>
              </a:defRPr>
            </a:lvl3pPr>
            <a:lvl4pPr marL="1600200" indent="-228600" algn="l" defTabSz="914400" rtl="0" eaLnBrk="1" latinLnBrk="1" hangingPunct="1">
              <a:spcBef>
                <a:spcPct val="20000"/>
              </a:spcBef>
              <a:buClr>
                <a:srgbClr val="FFCC00"/>
              </a:buClr>
              <a:buFont typeface="Arial" pitchFamily="34" charset="0"/>
              <a:buChar char="–"/>
              <a:defRPr sz="1600" kern="1200">
                <a:solidFill>
                  <a:schemeClr val="tx1"/>
                </a:solidFill>
                <a:latin typeface="Calibri" panose="020F0502020204030204" pitchFamily="34" charset="0"/>
                <a:ea typeface="+mn-ea"/>
                <a:cs typeface="Times New Roman" pitchFamily="18" charset="0"/>
              </a:defRPr>
            </a:lvl4pPr>
            <a:lvl5pPr marL="2057400" indent="-228600" algn="l" defTabSz="914400" rtl="0" eaLnBrk="1" latinLnBrk="1" hangingPunct="1">
              <a:spcBef>
                <a:spcPct val="20000"/>
              </a:spcBef>
              <a:buFont typeface="Arial" pitchFamily="34" charset="0"/>
              <a:buChar char="»"/>
              <a:defRPr sz="1600" kern="1200">
                <a:solidFill>
                  <a:schemeClr val="tx1"/>
                </a:solidFill>
                <a:latin typeface="Calibri" panose="020F0502020204030204" pitchFamily="34" charset="0"/>
                <a:ea typeface="+mn-ea"/>
                <a:cs typeface="Times New Roman" pitchFamily="18"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800" dirty="0">
                <a:solidFill>
                  <a:srgbClr val="0071C5"/>
                </a:solidFill>
                <a:latin typeface="+mn-lt"/>
                <a:cs typeface="Intel Clear" panose="020B0604020203020204" pitchFamily="34" charset="0"/>
              </a:rPr>
              <a:t>2</a:t>
            </a:r>
            <a:r>
              <a:rPr lang="en-US" altLang="ko-KR" sz="1800" dirty="0" smtClean="0">
                <a:solidFill>
                  <a:srgbClr val="0071C5"/>
                </a:solidFill>
                <a:latin typeface="+mn-lt"/>
                <a:cs typeface="Intel Clear" panose="020B0604020203020204" pitchFamily="34" charset="0"/>
              </a:rPr>
              <a:t>. </a:t>
            </a:r>
            <a:r>
              <a:rPr lang="en-US" altLang="ko-KR" sz="1800" dirty="0">
                <a:solidFill>
                  <a:srgbClr val="0071C5"/>
                </a:solidFill>
                <a:latin typeface="+mn-lt"/>
                <a:cs typeface="Intel Clear" panose="020B0604020203020204" pitchFamily="34" charset="0"/>
              </a:rPr>
              <a:t>Per packet, per system call processing</a:t>
            </a:r>
          </a:p>
        </p:txBody>
      </p:sp>
      <p:sp>
        <p:nvSpPr>
          <p:cNvPr id="6" name="직사각형 149"/>
          <p:cNvSpPr/>
          <p:nvPr/>
        </p:nvSpPr>
        <p:spPr>
          <a:xfrm>
            <a:off x="4818641" y="3190281"/>
            <a:ext cx="3098128" cy="43774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ko-KR"/>
            </a:defPPr>
            <a:lvl1pPr marL="0" algn="l" defTabSz="914400" rtl="0" eaLnBrk="1" latinLnBrk="1" hangingPunct="1">
              <a:defRPr sz="1800" kern="1200">
                <a:solidFill>
                  <a:schemeClr val="dk1"/>
                </a:solidFill>
                <a:latin typeface="+mn-lt"/>
                <a:ea typeface="+mn-ea"/>
                <a:cs typeface="+mn-cs"/>
              </a:defRPr>
            </a:lvl1pPr>
            <a:lvl2pPr marL="457200" algn="l" defTabSz="914400" rtl="0" eaLnBrk="1" latinLnBrk="1" hangingPunct="1">
              <a:defRPr sz="1800" kern="1200">
                <a:solidFill>
                  <a:schemeClr val="dk1"/>
                </a:solidFill>
                <a:latin typeface="+mn-lt"/>
                <a:ea typeface="+mn-ea"/>
                <a:cs typeface="+mn-cs"/>
              </a:defRPr>
            </a:lvl2pPr>
            <a:lvl3pPr marL="914400" algn="l" defTabSz="914400" rtl="0" eaLnBrk="1" latinLnBrk="1" hangingPunct="1">
              <a:defRPr sz="1800" kern="1200">
                <a:solidFill>
                  <a:schemeClr val="dk1"/>
                </a:solidFill>
                <a:latin typeface="+mn-lt"/>
                <a:ea typeface="+mn-ea"/>
                <a:cs typeface="+mn-cs"/>
              </a:defRPr>
            </a:lvl3pPr>
            <a:lvl4pPr marL="1371600" algn="l" defTabSz="914400" rtl="0" eaLnBrk="1" latinLnBrk="1" hangingPunct="1">
              <a:defRPr sz="1800" kern="1200">
                <a:solidFill>
                  <a:schemeClr val="dk1"/>
                </a:solidFill>
                <a:latin typeface="+mn-lt"/>
                <a:ea typeface="+mn-ea"/>
                <a:cs typeface="+mn-cs"/>
              </a:defRPr>
            </a:lvl4pPr>
            <a:lvl5pPr marL="1828800" algn="l" defTabSz="914400" rtl="0" eaLnBrk="1" latinLnBrk="1" hangingPunct="1">
              <a:defRPr sz="1800" kern="1200">
                <a:solidFill>
                  <a:schemeClr val="dk1"/>
                </a:solidFill>
                <a:latin typeface="+mn-lt"/>
                <a:ea typeface="+mn-ea"/>
                <a:cs typeface="+mn-cs"/>
              </a:defRPr>
            </a:lvl5pPr>
            <a:lvl6pPr marL="2286000" algn="l" defTabSz="914400" rtl="0" eaLnBrk="1" latinLnBrk="1" hangingPunct="1">
              <a:defRPr sz="1800" kern="1200">
                <a:solidFill>
                  <a:schemeClr val="dk1"/>
                </a:solidFill>
                <a:latin typeface="+mn-lt"/>
                <a:ea typeface="+mn-ea"/>
                <a:cs typeface="+mn-cs"/>
              </a:defRPr>
            </a:lvl6pPr>
            <a:lvl7pPr marL="2743200" algn="l" defTabSz="914400" rtl="0" eaLnBrk="1" latinLnBrk="1" hangingPunct="1">
              <a:defRPr sz="1800" kern="1200">
                <a:solidFill>
                  <a:schemeClr val="dk1"/>
                </a:solidFill>
                <a:latin typeface="+mn-lt"/>
                <a:ea typeface="+mn-ea"/>
                <a:cs typeface="+mn-cs"/>
              </a:defRPr>
            </a:lvl7pPr>
            <a:lvl8pPr marL="3200400" algn="l" defTabSz="914400" rtl="0" eaLnBrk="1" latinLnBrk="1" hangingPunct="1">
              <a:defRPr sz="1800" kern="1200">
                <a:solidFill>
                  <a:schemeClr val="dk1"/>
                </a:solidFill>
                <a:latin typeface="+mn-lt"/>
                <a:ea typeface="+mn-ea"/>
                <a:cs typeface="+mn-cs"/>
              </a:defRPr>
            </a:lvl8pPr>
            <a:lvl9pPr marL="3657600" algn="l" defTabSz="914400" rtl="0" eaLnBrk="1" latinLnBrk="1" hangingPunct="1">
              <a:defRPr sz="1800" kern="1200">
                <a:solidFill>
                  <a:schemeClr val="dk1"/>
                </a:solidFill>
                <a:latin typeface="+mn-lt"/>
                <a:ea typeface="+mn-ea"/>
                <a:cs typeface="+mn-cs"/>
              </a:defRPr>
            </a:lvl9pPr>
          </a:lstStyle>
          <a:p>
            <a:pPr>
              <a:lnSpc>
                <a:spcPct val="80000"/>
              </a:lnSpc>
            </a:pPr>
            <a:r>
              <a:rPr lang="en-US" altLang="ko-KR" sz="1500" b="1" dirty="0">
                <a:solidFill>
                  <a:schemeClr val="tx1"/>
                </a:solidFill>
                <a:latin typeface="Calibri" panose="020F0502020204030204" pitchFamily="34" charset="0"/>
                <a:cs typeface="Arial" panose="020B0604020202020204" pitchFamily="34" charset="0"/>
              </a:rPr>
              <a:t>Inefficient per packet processing</a:t>
            </a:r>
          </a:p>
        </p:txBody>
      </p:sp>
      <p:sp>
        <p:nvSpPr>
          <p:cNvPr id="7" name="직사각형 151"/>
          <p:cNvSpPr/>
          <p:nvPr/>
        </p:nvSpPr>
        <p:spPr>
          <a:xfrm>
            <a:off x="4850501" y="2266024"/>
            <a:ext cx="2171107" cy="553998"/>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500" dirty="0">
                <a:latin typeface="Calibri" panose="020F0502020204030204" pitchFamily="34" charset="0"/>
                <a:cs typeface="Arial" panose="020B0604020202020204" pitchFamily="34" charset="0"/>
              </a:rPr>
              <a:t>Frequent mode switching</a:t>
            </a:r>
            <a:br>
              <a:rPr lang="en-US" altLang="ko-KR" sz="1500" dirty="0">
                <a:latin typeface="Calibri" panose="020F0502020204030204" pitchFamily="34" charset="0"/>
                <a:cs typeface="Arial" panose="020B0604020202020204" pitchFamily="34" charset="0"/>
              </a:rPr>
            </a:br>
            <a:r>
              <a:rPr lang="en-US" altLang="ko-KR" sz="1500" dirty="0">
                <a:latin typeface="Calibri" panose="020F0502020204030204" pitchFamily="34" charset="0"/>
                <a:cs typeface="Arial" panose="020B0604020202020204" pitchFamily="34" charset="0"/>
              </a:rPr>
              <a:t>Cache pollution</a:t>
            </a:r>
            <a:endParaRPr lang="ko-KR" altLang="en-US" sz="1500" dirty="0"/>
          </a:p>
        </p:txBody>
      </p:sp>
      <p:sp>
        <p:nvSpPr>
          <p:cNvPr id="8" name="직사각형 152"/>
          <p:cNvSpPr/>
          <p:nvPr/>
        </p:nvSpPr>
        <p:spPr>
          <a:xfrm>
            <a:off x="4897226" y="3630786"/>
            <a:ext cx="3585163" cy="323165"/>
          </a:xfrm>
          <a:prstGeom prst="rect">
            <a:avLst/>
          </a:prstGeom>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500" dirty="0">
                <a:latin typeface="Calibri" panose="020F0502020204030204" pitchFamily="34" charset="0"/>
                <a:cs typeface="Arial" panose="020B0604020202020204" pitchFamily="34" charset="0"/>
              </a:rPr>
              <a:t>Per packet memory allocation</a:t>
            </a:r>
            <a:endParaRPr lang="ko-KR" altLang="en-US" sz="1500" dirty="0"/>
          </a:p>
        </p:txBody>
      </p:sp>
      <p:cxnSp>
        <p:nvCxnSpPr>
          <p:cNvPr id="9" name="직선 연결선 146"/>
          <p:cNvCxnSpPr/>
          <p:nvPr/>
        </p:nvCxnSpPr>
        <p:spPr>
          <a:xfrm>
            <a:off x="1143000" y="2029480"/>
            <a:ext cx="3402919" cy="0"/>
          </a:xfrm>
          <a:prstGeom prst="line">
            <a:avLst/>
          </a:prstGeom>
          <a:ln w="57150">
            <a:prstDash val="solid"/>
          </a:ln>
        </p:spPr>
        <p:style>
          <a:lnRef idx="1">
            <a:schemeClr val="dk1"/>
          </a:lnRef>
          <a:fillRef idx="0">
            <a:schemeClr val="dk1"/>
          </a:fillRef>
          <a:effectRef idx="0">
            <a:schemeClr val="dk1"/>
          </a:effectRef>
          <a:fontRef idx="minor">
            <a:schemeClr val="tx1"/>
          </a:fontRef>
        </p:style>
      </p:cxnSp>
      <p:cxnSp>
        <p:nvCxnSpPr>
          <p:cNvPr id="10" name="직선 화살표 연결선 148"/>
          <p:cNvCxnSpPr/>
          <p:nvPr/>
        </p:nvCxnSpPr>
        <p:spPr>
          <a:xfrm flipV="1">
            <a:off x="4431762" y="1716070"/>
            <a:ext cx="0" cy="2009000"/>
          </a:xfrm>
          <a:prstGeom prst="straightConnector1">
            <a:avLst/>
          </a:prstGeom>
          <a:ln w="38100">
            <a:solidFill>
              <a:schemeClr val="tx1"/>
            </a:solidFill>
            <a:prstDash val="sysDash"/>
            <a:headEnd type="triangle"/>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1" name="오른쪽 중괄호 150"/>
          <p:cNvSpPr/>
          <p:nvPr/>
        </p:nvSpPr>
        <p:spPr>
          <a:xfrm>
            <a:off x="4536804" y="1810768"/>
            <a:ext cx="172120" cy="460129"/>
          </a:xfrm>
          <a:prstGeom prst="rightBrace">
            <a:avLst/>
          </a:prstGeom>
          <a:ln w="38100" cmpd="sng">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endParaRPr lang="ko-KR" altLang="en-US" sz="1500"/>
          </a:p>
        </p:txBody>
      </p:sp>
      <p:sp>
        <p:nvSpPr>
          <p:cNvPr id="12" name="오른쪽 중괄호 153"/>
          <p:cNvSpPr/>
          <p:nvPr/>
        </p:nvSpPr>
        <p:spPr>
          <a:xfrm>
            <a:off x="4522248" y="3170539"/>
            <a:ext cx="172120" cy="460129"/>
          </a:xfrm>
          <a:prstGeom prst="rightBrace">
            <a:avLst/>
          </a:prstGeom>
          <a:ln w="38100" cmpd="sng">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endParaRPr lang="ko-KR" altLang="en-US" sz="1500"/>
          </a:p>
        </p:txBody>
      </p:sp>
      <p:sp>
        <p:nvSpPr>
          <p:cNvPr id="13" name="직사각형 154"/>
          <p:cNvSpPr/>
          <p:nvPr/>
        </p:nvSpPr>
        <p:spPr>
          <a:xfrm>
            <a:off x="4850239" y="1791052"/>
            <a:ext cx="3074114" cy="43774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ko-KR"/>
            </a:defPPr>
            <a:lvl1pPr marL="0" algn="l" defTabSz="914400" rtl="0" eaLnBrk="1" latinLnBrk="1" hangingPunct="1">
              <a:defRPr sz="1800" kern="1200">
                <a:solidFill>
                  <a:schemeClr val="dk1"/>
                </a:solidFill>
                <a:latin typeface="+mn-lt"/>
                <a:ea typeface="+mn-ea"/>
                <a:cs typeface="+mn-cs"/>
              </a:defRPr>
            </a:lvl1pPr>
            <a:lvl2pPr marL="457200" algn="l" defTabSz="914400" rtl="0" eaLnBrk="1" latinLnBrk="1" hangingPunct="1">
              <a:defRPr sz="1800" kern="1200">
                <a:solidFill>
                  <a:schemeClr val="dk1"/>
                </a:solidFill>
                <a:latin typeface="+mn-lt"/>
                <a:ea typeface="+mn-ea"/>
                <a:cs typeface="+mn-cs"/>
              </a:defRPr>
            </a:lvl2pPr>
            <a:lvl3pPr marL="914400" algn="l" defTabSz="914400" rtl="0" eaLnBrk="1" latinLnBrk="1" hangingPunct="1">
              <a:defRPr sz="1800" kern="1200">
                <a:solidFill>
                  <a:schemeClr val="dk1"/>
                </a:solidFill>
                <a:latin typeface="+mn-lt"/>
                <a:ea typeface="+mn-ea"/>
                <a:cs typeface="+mn-cs"/>
              </a:defRPr>
            </a:lvl3pPr>
            <a:lvl4pPr marL="1371600" algn="l" defTabSz="914400" rtl="0" eaLnBrk="1" latinLnBrk="1" hangingPunct="1">
              <a:defRPr sz="1800" kern="1200">
                <a:solidFill>
                  <a:schemeClr val="dk1"/>
                </a:solidFill>
                <a:latin typeface="+mn-lt"/>
                <a:ea typeface="+mn-ea"/>
                <a:cs typeface="+mn-cs"/>
              </a:defRPr>
            </a:lvl4pPr>
            <a:lvl5pPr marL="1828800" algn="l" defTabSz="914400" rtl="0" eaLnBrk="1" latinLnBrk="1" hangingPunct="1">
              <a:defRPr sz="1800" kern="1200">
                <a:solidFill>
                  <a:schemeClr val="dk1"/>
                </a:solidFill>
                <a:latin typeface="+mn-lt"/>
                <a:ea typeface="+mn-ea"/>
                <a:cs typeface="+mn-cs"/>
              </a:defRPr>
            </a:lvl5pPr>
            <a:lvl6pPr marL="2286000" algn="l" defTabSz="914400" rtl="0" eaLnBrk="1" latinLnBrk="1" hangingPunct="1">
              <a:defRPr sz="1800" kern="1200">
                <a:solidFill>
                  <a:schemeClr val="dk1"/>
                </a:solidFill>
                <a:latin typeface="+mn-lt"/>
                <a:ea typeface="+mn-ea"/>
                <a:cs typeface="+mn-cs"/>
              </a:defRPr>
            </a:lvl6pPr>
            <a:lvl7pPr marL="2743200" algn="l" defTabSz="914400" rtl="0" eaLnBrk="1" latinLnBrk="1" hangingPunct="1">
              <a:defRPr sz="1800" kern="1200">
                <a:solidFill>
                  <a:schemeClr val="dk1"/>
                </a:solidFill>
                <a:latin typeface="+mn-lt"/>
                <a:ea typeface="+mn-ea"/>
                <a:cs typeface="+mn-cs"/>
              </a:defRPr>
            </a:lvl7pPr>
            <a:lvl8pPr marL="3200400" algn="l" defTabSz="914400" rtl="0" eaLnBrk="1" latinLnBrk="1" hangingPunct="1">
              <a:defRPr sz="1800" kern="1200">
                <a:solidFill>
                  <a:schemeClr val="dk1"/>
                </a:solidFill>
                <a:latin typeface="+mn-lt"/>
                <a:ea typeface="+mn-ea"/>
                <a:cs typeface="+mn-cs"/>
              </a:defRPr>
            </a:lvl8pPr>
            <a:lvl9pPr marL="3657600" algn="l" defTabSz="914400" rtl="0" eaLnBrk="1" latinLnBrk="1" hangingPunct="1">
              <a:defRPr sz="1800" kern="1200">
                <a:solidFill>
                  <a:schemeClr val="dk1"/>
                </a:solidFill>
                <a:latin typeface="+mn-lt"/>
                <a:ea typeface="+mn-ea"/>
                <a:cs typeface="+mn-cs"/>
              </a:defRPr>
            </a:lvl9pPr>
          </a:lstStyle>
          <a:p>
            <a:pPr>
              <a:lnSpc>
                <a:spcPct val="80000"/>
              </a:lnSpc>
            </a:pPr>
            <a:r>
              <a:rPr lang="en-US" altLang="ko-KR" sz="1500" b="1" dirty="0">
                <a:solidFill>
                  <a:schemeClr val="tx1"/>
                </a:solidFill>
                <a:latin typeface="Calibri" panose="020F0502020204030204" pitchFamily="34" charset="0"/>
                <a:cs typeface="Arial" panose="020B0604020202020204" pitchFamily="34" charset="0"/>
              </a:rPr>
              <a:t>Inefficient per system call processing</a:t>
            </a:r>
          </a:p>
        </p:txBody>
      </p:sp>
      <p:grpSp>
        <p:nvGrpSpPr>
          <p:cNvPr id="14" name="Group 13"/>
          <p:cNvGrpSpPr/>
          <p:nvPr/>
        </p:nvGrpSpPr>
        <p:grpSpPr>
          <a:xfrm>
            <a:off x="4575894" y="3919983"/>
            <a:ext cx="1337903" cy="207012"/>
            <a:chOff x="4329541" y="5226644"/>
            <a:chExt cx="1783871" cy="276016"/>
          </a:xfrm>
        </p:grpSpPr>
        <p:sp>
          <p:nvSpPr>
            <p:cNvPr id="15" name="직사각형 31"/>
            <p:cNvSpPr/>
            <p:nvPr/>
          </p:nvSpPr>
          <p:spPr>
            <a:xfrm rot="5400000">
              <a:off x="4349498" y="5206687"/>
              <a:ext cx="276016" cy="31592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cxnSp>
          <p:nvCxnSpPr>
            <p:cNvPr id="16" name="Straight Arrow Connector 15"/>
            <p:cNvCxnSpPr/>
            <p:nvPr/>
          </p:nvCxnSpPr>
          <p:spPr>
            <a:xfrm>
              <a:off x="4757984" y="5386754"/>
              <a:ext cx="1355428" cy="0"/>
            </a:xfrm>
            <a:prstGeom prst="straightConnector1">
              <a:avLst/>
            </a:prstGeom>
            <a:ln w="57150" cmpd="sng">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4575894" y="4161676"/>
            <a:ext cx="2372048" cy="207012"/>
            <a:chOff x="4329541" y="5548901"/>
            <a:chExt cx="3162731" cy="276016"/>
          </a:xfrm>
        </p:grpSpPr>
        <p:sp>
          <p:nvSpPr>
            <p:cNvPr id="18" name="직사각형 30"/>
            <p:cNvSpPr/>
            <p:nvPr/>
          </p:nvSpPr>
          <p:spPr>
            <a:xfrm rot="5400000">
              <a:off x="4349498" y="5528944"/>
              <a:ext cx="276016" cy="3159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cxnSp>
          <p:nvCxnSpPr>
            <p:cNvPr id="19" name="Straight Arrow Connector 18"/>
            <p:cNvCxnSpPr/>
            <p:nvPr/>
          </p:nvCxnSpPr>
          <p:spPr>
            <a:xfrm>
              <a:off x="6136844" y="5686908"/>
              <a:ext cx="1355428" cy="0"/>
            </a:xfrm>
            <a:prstGeom prst="straightConnector1">
              <a:avLst/>
            </a:prstGeom>
            <a:ln w="57150" cmpd="sng">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4571719" y="4403369"/>
            <a:ext cx="3345050" cy="207012"/>
            <a:chOff x="4323975" y="5871158"/>
            <a:chExt cx="4460066" cy="276016"/>
          </a:xfrm>
        </p:grpSpPr>
        <p:sp>
          <p:nvSpPr>
            <p:cNvPr id="21" name="직사각형 30"/>
            <p:cNvSpPr/>
            <p:nvPr/>
          </p:nvSpPr>
          <p:spPr>
            <a:xfrm rot="5400000">
              <a:off x="4343932" y="5851201"/>
              <a:ext cx="276016" cy="31592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cxnSp>
          <p:nvCxnSpPr>
            <p:cNvPr id="22" name="Straight Arrow Connector 21"/>
            <p:cNvCxnSpPr/>
            <p:nvPr/>
          </p:nvCxnSpPr>
          <p:spPr>
            <a:xfrm>
              <a:off x="7428613" y="6009165"/>
              <a:ext cx="1355428" cy="0"/>
            </a:xfrm>
            <a:prstGeom prst="straightConnector1">
              <a:avLst/>
            </a:prstGeom>
            <a:ln w="57150" cmpd="sng">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3" name="직사각형 101"/>
          <p:cNvSpPr/>
          <p:nvPr/>
        </p:nvSpPr>
        <p:spPr>
          <a:xfrm>
            <a:off x="4850501" y="1407575"/>
            <a:ext cx="2899082" cy="323165"/>
          </a:xfrm>
          <a:prstGeom prst="rect">
            <a:avLst/>
          </a:prstGeom>
        </p:spPr>
        <p:txBody>
          <a:bodyPr wrap="square">
            <a:spAutoFit/>
          </a:bodyPr>
          <a:lstStyle/>
          <a:p>
            <a:r>
              <a:rPr lang="en-US" altLang="ko-KR" sz="1500" i="1" dirty="0">
                <a:latin typeface="Calibri" panose="020F0502020204030204" pitchFamily="34" charset="0"/>
                <a:cs typeface="Arial" panose="020B0604020202020204" pitchFamily="34" charset="0"/>
              </a:rPr>
              <a:t>accept(), read(), write()</a:t>
            </a:r>
            <a:endParaRPr lang="ko-KR" altLang="en-US" sz="1500" i="1" dirty="0">
              <a:latin typeface="Calibri" panose="020F0502020204030204" pitchFamily="34" charset="0"/>
              <a:cs typeface="Arial" panose="020B0604020202020204" pitchFamily="34" charset="0"/>
            </a:endParaRPr>
          </a:p>
        </p:txBody>
      </p:sp>
      <p:sp>
        <p:nvSpPr>
          <p:cNvPr id="24" name="직사각형 28"/>
          <p:cNvSpPr/>
          <p:nvPr/>
        </p:nvSpPr>
        <p:spPr>
          <a:xfrm>
            <a:off x="1773563" y="3459927"/>
            <a:ext cx="2535115" cy="288125"/>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latin typeface="Calibri" panose="020F0502020204030204" pitchFamily="34" charset="0"/>
                <a:cs typeface="Arial" panose="020B0604020202020204" pitchFamily="34" charset="0"/>
              </a:rPr>
              <a:t>Packet I/O</a:t>
            </a:r>
            <a:endParaRPr lang="ko-KR" altLang="en-US" dirty="0">
              <a:latin typeface="Calibri" panose="020F0502020204030204" pitchFamily="34" charset="0"/>
              <a:cs typeface="Arial" panose="020B0604020202020204" pitchFamily="34" charset="0"/>
            </a:endParaRPr>
          </a:p>
        </p:txBody>
      </p:sp>
      <p:sp>
        <p:nvSpPr>
          <p:cNvPr id="25" name="직사각형 32"/>
          <p:cNvSpPr/>
          <p:nvPr/>
        </p:nvSpPr>
        <p:spPr>
          <a:xfrm>
            <a:off x="1773562" y="2825513"/>
            <a:ext cx="2535115" cy="56784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latin typeface="Calibri" panose="020F0502020204030204" pitchFamily="34" charset="0"/>
                <a:cs typeface="Arial" panose="020B0604020202020204" pitchFamily="34" charset="0"/>
              </a:rPr>
              <a:t>Kernel TCP</a:t>
            </a:r>
            <a:endParaRPr lang="ko-KR" altLang="en-US" dirty="0">
              <a:latin typeface="Calibri" panose="020F0502020204030204" pitchFamily="34" charset="0"/>
              <a:cs typeface="Arial" panose="020B0604020202020204" pitchFamily="34" charset="0"/>
            </a:endParaRPr>
          </a:p>
        </p:txBody>
      </p:sp>
      <p:sp>
        <p:nvSpPr>
          <p:cNvPr id="26" name="직사각형 35"/>
          <p:cNvSpPr/>
          <p:nvPr/>
        </p:nvSpPr>
        <p:spPr>
          <a:xfrm>
            <a:off x="1773562" y="1394474"/>
            <a:ext cx="2535115" cy="483491"/>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latin typeface="Calibri" panose="020F0502020204030204" pitchFamily="34" charset="0"/>
                <a:cs typeface="Arial" panose="020B0604020202020204" pitchFamily="34" charset="0"/>
              </a:rPr>
              <a:t>Application process</a:t>
            </a:r>
            <a:endParaRPr lang="ko-KR" altLang="en-US" dirty="0">
              <a:latin typeface="Calibri" panose="020F0502020204030204" pitchFamily="34" charset="0"/>
              <a:cs typeface="Arial" panose="020B0604020202020204" pitchFamily="34" charset="0"/>
            </a:endParaRPr>
          </a:p>
        </p:txBody>
      </p:sp>
      <p:sp>
        <p:nvSpPr>
          <p:cNvPr id="27" name="직사각형 43"/>
          <p:cNvSpPr/>
          <p:nvPr/>
        </p:nvSpPr>
        <p:spPr>
          <a:xfrm>
            <a:off x="1773563" y="2246949"/>
            <a:ext cx="1315427" cy="442753"/>
          </a:xfrm>
          <a:prstGeom prst="rect">
            <a:avLst/>
          </a:prstGeom>
          <a:solidFill>
            <a:srgbClr val="92D050"/>
          </a:solidFill>
          <a:ln w="28575">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latin typeface="Calibri" panose="020F0502020204030204" pitchFamily="34" charset="0"/>
                <a:cs typeface="Arial" panose="020B0604020202020204" pitchFamily="34" charset="0"/>
              </a:rPr>
              <a:t>BSD socket</a:t>
            </a:r>
            <a:endParaRPr lang="ko-KR" altLang="en-US" dirty="0">
              <a:latin typeface="Calibri" panose="020F0502020204030204" pitchFamily="34" charset="0"/>
              <a:cs typeface="Arial" panose="020B0604020202020204" pitchFamily="34" charset="0"/>
            </a:endParaRPr>
          </a:p>
        </p:txBody>
      </p:sp>
      <p:sp>
        <p:nvSpPr>
          <p:cNvPr id="28" name="직사각형 44"/>
          <p:cNvSpPr/>
          <p:nvPr/>
        </p:nvSpPr>
        <p:spPr>
          <a:xfrm>
            <a:off x="3091376" y="2246949"/>
            <a:ext cx="1217301" cy="442753"/>
          </a:xfrm>
          <a:prstGeom prst="rect">
            <a:avLst/>
          </a:prstGeom>
          <a:solidFill>
            <a:srgbClr val="92D050"/>
          </a:solidFill>
          <a:ln w="28575">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latin typeface="Calibri" panose="020F0502020204030204" pitchFamily="34" charset="0"/>
                <a:cs typeface="Arial" panose="020B0604020202020204" pitchFamily="34" charset="0"/>
              </a:rPr>
              <a:t>Linux </a:t>
            </a:r>
            <a:r>
              <a:rPr lang="en-US" altLang="ko-KR" dirty="0" err="1">
                <a:latin typeface="Calibri" panose="020F0502020204030204" pitchFamily="34" charset="0"/>
                <a:cs typeface="Arial" panose="020B0604020202020204" pitchFamily="34" charset="0"/>
              </a:rPr>
              <a:t>epoll</a:t>
            </a:r>
            <a:endParaRPr lang="ko-KR" altLang="en-US" dirty="0">
              <a:latin typeface="Calibri" panose="020F0502020204030204" pitchFamily="34" charset="0"/>
              <a:cs typeface="Arial" panose="020B0604020202020204" pitchFamily="34" charset="0"/>
            </a:endParaRPr>
          </a:p>
        </p:txBody>
      </p:sp>
      <p:sp>
        <p:nvSpPr>
          <p:cNvPr id="29" name="직사각형 101"/>
          <p:cNvSpPr/>
          <p:nvPr/>
        </p:nvSpPr>
        <p:spPr>
          <a:xfrm>
            <a:off x="1032000" y="2028996"/>
            <a:ext cx="877380" cy="369332"/>
          </a:xfrm>
          <a:prstGeom prst="rect">
            <a:avLst/>
          </a:prstGeom>
        </p:spPr>
        <p:txBody>
          <a:bodyPr wrap="square">
            <a:spAutoFit/>
          </a:bodyPr>
          <a:lstStyle/>
          <a:p>
            <a:r>
              <a:rPr lang="en-US" altLang="ko-KR" b="1" dirty="0">
                <a:latin typeface="Calibri" panose="020F0502020204030204" pitchFamily="34" charset="0"/>
                <a:cs typeface="Arial" panose="020B0604020202020204" pitchFamily="34" charset="0"/>
              </a:rPr>
              <a:t>Kernel</a:t>
            </a:r>
            <a:endParaRPr lang="ko-KR" altLang="en-US" b="1" dirty="0">
              <a:latin typeface="Calibri" panose="020F0502020204030204" pitchFamily="34" charset="0"/>
              <a:cs typeface="Arial" panose="020B0604020202020204" pitchFamily="34" charset="0"/>
            </a:endParaRPr>
          </a:p>
        </p:txBody>
      </p:sp>
      <p:sp>
        <p:nvSpPr>
          <p:cNvPr id="30" name="직사각형 101"/>
          <p:cNvSpPr/>
          <p:nvPr/>
        </p:nvSpPr>
        <p:spPr>
          <a:xfrm>
            <a:off x="1084006" y="1711066"/>
            <a:ext cx="773369" cy="369332"/>
          </a:xfrm>
          <a:prstGeom prst="rect">
            <a:avLst/>
          </a:prstGeom>
        </p:spPr>
        <p:txBody>
          <a:bodyPr wrap="square">
            <a:spAutoFit/>
          </a:bodyPr>
          <a:lstStyle/>
          <a:p>
            <a:r>
              <a:rPr lang="en-US" altLang="ko-KR" b="1" dirty="0">
                <a:latin typeface="Calibri" panose="020F0502020204030204" pitchFamily="34" charset="0"/>
                <a:cs typeface="Arial" panose="020B0604020202020204" pitchFamily="34" charset="0"/>
              </a:rPr>
              <a:t>User</a:t>
            </a:r>
            <a:endParaRPr lang="ko-KR" altLang="en-US" b="1" dirty="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4399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0"/>
                            </p:stCondLst>
                            <p:childTnLst>
                              <p:par>
                                <p:cTn id="12" presetID="22"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1000"/>
                                        <p:tgtEl>
                                          <p:spTgt spid="1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1000"/>
                                        <p:tgtEl>
                                          <p:spTgt spid="17"/>
                                        </p:tgtEl>
                                      </p:cBhvr>
                                    </p:animEffec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10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11" grpId="0" animBg="1"/>
      <p:bldP spid="12" grpId="0" animBg="1"/>
      <p:bldP spid="13" grpId="0" animBg="1"/>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24</a:t>
            </a:fld>
            <a:endParaRPr lang="en-US" dirty="0"/>
          </a:p>
        </p:txBody>
      </p:sp>
      <p:sp>
        <p:nvSpPr>
          <p:cNvPr id="3" name="Title 2"/>
          <p:cNvSpPr>
            <a:spLocks noGrp="1"/>
          </p:cNvSpPr>
          <p:nvPr>
            <p:ph type="title"/>
          </p:nvPr>
        </p:nvSpPr>
        <p:spPr/>
        <p:txBody>
          <a:bodyPr/>
          <a:lstStyle/>
          <a:p>
            <a:r>
              <a:rPr lang="en-US" dirty="0" smtClean="0"/>
              <a:t>Shared File Descriptors Increase Contention</a:t>
            </a:r>
            <a:endParaRPr lang="en-US" dirty="0"/>
          </a:p>
        </p:txBody>
      </p:sp>
      <p:sp>
        <p:nvSpPr>
          <p:cNvPr id="4" name="Content Placeholder 3"/>
          <p:cNvSpPr>
            <a:spLocks noGrp="1"/>
          </p:cNvSpPr>
          <p:nvPr>
            <p:ph sz="quarter" idx="13"/>
          </p:nvPr>
        </p:nvSpPr>
        <p:spPr>
          <a:xfrm>
            <a:off x="455613" y="1174105"/>
            <a:ext cx="8228012" cy="3425825"/>
          </a:xfrm>
        </p:spPr>
        <p:txBody>
          <a:bodyPr/>
          <a:lstStyle/>
          <a:p>
            <a:r>
              <a:rPr lang="en-US" dirty="0"/>
              <a:t>0</a:t>
            </a:r>
            <a:r>
              <a:rPr lang="en-US" dirty="0" smtClean="0"/>
              <a:t>. </a:t>
            </a:r>
            <a:r>
              <a:rPr lang="en-US" dirty="0"/>
              <a:t>Shared resources</a:t>
            </a:r>
          </a:p>
          <a:p>
            <a:pPr marL="511175" lvl="1" indent="-285750">
              <a:buFont typeface="Arial" panose="020B0604020202020204" pitchFamily="34" charset="0"/>
              <a:buChar char="•"/>
            </a:pPr>
            <a:r>
              <a:rPr lang="en-US" dirty="0" smtClean="0"/>
              <a:t>Shared </a:t>
            </a:r>
            <a:r>
              <a:rPr lang="en-US" dirty="0"/>
              <a:t>listening queue</a:t>
            </a:r>
          </a:p>
          <a:p>
            <a:pPr marL="511175" lvl="1" indent="-285750">
              <a:buFont typeface="Arial" panose="020B0604020202020204" pitchFamily="34" charset="0"/>
              <a:buChar char="•"/>
            </a:pPr>
            <a:r>
              <a:rPr lang="en-US" dirty="0"/>
              <a:t>Shared file descriptor space</a:t>
            </a:r>
          </a:p>
          <a:p>
            <a:endParaRPr lang="en-US" dirty="0"/>
          </a:p>
        </p:txBody>
      </p:sp>
    </p:spTree>
    <p:extLst>
      <p:ext uri="{BB962C8B-B14F-4D97-AF65-F5344CB8AC3E}">
        <p14:creationId xmlns:p14="http://schemas.microsoft.com/office/powerpoint/2010/main" val="1124924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25</a:t>
            </a:fld>
            <a:endParaRPr lang="en-US" dirty="0"/>
          </a:p>
        </p:txBody>
      </p:sp>
      <p:sp>
        <p:nvSpPr>
          <p:cNvPr id="3" name="Title 2"/>
          <p:cNvSpPr>
            <a:spLocks noGrp="1"/>
          </p:cNvSpPr>
          <p:nvPr>
            <p:ph type="title"/>
          </p:nvPr>
        </p:nvSpPr>
        <p:spPr/>
        <p:txBody>
          <a:bodyPr/>
          <a:lstStyle/>
          <a:p>
            <a:r>
              <a:rPr lang="en-US" dirty="0" smtClean="0"/>
              <a:t>Shared File Descriptors Increase Contention</a:t>
            </a:r>
            <a:endParaRPr lang="en-US" dirty="0"/>
          </a:p>
        </p:txBody>
      </p:sp>
      <p:sp>
        <p:nvSpPr>
          <p:cNvPr id="5" name="오른쪽 대괄호 29"/>
          <p:cNvSpPr/>
          <p:nvPr/>
        </p:nvSpPr>
        <p:spPr>
          <a:xfrm rot="5400000">
            <a:off x="1018110" y="2964732"/>
            <a:ext cx="748641" cy="523553"/>
          </a:xfrm>
          <a:prstGeom prst="rightBracket">
            <a:avLst>
              <a:gd name="adj" fmla="val 0"/>
            </a:avLst>
          </a:prstGeom>
          <a:solidFill>
            <a:schemeClr val="bg1">
              <a:lumMod val="75000"/>
            </a:schemeClr>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 name="오른쪽 대괄호 33"/>
          <p:cNvSpPr/>
          <p:nvPr/>
        </p:nvSpPr>
        <p:spPr>
          <a:xfrm rot="5400000">
            <a:off x="4386011" y="2964733"/>
            <a:ext cx="748640" cy="523553"/>
          </a:xfrm>
          <a:prstGeom prst="rightBracket">
            <a:avLst>
              <a:gd name="adj" fmla="val 0"/>
            </a:avLst>
          </a:prstGeom>
          <a:solidFill>
            <a:schemeClr val="bg1">
              <a:lumMod val="75000"/>
            </a:schemeClr>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b="1"/>
          </a:p>
        </p:txBody>
      </p:sp>
      <p:sp>
        <p:nvSpPr>
          <p:cNvPr id="7" name="TextBox 6"/>
          <p:cNvSpPr txBox="1"/>
          <p:nvPr/>
        </p:nvSpPr>
        <p:spPr>
          <a:xfrm>
            <a:off x="6669415" y="3256646"/>
            <a:ext cx="2594408" cy="400110"/>
          </a:xfrm>
          <a:prstGeom prst="rect">
            <a:avLst/>
          </a:prstGeom>
          <a:noFill/>
        </p:spPr>
        <p:txBody>
          <a:bodyPr wrap="square" rtlCol="0">
            <a:spAutoFit/>
          </a:bodyPr>
          <a:lstStyle/>
          <a:p>
            <a:r>
              <a:rPr lang="en-US" sz="2000" b="1" dirty="0" smtClean="0">
                <a:latin typeface="Calibri" panose="020F0502020204030204" pitchFamily="34" charset="0"/>
              </a:rPr>
              <a:t>Per-core packet queue</a:t>
            </a:r>
            <a:endParaRPr lang="en-US" sz="2000" b="1" dirty="0">
              <a:latin typeface="Calibri" panose="020F0502020204030204" pitchFamily="34" charset="0"/>
            </a:endParaRPr>
          </a:p>
        </p:txBody>
      </p:sp>
      <p:sp>
        <p:nvSpPr>
          <p:cNvPr id="8" name="오른쪽 대괄호 33"/>
          <p:cNvSpPr/>
          <p:nvPr/>
        </p:nvSpPr>
        <p:spPr>
          <a:xfrm rot="5400000">
            <a:off x="6069961" y="2962642"/>
            <a:ext cx="748640" cy="523553"/>
          </a:xfrm>
          <a:prstGeom prst="rightBracket">
            <a:avLst>
              <a:gd name="adj" fmla="val 0"/>
            </a:avLst>
          </a:prstGeom>
          <a:solidFill>
            <a:schemeClr val="bg1">
              <a:lumMod val="75000"/>
            </a:schemeClr>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 name="오른쪽 대괄호 29"/>
          <p:cNvSpPr/>
          <p:nvPr/>
        </p:nvSpPr>
        <p:spPr>
          <a:xfrm rot="5400000">
            <a:off x="2702061" y="2962181"/>
            <a:ext cx="748640" cy="523553"/>
          </a:xfrm>
          <a:prstGeom prst="rightBracket">
            <a:avLst>
              <a:gd name="adj" fmla="val 0"/>
            </a:avLst>
          </a:prstGeom>
          <a:solidFill>
            <a:schemeClr val="bg1">
              <a:lumMod val="75000"/>
            </a:schemeClr>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10" name="Picture 9"/>
          <p:cNvPicPr>
            <a:picLocks noChangeAspect="1"/>
          </p:cNvPicPr>
          <p:nvPr/>
        </p:nvPicPr>
        <p:blipFill>
          <a:blip r:embed="rId3">
            <a:clrChange>
              <a:clrFrom>
                <a:srgbClr val="FFFFFF"/>
              </a:clrFrom>
              <a:clrTo>
                <a:srgbClr val="FFFFFF">
                  <a:alpha val="0"/>
                </a:srgbClr>
              </a:clrTo>
            </a:clrChange>
          </a:blip>
          <a:stretch>
            <a:fillRect/>
          </a:stretch>
        </p:blipFill>
        <p:spPr>
          <a:xfrm>
            <a:off x="6938808" y="3538893"/>
            <a:ext cx="1461061" cy="1461061"/>
          </a:xfrm>
          <a:prstGeom prst="rect">
            <a:avLst/>
          </a:prstGeom>
        </p:spPr>
      </p:pic>
      <p:sp>
        <p:nvSpPr>
          <p:cNvPr id="11" name="TextBox 10"/>
          <p:cNvSpPr txBox="1"/>
          <p:nvPr/>
        </p:nvSpPr>
        <p:spPr>
          <a:xfrm>
            <a:off x="2462078" y="4015933"/>
            <a:ext cx="3029922" cy="400110"/>
          </a:xfrm>
          <a:prstGeom prst="rect">
            <a:avLst/>
          </a:prstGeom>
          <a:noFill/>
        </p:spPr>
        <p:txBody>
          <a:bodyPr wrap="square" rtlCol="0">
            <a:spAutoFit/>
          </a:bodyPr>
          <a:lstStyle/>
          <a:p>
            <a:r>
              <a:rPr lang="en-US" altLang="ko-KR" sz="2000" dirty="0">
                <a:latin typeface="Calibri" panose="020F0502020204030204" pitchFamily="34" charset="0"/>
              </a:rPr>
              <a:t>Receive-Side Scaling (H/W)</a:t>
            </a:r>
          </a:p>
        </p:txBody>
      </p:sp>
      <p:cxnSp>
        <p:nvCxnSpPr>
          <p:cNvPr id="12" name="직선 화살표 연결선 41"/>
          <p:cNvCxnSpPr/>
          <p:nvPr/>
        </p:nvCxnSpPr>
        <p:spPr>
          <a:xfrm rot="16200000" flipH="1">
            <a:off x="2449493" y="2507549"/>
            <a:ext cx="459106" cy="2595986"/>
          </a:xfrm>
          <a:prstGeom prst="bentConnector3">
            <a:avLst>
              <a:gd name="adj1" fmla="val 52075"/>
            </a:avLst>
          </a:prstGeom>
          <a:ln w="28575" cmpd="sng">
            <a:solidFill>
              <a:srgbClr val="C00000"/>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직선 화살표 연결선 41"/>
          <p:cNvCxnSpPr/>
          <p:nvPr/>
        </p:nvCxnSpPr>
        <p:spPr>
          <a:xfrm rot="5400000">
            <a:off x="4133443" y="3407680"/>
            <a:ext cx="459106" cy="771914"/>
          </a:xfrm>
          <a:prstGeom prst="bentConnector3">
            <a:avLst>
              <a:gd name="adj1" fmla="val 54149"/>
            </a:avLst>
          </a:prstGeom>
          <a:ln w="28575" cmpd="sng">
            <a:solidFill>
              <a:srgbClr val="C00000"/>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1223088" y="2959733"/>
            <a:ext cx="5367779" cy="597094"/>
            <a:chOff x="783809" y="4636133"/>
            <a:chExt cx="5367779" cy="597094"/>
          </a:xfrm>
        </p:grpSpPr>
        <p:sp>
          <p:nvSpPr>
            <p:cNvPr id="15" name="직사각형 30"/>
            <p:cNvSpPr/>
            <p:nvPr/>
          </p:nvSpPr>
          <p:spPr>
            <a:xfrm rot="5400000">
              <a:off x="803766" y="4937254"/>
              <a:ext cx="276016" cy="3159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smtClean="0"/>
            </a:p>
          </p:txBody>
        </p:sp>
        <p:sp>
          <p:nvSpPr>
            <p:cNvPr id="16" name="직사각형 31"/>
            <p:cNvSpPr/>
            <p:nvPr/>
          </p:nvSpPr>
          <p:spPr>
            <a:xfrm rot="5400000">
              <a:off x="803766" y="4618728"/>
              <a:ext cx="276016" cy="3159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smtClean="0"/>
            </a:p>
          </p:txBody>
        </p:sp>
        <p:sp>
          <p:nvSpPr>
            <p:cNvPr id="17" name="직사각형 34"/>
            <p:cNvSpPr/>
            <p:nvPr/>
          </p:nvSpPr>
          <p:spPr>
            <a:xfrm rot="5400000">
              <a:off x="4171666" y="4937254"/>
              <a:ext cx="276016" cy="31592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b="1" dirty="0" smtClean="0"/>
            </a:p>
          </p:txBody>
        </p:sp>
        <p:sp>
          <p:nvSpPr>
            <p:cNvPr id="18" name="직사각형 35"/>
            <p:cNvSpPr/>
            <p:nvPr/>
          </p:nvSpPr>
          <p:spPr>
            <a:xfrm rot="5400000">
              <a:off x="4171666" y="4618728"/>
              <a:ext cx="276016" cy="31592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b="1" dirty="0" smtClean="0"/>
            </a:p>
          </p:txBody>
        </p:sp>
        <p:sp>
          <p:nvSpPr>
            <p:cNvPr id="19" name="직사각형 34"/>
            <p:cNvSpPr/>
            <p:nvPr/>
          </p:nvSpPr>
          <p:spPr>
            <a:xfrm rot="5400000">
              <a:off x="5855616" y="4935163"/>
              <a:ext cx="276016" cy="31592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smtClean="0"/>
            </a:p>
          </p:txBody>
        </p:sp>
        <p:sp>
          <p:nvSpPr>
            <p:cNvPr id="20" name="직사각형 35"/>
            <p:cNvSpPr/>
            <p:nvPr/>
          </p:nvSpPr>
          <p:spPr>
            <a:xfrm rot="5400000">
              <a:off x="5855616" y="4616637"/>
              <a:ext cx="276016" cy="31592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smtClean="0"/>
            </a:p>
          </p:txBody>
        </p:sp>
        <p:sp>
          <p:nvSpPr>
            <p:cNvPr id="21" name="직사각형 30"/>
            <p:cNvSpPr/>
            <p:nvPr/>
          </p:nvSpPr>
          <p:spPr>
            <a:xfrm rot="5400000">
              <a:off x="2487716" y="4934702"/>
              <a:ext cx="276016" cy="31592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smtClean="0"/>
            </a:p>
          </p:txBody>
        </p:sp>
        <p:sp>
          <p:nvSpPr>
            <p:cNvPr id="22" name="직사각형 31"/>
            <p:cNvSpPr/>
            <p:nvPr/>
          </p:nvSpPr>
          <p:spPr>
            <a:xfrm rot="5400000">
              <a:off x="2487716" y="4616176"/>
              <a:ext cx="276016" cy="31592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smtClean="0"/>
            </a:p>
          </p:txBody>
        </p:sp>
      </p:grpSp>
      <p:cxnSp>
        <p:nvCxnSpPr>
          <p:cNvPr id="23" name="직선 화살표 연결선 41"/>
          <p:cNvCxnSpPr/>
          <p:nvPr/>
        </p:nvCxnSpPr>
        <p:spPr>
          <a:xfrm rot="16200000" flipH="1" flipV="1">
            <a:off x="5002063" y="2580972"/>
            <a:ext cx="417194" cy="2467242"/>
          </a:xfrm>
          <a:prstGeom prst="bentConnector3">
            <a:avLst>
              <a:gd name="adj1" fmla="val 50183"/>
            </a:avLst>
          </a:prstGeom>
          <a:ln w="28575" cmpd="sng">
            <a:solidFill>
              <a:srgbClr val="C00000"/>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직선 화살표 연결선 41"/>
          <p:cNvCxnSpPr/>
          <p:nvPr/>
        </p:nvCxnSpPr>
        <p:spPr>
          <a:xfrm rot="16200000" flipH="1">
            <a:off x="3317882" y="3364033"/>
            <a:ext cx="417655" cy="900658"/>
          </a:xfrm>
          <a:prstGeom prst="bentConnector3">
            <a:avLst>
              <a:gd name="adj1" fmla="val 49843"/>
            </a:avLst>
          </a:prstGeom>
          <a:ln w="28575" cmpd="sng">
            <a:solidFill>
              <a:srgbClr val="C00000"/>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직사각형 4"/>
          <p:cNvSpPr/>
          <p:nvPr/>
        </p:nvSpPr>
        <p:spPr>
          <a:xfrm flipV="1">
            <a:off x="883732" y="2691906"/>
            <a:ext cx="929583" cy="102598"/>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latin typeface="Calibri" panose="020F0502020204030204" pitchFamily="34" charset="0"/>
              <a:cs typeface="Arial" panose="020B0604020202020204" pitchFamily="34" charset="0"/>
            </a:endParaRPr>
          </a:p>
        </p:txBody>
      </p:sp>
      <p:sp>
        <p:nvSpPr>
          <p:cNvPr id="26" name="TextBox 25"/>
          <p:cNvSpPr txBox="1"/>
          <p:nvPr/>
        </p:nvSpPr>
        <p:spPr>
          <a:xfrm>
            <a:off x="1605062" y="2809497"/>
            <a:ext cx="900752" cy="369332"/>
          </a:xfrm>
          <a:prstGeom prst="rect">
            <a:avLst/>
          </a:prstGeom>
          <a:noFill/>
        </p:spPr>
        <p:txBody>
          <a:bodyPr wrap="square" rtlCol="0">
            <a:spAutoFit/>
          </a:bodyPr>
          <a:lstStyle/>
          <a:p>
            <a:r>
              <a:rPr lang="en-US" dirty="0" smtClean="0">
                <a:latin typeface="Calibri" panose="020F0502020204030204" pitchFamily="34" charset="0"/>
              </a:rPr>
              <a:t>Core 0</a:t>
            </a:r>
            <a:endParaRPr lang="en-US" dirty="0">
              <a:latin typeface="Calibri" panose="020F0502020204030204" pitchFamily="34" charset="0"/>
            </a:endParaRPr>
          </a:p>
        </p:txBody>
      </p:sp>
      <p:sp>
        <p:nvSpPr>
          <p:cNvPr id="27" name="직사각형 4"/>
          <p:cNvSpPr/>
          <p:nvPr/>
        </p:nvSpPr>
        <p:spPr>
          <a:xfrm flipV="1">
            <a:off x="2600907" y="2684576"/>
            <a:ext cx="929583" cy="102598"/>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latin typeface="Calibri" panose="020F0502020204030204" pitchFamily="34" charset="0"/>
              <a:cs typeface="Arial" panose="020B0604020202020204" pitchFamily="34" charset="0"/>
            </a:endParaRPr>
          </a:p>
        </p:txBody>
      </p:sp>
      <p:sp>
        <p:nvSpPr>
          <p:cNvPr id="28" name="TextBox 27"/>
          <p:cNvSpPr txBox="1"/>
          <p:nvPr/>
        </p:nvSpPr>
        <p:spPr>
          <a:xfrm>
            <a:off x="3278695" y="2802167"/>
            <a:ext cx="900752" cy="369332"/>
          </a:xfrm>
          <a:prstGeom prst="rect">
            <a:avLst/>
          </a:prstGeom>
          <a:noFill/>
        </p:spPr>
        <p:txBody>
          <a:bodyPr wrap="square" rtlCol="0">
            <a:spAutoFit/>
          </a:bodyPr>
          <a:lstStyle/>
          <a:p>
            <a:r>
              <a:rPr lang="en-US" dirty="0" smtClean="0">
                <a:latin typeface="Calibri" panose="020F0502020204030204" pitchFamily="34" charset="0"/>
              </a:rPr>
              <a:t>Core 1</a:t>
            </a:r>
            <a:endParaRPr lang="en-US" dirty="0">
              <a:latin typeface="Calibri" panose="020F0502020204030204" pitchFamily="34" charset="0"/>
            </a:endParaRPr>
          </a:p>
        </p:txBody>
      </p:sp>
      <p:sp>
        <p:nvSpPr>
          <p:cNvPr id="29" name="직사각형 4"/>
          <p:cNvSpPr/>
          <p:nvPr/>
        </p:nvSpPr>
        <p:spPr>
          <a:xfrm flipV="1">
            <a:off x="6007091" y="2691906"/>
            <a:ext cx="929583" cy="102598"/>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latin typeface="Calibri" panose="020F0502020204030204" pitchFamily="34" charset="0"/>
              <a:cs typeface="Arial" panose="020B0604020202020204" pitchFamily="34" charset="0"/>
            </a:endParaRPr>
          </a:p>
        </p:txBody>
      </p:sp>
      <p:sp>
        <p:nvSpPr>
          <p:cNvPr id="30" name="TextBox 29"/>
          <p:cNvSpPr txBox="1"/>
          <p:nvPr/>
        </p:nvSpPr>
        <p:spPr>
          <a:xfrm>
            <a:off x="6655851" y="2809497"/>
            <a:ext cx="900752" cy="369332"/>
          </a:xfrm>
          <a:prstGeom prst="rect">
            <a:avLst/>
          </a:prstGeom>
          <a:noFill/>
        </p:spPr>
        <p:txBody>
          <a:bodyPr wrap="square" rtlCol="0">
            <a:spAutoFit/>
          </a:bodyPr>
          <a:lstStyle/>
          <a:p>
            <a:r>
              <a:rPr lang="en-US" dirty="0" smtClean="0">
                <a:latin typeface="Calibri" panose="020F0502020204030204" pitchFamily="34" charset="0"/>
              </a:rPr>
              <a:t>Core 3</a:t>
            </a:r>
            <a:endParaRPr lang="en-US" dirty="0">
              <a:latin typeface="Calibri" panose="020F0502020204030204" pitchFamily="34" charset="0"/>
            </a:endParaRPr>
          </a:p>
        </p:txBody>
      </p:sp>
      <p:sp>
        <p:nvSpPr>
          <p:cNvPr id="31" name="직사각형 4"/>
          <p:cNvSpPr/>
          <p:nvPr/>
        </p:nvSpPr>
        <p:spPr>
          <a:xfrm flipV="1">
            <a:off x="4345013" y="2684576"/>
            <a:ext cx="929583" cy="102598"/>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latin typeface="Calibri" panose="020F0502020204030204" pitchFamily="34" charset="0"/>
              <a:cs typeface="Arial" panose="020B0604020202020204" pitchFamily="34" charset="0"/>
            </a:endParaRPr>
          </a:p>
        </p:txBody>
      </p:sp>
      <p:sp>
        <p:nvSpPr>
          <p:cNvPr id="32" name="TextBox 31"/>
          <p:cNvSpPr txBox="1"/>
          <p:nvPr/>
        </p:nvSpPr>
        <p:spPr>
          <a:xfrm>
            <a:off x="4993773" y="2802167"/>
            <a:ext cx="900752" cy="369332"/>
          </a:xfrm>
          <a:prstGeom prst="rect">
            <a:avLst/>
          </a:prstGeom>
          <a:noFill/>
        </p:spPr>
        <p:txBody>
          <a:bodyPr wrap="square" rtlCol="0">
            <a:spAutoFit/>
          </a:bodyPr>
          <a:lstStyle/>
          <a:p>
            <a:r>
              <a:rPr lang="en-US" dirty="0" smtClean="0">
                <a:latin typeface="Calibri" panose="020F0502020204030204" pitchFamily="34" charset="0"/>
              </a:rPr>
              <a:t>Core 2</a:t>
            </a:r>
            <a:endParaRPr lang="en-US" dirty="0">
              <a:latin typeface="Calibri" panose="020F0502020204030204" pitchFamily="34" charset="0"/>
            </a:endParaRPr>
          </a:p>
        </p:txBody>
      </p:sp>
      <p:sp>
        <p:nvSpPr>
          <p:cNvPr id="33" name="직사각형 71"/>
          <p:cNvSpPr/>
          <p:nvPr/>
        </p:nvSpPr>
        <p:spPr>
          <a:xfrm>
            <a:off x="3023565" y="1357862"/>
            <a:ext cx="1970208" cy="373608"/>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000" dirty="0" smtClean="0">
                <a:solidFill>
                  <a:schemeClr val="tx1"/>
                </a:solidFill>
                <a:latin typeface="Calibri" panose="020F0502020204030204" pitchFamily="34" charset="0"/>
                <a:cs typeface="Arial" panose="020B0604020202020204" pitchFamily="34" charset="0"/>
              </a:rPr>
              <a:t>  Listening queue</a:t>
            </a:r>
            <a:endParaRPr lang="ko-KR" altLang="en-US" sz="2000" dirty="0">
              <a:solidFill>
                <a:schemeClr val="tx1"/>
              </a:solidFill>
              <a:latin typeface="Calibri" panose="020F0502020204030204" pitchFamily="34" charset="0"/>
              <a:cs typeface="Arial" panose="020B0604020202020204" pitchFamily="34" charset="0"/>
            </a:endParaRPr>
          </a:p>
        </p:txBody>
      </p:sp>
      <p:sp>
        <p:nvSpPr>
          <p:cNvPr id="34" name="직사각형 75"/>
          <p:cNvSpPr/>
          <p:nvPr/>
        </p:nvSpPr>
        <p:spPr>
          <a:xfrm>
            <a:off x="3467737" y="1940531"/>
            <a:ext cx="1081864" cy="373608"/>
          </a:xfrm>
          <a:prstGeom prst="rect">
            <a:avLst/>
          </a:prstGeom>
          <a:solidFill>
            <a:schemeClr val="accent6"/>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tx1"/>
                </a:solidFill>
                <a:latin typeface="Calibri" panose="020F0502020204030204" pitchFamily="34" charset="0"/>
                <a:cs typeface="Arial" panose="020B0604020202020204" pitchFamily="34" charset="0"/>
              </a:rPr>
              <a:t>Lock</a:t>
            </a:r>
            <a:endParaRPr lang="ko-KR" altLang="en-US" sz="2000" dirty="0">
              <a:solidFill>
                <a:schemeClr val="tx1"/>
              </a:solidFill>
              <a:latin typeface="Calibri" panose="020F0502020204030204" pitchFamily="34" charset="0"/>
              <a:cs typeface="Arial" panose="020B0604020202020204" pitchFamily="34" charset="0"/>
            </a:endParaRPr>
          </a:p>
        </p:txBody>
      </p:sp>
      <p:cxnSp>
        <p:nvCxnSpPr>
          <p:cNvPr id="35" name="직선 화살표 연결선 81"/>
          <p:cNvCxnSpPr>
            <a:stCxn id="34" idx="0"/>
            <a:endCxn id="33" idx="2"/>
          </p:cNvCxnSpPr>
          <p:nvPr/>
        </p:nvCxnSpPr>
        <p:spPr>
          <a:xfrm flipV="1">
            <a:off x="4008669" y="1731470"/>
            <a:ext cx="0" cy="209061"/>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6" name="직선 화살표 연결선 73"/>
          <p:cNvCxnSpPr>
            <a:stCxn id="25" idx="2"/>
            <a:endCxn id="34" idx="2"/>
          </p:cNvCxnSpPr>
          <p:nvPr/>
        </p:nvCxnSpPr>
        <p:spPr>
          <a:xfrm flipV="1">
            <a:off x="1348524" y="2314139"/>
            <a:ext cx="2660145" cy="377767"/>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7" name="직선 화살표 연결선 73"/>
          <p:cNvCxnSpPr>
            <a:stCxn id="27" idx="2"/>
            <a:endCxn id="34" idx="2"/>
          </p:cNvCxnSpPr>
          <p:nvPr/>
        </p:nvCxnSpPr>
        <p:spPr>
          <a:xfrm flipV="1">
            <a:off x="3065699" y="2314139"/>
            <a:ext cx="942970" cy="370437"/>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8" name="직선 화살표 연결선 73"/>
          <p:cNvCxnSpPr>
            <a:stCxn id="31" idx="2"/>
            <a:endCxn id="34" idx="2"/>
          </p:cNvCxnSpPr>
          <p:nvPr/>
        </p:nvCxnSpPr>
        <p:spPr>
          <a:xfrm flipH="1" flipV="1">
            <a:off x="4008669" y="2314139"/>
            <a:ext cx="801136" cy="370437"/>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9" name="직선 화살표 연결선 73"/>
          <p:cNvCxnSpPr>
            <a:stCxn id="29" idx="2"/>
            <a:endCxn id="34" idx="2"/>
          </p:cNvCxnSpPr>
          <p:nvPr/>
        </p:nvCxnSpPr>
        <p:spPr>
          <a:xfrm flipH="1" flipV="1">
            <a:off x="4008669" y="2314139"/>
            <a:ext cx="2463214" cy="377767"/>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grpSp>
        <p:nvGrpSpPr>
          <p:cNvPr id="40" name="Group 39"/>
          <p:cNvGrpSpPr/>
          <p:nvPr/>
        </p:nvGrpSpPr>
        <p:grpSpPr>
          <a:xfrm>
            <a:off x="5032541" y="697833"/>
            <a:ext cx="4253521" cy="1606740"/>
            <a:chOff x="4835317" y="2374233"/>
            <a:chExt cx="4253521" cy="1606740"/>
          </a:xfrm>
        </p:grpSpPr>
        <p:sp>
          <p:nvSpPr>
            <p:cNvPr id="41" name="Rectangle 40"/>
            <p:cNvSpPr/>
            <p:nvPr/>
          </p:nvSpPr>
          <p:spPr>
            <a:xfrm>
              <a:off x="4835317" y="2814198"/>
              <a:ext cx="4052651"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2" name="직사각형 31"/>
            <p:cNvSpPr/>
            <p:nvPr/>
          </p:nvSpPr>
          <p:spPr>
            <a:xfrm rot="5400000">
              <a:off x="5072677" y="2961034"/>
              <a:ext cx="276016" cy="315929"/>
            </a:xfrm>
            <a:prstGeom prst="rect">
              <a:avLst/>
            </a:prstGeom>
            <a:solidFill>
              <a:schemeClr val="tx1">
                <a:lumMod val="50000"/>
                <a:lumOff val="5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smtClean="0"/>
            </a:p>
          </p:txBody>
        </p:sp>
        <p:sp>
          <p:nvSpPr>
            <p:cNvPr id="43" name="직사각형 31"/>
            <p:cNvSpPr/>
            <p:nvPr/>
          </p:nvSpPr>
          <p:spPr>
            <a:xfrm rot="5400000">
              <a:off x="5541006" y="2961034"/>
              <a:ext cx="276016" cy="315929"/>
            </a:xfrm>
            <a:prstGeom prst="rect">
              <a:avLst/>
            </a:prstGeom>
            <a:solidFill>
              <a:schemeClr val="tx1">
                <a:lumMod val="50000"/>
                <a:lumOff val="5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smtClean="0"/>
            </a:p>
          </p:txBody>
        </p:sp>
        <p:sp>
          <p:nvSpPr>
            <p:cNvPr id="44" name="직사각형 31"/>
            <p:cNvSpPr/>
            <p:nvPr/>
          </p:nvSpPr>
          <p:spPr>
            <a:xfrm rot="5400000">
              <a:off x="6024958" y="2961034"/>
              <a:ext cx="276016" cy="315929"/>
            </a:xfrm>
            <a:prstGeom prst="rect">
              <a:avLst/>
            </a:prstGeom>
            <a:solidFill>
              <a:schemeClr val="tx1">
                <a:lumMod val="50000"/>
                <a:lumOff val="5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smtClean="0"/>
            </a:p>
          </p:txBody>
        </p:sp>
        <p:sp>
          <p:nvSpPr>
            <p:cNvPr id="45" name="직사각형 31"/>
            <p:cNvSpPr/>
            <p:nvPr/>
          </p:nvSpPr>
          <p:spPr>
            <a:xfrm rot="5400000">
              <a:off x="6495996" y="2961034"/>
              <a:ext cx="276016" cy="315929"/>
            </a:xfrm>
            <a:prstGeom prst="rect">
              <a:avLst/>
            </a:prstGeom>
            <a:solidFill>
              <a:schemeClr val="tx1">
                <a:lumMod val="50000"/>
                <a:lumOff val="5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smtClean="0"/>
            </a:p>
          </p:txBody>
        </p:sp>
        <p:sp>
          <p:nvSpPr>
            <p:cNvPr id="46" name="직사각형 31"/>
            <p:cNvSpPr/>
            <p:nvPr/>
          </p:nvSpPr>
          <p:spPr>
            <a:xfrm rot="5400000">
              <a:off x="6967033" y="2961034"/>
              <a:ext cx="276016" cy="315929"/>
            </a:xfrm>
            <a:prstGeom prst="rect">
              <a:avLst/>
            </a:prstGeom>
            <a:solidFill>
              <a:schemeClr val="bg1">
                <a:lumMod val="95000"/>
              </a:schemeClr>
            </a:solidFill>
            <a:ln>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smtClean="0"/>
            </a:p>
          </p:txBody>
        </p:sp>
        <p:sp>
          <p:nvSpPr>
            <p:cNvPr id="47" name="직사각형 31"/>
            <p:cNvSpPr/>
            <p:nvPr/>
          </p:nvSpPr>
          <p:spPr>
            <a:xfrm rot="5400000">
              <a:off x="7450354" y="2961034"/>
              <a:ext cx="276016" cy="315929"/>
            </a:xfrm>
            <a:prstGeom prst="rect">
              <a:avLst/>
            </a:prstGeom>
            <a:solidFill>
              <a:schemeClr val="tx1">
                <a:lumMod val="50000"/>
                <a:lumOff val="5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smtClean="0"/>
            </a:p>
          </p:txBody>
        </p:sp>
        <p:sp>
          <p:nvSpPr>
            <p:cNvPr id="48" name="직사각형 31"/>
            <p:cNvSpPr/>
            <p:nvPr/>
          </p:nvSpPr>
          <p:spPr>
            <a:xfrm rot="5400000">
              <a:off x="7919886" y="2961034"/>
              <a:ext cx="276016" cy="315929"/>
            </a:xfrm>
            <a:prstGeom prst="rect">
              <a:avLst/>
            </a:prstGeom>
            <a:solidFill>
              <a:schemeClr val="tx1">
                <a:lumMod val="50000"/>
                <a:lumOff val="5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smtClean="0"/>
            </a:p>
          </p:txBody>
        </p:sp>
        <p:sp>
          <p:nvSpPr>
            <p:cNvPr id="49" name="직사각형 31"/>
            <p:cNvSpPr/>
            <p:nvPr/>
          </p:nvSpPr>
          <p:spPr>
            <a:xfrm rot="5400000">
              <a:off x="8390923" y="2961034"/>
              <a:ext cx="276016" cy="315929"/>
            </a:xfrm>
            <a:prstGeom prst="rect">
              <a:avLst/>
            </a:prstGeom>
            <a:solidFill>
              <a:schemeClr val="bg1">
                <a:lumMod val="95000"/>
              </a:schemeClr>
            </a:solidFill>
            <a:ln>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smtClean="0"/>
            </a:p>
          </p:txBody>
        </p:sp>
        <p:sp>
          <p:nvSpPr>
            <p:cNvPr id="50" name="TextBox 49"/>
            <p:cNvSpPr txBox="1"/>
            <p:nvPr/>
          </p:nvSpPr>
          <p:spPr>
            <a:xfrm>
              <a:off x="4919368" y="2374233"/>
              <a:ext cx="2343638" cy="400110"/>
            </a:xfrm>
            <a:prstGeom prst="rect">
              <a:avLst/>
            </a:prstGeom>
            <a:noFill/>
          </p:spPr>
          <p:txBody>
            <a:bodyPr wrap="square" rtlCol="0">
              <a:spAutoFit/>
            </a:bodyPr>
            <a:lstStyle/>
            <a:p>
              <a:r>
                <a:rPr lang="en-US" sz="2000" b="1" dirty="0" smtClean="0">
                  <a:latin typeface="Calibri" panose="020F0502020204030204" pitchFamily="34" charset="0"/>
                </a:rPr>
                <a:t>File descriptor space</a:t>
              </a:r>
              <a:endParaRPr lang="en-US" sz="2000" b="1" dirty="0">
                <a:latin typeface="Calibri" panose="020F0502020204030204" pitchFamily="34" charset="0"/>
              </a:endParaRPr>
            </a:p>
          </p:txBody>
        </p:sp>
        <p:cxnSp>
          <p:nvCxnSpPr>
            <p:cNvPr id="51" name="직선 화살표 연결선 73"/>
            <p:cNvCxnSpPr/>
            <p:nvPr/>
          </p:nvCxnSpPr>
          <p:spPr>
            <a:xfrm>
              <a:off x="4839541" y="3500819"/>
              <a:ext cx="2254753" cy="0"/>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5103058" y="3580863"/>
              <a:ext cx="3985780" cy="400110"/>
            </a:xfrm>
            <a:prstGeom prst="rect">
              <a:avLst/>
            </a:prstGeom>
            <a:noFill/>
          </p:spPr>
          <p:txBody>
            <a:bodyPr wrap="square" rtlCol="0">
              <a:spAutoFit/>
            </a:bodyPr>
            <a:lstStyle/>
            <a:p>
              <a:r>
                <a:rPr lang="en-US" altLang="ko-KR" sz="2000" dirty="0" smtClean="0">
                  <a:latin typeface="Calibri" panose="020F0502020204030204" pitchFamily="34" charset="0"/>
                </a:rPr>
                <a:t>Linear search for finding empty slot</a:t>
              </a:r>
              <a:endParaRPr lang="en-US" altLang="ko-KR" sz="2000" dirty="0">
                <a:latin typeface="Calibri" panose="020F0502020204030204" pitchFamily="34" charset="0"/>
              </a:endParaRPr>
            </a:p>
          </p:txBody>
        </p:sp>
      </p:grpSp>
    </p:spTree>
    <p:extLst>
      <p:ext uri="{BB962C8B-B14F-4D97-AF65-F5344CB8AC3E}">
        <p14:creationId xmlns:p14="http://schemas.microsoft.com/office/powerpoint/2010/main" val="23984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repeatCount="400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down)">
                                      <p:cBhvr>
                                        <p:cTn id="12" dur="500"/>
                                        <p:tgtEl>
                                          <p:spTgt spid="36"/>
                                        </p:tgtEl>
                                      </p:cBhvr>
                                    </p:animEffect>
                                  </p:childTnLst>
                                </p:cTn>
                              </p:par>
                              <p:par>
                                <p:cTn id="13" presetID="22" presetClass="entr" presetSubtype="4"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par>
                                <p:cTn id="16" presetID="22" presetClass="entr" presetSubtype="4"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down)">
                                      <p:cBhvr>
                                        <p:cTn id="18" dur="500"/>
                                        <p:tgtEl>
                                          <p:spTgt spid="39"/>
                                        </p:tgtEl>
                                      </p:cBhvr>
                                    </p:animEffect>
                                  </p:childTnLst>
                                </p:cTn>
                              </p:par>
                              <p:par>
                                <p:cTn id="19" presetID="22" presetClass="entr" presetSubtype="4"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down)">
                                      <p:cBhvr>
                                        <p:cTn id="21" dur="500"/>
                                        <p:tgtEl>
                                          <p:spTgt spid="38"/>
                                        </p:tgtEl>
                                      </p:cBhvr>
                                    </p:animEffect>
                                  </p:childTnLst>
                                </p:cTn>
                              </p:par>
                              <p:par>
                                <p:cTn id="22" presetID="32" presetClass="emph" presetSubtype="0" repeatCount="5000" fill="hold" grpId="0" nodeType="withEffect">
                                  <p:stCondLst>
                                    <p:cond delay="0"/>
                                  </p:stCondLst>
                                  <p:childTnLst>
                                    <p:animRot by="120000">
                                      <p:cBhvr>
                                        <p:cTn id="23" dur="100" fill="hold">
                                          <p:stCondLst>
                                            <p:cond delay="0"/>
                                          </p:stCondLst>
                                        </p:cTn>
                                        <p:tgtEl>
                                          <p:spTgt spid="34"/>
                                        </p:tgtEl>
                                        <p:attrNameLst>
                                          <p:attrName>r</p:attrName>
                                        </p:attrNameLst>
                                      </p:cBhvr>
                                    </p:animRot>
                                    <p:animRot by="-240000">
                                      <p:cBhvr>
                                        <p:cTn id="24" dur="200" fill="hold">
                                          <p:stCondLst>
                                            <p:cond delay="200"/>
                                          </p:stCondLst>
                                        </p:cTn>
                                        <p:tgtEl>
                                          <p:spTgt spid="34"/>
                                        </p:tgtEl>
                                        <p:attrNameLst>
                                          <p:attrName>r</p:attrName>
                                        </p:attrNameLst>
                                      </p:cBhvr>
                                    </p:animRot>
                                    <p:animRot by="240000">
                                      <p:cBhvr>
                                        <p:cTn id="25" dur="200" fill="hold">
                                          <p:stCondLst>
                                            <p:cond delay="400"/>
                                          </p:stCondLst>
                                        </p:cTn>
                                        <p:tgtEl>
                                          <p:spTgt spid="34"/>
                                        </p:tgtEl>
                                        <p:attrNameLst>
                                          <p:attrName>r</p:attrName>
                                        </p:attrNameLst>
                                      </p:cBhvr>
                                    </p:animRot>
                                    <p:animRot by="-240000">
                                      <p:cBhvr>
                                        <p:cTn id="26" dur="200" fill="hold">
                                          <p:stCondLst>
                                            <p:cond delay="600"/>
                                          </p:stCondLst>
                                        </p:cTn>
                                        <p:tgtEl>
                                          <p:spTgt spid="34"/>
                                        </p:tgtEl>
                                        <p:attrNameLst>
                                          <p:attrName>r</p:attrName>
                                        </p:attrNameLst>
                                      </p:cBhvr>
                                    </p:animRot>
                                    <p:animRot by="120000">
                                      <p:cBhvr>
                                        <p:cTn id="27" dur="200" fill="hold">
                                          <p:stCondLst>
                                            <p:cond delay="800"/>
                                          </p:stCondLst>
                                        </p:cTn>
                                        <p:tgtEl>
                                          <p:spTgt spid="34"/>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9999"/>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507" y="637139"/>
            <a:ext cx="8934026" cy="2853265"/>
          </a:xfrm>
        </p:spPr>
        <p:txBody>
          <a:bodyPr>
            <a:noAutofit/>
          </a:bodyPr>
          <a:lstStyle/>
          <a:p>
            <a:pPr algn="r"/>
            <a:r>
              <a:rPr lang="en-US" sz="3600" b="1" dirty="0"/>
              <a:t/>
            </a:r>
            <a:br>
              <a:rPr lang="en-US" sz="3600" b="1" dirty="0"/>
            </a:br>
            <a:r>
              <a:rPr lang="en-US" sz="3600" b="1" dirty="0"/>
              <a:t/>
            </a:r>
            <a:br>
              <a:rPr lang="en-US" sz="3600" b="1" dirty="0"/>
            </a:br>
            <a:r>
              <a:rPr lang="en-US" sz="3600" b="1" dirty="0"/>
              <a:t/>
            </a:r>
            <a:br>
              <a:rPr lang="en-US" sz="3600" b="1" dirty="0"/>
            </a:br>
            <a:r>
              <a:rPr lang="en-US" sz="3600" b="1" dirty="0"/>
              <a:t/>
            </a:r>
            <a:br>
              <a:rPr lang="en-US" sz="3600" b="1" dirty="0"/>
            </a:br>
            <a:r>
              <a:rPr lang="en-US" sz="3600" b="1" dirty="0"/>
              <a:t/>
            </a:r>
            <a:br>
              <a:rPr lang="en-US" sz="3600" b="1" dirty="0"/>
            </a:br>
            <a:r>
              <a:rPr lang="en-US" sz="3200" b="1" dirty="0"/>
              <a:t>Intel Labs </a:t>
            </a:r>
            <a:r>
              <a:rPr lang="en-US" sz="3200" b="1" dirty="0" err="1" smtClean="0"/>
              <a:t>Workstream</a:t>
            </a: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Evaluation results (alternative)</a:t>
            </a:r>
            <a:endParaRPr lang="en-US" sz="3600" b="1" dirty="0">
              <a:solidFill>
                <a:schemeClr val="accent4"/>
              </a:solidFill>
            </a:endParaRPr>
          </a:p>
        </p:txBody>
      </p:sp>
    </p:spTree>
    <p:extLst>
      <p:ext uri="{BB962C8B-B14F-4D97-AF65-F5344CB8AC3E}">
        <p14:creationId xmlns:p14="http://schemas.microsoft.com/office/powerpoint/2010/main" val="20922404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27</a:t>
            </a:fld>
            <a:endParaRPr lang="en-US" dirty="0"/>
          </a:p>
        </p:txBody>
      </p:sp>
      <p:sp>
        <p:nvSpPr>
          <p:cNvPr id="3" name="Title 2"/>
          <p:cNvSpPr>
            <a:spLocks noGrp="1"/>
          </p:cNvSpPr>
          <p:nvPr>
            <p:ph type="title"/>
          </p:nvPr>
        </p:nvSpPr>
        <p:spPr/>
        <p:txBody>
          <a:bodyPr/>
          <a:lstStyle/>
          <a:p>
            <a:r>
              <a:rPr lang="en-US" dirty="0" smtClean="0"/>
              <a:t>Performance Evaluation - II</a:t>
            </a:r>
            <a:endParaRPr lang="en-US" dirty="0"/>
          </a:p>
        </p:txBody>
      </p:sp>
      <p:sp>
        <p:nvSpPr>
          <p:cNvPr id="6" name="Rectangle 5"/>
          <p:cNvSpPr/>
          <p:nvPr/>
        </p:nvSpPr>
        <p:spPr>
          <a:xfrm>
            <a:off x="7618663" y="725048"/>
            <a:ext cx="1814698" cy="369332"/>
          </a:xfrm>
          <a:prstGeom prst="rect">
            <a:avLst/>
          </a:prstGeom>
        </p:spPr>
        <p:txBody>
          <a:bodyPr wrap="square">
            <a:spAutoFit/>
          </a:bodyPr>
          <a:lstStyle/>
          <a:p>
            <a:r>
              <a:rPr lang="en-US" dirty="0" smtClean="0"/>
              <a:t>Flow </a:t>
            </a:r>
            <a:r>
              <a:rPr lang="en-US" dirty="0"/>
              <a:t>Size: </a:t>
            </a:r>
            <a:r>
              <a:rPr lang="en-US" dirty="0" smtClean="0"/>
              <a:t>2K</a:t>
            </a:r>
            <a:endParaRPr lang="en-US" dirty="0"/>
          </a:p>
        </p:txBody>
      </p:sp>
      <p:graphicFrame>
        <p:nvGraphicFramePr>
          <p:cNvPr id="7" name="Chart 6"/>
          <p:cNvGraphicFramePr>
            <a:graphicFrameLocks/>
          </p:cNvGraphicFramePr>
          <p:nvPr>
            <p:extLst/>
          </p:nvPr>
        </p:nvGraphicFramePr>
        <p:xfrm>
          <a:off x="4697590" y="1058262"/>
          <a:ext cx="4364140" cy="29904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3914249247"/>
              </p:ext>
            </p:extLst>
          </p:nvPr>
        </p:nvGraphicFramePr>
        <p:xfrm>
          <a:off x="79095" y="1058261"/>
          <a:ext cx="4597684" cy="2990412"/>
        </p:xfrm>
        <a:graphic>
          <a:graphicData uri="http://schemas.openxmlformats.org/drawingml/2006/chart">
            <c:chart xmlns:c="http://schemas.openxmlformats.org/drawingml/2006/chart" xmlns:r="http://schemas.openxmlformats.org/officeDocument/2006/relationships" r:id="rId4"/>
          </a:graphicData>
        </a:graphic>
      </p:graphicFrame>
      <p:grpSp>
        <p:nvGrpSpPr>
          <p:cNvPr id="14" name="Group 13"/>
          <p:cNvGrpSpPr/>
          <p:nvPr/>
        </p:nvGrpSpPr>
        <p:grpSpPr>
          <a:xfrm>
            <a:off x="588987" y="1242984"/>
            <a:ext cx="8416965" cy="3416444"/>
            <a:chOff x="588987" y="1242984"/>
            <a:chExt cx="8416965" cy="3416444"/>
          </a:xfrm>
        </p:grpSpPr>
        <p:sp>
          <p:nvSpPr>
            <p:cNvPr id="4" name="Rectangle 3"/>
            <p:cNvSpPr/>
            <p:nvPr/>
          </p:nvSpPr>
          <p:spPr>
            <a:xfrm>
              <a:off x="588987" y="2619376"/>
              <a:ext cx="3976036" cy="4074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130793" y="2618199"/>
              <a:ext cx="3875159" cy="4074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 name="Group 31"/>
            <p:cNvGrpSpPr/>
            <p:nvPr/>
          </p:nvGrpSpPr>
          <p:grpSpPr>
            <a:xfrm>
              <a:off x="1884227" y="1242984"/>
              <a:ext cx="5734436" cy="3416444"/>
              <a:chOff x="1884227" y="1242984"/>
              <a:chExt cx="5734436" cy="3416444"/>
            </a:xfrm>
          </p:grpSpPr>
          <p:sp>
            <p:nvSpPr>
              <p:cNvPr id="5" name="TextBox 4"/>
              <p:cNvSpPr txBox="1"/>
              <p:nvPr/>
            </p:nvSpPr>
            <p:spPr>
              <a:xfrm>
                <a:off x="1884227" y="4197763"/>
                <a:ext cx="5734436" cy="461665"/>
              </a:xfrm>
              <a:prstGeom prst="rect">
                <a:avLst/>
              </a:prstGeom>
              <a:noFill/>
              <a:ln>
                <a:solidFill>
                  <a:srgbClr val="00B050"/>
                </a:solidFill>
              </a:ln>
            </p:spPr>
            <p:txBody>
              <a:bodyPr wrap="square" rtlCol="0">
                <a:spAutoFit/>
              </a:bodyPr>
              <a:lstStyle/>
              <a:p>
                <a:r>
                  <a:rPr lang="en-US" sz="2400" b="1" dirty="0" smtClean="0">
                    <a:solidFill>
                      <a:srgbClr val="00B050"/>
                    </a:solidFill>
                    <a:latin typeface="Neo Sans Intel" panose="020B0504020202020204"/>
                  </a:rPr>
                  <a:t>Performance improvement up to 1.96x</a:t>
                </a:r>
                <a:endParaRPr lang="en-US" sz="2400" b="1" dirty="0">
                  <a:solidFill>
                    <a:srgbClr val="00B050"/>
                  </a:solidFill>
                  <a:latin typeface="Neo Sans Intel" panose="020B0504020202020204"/>
                </a:endParaRPr>
              </a:p>
            </p:txBody>
          </p:sp>
          <p:cxnSp>
            <p:nvCxnSpPr>
              <p:cNvPr id="9" name="Straight Connector 8"/>
              <p:cNvCxnSpPr/>
              <p:nvPr/>
            </p:nvCxnSpPr>
            <p:spPr>
              <a:xfrm flipH="1">
                <a:off x="6804212" y="1373789"/>
                <a:ext cx="18329" cy="168317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318347" y="1242984"/>
                <a:ext cx="716863" cy="261610"/>
              </a:xfrm>
              <a:prstGeom prst="rect">
                <a:avLst/>
              </a:prstGeom>
              <a:solidFill>
                <a:schemeClr val="bg1">
                  <a:alpha val="81000"/>
                </a:schemeClr>
              </a:solidFill>
            </p:spPr>
            <p:txBody>
              <a:bodyPr wrap="none" rtlCol="0">
                <a:spAutoFit/>
              </a:bodyPr>
              <a:lstStyle/>
              <a:p>
                <a:r>
                  <a:rPr lang="en-US" sz="1100" dirty="0" smtClean="0"/>
                  <a:t>baseline</a:t>
                </a:r>
                <a:endParaRPr lang="en-US" sz="1100" dirty="0"/>
              </a:p>
            </p:txBody>
          </p:sp>
          <p:cxnSp>
            <p:nvCxnSpPr>
              <p:cNvPr id="12" name="Straight Arrow Connector 11"/>
              <p:cNvCxnSpPr>
                <a:stCxn id="11" idx="1"/>
              </p:cNvCxnSpPr>
              <p:nvPr/>
            </p:nvCxnSpPr>
            <p:spPr>
              <a:xfrm flipH="1" flipV="1">
                <a:off x="2632883" y="1364531"/>
                <a:ext cx="1685464" cy="92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11" idx="3"/>
              </p:cNvCxnSpPr>
              <p:nvPr/>
            </p:nvCxnSpPr>
            <p:spPr>
              <a:xfrm>
                <a:off x="5035210" y="1373789"/>
                <a:ext cx="1769002"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632883" y="1373789"/>
                <a:ext cx="0" cy="168317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sp>
        <p:nvSpPr>
          <p:cNvPr id="17" name="TextBox 16"/>
          <p:cNvSpPr txBox="1"/>
          <p:nvPr/>
        </p:nvSpPr>
        <p:spPr>
          <a:xfrm>
            <a:off x="372121" y="3534395"/>
            <a:ext cx="1319592" cy="153888"/>
          </a:xfrm>
          <a:prstGeom prst="rect">
            <a:avLst/>
          </a:prstGeom>
          <a:noFill/>
          <a:ln>
            <a:solidFill>
              <a:schemeClr val="accent1"/>
            </a:solidFill>
          </a:ln>
        </p:spPr>
        <p:txBody>
          <a:bodyPr wrap="none" lIns="91440" tIns="0" bIns="0" rtlCol="0">
            <a:spAutoFit/>
          </a:bodyPr>
          <a:lstStyle/>
          <a:p>
            <a:pPr algn="just"/>
            <a:r>
              <a:rPr lang="en-US" sz="1000" dirty="0" smtClean="0">
                <a:solidFill>
                  <a:schemeClr val="tx2"/>
                </a:solidFill>
                <a:cs typeface="Neo Sans Intel"/>
              </a:rPr>
              <a:t>Concurrency Levels</a:t>
            </a:r>
          </a:p>
        </p:txBody>
      </p:sp>
      <p:sp>
        <p:nvSpPr>
          <p:cNvPr id="18" name="TextBox 17"/>
          <p:cNvSpPr txBox="1"/>
          <p:nvPr/>
        </p:nvSpPr>
        <p:spPr>
          <a:xfrm>
            <a:off x="5311267" y="3534395"/>
            <a:ext cx="1319592" cy="153888"/>
          </a:xfrm>
          <a:prstGeom prst="rect">
            <a:avLst/>
          </a:prstGeom>
          <a:noFill/>
          <a:ln>
            <a:solidFill>
              <a:schemeClr val="accent1"/>
            </a:solidFill>
          </a:ln>
        </p:spPr>
        <p:txBody>
          <a:bodyPr wrap="none" lIns="91440" tIns="0" bIns="0" rtlCol="0">
            <a:spAutoFit/>
          </a:bodyPr>
          <a:lstStyle/>
          <a:p>
            <a:pPr algn="just"/>
            <a:r>
              <a:rPr lang="en-US" sz="1000" dirty="0" smtClean="0">
                <a:solidFill>
                  <a:schemeClr val="tx2"/>
                </a:solidFill>
                <a:cs typeface="Neo Sans Intel"/>
              </a:rPr>
              <a:t>Concurrency Levels</a:t>
            </a:r>
          </a:p>
        </p:txBody>
      </p:sp>
      <p:sp>
        <p:nvSpPr>
          <p:cNvPr id="20" name="Rectangle 19"/>
          <p:cNvSpPr/>
          <p:nvPr/>
        </p:nvSpPr>
        <p:spPr>
          <a:xfrm>
            <a:off x="124568" y="708235"/>
            <a:ext cx="1814698" cy="369332"/>
          </a:xfrm>
          <a:prstGeom prst="rect">
            <a:avLst/>
          </a:prstGeom>
        </p:spPr>
        <p:txBody>
          <a:bodyPr wrap="square">
            <a:spAutoFit/>
          </a:bodyPr>
          <a:lstStyle/>
          <a:p>
            <a:r>
              <a:rPr lang="en-US" dirty="0" smtClean="0"/>
              <a:t>Flow </a:t>
            </a:r>
            <a:r>
              <a:rPr lang="en-US" dirty="0"/>
              <a:t>Size: </a:t>
            </a:r>
            <a:r>
              <a:rPr lang="en-US" dirty="0" smtClean="0"/>
              <a:t>2K</a:t>
            </a:r>
            <a:endParaRPr lang="en-US" dirty="0"/>
          </a:p>
        </p:txBody>
      </p:sp>
    </p:spTree>
    <p:extLst>
      <p:ext uri="{BB962C8B-B14F-4D97-AF65-F5344CB8AC3E}">
        <p14:creationId xmlns:p14="http://schemas.microsoft.com/office/powerpoint/2010/main" val="14479164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507" y="637139"/>
            <a:ext cx="8934026" cy="2853265"/>
          </a:xfrm>
        </p:spPr>
        <p:txBody>
          <a:bodyPr>
            <a:noAutofit/>
          </a:bodyPr>
          <a:lstStyle/>
          <a:p>
            <a:pPr algn="r"/>
            <a:r>
              <a:rPr lang="en-US" sz="3600" b="1" dirty="0"/>
              <a:t/>
            </a:r>
            <a:br>
              <a:rPr lang="en-US" sz="3600" b="1" dirty="0"/>
            </a:br>
            <a:r>
              <a:rPr lang="en-US" sz="3600" b="1" dirty="0"/>
              <a:t/>
            </a:r>
            <a:br>
              <a:rPr lang="en-US" sz="3600" b="1" dirty="0"/>
            </a:br>
            <a:r>
              <a:rPr lang="en-US" sz="3600" b="1" dirty="0"/>
              <a:t/>
            </a:r>
            <a:br>
              <a:rPr lang="en-US" sz="3600" b="1" dirty="0"/>
            </a:br>
            <a:r>
              <a:rPr lang="en-US" sz="3600" b="1" dirty="0"/>
              <a:t/>
            </a:r>
            <a:br>
              <a:rPr lang="en-US" sz="3600" b="1" dirty="0"/>
            </a:br>
            <a:r>
              <a:rPr lang="en-US" sz="3600" b="1" dirty="0"/>
              <a:t/>
            </a:r>
            <a:br>
              <a:rPr lang="en-US" sz="3600" b="1" dirty="0"/>
            </a:br>
            <a:r>
              <a:rPr lang="en-US" sz="3200" b="1" dirty="0"/>
              <a:t>Intel Labs </a:t>
            </a:r>
            <a:r>
              <a:rPr lang="en-US" sz="3200" b="1" dirty="0" err="1" smtClean="0"/>
              <a:t>Workstream</a:t>
            </a: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References</a:t>
            </a:r>
            <a:endParaRPr lang="en-US" sz="3600" b="1" dirty="0">
              <a:solidFill>
                <a:schemeClr val="accent4"/>
              </a:solidFill>
            </a:endParaRPr>
          </a:p>
        </p:txBody>
      </p:sp>
    </p:spTree>
    <p:extLst>
      <p:ext uri="{BB962C8B-B14F-4D97-AF65-F5344CB8AC3E}">
        <p14:creationId xmlns:p14="http://schemas.microsoft.com/office/powerpoint/2010/main" val="35181894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29</a:t>
            </a:fld>
            <a:endParaRPr lang="en-US" dirty="0"/>
          </a:p>
        </p:txBody>
      </p:sp>
      <p:sp>
        <p:nvSpPr>
          <p:cNvPr id="9" name="Title 1"/>
          <p:cNvSpPr>
            <a:spLocks noGrp="1"/>
          </p:cNvSpPr>
          <p:nvPr>
            <p:ph type="title"/>
          </p:nvPr>
        </p:nvSpPr>
        <p:spPr>
          <a:xfrm>
            <a:off x="457200" y="95201"/>
            <a:ext cx="8229600" cy="491577"/>
          </a:xfrm>
        </p:spPr>
        <p:txBody>
          <a:bodyPr>
            <a:normAutofit/>
          </a:bodyPr>
          <a:lstStyle/>
          <a:p>
            <a:r>
              <a:rPr lang="en-US" sz="2400" dirty="0" smtClean="0"/>
              <a:t>Related Papers</a:t>
            </a:r>
            <a:endParaRPr lang="en-US" sz="2400" dirty="0"/>
          </a:p>
        </p:txBody>
      </p:sp>
      <p:sp>
        <p:nvSpPr>
          <p:cNvPr id="6" name="Content Placeholder 3"/>
          <p:cNvSpPr>
            <a:spLocks noGrp="1"/>
          </p:cNvSpPr>
          <p:nvPr>
            <p:ph sz="quarter" idx="13"/>
          </p:nvPr>
        </p:nvSpPr>
        <p:spPr>
          <a:xfrm>
            <a:off x="455613" y="1203325"/>
            <a:ext cx="8228012" cy="3425825"/>
          </a:xfrm>
        </p:spPr>
        <p:txBody>
          <a:bodyPr/>
          <a:lstStyle/>
          <a:p>
            <a:pPr marL="285750" indent="-285750">
              <a:buFont typeface="Arial" panose="020B0604020202020204" pitchFamily="34" charset="0"/>
              <a:buChar char="•"/>
            </a:pPr>
            <a:r>
              <a:rPr lang="en-US" sz="1400" dirty="0" err="1"/>
              <a:t>Eunyoung</a:t>
            </a:r>
            <a:r>
              <a:rPr lang="en-US" sz="1400" dirty="0"/>
              <a:t> </a:t>
            </a:r>
            <a:r>
              <a:rPr lang="en-US" sz="1400" dirty="0" err="1"/>
              <a:t>Jeong</a:t>
            </a:r>
            <a:r>
              <a:rPr lang="en-US" sz="1400" dirty="0"/>
              <a:t>, </a:t>
            </a:r>
            <a:r>
              <a:rPr lang="en-US" sz="1400" dirty="0" err="1"/>
              <a:t>Shinae</a:t>
            </a:r>
            <a:r>
              <a:rPr lang="en-US" sz="1400" dirty="0"/>
              <a:t> Woo, </a:t>
            </a:r>
            <a:r>
              <a:rPr lang="en-US" sz="1400" u="sng" dirty="0"/>
              <a:t>Muhammad Jamshed</a:t>
            </a:r>
            <a:r>
              <a:rPr lang="en-US" sz="1400" dirty="0"/>
              <a:t>, </a:t>
            </a:r>
            <a:r>
              <a:rPr lang="en-US" sz="1400" dirty="0" err="1"/>
              <a:t>Haewon</a:t>
            </a:r>
            <a:r>
              <a:rPr lang="en-US" sz="1400" dirty="0"/>
              <a:t> </a:t>
            </a:r>
            <a:r>
              <a:rPr lang="en-US" sz="1400" dirty="0" err="1"/>
              <a:t>Jeong</a:t>
            </a:r>
            <a:r>
              <a:rPr lang="en-US" sz="1400" dirty="0"/>
              <a:t>, </a:t>
            </a:r>
            <a:r>
              <a:rPr lang="en-US" sz="1400" dirty="0" err="1"/>
              <a:t>Sunghwan</a:t>
            </a:r>
            <a:r>
              <a:rPr lang="en-US" sz="1400" dirty="0"/>
              <a:t> </a:t>
            </a:r>
            <a:r>
              <a:rPr lang="en-US" sz="1400" dirty="0" err="1"/>
              <a:t>Ihm</a:t>
            </a:r>
            <a:r>
              <a:rPr lang="en-US" sz="1400" dirty="0"/>
              <a:t>, </a:t>
            </a:r>
            <a:r>
              <a:rPr lang="en-US" sz="1400" dirty="0" err="1"/>
              <a:t>Dongsu</a:t>
            </a:r>
            <a:r>
              <a:rPr lang="en-US" sz="1400" dirty="0"/>
              <a:t> Han, KyoungSoo Park. </a:t>
            </a:r>
            <a:r>
              <a:rPr lang="en-US" sz="1400" b="1" dirty="0"/>
              <a:t>“</a:t>
            </a:r>
            <a:r>
              <a:rPr lang="en-US" sz="1400" dirty="0" err="1">
                <a:hlinkClick r:id="rId3"/>
              </a:rPr>
              <a:t>mTCP</a:t>
            </a:r>
            <a:r>
              <a:rPr lang="en-US" sz="1400" dirty="0">
                <a:hlinkClick r:id="rId3"/>
              </a:rPr>
              <a:t>: a Highly Scalable User-level TCP Stack for Multicore Systems</a:t>
            </a:r>
            <a:r>
              <a:rPr lang="en-US" sz="1400" dirty="0"/>
              <a:t>, </a:t>
            </a:r>
            <a:r>
              <a:rPr lang="en-US" sz="1400" b="1" dirty="0"/>
              <a:t>”</a:t>
            </a:r>
            <a:r>
              <a:rPr lang="en-US" sz="1400" dirty="0"/>
              <a:t> in the </a:t>
            </a:r>
            <a:r>
              <a:rPr lang="en-US" sz="1400" i="1" dirty="0"/>
              <a:t>11</a:t>
            </a:r>
            <a:r>
              <a:rPr lang="en-US" sz="1400" i="1" baseline="30000" dirty="0"/>
              <a:t>th</a:t>
            </a:r>
            <a:r>
              <a:rPr lang="en-US" sz="1400" i="1" dirty="0"/>
              <a:t> USENIX Symposium on Networked Systems Design and Implementation (NSDI '14),</a:t>
            </a:r>
            <a:r>
              <a:rPr lang="en-US" sz="1400" dirty="0"/>
              <a:t> Seattle, WA, USA, Apr 2-4, 2014</a:t>
            </a:r>
            <a:r>
              <a:rPr lang="en-US" sz="1400" dirty="0" smtClean="0"/>
              <a:t>.</a:t>
            </a:r>
          </a:p>
          <a:p>
            <a:pPr marL="511175" lvl="1" indent="-285750">
              <a:buFont typeface="Arial" panose="020B0604020202020204" pitchFamily="34" charset="0"/>
              <a:buChar char="•"/>
            </a:pPr>
            <a:r>
              <a:rPr lang="en-US" sz="1200" dirty="0" smtClean="0"/>
              <a:t>NSDI Community Award</a:t>
            </a:r>
          </a:p>
          <a:p>
            <a:pPr marL="285750" indent="-285750">
              <a:buFont typeface="Arial" panose="020B0604020202020204" pitchFamily="34" charset="0"/>
              <a:buChar char="•"/>
            </a:pPr>
            <a:r>
              <a:rPr lang="en-US" sz="1400" u="sng" dirty="0"/>
              <a:t>Muhammad Jamshed</a:t>
            </a:r>
            <a:r>
              <a:rPr lang="en-US" sz="1400" dirty="0"/>
              <a:t>, </a:t>
            </a:r>
            <a:r>
              <a:rPr lang="en-US" sz="1400" dirty="0" err="1"/>
              <a:t>YoungGyoun</a:t>
            </a:r>
            <a:r>
              <a:rPr lang="en-US" sz="1400" dirty="0"/>
              <a:t> Moon, </a:t>
            </a:r>
            <a:r>
              <a:rPr lang="en-US" sz="1400" dirty="0" err="1"/>
              <a:t>Donghwi</a:t>
            </a:r>
            <a:r>
              <a:rPr lang="en-US" sz="1400" dirty="0"/>
              <a:t> Kim, </a:t>
            </a:r>
            <a:r>
              <a:rPr lang="en-US" sz="1400" dirty="0" err="1"/>
              <a:t>Dongsu</a:t>
            </a:r>
            <a:r>
              <a:rPr lang="en-US" sz="1400" dirty="0"/>
              <a:t> Han, KyoungSoo Park. </a:t>
            </a:r>
            <a:r>
              <a:rPr lang="en-US" sz="1400" b="1" dirty="0"/>
              <a:t>“</a:t>
            </a:r>
            <a:r>
              <a:rPr lang="en-US" sz="1400" dirty="0" err="1">
                <a:hlinkClick r:id="rId4"/>
              </a:rPr>
              <a:t>mOS</a:t>
            </a:r>
            <a:r>
              <a:rPr lang="en-US" sz="1400" dirty="0">
                <a:hlinkClick r:id="rId4"/>
              </a:rPr>
              <a:t>: A Reusable Networking Stack for Flow Monitoring </a:t>
            </a:r>
            <a:r>
              <a:rPr lang="en-US" sz="1400" dirty="0" err="1">
                <a:hlinkClick r:id="rId4"/>
              </a:rPr>
              <a:t>Middleboxes</a:t>
            </a:r>
            <a:r>
              <a:rPr lang="en-US" sz="1400" dirty="0"/>
              <a:t>,</a:t>
            </a:r>
            <a:r>
              <a:rPr lang="en-US" sz="1400" b="1" dirty="0"/>
              <a:t>”</a:t>
            </a:r>
            <a:r>
              <a:rPr lang="en-US" sz="1400" dirty="0"/>
              <a:t> in the </a:t>
            </a:r>
            <a:r>
              <a:rPr lang="en-US" sz="1400" i="1" dirty="0"/>
              <a:t>14</a:t>
            </a:r>
            <a:r>
              <a:rPr lang="en-US" sz="1400" i="1" baseline="30000" dirty="0"/>
              <a:t>th</a:t>
            </a:r>
            <a:r>
              <a:rPr lang="en-US" sz="1400" i="1" dirty="0"/>
              <a:t> USENIX Symposium on Networked Systems Design and Implementation (NSDI '17),</a:t>
            </a:r>
            <a:r>
              <a:rPr lang="en-US" sz="1400" dirty="0"/>
              <a:t> Boston, MA, USA, Mar 27-29, 2017</a:t>
            </a:r>
            <a:r>
              <a:rPr lang="en-US" sz="1400" dirty="0" smtClean="0"/>
              <a:t>.</a:t>
            </a:r>
          </a:p>
          <a:p>
            <a:pPr marL="511175" lvl="1" indent="-285750">
              <a:buFont typeface="Arial" panose="020B0604020202020204" pitchFamily="34" charset="0"/>
              <a:buChar char="•"/>
            </a:pPr>
            <a:r>
              <a:rPr lang="en-US" sz="1200" dirty="0" smtClean="0"/>
              <a:t>NSDI Best Paper Award</a:t>
            </a:r>
          </a:p>
          <a:p>
            <a:pPr marL="285750" indent="-285750">
              <a:buFont typeface="Arial" panose="020B0604020202020204" pitchFamily="34" charset="0"/>
              <a:buChar char="•"/>
            </a:pPr>
            <a:r>
              <a:rPr lang="en-US" sz="1400" u="sng" dirty="0"/>
              <a:t>Muhammad Jamshed</a:t>
            </a:r>
            <a:r>
              <a:rPr lang="en-US" sz="1400" dirty="0"/>
              <a:t>, </a:t>
            </a:r>
            <a:r>
              <a:rPr lang="en-US" sz="1400" dirty="0" err="1"/>
              <a:t>Donghwi</a:t>
            </a:r>
            <a:r>
              <a:rPr lang="en-US" sz="1400" dirty="0"/>
              <a:t> Kim, </a:t>
            </a:r>
            <a:r>
              <a:rPr lang="en-US" sz="1400" dirty="0" err="1"/>
              <a:t>YoungGyoun</a:t>
            </a:r>
            <a:r>
              <a:rPr lang="en-US" sz="1400" dirty="0"/>
              <a:t> Moon, </a:t>
            </a:r>
            <a:r>
              <a:rPr lang="en-US" sz="1400" dirty="0" err="1"/>
              <a:t>Dongsu</a:t>
            </a:r>
            <a:r>
              <a:rPr lang="en-US" sz="1400" dirty="0"/>
              <a:t> Han, KyoungSoo Park. </a:t>
            </a:r>
            <a:r>
              <a:rPr lang="en-US" sz="1400" b="1" dirty="0"/>
              <a:t>“</a:t>
            </a:r>
            <a:r>
              <a:rPr lang="en-US" sz="1400" dirty="0">
                <a:hlinkClick r:id="rId5"/>
              </a:rPr>
              <a:t>A Case for a </a:t>
            </a:r>
            <a:r>
              <a:rPr lang="en-US" sz="1400" dirty="0" err="1">
                <a:hlinkClick r:id="rId5"/>
              </a:rPr>
              <a:t>Stateful</a:t>
            </a:r>
            <a:r>
              <a:rPr lang="en-US" sz="1400" dirty="0">
                <a:hlinkClick r:id="rId5"/>
              </a:rPr>
              <a:t> </a:t>
            </a:r>
            <a:r>
              <a:rPr lang="en-US" sz="1400" dirty="0" err="1">
                <a:hlinkClick r:id="rId5"/>
              </a:rPr>
              <a:t>Middlebox</a:t>
            </a:r>
            <a:r>
              <a:rPr lang="en-US" sz="1400" dirty="0">
                <a:hlinkClick r:id="rId5"/>
              </a:rPr>
              <a:t> Networking Stack</a:t>
            </a:r>
            <a:r>
              <a:rPr lang="en-US" sz="1400" dirty="0"/>
              <a:t>,</a:t>
            </a:r>
            <a:r>
              <a:rPr lang="en-US" sz="1400" b="1" dirty="0"/>
              <a:t>”</a:t>
            </a:r>
            <a:r>
              <a:rPr lang="en-US" sz="1400" dirty="0"/>
              <a:t> in the </a:t>
            </a:r>
            <a:r>
              <a:rPr lang="en-US" sz="1400" i="1" dirty="0"/>
              <a:t>SIGCOMM Computer Communication Review. Rev. 45</a:t>
            </a:r>
            <a:r>
              <a:rPr lang="en-US" sz="1400" dirty="0"/>
              <a:t>, </a:t>
            </a:r>
            <a:r>
              <a:rPr lang="en-US" sz="1400" dirty="0" err="1"/>
              <a:t>Pg</a:t>
            </a:r>
            <a:r>
              <a:rPr lang="en-US" sz="1400" dirty="0"/>
              <a:t> 355-356, Aug, 2015.</a:t>
            </a:r>
            <a:endParaRPr lang="en-US" sz="1400" dirty="0" smtClean="0"/>
          </a:p>
        </p:txBody>
      </p:sp>
    </p:spTree>
    <p:extLst>
      <p:ext uri="{BB962C8B-B14F-4D97-AF65-F5344CB8AC3E}">
        <p14:creationId xmlns:p14="http://schemas.microsoft.com/office/powerpoint/2010/main" val="305493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915222" y="4889508"/>
            <a:ext cx="2133600" cy="273844"/>
          </a:xfrm>
        </p:spPr>
        <p:txBody>
          <a:bodyPr/>
          <a:lstStyle/>
          <a:p>
            <a:fld id="{EE2556C5-CE8C-6547-B838-EA80C61A4AF7}" type="slidenum">
              <a:rPr lang="en-US" smtClean="0"/>
              <a:pPr/>
              <a:t>3</a:t>
            </a:fld>
            <a:endParaRPr lang="en-US" dirty="0"/>
          </a:p>
        </p:txBody>
      </p:sp>
      <p:sp>
        <p:nvSpPr>
          <p:cNvPr id="3" name="Title 2"/>
          <p:cNvSpPr>
            <a:spLocks noGrp="1"/>
          </p:cNvSpPr>
          <p:nvPr>
            <p:ph type="title"/>
          </p:nvPr>
        </p:nvSpPr>
        <p:spPr/>
        <p:txBody>
          <a:bodyPr/>
          <a:lstStyle/>
          <a:p>
            <a:r>
              <a:rPr lang="en-US" dirty="0" smtClean="0"/>
              <a:t>Node.js</a:t>
            </a:r>
            <a:endParaRPr lang="en-US" dirty="0"/>
          </a:p>
        </p:txBody>
      </p:sp>
      <p:grpSp>
        <p:nvGrpSpPr>
          <p:cNvPr id="26" name="Group 25"/>
          <p:cNvGrpSpPr/>
          <p:nvPr/>
        </p:nvGrpSpPr>
        <p:grpSpPr>
          <a:xfrm>
            <a:off x="4803446" y="742514"/>
            <a:ext cx="4324552" cy="3727730"/>
            <a:chOff x="378383" y="789721"/>
            <a:chExt cx="4324552" cy="3727730"/>
          </a:xfrm>
        </p:grpSpPr>
        <p:sp>
          <p:nvSpPr>
            <p:cNvPr id="6" name="Rectangle 5"/>
            <p:cNvSpPr/>
            <p:nvPr/>
          </p:nvSpPr>
          <p:spPr>
            <a:xfrm>
              <a:off x="455613" y="864704"/>
              <a:ext cx="4247322" cy="3652747"/>
            </a:xfrm>
            <a:prstGeom prst="rect">
              <a:avLst/>
            </a:prstGeom>
            <a:solidFill>
              <a:schemeClr val="bg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378383" y="789721"/>
              <a:ext cx="925253" cy="338554"/>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rPr>
                <a:t>Node.js</a:t>
              </a:r>
            </a:p>
          </p:txBody>
        </p:sp>
      </p:grpSp>
      <p:grpSp>
        <p:nvGrpSpPr>
          <p:cNvPr id="25" name="Group 24"/>
          <p:cNvGrpSpPr/>
          <p:nvPr/>
        </p:nvGrpSpPr>
        <p:grpSpPr>
          <a:xfrm>
            <a:off x="6000765" y="1884071"/>
            <a:ext cx="2845752" cy="543952"/>
            <a:chOff x="1537061" y="1310295"/>
            <a:chExt cx="2845752" cy="1824836"/>
          </a:xfrm>
        </p:grpSpPr>
        <p:sp>
          <p:nvSpPr>
            <p:cNvPr id="7" name="Rectangle 6"/>
            <p:cNvSpPr/>
            <p:nvPr/>
          </p:nvSpPr>
          <p:spPr>
            <a:xfrm>
              <a:off x="1537061" y="1310295"/>
              <a:ext cx="2845752" cy="1824836"/>
            </a:xfrm>
            <a:prstGeom prst="rect">
              <a:avLst/>
            </a:prstGeom>
            <a:solidFill>
              <a:schemeClr val="accent4">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104720" y="1499947"/>
              <a:ext cx="1754006" cy="1445528"/>
            </a:xfrm>
            <a:prstGeom prst="rect">
              <a:avLst/>
            </a:prstGeom>
            <a:noFill/>
          </p:spPr>
          <p:txBody>
            <a:bodyPr wrap="none" rtlCol="0" anchor="ctr">
              <a:spAutoFit/>
            </a:bodyPr>
            <a:lstStyle/>
            <a:p>
              <a:pPr algn="ctr"/>
              <a:r>
                <a:rPr lang="en-US" sz="1100" b="1" dirty="0" smtClean="0">
                  <a:latin typeface="Arial" panose="020B0604020202020204" pitchFamily="34" charset="0"/>
                  <a:cs typeface="Arial" panose="020B0604020202020204" pitchFamily="34" charset="0"/>
                </a:rPr>
                <a:t>Node.js Bindings (C++)</a:t>
              </a:r>
            </a:p>
            <a:p>
              <a:pPr algn="ctr"/>
              <a:r>
                <a:rPr lang="en-US" sz="1100" b="1" dirty="0" smtClean="0">
                  <a:latin typeface="Arial" panose="020B0604020202020204" pitchFamily="34" charset="0"/>
                  <a:cs typeface="Arial" panose="020B0604020202020204" pitchFamily="34" charset="0"/>
                </a:rPr>
                <a:t>&lt;socket, http parser…&gt;</a:t>
              </a:r>
            </a:p>
          </p:txBody>
        </p:sp>
      </p:grpSp>
      <p:grpSp>
        <p:nvGrpSpPr>
          <p:cNvPr id="22" name="Group 21"/>
          <p:cNvGrpSpPr/>
          <p:nvPr/>
        </p:nvGrpSpPr>
        <p:grpSpPr>
          <a:xfrm>
            <a:off x="5228005" y="1884073"/>
            <a:ext cx="724170" cy="2459701"/>
            <a:chOff x="764301" y="2885695"/>
            <a:chExt cx="1955026" cy="972862"/>
          </a:xfrm>
          <a:solidFill>
            <a:schemeClr val="accent6">
              <a:lumMod val="40000"/>
              <a:lumOff val="60000"/>
            </a:schemeClr>
          </a:solidFill>
        </p:grpSpPr>
        <p:sp>
          <p:nvSpPr>
            <p:cNvPr id="10" name="Rectangle 9"/>
            <p:cNvSpPr/>
            <p:nvPr/>
          </p:nvSpPr>
          <p:spPr>
            <a:xfrm>
              <a:off x="764301" y="2885695"/>
              <a:ext cx="1955026" cy="972862"/>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983825" y="3289982"/>
              <a:ext cx="1623767" cy="103472"/>
            </a:xfrm>
            <a:prstGeom prst="rect">
              <a:avLst/>
            </a:prstGeom>
            <a:grpFill/>
          </p:spPr>
          <p:txBody>
            <a:bodyPr wrap="none" rtlCol="0">
              <a:spAutoFit/>
            </a:bodyPr>
            <a:lstStyle/>
            <a:p>
              <a:pPr algn="ctr"/>
              <a:r>
                <a:rPr lang="en-US" sz="1100" b="1" dirty="0" smtClean="0">
                  <a:latin typeface="Arial" panose="020B0604020202020204" pitchFamily="34" charset="0"/>
                  <a:cs typeface="Arial" panose="020B0604020202020204" pitchFamily="34" charset="0"/>
                </a:rPr>
                <a:t>V8 (C++)</a:t>
              </a:r>
            </a:p>
          </p:txBody>
        </p:sp>
      </p:grpSp>
      <p:grpSp>
        <p:nvGrpSpPr>
          <p:cNvPr id="23" name="Group 22"/>
          <p:cNvGrpSpPr/>
          <p:nvPr/>
        </p:nvGrpSpPr>
        <p:grpSpPr>
          <a:xfrm>
            <a:off x="6000765" y="2496250"/>
            <a:ext cx="2845752" cy="1847524"/>
            <a:chOff x="2719327" y="3307233"/>
            <a:chExt cx="2845752" cy="1560128"/>
          </a:xfrm>
          <a:solidFill>
            <a:srgbClr val="FFCCFF"/>
          </a:solidFill>
        </p:grpSpPr>
        <p:sp>
          <p:nvSpPr>
            <p:cNvPr id="11" name="Rectangle 10"/>
            <p:cNvSpPr/>
            <p:nvPr/>
          </p:nvSpPr>
          <p:spPr>
            <a:xfrm>
              <a:off x="2719327" y="3307233"/>
              <a:ext cx="2845752" cy="1560128"/>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2738792" y="3334110"/>
              <a:ext cx="809284" cy="261610"/>
            </a:xfrm>
            <a:prstGeom prst="rect">
              <a:avLst/>
            </a:prstGeom>
            <a:grpFill/>
          </p:spPr>
          <p:txBody>
            <a:bodyPr wrap="square" rtlCol="0">
              <a:spAutoFit/>
            </a:bodyPr>
            <a:lstStyle/>
            <a:p>
              <a:pPr algn="ctr"/>
              <a:r>
                <a:rPr lang="en-US" sz="1100" b="1" dirty="0" err="1">
                  <a:latin typeface="Arial" panose="020B0604020202020204" pitchFamily="34" charset="0"/>
                  <a:cs typeface="Arial" panose="020B0604020202020204" pitchFamily="34" charset="0"/>
                </a:rPr>
                <a:t>L</a:t>
              </a:r>
              <a:r>
                <a:rPr lang="en-US" sz="1100" b="1" dirty="0" err="1" smtClean="0">
                  <a:latin typeface="Arial" panose="020B0604020202020204" pitchFamily="34" charset="0"/>
                  <a:cs typeface="Arial" panose="020B0604020202020204" pitchFamily="34" charset="0"/>
                </a:rPr>
                <a:t>ibuv</a:t>
              </a:r>
              <a:r>
                <a:rPr lang="en-US" sz="1100" b="1" dirty="0" smtClean="0">
                  <a:latin typeface="Arial" panose="020B0604020202020204" pitchFamily="34" charset="0"/>
                  <a:cs typeface="Arial" panose="020B0604020202020204" pitchFamily="34" charset="0"/>
                </a:rPr>
                <a:t> (C)</a:t>
              </a:r>
            </a:p>
          </p:txBody>
        </p:sp>
      </p:grpSp>
      <p:sp>
        <p:nvSpPr>
          <p:cNvPr id="16" name="TextBox 15"/>
          <p:cNvSpPr txBox="1"/>
          <p:nvPr/>
        </p:nvSpPr>
        <p:spPr>
          <a:xfrm>
            <a:off x="6431837" y="3004513"/>
            <a:ext cx="1983607" cy="830997"/>
          </a:xfrm>
          <a:prstGeom prst="rect">
            <a:avLst/>
          </a:prstGeom>
          <a:solidFill>
            <a:srgbClr val="FFCCFF"/>
          </a:solidFill>
        </p:spPr>
        <p:txBody>
          <a:bodyPr wrap="square" rtlCol="0">
            <a:spAutoFit/>
          </a:bodyPr>
          <a:lstStyle/>
          <a:p>
            <a:pPr algn="ctr"/>
            <a:r>
              <a:rPr lang="en-US" sz="1200" dirty="0" smtClean="0">
                <a:solidFill>
                  <a:srgbClr val="FF0000"/>
                </a:solidFill>
                <a:latin typeface="Arial" panose="020B0604020202020204" pitchFamily="34" charset="0"/>
                <a:cs typeface="Arial" panose="020B0604020202020204" pitchFamily="34" charset="0"/>
              </a:rPr>
              <a:t>Cross platform asynchronous I/O </a:t>
            </a:r>
            <a:r>
              <a:rPr lang="en-US" sz="1200" dirty="0">
                <a:solidFill>
                  <a:srgbClr val="FF0000"/>
                </a:solidFill>
                <a:latin typeface="Arial" panose="020B0604020202020204" pitchFamily="34" charset="0"/>
                <a:cs typeface="Arial" panose="020B0604020202020204" pitchFamily="34" charset="0"/>
              </a:rPr>
              <a:t>e</a:t>
            </a:r>
            <a:r>
              <a:rPr lang="en-US" sz="1200" dirty="0" smtClean="0">
                <a:solidFill>
                  <a:srgbClr val="FF0000"/>
                </a:solidFill>
                <a:latin typeface="Arial" panose="020B0604020202020204" pitchFamily="34" charset="0"/>
                <a:cs typeface="Arial" panose="020B0604020202020204" pitchFamily="34" charset="0"/>
              </a:rPr>
              <a:t>vent loop + worker thread pool + …</a:t>
            </a:r>
          </a:p>
        </p:txBody>
      </p:sp>
      <p:grpSp>
        <p:nvGrpSpPr>
          <p:cNvPr id="27" name="Group 26"/>
          <p:cNvGrpSpPr/>
          <p:nvPr/>
        </p:nvGrpSpPr>
        <p:grpSpPr>
          <a:xfrm>
            <a:off x="5228005" y="1081068"/>
            <a:ext cx="3618512" cy="734777"/>
            <a:chOff x="764301" y="1411216"/>
            <a:chExt cx="3618512" cy="734777"/>
          </a:xfrm>
          <a:solidFill>
            <a:srgbClr val="66CCFF"/>
          </a:solidFill>
        </p:grpSpPr>
        <p:sp>
          <p:nvSpPr>
            <p:cNvPr id="28" name="Rectangle 27"/>
            <p:cNvSpPr/>
            <p:nvPr/>
          </p:nvSpPr>
          <p:spPr>
            <a:xfrm>
              <a:off x="764301" y="1411216"/>
              <a:ext cx="3618512" cy="734777"/>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1445396" y="1647799"/>
              <a:ext cx="2345514" cy="261610"/>
            </a:xfrm>
            <a:prstGeom prst="rect">
              <a:avLst/>
            </a:prstGeom>
            <a:grpFill/>
          </p:spPr>
          <p:txBody>
            <a:bodyPr wrap="none" rtlCol="0" anchor="ctr">
              <a:spAutoFit/>
            </a:bodyPr>
            <a:lstStyle/>
            <a:p>
              <a:pPr algn="ctr"/>
              <a:r>
                <a:rPr lang="en-US" sz="1100" b="1" dirty="0" smtClean="0">
                  <a:latin typeface="Arial" panose="020B0604020202020204" pitchFamily="34" charset="0"/>
                  <a:cs typeface="Arial" panose="020B0604020202020204" pitchFamily="34" charset="0"/>
                </a:rPr>
                <a:t>Node.js Application (JavaScript)</a:t>
              </a:r>
            </a:p>
          </p:txBody>
        </p:sp>
      </p:grpSp>
      <p:grpSp>
        <p:nvGrpSpPr>
          <p:cNvPr id="30" name="Group 29"/>
          <p:cNvGrpSpPr/>
          <p:nvPr/>
        </p:nvGrpSpPr>
        <p:grpSpPr>
          <a:xfrm>
            <a:off x="4880676" y="4470244"/>
            <a:ext cx="4247322" cy="261610"/>
            <a:chOff x="1537061" y="1294600"/>
            <a:chExt cx="2845752" cy="1856226"/>
          </a:xfrm>
          <a:solidFill>
            <a:schemeClr val="bg1"/>
          </a:solidFill>
        </p:grpSpPr>
        <p:sp>
          <p:nvSpPr>
            <p:cNvPr id="32" name="Rectangle 31"/>
            <p:cNvSpPr/>
            <p:nvPr/>
          </p:nvSpPr>
          <p:spPr>
            <a:xfrm>
              <a:off x="1537061" y="1310295"/>
              <a:ext cx="2845752" cy="1824836"/>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691625" y="1294600"/>
              <a:ext cx="580191" cy="1856226"/>
            </a:xfrm>
            <a:prstGeom prst="rect">
              <a:avLst/>
            </a:prstGeom>
            <a:noFill/>
          </p:spPr>
          <p:txBody>
            <a:bodyPr wrap="none" rtlCol="0" anchor="ctr">
              <a:spAutoFit/>
            </a:bodyPr>
            <a:lstStyle/>
            <a:p>
              <a:pPr algn="ctr"/>
              <a:r>
                <a:rPr lang="en-US" sz="1100" b="1" dirty="0" smtClean="0">
                  <a:latin typeface="Arial" panose="020B0604020202020204" pitchFamily="34" charset="0"/>
                  <a:cs typeface="Arial" panose="020B0604020202020204" pitchFamily="34" charset="0"/>
                </a:rPr>
                <a:t>OS Kernel</a:t>
              </a:r>
            </a:p>
          </p:txBody>
        </p:sp>
      </p:grpSp>
      <p:sp>
        <p:nvSpPr>
          <p:cNvPr id="34" name="Content Placeholder 3"/>
          <p:cNvSpPr>
            <a:spLocks noGrp="1"/>
          </p:cNvSpPr>
          <p:nvPr>
            <p:ph sz="quarter" idx="13"/>
          </p:nvPr>
        </p:nvSpPr>
        <p:spPr>
          <a:xfrm>
            <a:off x="297352" y="935935"/>
            <a:ext cx="4611088" cy="3820631"/>
          </a:xfrm>
        </p:spPr>
        <p:txBody>
          <a:bodyPr/>
          <a:lstStyle/>
          <a:p>
            <a:pPr marL="285750" indent="-285750">
              <a:buFont typeface="Arial" panose="020B0604020202020204" pitchFamily="34" charset="0"/>
              <a:buChar char="•"/>
            </a:pPr>
            <a:r>
              <a:rPr lang="en-US" dirty="0"/>
              <a:t>JavaScript event-driven, non-blocking runtime engine</a:t>
            </a:r>
          </a:p>
          <a:p>
            <a:pPr marL="628650" lvl="1" indent="-285750"/>
            <a:r>
              <a:rPr lang="en-US" dirty="0"/>
              <a:t>Fast, scalable network application services</a:t>
            </a:r>
          </a:p>
          <a:p>
            <a:pPr marL="285750" indent="-285750">
              <a:buFont typeface="Arial" panose="020B0604020202020204" pitchFamily="34" charset="0"/>
              <a:buChar char="•"/>
            </a:pPr>
            <a:r>
              <a:rPr lang="en-US" dirty="0"/>
              <a:t>Widespread </a:t>
            </a:r>
            <a:r>
              <a:rPr lang="en-US" dirty="0" smtClean="0"/>
              <a:t>client </a:t>
            </a:r>
            <a:r>
              <a:rPr lang="en-US" dirty="0"/>
              <a:t>base</a:t>
            </a:r>
          </a:p>
          <a:p>
            <a:endParaRPr lang="en-US" dirty="0"/>
          </a:p>
        </p:txBody>
      </p:sp>
      <p:pic>
        <p:nvPicPr>
          <p:cNvPr id="35" name="Picture 2" descr="Image result for netflix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7088" y="3232838"/>
            <a:ext cx="650179" cy="30286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Image result for linkedi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9579" y="2721367"/>
            <a:ext cx="1690115" cy="4225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0" descr="Image result for ub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7334" y="3417500"/>
            <a:ext cx="899160" cy="50577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4"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98905" y="3645958"/>
            <a:ext cx="1628396" cy="43152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6" descr="Image result for trello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66426" y="2758155"/>
            <a:ext cx="1135372" cy="34895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8" descr="Image result for walmart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62422" y="4321518"/>
            <a:ext cx="1740191" cy="43504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30" descr="Image result for NASA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73100" y="4221240"/>
            <a:ext cx="1070652" cy="53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40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507" y="637139"/>
            <a:ext cx="8934026" cy="2853265"/>
          </a:xfrm>
        </p:spPr>
        <p:txBody>
          <a:bodyPr>
            <a:noAutofit/>
          </a:bodyPr>
          <a:lstStyle/>
          <a:p>
            <a:pPr algn="r"/>
            <a:r>
              <a:rPr lang="en-US" sz="3600" b="1" dirty="0" smtClean="0"/>
              <a:t>Other </a:t>
            </a:r>
            <a:r>
              <a:rPr lang="en-US" sz="3600" b="1" dirty="0" err="1" smtClean="0"/>
              <a:t>mTCP</a:t>
            </a:r>
            <a:r>
              <a:rPr lang="en-US" sz="3600" b="1" dirty="0" smtClean="0"/>
              <a:t>-based Applications</a:t>
            </a:r>
            <a:endParaRPr lang="en-US" sz="3600" b="1" dirty="0">
              <a:solidFill>
                <a:schemeClr val="accent4"/>
              </a:solidFill>
            </a:endParaRPr>
          </a:p>
        </p:txBody>
      </p:sp>
    </p:spTree>
    <p:extLst>
      <p:ext uri="{BB962C8B-B14F-4D97-AF65-F5344CB8AC3E}">
        <p14:creationId xmlns:p14="http://schemas.microsoft.com/office/powerpoint/2010/main" val="35723074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044F958D-D12A-4A62-BDB3-E22129D13F1F}" type="slidenum">
              <a:rPr lang="ko-KR" altLang="en-US" smtClean="0"/>
              <a:pPr/>
              <a:t>31</a:t>
            </a:fld>
            <a:endParaRPr lang="ko-KR" altLang="en-US"/>
          </a:p>
        </p:txBody>
      </p:sp>
      <p:graphicFrame>
        <p:nvGraphicFramePr>
          <p:cNvPr id="5" name="표 4"/>
          <p:cNvGraphicFramePr>
            <a:graphicFrameLocks noGrp="1"/>
          </p:cNvGraphicFramePr>
          <p:nvPr>
            <p:extLst>
              <p:ext uri="{D42A27DB-BD31-4B8C-83A1-F6EECF244321}">
                <p14:modId xmlns:p14="http://schemas.microsoft.com/office/powerpoint/2010/main" val="1108533961"/>
              </p:ext>
            </p:extLst>
          </p:nvPr>
        </p:nvGraphicFramePr>
        <p:xfrm>
          <a:off x="1574667" y="1862925"/>
          <a:ext cx="5994666" cy="1703070"/>
        </p:xfrm>
        <a:graphic>
          <a:graphicData uri="http://schemas.openxmlformats.org/drawingml/2006/table">
            <a:tbl>
              <a:tblPr firstRow="1" bandRow="1">
                <a:tableStyleId>{9D7B26C5-4107-4FEC-AEDC-1716B250A1EF}</a:tableStyleId>
              </a:tblPr>
              <a:tblGrid>
                <a:gridCol w="1188132">
                  <a:extLst>
                    <a:ext uri="{9D8B030D-6E8A-4147-A177-3AD203B41FA5}">
                      <a16:colId xmlns:a16="http://schemas.microsoft.com/office/drawing/2014/main" xmlns="" val="20000"/>
                    </a:ext>
                  </a:extLst>
                </a:gridCol>
                <a:gridCol w="2924025">
                  <a:extLst>
                    <a:ext uri="{9D8B030D-6E8A-4147-A177-3AD203B41FA5}">
                      <a16:colId xmlns:a16="http://schemas.microsoft.com/office/drawing/2014/main" xmlns="" val="20001"/>
                    </a:ext>
                  </a:extLst>
                </a:gridCol>
                <a:gridCol w="1882509">
                  <a:extLst>
                    <a:ext uri="{9D8B030D-6E8A-4147-A177-3AD203B41FA5}">
                      <a16:colId xmlns:a16="http://schemas.microsoft.com/office/drawing/2014/main" xmlns="" val="20002"/>
                    </a:ext>
                  </a:extLst>
                </a:gridCol>
              </a:tblGrid>
              <a:tr h="434340">
                <a:tc>
                  <a:txBody>
                    <a:bodyPr/>
                    <a:lstStyle/>
                    <a:p>
                      <a:pPr algn="ctr" latinLnBrk="1"/>
                      <a:r>
                        <a:rPr lang="en-US" altLang="ko-KR" sz="1200" dirty="0" smtClean="0"/>
                        <a:t>Application</a:t>
                      </a:r>
                      <a:endParaRPr lang="ko-KR" altLang="en-US" sz="1200" dirty="0"/>
                    </a:p>
                  </a:txBody>
                  <a:tcPr marL="68580" marR="68580" marT="34290" marB="34290" anchor="ctr"/>
                </a:tc>
                <a:tc>
                  <a:txBody>
                    <a:bodyPr/>
                    <a:lstStyle/>
                    <a:p>
                      <a:pPr algn="ctr" latinLnBrk="1"/>
                      <a:r>
                        <a:rPr lang="en-US" altLang="ko-KR" sz="1200" dirty="0" smtClean="0"/>
                        <a:t>Description</a:t>
                      </a:r>
                      <a:endParaRPr lang="ko-KR" altLang="en-US" sz="1200" dirty="0"/>
                    </a:p>
                  </a:txBody>
                  <a:tcPr marL="68580" marR="68580" marT="34290" marB="34290" anchor="ctr"/>
                </a:tc>
                <a:tc>
                  <a:txBody>
                    <a:bodyPr/>
                    <a:lstStyle/>
                    <a:p>
                      <a:pPr algn="ctr" latinLnBrk="1"/>
                      <a:r>
                        <a:rPr lang="en-US" altLang="ko-KR" sz="1200" dirty="0" smtClean="0"/>
                        <a:t>Modified </a:t>
                      </a:r>
                      <a:r>
                        <a:rPr lang="en-US" altLang="ko-KR" sz="1200" baseline="0" dirty="0" smtClean="0"/>
                        <a:t>lines / Total lines</a:t>
                      </a:r>
                      <a:endParaRPr lang="ko-KR" altLang="en-US" sz="1200" dirty="0"/>
                    </a:p>
                  </a:txBody>
                  <a:tcPr marL="68580" marR="68580" marT="34290" marB="34290" anchor="ctr"/>
                </a:tc>
                <a:extLst>
                  <a:ext uri="{0D108BD9-81ED-4DB2-BD59-A6C34878D82A}">
                    <a16:rowId xmlns:a16="http://schemas.microsoft.com/office/drawing/2014/main" xmlns="" val="10000"/>
                  </a:ext>
                </a:extLst>
              </a:tr>
              <a:tr h="278130">
                <a:tc>
                  <a:txBody>
                    <a:bodyPr/>
                    <a:lstStyle/>
                    <a:p>
                      <a:pPr algn="l" latinLnBrk="1"/>
                      <a:r>
                        <a:rPr lang="en-US" altLang="ko-KR" sz="1200" dirty="0" err="1" smtClean="0"/>
                        <a:t>Lighttpd</a:t>
                      </a:r>
                      <a:endParaRPr lang="ko-KR" altLang="en-US" sz="1200" dirty="0"/>
                    </a:p>
                  </a:txBody>
                  <a:tcPr marL="68580" marR="68580" marT="34290" marB="34290" anchor="ctr"/>
                </a:tc>
                <a:tc>
                  <a:txBody>
                    <a:bodyPr/>
                    <a:lstStyle/>
                    <a:p>
                      <a:pPr algn="l" latinLnBrk="1"/>
                      <a:r>
                        <a:rPr lang="en-US" altLang="ko-KR" sz="1200" dirty="0" smtClean="0"/>
                        <a:t>An event-driven web server</a:t>
                      </a:r>
                      <a:endParaRPr lang="ko-KR" altLang="en-US" sz="1200" dirty="0"/>
                    </a:p>
                  </a:txBody>
                  <a:tcPr marL="68580" marR="68580" marT="34290" marB="34290" anchor="ctr"/>
                </a:tc>
                <a:tc>
                  <a:txBody>
                    <a:bodyPr/>
                    <a:lstStyle/>
                    <a:p>
                      <a:pPr algn="ctr" latinLnBrk="1"/>
                      <a:r>
                        <a:rPr lang="en-US" altLang="ko-KR" sz="1200" b="1" dirty="0" smtClean="0"/>
                        <a:t>65</a:t>
                      </a:r>
                      <a:r>
                        <a:rPr lang="en-US" altLang="ko-KR" sz="1200" baseline="0" dirty="0" smtClean="0"/>
                        <a:t> / 40K</a:t>
                      </a:r>
                      <a:endParaRPr lang="ko-KR" altLang="en-US" sz="1200" dirty="0"/>
                    </a:p>
                  </a:txBody>
                  <a:tcPr marL="68580" marR="68580" marT="34290" marB="34290" anchor="ctr"/>
                </a:tc>
                <a:extLst>
                  <a:ext uri="{0D108BD9-81ED-4DB2-BD59-A6C34878D82A}">
                    <a16:rowId xmlns:a16="http://schemas.microsoft.com/office/drawing/2014/main" xmlns="" val="10001"/>
                  </a:ext>
                </a:extLst>
              </a:tr>
              <a:tr h="434340">
                <a:tc>
                  <a:txBody>
                    <a:bodyPr/>
                    <a:lstStyle/>
                    <a:p>
                      <a:pPr algn="l" latinLnBrk="1"/>
                      <a:r>
                        <a:rPr lang="en-US" altLang="ko-KR" sz="1200" dirty="0" err="1" smtClean="0"/>
                        <a:t>ApacheBench</a:t>
                      </a:r>
                      <a:endParaRPr lang="ko-KR" altLang="en-US" sz="1200" dirty="0"/>
                    </a:p>
                  </a:txBody>
                  <a:tcPr marL="68580" marR="68580" marT="34290" marB="34290" anchor="ctr"/>
                </a:tc>
                <a:tc>
                  <a:txBody>
                    <a:bodyPr/>
                    <a:lstStyle/>
                    <a:p>
                      <a:pPr algn="l" latinLnBrk="1"/>
                      <a:r>
                        <a:rPr lang="en-US" altLang="ko-KR" sz="1200" dirty="0" smtClean="0"/>
                        <a:t>A webserver performance benchmark tool</a:t>
                      </a:r>
                      <a:endParaRPr lang="ko-KR" altLang="en-US" sz="1200" dirty="0"/>
                    </a:p>
                  </a:txBody>
                  <a:tcPr marL="68580" marR="68580" marT="34290" marB="34290" anchor="ctr"/>
                </a:tc>
                <a:tc>
                  <a:txBody>
                    <a:bodyPr/>
                    <a:lstStyle/>
                    <a:p>
                      <a:pPr algn="ctr" latinLnBrk="1"/>
                      <a:r>
                        <a:rPr lang="en-US" altLang="ko-KR" sz="1200" b="1" dirty="0" smtClean="0"/>
                        <a:t>29</a:t>
                      </a:r>
                      <a:r>
                        <a:rPr lang="en-US" altLang="ko-KR" sz="1200" dirty="0" smtClean="0"/>
                        <a:t> / 66K</a:t>
                      </a:r>
                      <a:endParaRPr lang="ko-KR" altLang="en-US" sz="1200" dirty="0"/>
                    </a:p>
                  </a:txBody>
                  <a:tcPr marL="68580" marR="68580" marT="34290" marB="34290" anchor="ctr"/>
                </a:tc>
                <a:extLst>
                  <a:ext uri="{0D108BD9-81ED-4DB2-BD59-A6C34878D82A}">
                    <a16:rowId xmlns:a16="http://schemas.microsoft.com/office/drawing/2014/main" xmlns="" val="10002"/>
                  </a:ext>
                </a:extLst>
              </a:tr>
              <a:tr h="278130">
                <a:tc>
                  <a:txBody>
                    <a:bodyPr/>
                    <a:lstStyle/>
                    <a:p>
                      <a:pPr algn="l" latinLnBrk="1"/>
                      <a:r>
                        <a:rPr lang="en-US" altLang="ko-KR" sz="1200" dirty="0" err="1" smtClean="0"/>
                        <a:t>SSLShader</a:t>
                      </a:r>
                      <a:endParaRPr lang="ko-KR" altLang="en-US" sz="1200" dirty="0"/>
                    </a:p>
                  </a:txBody>
                  <a:tcPr marL="68580" marR="68580" marT="34290" marB="34290" anchor="ct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A GPU-accelerated SSL proxy [</a:t>
                      </a:r>
                      <a:r>
                        <a:rPr lang="en-US" altLang="ko-KR" sz="1200" dirty="0" err="1" smtClean="0"/>
                        <a:t>NSDI</a:t>
                      </a:r>
                      <a:r>
                        <a:rPr lang="en-US" altLang="ko-KR" sz="1200" dirty="0" smtClean="0"/>
                        <a:t> ’11]</a:t>
                      </a:r>
                    </a:p>
                  </a:txBody>
                  <a:tcPr marL="68580" marR="68580" marT="34290" marB="34290" anchor="ctr"/>
                </a:tc>
                <a:tc>
                  <a:txBody>
                    <a:bodyPr/>
                    <a:lstStyle/>
                    <a:p>
                      <a:pPr algn="ctr" latinLnBrk="1"/>
                      <a:r>
                        <a:rPr lang="en-US" altLang="ko-KR" sz="1200" b="1" dirty="0" smtClean="0"/>
                        <a:t>43</a:t>
                      </a:r>
                      <a:r>
                        <a:rPr lang="en-US" altLang="ko-KR" sz="1200" dirty="0" smtClean="0"/>
                        <a:t> / 6,618</a:t>
                      </a:r>
                      <a:endParaRPr lang="ko-KR" altLang="en-US" sz="1200" dirty="0"/>
                    </a:p>
                  </a:txBody>
                  <a:tcPr marL="68580" marR="68580" marT="34290" marB="34290" anchor="ctr"/>
                </a:tc>
                <a:extLst>
                  <a:ext uri="{0D108BD9-81ED-4DB2-BD59-A6C34878D82A}">
                    <a16:rowId xmlns:a16="http://schemas.microsoft.com/office/drawing/2014/main" xmlns="" val="10003"/>
                  </a:ext>
                </a:extLst>
              </a:tr>
              <a:tr h="278130">
                <a:tc>
                  <a:txBody>
                    <a:bodyPr/>
                    <a:lstStyle/>
                    <a:p>
                      <a:pPr algn="l" latinLnBrk="1"/>
                      <a:r>
                        <a:rPr lang="en-US" altLang="ko-KR" sz="1200" dirty="0" err="1" smtClean="0"/>
                        <a:t>WebReplay</a:t>
                      </a:r>
                      <a:endParaRPr lang="ko-KR" altLang="en-US" sz="1200" dirty="0"/>
                    </a:p>
                  </a:txBody>
                  <a:tcPr marL="68580" marR="68580" marT="34290" marB="34290" anchor="ctr"/>
                </a:tc>
                <a:tc>
                  <a:txBody>
                    <a:bodyPr/>
                    <a:lstStyle/>
                    <a:p>
                      <a:pPr algn="l" latinLnBrk="1"/>
                      <a:r>
                        <a:rPr lang="en-US" altLang="ko-KR" sz="1200" dirty="0" smtClean="0"/>
                        <a:t>A web log </a:t>
                      </a:r>
                      <a:r>
                        <a:rPr lang="en-US" altLang="ko-KR" sz="1200" dirty="0" err="1" smtClean="0"/>
                        <a:t>replayer</a:t>
                      </a:r>
                      <a:endParaRPr lang="ko-KR" altLang="en-US" sz="1200" dirty="0"/>
                    </a:p>
                  </a:txBody>
                  <a:tcPr marL="68580" marR="68580" marT="34290" marB="34290" anchor="ctr"/>
                </a:tc>
                <a:tc>
                  <a:txBody>
                    <a:bodyPr/>
                    <a:lstStyle/>
                    <a:p>
                      <a:pPr algn="ctr" latinLnBrk="1"/>
                      <a:r>
                        <a:rPr lang="en-US" altLang="ko-KR" sz="1200" b="1" dirty="0" smtClean="0"/>
                        <a:t>81</a:t>
                      </a:r>
                      <a:r>
                        <a:rPr lang="en-US" altLang="ko-KR" sz="1200" dirty="0" smtClean="0"/>
                        <a:t> / 3,366</a:t>
                      </a:r>
                      <a:endParaRPr lang="ko-KR" altLang="en-US" sz="1200" dirty="0"/>
                    </a:p>
                  </a:txBody>
                  <a:tcPr marL="68580" marR="68580" marT="34290" marB="34290" anchor="ctr"/>
                </a:tc>
                <a:extLst>
                  <a:ext uri="{0D108BD9-81ED-4DB2-BD59-A6C34878D82A}">
                    <a16:rowId xmlns:a16="http://schemas.microsoft.com/office/drawing/2014/main" xmlns="" val="10004"/>
                  </a:ext>
                </a:extLst>
              </a:tr>
            </a:tbl>
          </a:graphicData>
        </a:graphic>
      </p:graphicFrame>
      <p:sp>
        <p:nvSpPr>
          <p:cNvPr id="7" name="Title 1"/>
          <p:cNvSpPr>
            <a:spLocks noGrp="1"/>
          </p:cNvSpPr>
          <p:nvPr>
            <p:ph type="title"/>
          </p:nvPr>
        </p:nvSpPr>
        <p:spPr>
          <a:xfrm>
            <a:off x="457200" y="95201"/>
            <a:ext cx="8229600" cy="491577"/>
          </a:xfrm>
        </p:spPr>
        <p:txBody>
          <a:bodyPr>
            <a:normAutofit/>
          </a:bodyPr>
          <a:lstStyle/>
          <a:p>
            <a:pPr algn="l"/>
            <a:r>
              <a:rPr lang="en-US" sz="2400" dirty="0" err="1" smtClean="0"/>
              <a:t>mTCP</a:t>
            </a:r>
            <a:r>
              <a:rPr lang="en-US" sz="2400" dirty="0" smtClean="0"/>
              <a:t>-based Applications</a:t>
            </a:r>
            <a:endParaRPr lang="en-US" sz="2400" dirty="0"/>
          </a:p>
        </p:txBody>
      </p:sp>
    </p:spTree>
    <p:extLst>
      <p:ext uri="{BB962C8B-B14F-4D97-AF65-F5344CB8AC3E}">
        <p14:creationId xmlns:p14="http://schemas.microsoft.com/office/powerpoint/2010/main" val="16730016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507" y="637139"/>
            <a:ext cx="8934026" cy="2853265"/>
          </a:xfrm>
        </p:spPr>
        <p:txBody>
          <a:bodyPr>
            <a:noAutofit/>
          </a:bodyPr>
          <a:lstStyle/>
          <a:p>
            <a:pPr algn="r"/>
            <a:r>
              <a:rPr lang="en-US" sz="3600" b="1" dirty="0" err="1" smtClean="0"/>
              <a:t>mTCP</a:t>
            </a:r>
            <a:r>
              <a:rPr lang="en-US" sz="3600" b="1" dirty="0" smtClean="0"/>
              <a:t> API</a:t>
            </a:r>
            <a:endParaRPr lang="en-US" sz="3600" b="1" dirty="0">
              <a:solidFill>
                <a:schemeClr val="accent4"/>
              </a:solidFill>
            </a:endParaRPr>
          </a:p>
        </p:txBody>
      </p:sp>
    </p:spTree>
    <p:extLst>
      <p:ext uri="{BB962C8B-B14F-4D97-AF65-F5344CB8AC3E}">
        <p14:creationId xmlns:p14="http://schemas.microsoft.com/office/powerpoint/2010/main" val="36354856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mTCP</a:t>
            </a:r>
            <a:r>
              <a:rPr lang="en-US" altLang="ko-KR" dirty="0" smtClean="0"/>
              <a:t> Socket API</a:t>
            </a:r>
            <a:endParaRPr lang="ko-KR" altLang="en-US" dirty="0"/>
          </a:p>
        </p:txBody>
      </p:sp>
      <p:sp>
        <p:nvSpPr>
          <p:cNvPr id="3" name="슬라이드 번호 개체 틀 2"/>
          <p:cNvSpPr>
            <a:spLocks noGrp="1"/>
          </p:cNvSpPr>
          <p:nvPr>
            <p:ph type="sldNum" sz="quarter" idx="12"/>
          </p:nvPr>
        </p:nvSpPr>
        <p:spPr/>
        <p:txBody>
          <a:bodyPr/>
          <a:lstStyle/>
          <a:p>
            <a:fld id="{9CC2917A-A0FC-4C1D-A82C-ACFA6652F6EB}" type="slidenum">
              <a:rPr lang="ko-KR" altLang="en-US" smtClean="0"/>
              <a:pPr/>
              <a:t>33</a:t>
            </a:fld>
            <a:endParaRPr lang="ko-KR" altLang="en-US"/>
          </a:p>
        </p:txBody>
      </p:sp>
      <p:sp>
        <p:nvSpPr>
          <p:cNvPr id="4" name="내용 개체 틀 3"/>
          <p:cNvSpPr>
            <a:spLocks noGrp="1"/>
          </p:cNvSpPr>
          <p:nvPr>
            <p:ph idx="1"/>
          </p:nvPr>
        </p:nvSpPr>
        <p:spPr>
          <a:xfrm>
            <a:off x="1306179" y="965065"/>
            <a:ext cx="6632973" cy="3738820"/>
          </a:xfrm>
          <a:solidFill>
            <a:srgbClr val="FFFFCC"/>
          </a:solidFill>
          <a:ln w="19050">
            <a:solidFill>
              <a:schemeClr val="tx1"/>
            </a:solidFill>
          </a:ln>
          <a:effectLst>
            <a:outerShdw blurRad="50800" dist="38100" dir="2700000" algn="tl" rotWithShape="0">
              <a:prstClr val="black">
                <a:alpha val="40000"/>
              </a:prstClr>
            </a:outerShdw>
          </a:effectLst>
        </p:spPr>
        <p:txBody>
          <a:bodyPr>
            <a:noAutofit/>
          </a:bodyPr>
          <a:lstStyle/>
          <a:p>
            <a:pPr>
              <a:spcBef>
                <a:spcPts val="0"/>
              </a:spcBef>
            </a:pPr>
            <a:r>
              <a:rPr lang="en-US" altLang="ko-KR" sz="975" b="1" dirty="0">
                <a:solidFill>
                  <a:srgbClr val="00B050"/>
                </a:solidFill>
                <a:latin typeface="Courier New" panose="02070309020205020404" pitchFamily="49" charset="0"/>
                <a:cs typeface="Courier New" panose="02070309020205020404" pitchFamily="49" charset="0"/>
              </a:rPr>
              <a:t>/* socket creation, bind, listen functions */</a:t>
            </a:r>
          </a:p>
          <a:p>
            <a:pPr>
              <a:spcBef>
                <a:spcPts val="0"/>
              </a:spcBef>
            </a:pP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smtClean="0">
                <a:latin typeface="Courier New" panose="02070309020205020404" pitchFamily="49" charset="0"/>
                <a:cs typeface="Courier New" panose="02070309020205020404" pitchFamily="49" charset="0"/>
              </a:rPr>
              <a:t>socket(</a:t>
            </a:r>
            <a:r>
              <a:rPr lang="en-US" altLang="ko-KR" sz="975" b="1" dirty="0" err="1" smtClean="0">
                <a:latin typeface="Courier New" panose="02070309020205020404" pitchFamily="49" charset="0"/>
                <a:cs typeface="Courier New" panose="02070309020205020404" pitchFamily="49" charset="0"/>
              </a:rPr>
              <a:t>int</a:t>
            </a:r>
            <a:r>
              <a:rPr lang="en-US" altLang="ko-KR" sz="975" b="1" dirty="0" smtClean="0">
                <a:latin typeface="Courier New" panose="02070309020205020404" pitchFamily="49" charset="0"/>
                <a:cs typeface="Courier New" panose="02070309020205020404" pitchFamily="49" charset="0"/>
              </a:rPr>
              <a:t> </a:t>
            </a:r>
            <a:r>
              <a:rPr lang="en-US" altLang="ko-KR" sz="975" b="1" dirty="0">
                <a:latin typeface="Courier New" panose="02070309020205020404" pitchFamily="49" charset="0"/>
                <a:cs typeface="Courier New" panose="02070309020205020404" pitchFamily="49" charset="0"/>
              </a:rPr>
              <a:t>domain, </a:t>
            </a: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type, </a:t>
            </a: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protocol);</a:t>
            </a:r>
            <a:br>
              <a:rPr lang="en-US" altLang="ko-KR" sz="975" b="1" dirty="0">
                <a:latin typeface="Courier New" panose="02070309020205020404" pitchFamily="49" charset="0"/>
                <a:cs typeface="Courier New" panose="02070309020205020404" pitchFamily="49" charset="0"/>
              </a:rPr>
            </a:br>
            <a:r>
              <a:rPr lang="en-US" altLang="ko-KR" sz="975" b="1" dirty="0" err="1" smtClean="0">
                <a:latin typeface="Courier New" panose="02070309020205020404" pitchFamily="49" charset="0"/>
                <a:cs typeface="Courier New" panose="02070309020205020404" pitchFamily="49" charset="0"/>
              </a:rPr>
              <a:t>int</a:t>
            </a:r>
            <a:r>
              <a:rPr lang="en-US" altLang="ko-KR" sz="975" b="1" dirty="0" smtClean="0">
                <a:latin typeface="Courier New" panose="02070309020205020404" pitchFamily="49" charset="0"/>
                <a:cs typeface="Courier New" panose="02070309020205020404" pitchFamily="49" charset="0"/>
              </a:rPr>
              <a:t> bind(</a:t>
            </a:r>
            <a:r>
              <a:rPr lang="en-US" altLang="ko-KR" sz="975" b="1" dirty="0" err="1" smtClean="0">
                <a:latin typeface="Courier New" panose="02070309020205020404" pitchFamily="49" charset="0"/>
                <a:cs typeface="Courier New" panose="02070309020205020404" pitchFamily="49" charset="0"/>
              </a:rPr>
              <a:t>int</a:t>
            </a:r>
            <a:r>
              <a:rPr lang="en-US" altLang="ko-KR" sz="975" b="1" dirty="0" smtClean="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sockid</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const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struct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sockaddr</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addr</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socklen_t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addrlen</a:t>
            </a:r>
            <a:r>
              <a:rPr lang="en-US" altLang="ko-KR" sz="975" b="1" dirty="0">
                <a:latin typeface="Courier New" panose="02070309020205020404" pitchFamily="49" charset="0"/>
                <a:cs typeface="Courier New" panose="02070309020205020404" pitchFamily="49" charset="0"/>
              </a:rPr>
              <a:t>);</a:t>
            </a:r>
            <a:br>
              <a:rPr lang="en-US" altLang="ko-KR" sz="975" b="1" dirty="0">
                <a:latin typeface="Courier New" panose="02070309020205020404" pitchFamily="49" charset="0"/>
                <a:cs typeface="Courier New" panose="02070309020205020404" pitchFamily="49" charset="0"/>
              </a:rPr>
            </a:b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smtClean="0">
                <a:latin typeface="Courier New" panose="02070309020205020404" pitchFamily="49" charset="0"/>
                <a:cs typeface="Courier New" panose="02070309020205020404" pitchFamily="49" charset="0"/>
              </a:rPr>
              <a:t>listen(</a:t>
            </a:r>
            <a:r>
              <a:rPr lang="en-US" altLang="ko-KR" sz="975" b="1" dirty="0" err="1" smtClean="0">
                <a:latin typeface="Courier New" panose="02070309020205020404" pitchFamily="49" charset="0"/>
                <a:cs typeface="Courier New" panose="02070309020205020404" pitchFamily="49" charset="0"/>
              </a:rPr>
              <a:t>int</a:t>
            </a:r>
            <a:r>
              <a:rPr lang="en-US" altLang="ko-KR" sz="975" b="1" dirty="0" smtClean="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sockid</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backlog</a:t>
            </a:r>
            <a:r>
              <a:rPr lang="en-US" altLang="ko-KR" sz="975" b="1" dirty="0" smtClean="0">
                <a:latin typeface="Courier New" panose="02070309020205020404" pitchFamily="49" charset="0"/>
                <a:cs typeface="Courier New" panose="02070309020205020404" pitchFamily="49" charset="0"/>
              </a:rPr>
              <a:t>);</a:t>
            </a:r>
          </a:p>
          <a:p>
            <a:pPr>
              <a:spcBef>
                <a:spcPts val="0"/>
              </a:spcBef>
            </a:pPr>
            <a:endParaRPr lang="en-US" altLang="ko-KR" sz="975" b="1" dirty="0" smtClean="0">
              <a:solidFill>
                <a:srgbClr val="00B050"/>
              </a:solidFill>
              <a:latin typeface="Courier New" panose="02070309020205020404" pitchFamily="49" charset="0"/>
              <a:cs typeface="Courier New" panose="02070309020205020404" pitchFamily="49" charset="0"/>
            </a:endParaRPr>
          </a:p>
          <a:p>
            <a:pPr>
              <a:spcBef>
                <a:spcPts val="0"/>
              </a:spcBef>
            </a:pPr>
            <a:r>
              <a:rPr lang="en-US" altLang="ko-KR" sz="975" b="1" dirty="0" smtClean="0">
                <a:solidFill>
                  <a:srgbClr val="00B050"/>
                </a:solidFill>
                <a:latin typeface="Courier New" panose="02070309020205020404" pitchFamily="49" charset="0"/>
                <a:cs typeface="Courier New" panose="02070309020205020404" pitchFamily="49" charset="0"/>
              </a:rPr>
              <a:t>/* </a:t>
            </a:r>
            <a:r>
              <a:rPr lang="en-US" altLang="ko-KR" sz="975" b="1" dirty="0">
                <a:solidFill>
                  <a:srgbClr val="00B050"/>
                </a:solidFill>
                <a:latin typeface="Courier New" panose="02070309020205020404" pitchFamily="49" charset="0"/>
                <a:cs typeface="Courier New" panose="02070309020205020404" pitchFamily="49" charset="0"/>
              </a:rPr>
              <a:t>accept and connect */</a:t>
            </a:r>
            <a:r>
              <a:rPr lang="en-US" altLang="ko-KR" sz="975" b="1" dirty="0">
                <a:latin typeface="Courier New" panose="02070309020205020404" pitchFamily="49" charset="0"/>
                <a:cs typeface="Courier New" panose="02070309020205020404" pitchFamily="49" charset="0"/>
              </a:rPr>
              <a:t/>
            </a:r>
            <a:br>
              <a:rPr lang="en-US" altLang="ko-KR" sz="975" b="1" dirty="0">
                <a:latin typeface="Courier New" panose="02070309020205020404" pitchFamily="49" charset="0"/>
                <a:cs typeface="Courier New" panose="02070309020205020404" pitchFamily="49" charset="0"/>
              </a:rPr>
            </a:b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smtClean="0">
                <a:latin typeface="Courier New" panose="02070309020205020404" pitchFamily="49" charset="0"/>
                <a:cs typeface="Courier New" panose="02070309020205020404" pitchFamily="49" charset="0"/>
              </a:rPr>
              <a:t>accept(</a:t>
            </a:r>
            <a:r>
              <a:rPr lang="en-US" altLang="ko-KR" sz="975" b="1" dirty="0" err="1" smtClean="0">
                <a:latin typeface="Courier New" panose="02070309020205020404" pitchFamily="49" charset="0"/>
                <a:cs typeface="Courier New" panose="02070309020205020404" pitchFamily="49" charset="0"/>
              </a:rPr>
              <a:t>int</a:t>
            </a:r>
            <a:r>
              <a:rPr lang="en-US" altLang="ko-KR" sz="975" b="1" dirty="0" smtClean="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sockid</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struct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sockaddr</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addr</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socklen_t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addrlen</a:t>
            </a:r>
            <a:r>
              <a:rPr lang="en-US" altLang="ko-KR" sz="975" b="1" dirty="0">
                <a:latin typeface="Courier New" panose="02070309020205020404" pitchFamily="49" charset="0"/>
                <a:cs typeface="Courier New" panose="02070309020205020404" pitchFamily="49" charset="0"/>
              </a:rPr>
              <a:t>);</a:t>
            </a:r>
            <a:br>
              <a:rPr lang="en-US" altLang="ko-KR" sz="975" b="1" dirty="0">
                <a:latin typeface="Courier New" panose="02070309020205020404" pitchFamily="49" charset="0"/>
                <a:cs typeface="Courier New" panose="02070309020205020404" pitchFamily="49" charset="0"/>
              </a:rPr>
            </a:b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smtClean="0">
                <a:latin typeface="Courier New" panose="02070309020205020404" pitchFamily="49" charset="0"/>
                <a:cs typeface="Courier New" panose="02070309020205020404" pitchFamily="49" charset="0"/>
              </a:rPr>
              <a:t>connect(</a:t>
            </a:r>
            <a:r>
              <a:rPr lang="en-US" altLang="ko-KR" sz="975" b="1" dirty="0" err="1" smtClean="0">
                <a:latin typeface="Courier New" panose="02070309020205020404" pitchFamily="49" charset="0"/>
                <a:cs typeface="Courier New" panose="02070309020205020404" pitchFamily="49" charset="0"/>
              </a:rPr>
              <a:t>int</a:t>
            </a:r>
            <a:r>
              <a:rPr lang="en-US" altLang="ko-KR" sz="975" b="1" dirty="0" smtClean="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sockid</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const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struct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sockaddr</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addr</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socklen_t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addrlen</a:t>
            </a:r>
            <a:r>
              <a:rPr lang="en-US" altLang="ko-KR" sz="975" b="1" dirty="0">
                <a:latin typeface="Courier New" panose="02070309020205020404" pitchFamily="49" charset="0"/>
                <a:cs typeface="Courier New" panose="02070309020205020404" pitchFamily="49" charset="0"/>
              </a:rPr>
              <a:t>);</a:t>
            </a:r>
            <a:br>
              <a:rPr lang="en-US" altLang="ko-KR" sz="975" b="1" dirty="0">
                <a:latin typeface="Courier New" panose="02070309020205020404" pitchFamily="49" charset="0"/>
                <a:cs typeface="Courier New" panose="02070309020205020404" pitchFamily="49" charset="0"/>
              </a:rPr>
            </a:br>
            <a:endParaRPr lang="en-US" altLang="ko-KR" sz="975" b="1" dirty="0" smtClean="0">
              <a:latin typeface="Courier New" panose="02070309020205020404" pitchFamily="49" charset="0"/>
              <a:cs typeface="Courier New" panose="02070309020205020404" pitchFamily="49" charset="0"/>
            </a:endParaRPr>
          </a:p>
          <a:p>
            <a:pPr>
              <a:spcBef>
                <a:spcPts val="0"/>
              </a:spcBef>
            </a:pPr>
            <a:r>
              <a:rPr lang="en-US" altLang="ko-KR" sz="975" b="1" dirty="0" smtClean="0">
                <a:solidFill>
                  <a:srgbClr val="00B050"/>
                </a:solidFill>
                <a:latin typeface="Courier New" panose="02070309020205020404" pitchFamily="49" charset="0"/>
                <a:cs typeface="Courier New" panose="02070309020205020404" pitchFamily="49" charset="0"/>
              </a:rPr>
              <a:t>/* </a:t>
            </a:r>
            <a:r>
              <a:rPr lang="en-US" altLang="ko-KR" sz="975" b="1" dirty="0">
                <a:solidFill>
                  <a:srgbClr val="00B050"/>
                </a:solidFill>
                <a:latin typeface="Courier New" panose="02070309020205020404" pitchFamily="49" charset="0"/>
                <a:cs typeface="Courier New" panose="02070309020205020404" pitchFamily="49" charset="0"/>
              </a:rPr>
              <a:t>read functions */</a:t>
            </a:r>
          </a:p>
          <a:p>
            <a:pPr>
              <a:spcBef>
                <a:spcPts val="0"/>
              </a:spcBef>
            </a:pP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smtClean="0">
                <a:latin typeface="Courier New" panose="02070309020205020404" pitchFamily="49" charset="0"/>
                <a:cs typeface="Courier New" panose="02070309020205020404" pitchFamily="49" charset="0"/>
              </a:rPr>
              <a:t>read(</a:t>
            </a:r>
            <a:r>
              <a:rPr lang="en-US" altLang="ko-KR" sz="975" b="1" dirty="0" err="1" smtClean="0">
                <a:latin typeface="Courier New" panose="02070309020205020404" pitchFamily="49" charset="0"/>
                <a:cs typeface="Courier New" panose="02070309020205020404" pitchFamily="49" charset="0"/>
              </a:rPr>
              <a:t>int</a:t>
            </a:r>
            <a:r>
              <a:rPr lang="en-US" altLang="ko-KR" sz="975" b="1" dirty="0" smtClean="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sockid</a:t>
            </a:r>
            <a:r>
              <a:rPr lang="en-US" altLang="ko-KR" sz="975" b="1" dirty="0">
                <a:latin typeface="Courier New" panose="02070309020205020404" pitchFamily="49" charset="0"/>
                <a:cs typeface="Courier New" panose="02070309020205020404" pitchFamily="49" charset="0"/>
              </a:rPr>
              <a:t>, char *</a:t>
            </a:r>
            <a:r>
              <a:rPr lang="en-US" altLang="ko-KR" sz="975" b="1" dirty="0" err="1">
                <a:latin typeface="Courier New" panose="02070309020205020404" pitchFamily="49" charset="0"/>
                <a:cs typeface="Courier New" panose="02070309020205020404" pitchFamily="49" charset="0"/>
              </a:rPr>
              <a:t>buf</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len</a:t>
            </a:r>
            <a:r>
              <a:rPr lang="en-US" altLang="ko-KR" sz="975" b="1" dirty="0">
                <a:latin typeface="Courier New" panose="02070309020205020404" pitchFamily="49" charset="0"/>
                <a:cs typeface="Courier New" panose="02070309020205020404" pitchFamily="49" charset="0"/>
              </a:rPr>
              <a:t>);</a:t>
            </a:r>
          </a:p>
          <a:p>
            <a:pPr>
              <a:spcBef>
                <a:spcPts val="0"/>
              </a:spcBef>
            </a:pP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smtClean="0">
                <a:latin typeface="Courier New" panose="02070309020205020404" pitchFamily="49" charset="0"/>
                <a:cs typeface="Courier New" panose="02070309020205020404" pitchFamily="49" charset="0"/>
              </a:rPr>
              <a:t>readv</a:t>
            </a:r>
            <a:r>
              <a:rPr lang="en-US" altLang="ko-KR" sz="975" b="1" dirty="0" smtClean="0">
                <a:latin typeface="Courier New" panose="02070309020205020404" pitchFamily="49" charset="0"/>
                <a:cs typeface="Courier New" panose="02070309020205020404" pitchFamily="49" charset="0"/>
              </a:rPr>
              <a:t>(</a:t>
            </a:r>
            <a:r>
              <a:rPr lang="en-US" altLang="ko-KR" sz="975" b="1" dirty="0" err="1" smtClean="0">
                <a:latin typeface="Courier New" panose="02070309020205020404" pitchFamily="49" charset="0"/>
                <a:cs typeface="Courier New" panose="02070309020205020404" pitchFamily="49" charset="0"/>
              </a:rPr>
              <a:t>int</a:t>
            </a:r>
            <a:r>
              <a:rPr lang="en-US" altLang="ko-KR" sz="975" b="1" dirty="0" smtClean="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sockid</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struct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iovec</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iov</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numIOV</a:t>
            </a:r>
            <a:r>
              <a:rPr lang="en-US" altLang="ko-KR" sz="975" b="1" dirty="0">
                <a:latin typeface="Courier New" panose="02070309020205020404" pitchFamily="49" charset="0"/>
                <a:cs typeface="Courier New" panose="02070309020205020404" pitchFamily="49" charset="0"/>
              </a:rPr>
              <a:t>);</a:t>
            </a:r>
            <a:br>
              <a:rPr lang="en-US" altLang="ko-KR" sz="975" b="1" dirty="0">
                <a:latin typeface="Courier New" panose="02070309020205020404" pitchFamily="49" charset="0"/>
                <a:cs typeface="Courier New" panose="02070309020205020404" pitchFamily="49" charset="0"/>
              </a:rPr>
            </a:br>
            <a:endParaRPr lang="en-US" altLang="ko-KR" sz="975" b="1" dirty="0" smtClean="0">
              <a:latin typeface="Courier New" panose="02070309020205020404" pitchFamily="49" charset="0"/>
              <a:cs typeface="Courier New" panose="02070309020205020404" pitchFamily="49" charset="0"/>
            </a:endParaRPr>
          </a:p>
          <a:p>
            <a:pPr>
              <a:spcBef>
                <a:spcPts val="0"/>
              </a:spcBef>
            </a:pPr>
            <a:r>
              <a:rPr lang="en-US" altLang="ko-KR" sz="975" b="1" dirty="0" smtClean="0">
                <a:solidFill>
                  <a:srgbClr val="00B050"/>
                </a:solidFill>
                <a:latin typeface="Courier New" panose="02070309020205020404" pitchFamily="49" charset="0"/>
                <a:cs typeface="Courier New" panose="02070309020205020404" pitchFamily="49" charset="0"/>
              </a:rPr>
              <a:t>/* </a:t>
            </a:r>
            <a:r>
              <a:rPr lang="en-US" altLang="ko-KR" sz="975" b="1" dirty="0">
                <a:solidFill>
                  <a:srgbClr val="00B050"/>
                </a:solidFill>
                <a:latin typeface="Courier New" panose="02070309020205020404" pitchFamily="49" charset="0"/>
                <a:cs typeface="Courier New" panose="02070309020205020404" pitchFamily="49" charset="0"/>
              </a:rPr>
              <a:t>write functions */</a:t>
            </a:r>
          </a:p>
          <a:p>
            <a:pPr>
              <a:spcBef>
                <a:spcPts val="0"/>
              </a:spcBef>
            </a:pP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smtClean="0">
                <a:latin typeface="Courier New" panose="02070309020205020404" pitchFamily="49" charset="0"/>
                <a:cs typeface="Courier New" panose="02070309020205020404" pitchFamily="49" charset="0"/>
              </a:rPr>
              <a:t>write(</a:t>
            </a:r>
            <a:r>
              <a:rPr lang="en-US" altLang="ko-KR" sz="975" b="1" dirty="0" err="1" smtClean="0">
                <a:latin typeface="Courier New" panose="02070309020205020404" pitchFamily="49" charset="0"/>
                <a:cs typeface="Courier New" panose="02070309020205020404" pitchFamily="49" charset="0"/>
              </a:rPr>
              <a:t>int</a:t>
            </a:r>
            <a:r>
              <a:rPr lang="en-US" altLang="ko-KR" sz="975" b="1" dirty="0" smtClean="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sockid</a:t>
            </a:r>
            <a:r>
              <a:rPr lang="en-US" altLang="ko-KR" sz="975" b="1" dirty="0">
                <a:latin typeface="Courier New" panose="02070309020205020404" pitchFamily="49" charset="0"/>
                <a:cs typeface="Courier New" panose="02070309020205020404" pitchFamily="49" charset="0"/>
              </a:rPr>
              <a:t>, char *</a:t>
            </a:r>
            <a:r>
              <a:rPr lang="en-US" altLang="ko-KR" sz="975" b="1" dirty="0" err="1">
                <a:latin typeface="Courier New" panose="02070309020205020404" pitchFamily="49" charset="0"/>
                <a:cs typeface="Courier New" panose="02070309020205020404" pitchFamily="49" charset="0"/>
              </a:rPr>
              <a:t>buf</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len</a:t>
            </a:r>
            <a:r>
              <a:rPr lang="en-US" altLang="ko-KR" sz="975" b="1" dirty="0">
                <a:latin typeface="Courier New" panose="02070309020205020404" pitchFamily="49" charset="0"/>
                <a:cs typeface="Courier New" panose="02070309020205020404" pitchFamily="49" charset="0"/>
              </a:rPr>
              <a:t>);</a:t>
            </a:r>
            <a:br>
              <a:rPr lang="en-US" altLang="ko-KR" sz="975" b="1" dirty="0">
                <a:latin typeface="Courier New" panose="02070309020205020404" pitchFamily="49" charset="0"/>
                <a:cs typeface="Courier New" panose="02070309020205020404" pitchFamily="49" charset="0"/>
              </a:rPr>
            </a:b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smtClean="0">
                <a:latin typeface="Courier New" panose="02070309020205020404" pitchFamily="49" charset="0"/>
                <a:cs typeface="Courier New" panose="02070309020205020404" pitchFamily="49" charset="0"/>
              </a:rPr>
              <a:t>writev</a:t>
            </a:r>
            <a:r>
              <a:rPr lang="en-US" altLang="ko-KR" sz="975" b="1" dirty="0" smtClean="0">
                <a:latin typeface="Courier New" panose="02070309020205020404" pitchFamily="49" charset="0"/>
                <a:cs typeface="Courier New" panose="02070309020205020404" pitchFamily="49" charset="0"/>
              </a:rPr>
              <a:t>(</a:t>
            </a:r>
            <a:r>
              <a:rPr lang="en-US" altLang="ko-KR" sz="975" b="1" dirty="0" err="1" smtClean="0">
                <a:latin typeface="Courier New" panose="02070309020205020404" pitchFamily="49" charset="0"/>
                <a:cs typeface="Courier New" panose="02070309020205020404" pitchFamily="49" charset="0"/>
              </a:rPr>
              <a:t>int</a:t>
            </a:r>
            <a:r>
              <a:rPr lang="en-US" altLang="ko-KR" sz="975" b="1" dirty="0" smtClean="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sockid</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struct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iovec</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iov</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numIOV</a:t>
            </a:r>
            <a:r>
              <a:rPr lang="en-US" altLang="ko-KR" sz="975" b="1" dirty="0" smtClean="0">
                <a:latin typeface="Courier New" panose="02070309020205020404" pitchFamily="49" charset="0"/>
                <a:cs typeface="Courier New" panose="02070309020205020404" pitchFamily="49" charset="0"/>
              </a:rPr>
              <a:t>);</a:t>
            </a:r>
            <a:endParaRPr lang="en-US" altLang="ko-KR" sz="975" b="1" dirty="0">
              <a:solidFill>
                <a:srgbClr val="00B050"/>
              </a:solidFill>
              <a:latin typeface="Courier New" panose="02070309020205020404" pitchFamily="49" charset="0"/>
              <a:cs typeface="Courier New" panose="02070309020205020404" pitchFamily="49" charset="0"/>
            </a:endParaRPr>
          </a:p>
          <a:p>
            <a:pPr>
              <a:spcBef>
                <a:spcPts val="0"/>
              </a:spcBef>
            </a:pPr>
            <a:endParaRPr lang="en-US" altLang="ko-KR" sz="975" b="1" dirty="0" smtClean="0">
              <a:solidFill>
                <a:srgbClr val="00B050"/>
              </a:solidFill>
              <a:latin typeface="Courier New" panose="02070309020205020404" pitchFamily="49" charset="0"/>
              <a:cs typeface="Courier New" panose="02070309020205020404" pitchFamily="49" charset="0"/>
            </a:endParaRPr>
          </a:p>
          <a:p>
            <a:pPr>
              <a:spcBef>
                <a:spcPts val="0"/>
              </a:spcBef>
            </a:pPr>
            <a:r>
              <a:rPr lang="en-US" altLang="ko-KR" sz="975" b="1" dirty="0" smtClean="0">
                <a:solidFill>
                  <a:srgbClr val="00B050"/>
                </a:solidFill>
                <a:latin typeface="Courier New" panose="02070309020205020404" pitchFamily="49" charset="0"/>
                <a:cs typeface="Courier New" panose="02070309020205020404" pitchFamily="49" charset="0"/>
              </a:rPr>
              <a:t>/* </a:t>
            </a:r>
            <a:r>
              <a:rPr lang="en-US" altLang="ko-KR" sz="975" b="1" dirty="0">
                <a:solidFill>
                  <a:srgbClr val="00B050"/>
                </a:solidFill>
                <a:latin typeface="Courier New" panose="02070309020205020404" pitchFamily="49" charset="0"/>
                <a:cs typeface="Courier New" panose="02070309020205020404" pitchFamily="49" charset="0"/>
              </a:rPr>
              <a:t>socket closure */</a:t>
            </a:r>
          </a:p>
          <a:p>
            <a:pPr>
              <a:spcBef>
                <a:spcPts val="0"/>
              </a:spcBef>
            </a:pP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smtClean="0">
                <a:latin typeface="Courier New" panose="02070309020205020404" pitchFamily="49" charset="0"/>
                <a:cs typeface="Courier New" panose="02070309020205020404" pitchFamily="49" charset="0"/>
              </a:rPr>
              <a:t>close(</a:t>
            </a:r>
            <a:r>
              <a:rPr lang="en-US" altLang="ko-KR" sz="975" b="1" dirty="0" err="1" smtClean="0">
                <a:latin typeface="Courier New" panose="02070309020205020404" pitchFamily="49" charset="0"/>
                <a:cs typeface="Courier New" panose="02070309020205020404" pitchFamily="49" charset="0"/>
              </a:rPr>
              <a:t>int</a:t>
            </a:r>
            <a:r>
              <a:rPr lang="en-US" altLang="ko-KR" sz="975" b="1" dirty="0" smtClean="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sockid</a:t>
            </a:r>
            <a:r>
              <a:rPr lang="en-US" altLang="ko-KR" sz="975" b="1" dirty="0">
                <a:latin typeface="Courier New" panose="02070309020205020404" pitchFamily="49" charset="0"/>
                <a:cs typeface="Courier New" panose="02070309020205020404" pitchFamily="49" charset="0"/>
              </a:rPr>
              <a:t>);</a:t>
            </a:r>
            <a:br>
              <a:rPr lang="en-US" altLang="ko-KR" sz="975" b="1" dirty="0">
                <a:latin typeface="Courier New" panose="02070309020205020404" pitchFamily="49" charset="0"/>
                <a:cs typeface="Courier New" panose="02070309020205020404" pitchFamily="49" charset="0"/>
              </a:rPr>
            </a:b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smtClean="0">
                <a:latin typeface="Courier New" panose="02070309020205020404" pitchFamily="49" charset="0"/>
                <a:cs typeface="Courier New" panose="02070309020205020404" pitchFamily="49" charset="0"/>
              </a:rPr>
              <a:t>mtcp_abort</a:t>
            </a:r>
            <a:r>
              <a:rPr lang="en-US" altLang="ko-KR" sz="975" b="1" dirty="0" smtClean="0">
                <a:latin typeface="Courier New" panose="02070309020205020404" pitchFamily="49" charset="0"/>
                <a:cs typeface="Courier New" panose="02070309020205020404" pitchFamily="49" charset="0"/>
              </a:rPr>
              <a:t>(</a:t>
            </a:r>
            <a:r>
              <a:rPr lang="en-US" altLang="ko-KR" sz="975" b="1" dirty="0" err="1" smtClean="0">
                <a:latin typeface="Courier New" panose="02070309020205020404" pitchFamily="49" charset="0"/>
                <a:cs typeface="Courier New" panose="02070309020205020404" pitchFamily="49" charset="0"/>
              </a:rPr>
              <a:t>mctx_t</a:t>
            </a:r>
            <a:r>
              <a:rPr lang="en-US" altLang="ko-KR" sz="975" b="1" dirty="0" smtClean="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mctx</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sockid</a:t>
            </a:r>
            <a:r>
              <a:rPr lang="en-US" altLang="ko-KR" sz="975" b="1" dirty="0">
                <a:latin typeface="Courier New" panose="02070309020205020404" pitchFamily="49" charset="0"/>
                <a:cs typeface="Courier New" panose="02070309020205020404" pitchFamily="49" charset="0"/>
              </a:rPr>
              <a:t>);</a:t>
            </a:r>
            <a:br>
              <a:rPr lang="en-US" altLang="ko-KR" sz="975" b="1" dirty="0">
                <a:latin typeface="Courier New" panose="02070309020205020404" pitchFamily="49" charset="0"/>
                <a:cs typeface="Courier New" panose="02070309020205020404" pitchFamily="49" charset="0"/>
              </a:rPr>
            </a:br>
            <a:endParaRPr lang="en-US" altLang="ko-KR" sz="975" b="1" dirty="0" smtClean="0">
              <a:latin typeface="Courier New" panose="02070309020205020404" pitchFamily="49" charset="0"/>
              <a:cs typeface="Courier New" panose="02070309020205020404" pitchFamily="49" charset="0"/>
            </a:endParaRPr>
          </a:p>
          <a:p>
            <a:pPr>
              <a:spcBef>
                <a:spcPts val="0"/>
              </a:spcBef>
            </a:pPr>
            <a:r>
              <a:rPr lang="en-US" altLang="ko-KR" sz="975" b="1" dirty="0" smtClean="0">
                <a:solidFill>
                  <a:srgbClr val="00B050"/>
                </a:solidFill>
                <a:latin typeface="Courier New" panose="02070309020205020404" pitchFamily="49" charset="0"/>
                <a:cs typeface="Courier New" panose="02070309020205020404" pitchFamily="49" charset="0"/>
              </a:rPr>
              <a:t>/* </a:t>
            </a:r>
            <a:r>
              <a:rPr lang="en-US" altLang="ko-KR" sz="975" b="1" dirty="0" err="1">
                <a:solidFill>
                  <a:srgbClr val="00B050"/>
                </a:solidFill>
                <a:latin typeface="Courier New" panose="02070309020205020404" pitchFamily="49" charset="0"/>
                <a:cs typeface="Courier New" panose="02070309020205020404" pitchFamily="49" charset="0"/>
              </a:rPr>
              <a:t>rss</a:t>
            </a:r>
            <a:r>
              <a:rPr lang="en-US" altLang="ko-KR" sz="975" b="1" dirty="0">
                <a:solidFill>
                  <a:srgbClr val="00B050"/>
                </a:solidFill>
                <a:latin typeface="Courier New" panose="02070309020205020404" pitchFamily="49" charset="0"/>
                <a:cs typeface="Courier New" panose="02070309020205020404" pitchFamily="49" charset="0"/>
              </a:rPr>
              <a:t> queue mapping */ </a:t>
            </a:r>
          </a:p>
          <a:p>
            <a:pPr>
              <a:spcBef>
                <a:spcPts val="0"/>
              </a:spcBef>
            </a:pP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mtcp_init_rss</a:t>
            </a:r>
            <a:r>
              <a:rPr lang="en-US" altLang="ko-KR" sz="975" b="1" dirty="0">
                <a:latin typeface="Courier New" panose="02070309020205020404" pitchFamily="49" charset="0"/>
                <a:cs typeface="Courier New" panose="02070309020205020404" pitchFamily="49" charset="0"/>
              </a:rPr>
              <a:t>(</a:t>
            </a:r>
            <a:r>
              <a:rPr lang="en-US" altLang="ko-KR" sz="975" b="1" dirty="0" err="1">
                <a:latin typeface="Courier New" panose="02070309020205020404" pitchFamily="49" charset="0"/>
                <a:cs typeface="Courier New" panose="02070309020205020404" pitchFamily="49" charset="0"/>
              </a:rPr>
              <a:t>mctx_t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mctx</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in_addr_t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saddr_base</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num_addr</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in_addr_t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daddr</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in_addr_t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dport</a:t>
            </a:r>
            <a:r>
              <a:rPr lang="en-US" altLang="ko-KR" sz="975" b="1" dirty="0">
                <a:latin typeface="Courier New" panose="02070309020205020404" pitchFamily="49" charset="0"/>
                <a:cs typeface="Courier New" panose="02070309020205020404" pitchFamily="49" charset="0"/>
              </a:rPr>
              <a:t>);</a:t>
            </a:r>
            <a:br>
              <a:rPr lang="en-US" altLang="ko-KR" sz="975" b="1" dirty="0">
                <a:latin typeface="Courier New" panose="02070309020205020404" pitchFamily="49" charset="0"/>
                <a:cs typeface="Courier New" panose="02070309020205020404" pitchFamily="49" charset="0"/>
              </a:rPr>
            </a:br>
            <a:endParaRPr lang="en-US" altLang="ko-KR" sz="975"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41820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Sample Server Code</a:t>
            </a:r>
            <a:endParaRPr lang="ko-KR" altLang="en-US" dirty="0"/>
          </a:p>
        </p:txBody>
      </p:sp>
      <p:sp>
        <p:nvSpPr>
          <p:cNvPr id="3" name="슬라이드 번호 개체 틀 2"/>
          <p:cNvSpPr>
            <a:spLocks noGrp="1"/>
          </p:cNvSpPr>
          <p:nvPr>
            <p:ph type="sldNum" sz="quarter" idx="12"/>
          </p:nvPr>
        </p:nvSpPr>
        <p:spPr/>
        <p:txBody>
          <a:bodyPr/>
          <a:lstStyle/>
          <a:p>
            <a:fld id="{9CC2917A-A0FC-4C1D-A82C-ACFA6652F6EB}" type="slidenum">
              <a:rPr lang="ko-KR" altLang="en-US" smtClean="0"/>
              <a:pPr/>
              <a:t>34</a:t>
            </a:fld>
            <a:endParaRPr lang="ko-KR" altLang="en-US"/>
          </a:p>
        </p:txBody>
      </p:sp>
      <p:sp>
        <p:nvSpPr>
          <p:cNvPr id="4" name="내용 개체 틀 3"/>
          <p:cNvSpPr>
            <a:spLocks noGrp="1"/>
          </p:cNvSpPr>
          <p:nvPr>
            <p:ph idx="1"/>
          </p:nvPr>
        </p:nvSpPr>
        <p:spPr>
          <a:xfrm>
            <a:off x="1318887" y="645227"/>
            <a:ext cx="6473952" cy="4331220"/>
          </a:xfrm>
          <a:solidFill>
            <a:srgbClr val="FFFFCC"/>
          </a:solidFill>
          <a:ln w="19050">
            <a:solidFill>
              <a:schemeClr val="tx1"/>
            </a:solidFill>
          </a:ln>
          <a:effectLst>
            <a:outerShdw blurRad="50800" dist="38100" dir="2700000" algn="tl" rotWithShape="0">
              <a:prstClr val="black">
                <a:alpha val="40000"/>
              </a:prstClr>
            </a:outerShdw>
          </a:effectLst>
        </p:spPr>
        <p:txBody>
          <a:bodyPr>
            <a:normAutofit fontScale="55000" lnSpcReduction="20000"/>
          </a:bodyPr>
          <a:lstStyle/>
          <a:p>
            <a:r>
              <a:rPr lang="en-US" altLang="ko-KR" b="1" dirty="0">
                <a:solidFill>
                  <a:srgbClr val="FF00FF"/>
                </a:solidFill>
                <a:latin typeface="Courier New" panose="02070309020205020404" pitchFamily="49" charset="0"/>
                <a:cs typeface="Courier New" panose="02070309020205020404" pitchFamily="49" charset="0"/>
              </a:rPr>
              <a:t>static</a:t>
            </a:r>
            <a:r>
              <a:rPr lang="en-US" altLang="ko-KR" b="1" dirty="0">
                <a:latin typeface="Courier New" panose="02070309020205020404" pitchFamily="49" charset="0"/>
                <a:cs typeface="Courier New" panose="02070309020205020404" pitchFamily="49" charset="0"/>
              </a:rPr>
              <a:t> </a:t>
            </a:r>
            <a:r>
              <a:rPr lang="en-US" altLang="ko-KR" b="1" dirty="0" smtClean="0">
                <a:solidFill>
                  <a:srgbClr val="C00000"/>
                </a:solidFill>
                <a:latin typeface="Courier New" panose="02070309020205020404" pitchFamily="49" charset="0"/>
                <a:cs typeface="Courier New" panose="02070309020205020404" pitchFamily="49" charset="0"/>
              </a:rPr>
              <a:t>void </a:t>
            </a:r>
            <a:r>
              <a:rPr lang="en-US" altLang="ko-KR" b="1" dirty="0" err="1" smtClean="0">
                <a:solidFill>
                  <a:srgbClr val="0070C0"/>
                </a:solidFill>
                <a:latin typeface="Courier New" panose="02070309020205020404" pitchFamily="49" charset="0"/>
                <a:cs typeface="Courier New" panose="02070309020205020404" pitchFamily="49" charset="0"/>
              </a:rPr>
              <a:t>thread_init</a:t>
            </a:r>
            <a:r>
              <a:rPr lang="en-US" altLang="ko-KR" b="1" dirty="0" smtClean="0">
                <a:latin typeface="Courier New" panose="02070309020205020404" pitchFamily="49" charset="0"/>
                <a:cs typeface="Courier New" panose="02070309020205020404" pitchFamily="49" charset="0"/>
              </a:rPr>
              <a:t>(</a:t>
            </a:r>
            <a:r>
              <a:rPr lang="en-US" altLang="ko-KR" b="1" dirty="0" err="1" smtClean="0">
                <a:solidFill>
                  <a:srgbClr val="C00000"/>
                </a:solidFill>
                <a:latin typeface="Courier New" panose="02070309020205020404" pitchFamily="49" charset="0"/>
                <a:cs typeface="Courier New" panose="02070309020205020404" pitchFamily="49" charset="0"/>
              </a:rPr>
              <a:t>ctx_t</a:t>
            </a:r>
            <a:r>
              <a:rPr lang="en-US" altLang="ko-KR" b="1" dirty="0" smtClean="0">
                <a:latin typeface="Courier New" panose="02070309020205020404" pitchFamily="49" charset="0"/>
                <a:cs typeface="Courier New" panose="02070309020205020404" pitchFamily="49" charset="0"/>
              </a:rPr>
              <a:t> </a:t>
            </a:r>
            <a:r>
              <a:rPr lang="en-US" altLang="ko-KR" b="1" dirty="0" err="1" smtClean="0">
                <a:latin typeface="Courier New" panose="02070309020205020404" pitchFamily="49" charset="0"/>
                <a:cs typeface="Courier New" panose="02070309020205020404" pitchFamily="49" charset="0"/>
              </a:rPr>
              <a:t>mctx</a:t>
            </a:r>
            <a:r>
              <a:rPr lang="en-US" altLang="ko-KR" b="1" dirty="0" smtClean="0">
                <a:latin typeface="Courier New" panose="02070309020205020404" pitchFamily="49" charset="0"/>
                <a:cs typeface="Courier New" panose="02070309020205020404" pitchFamily="49" charset="0"/>
              </a:rPr>
              <a:t>)</a:t>
            </a:r>
          </a:p>
          <a:p>
            <a:pPr>
              <a:spcBef>
                <a:spcPts val="0"/>
              </a:spcBef>
            </a:pPr>
            <a:r>
              <a:rPr lang="en-US" altLang="ko-KR" b="1" dirty="0" smtClean="0">
                <a:latin typeface="Courier New" panose="02070309020205020404" pitchFamily="49" charset="0"/>
                <a:cs typeface="Courier New" panose="02070309020205020404" pitchFamily="49" charset="0"/>
              </a:rPr>
              <a:t>{</a:t>
            </a:r>
          </a:p>
          <a:p>
            <a:pPr>
              <a:spcBef>
                <a:spcPts val="0"/>
              </a:spcBef>
            </a:pPr>
            <a:r>
              <a:rPr lang="en-US" altLang="ko-KR" b="1" dirty="0" smtClean="0">
                <a:solidFill>
                  <a:srgbClr val="00B050"/>
                </a:solidFill>
                <a:latin typeface="Courier New" panose="02070309020205020404" pitchFamily="49" charset="0"/>
                <a:cs typeface="Courier New" panose="02070309020205020404" pitchFamily="49" charset="0"/>
              </a:rPr>
              <a:t>	/* </a:t>
            </a:r>
            <a:r>
              <a:rPr lang="en-US" altLang="ko-KR" b="1" dirty="0" err="1">
                <a:solidFill>
                  <a:srgbClr val="00B050"/>
                </a:solidFill>
                <a:latin typeface="Courier New" panose="02070309020205020404" pitchFamily="49" charset="0"/>
                <a:cs typeface="Courier New" panose="02070309020205020404" pitchFamily="49" charset="0"/>
              </a:rPr>
              <a:t>init</a:t>
            </a:r>
            <a:r>
              <a:rPr lang="en-US" altLang="ko-KR" b="1" dirty="0">
                <a:solidFill>
                  <a:srgbClr val="00B050"/>
                </a:solidFill>
                <a:latin typeface="Courier New" panose="02070309020205020404" pitchFamily="49" charset="0"/>
                <a:cs typeface="Courier New" panose="02070309020205020404" pitchFamily="49" charset="0"/>
              </a:rPr>
              <a:t> declarations */</a:t>
            </a:r>
          </a:p>
          <a:p>
            <a:pPr>
              <a:spcBef>
                <a:spcPts val="0"/>
              </a:spcBef>
            </a:pPr>
            <a:r>
              <a:rPr lang="en-US" altLang="ko-KR" b="1" dirty="0" smtClean="0">
                <a:solidFill>
                  <a:srgbClr val="C00000"/>
                </a:solidFill>
                <a:latin typeface="Courier New" panose="02070309020205020404" pitchFamily="49" charset="0"/>
                <a:cs typeface="Courier New" panose="02070309020205020404" pitchFamily="49" charset="0"/>
              </a:rPr>
              <a:t>	</a:t>
            </a:r>
            <a:r>
              <a:rPr lang="en-US" altLang="ko-KR" b="1" dirty="0" err="1" smtClean="0">
                <a:solidFill>
                  <a:srgbClr val="C00000"/>
                </a:solidFill>
                <a:latin typeface="Courier New" panose="02070309020205020404" pitchFamily="49" charset="0"/>
                <a:cs typeface="Courier New" panose="02070309020205020404" pitchFamily="49" charset="0"/>
              </a:rPr>
              <a:t>int</a:t>
            </a:r>
            <a:r>
              <a:rPr lang="en-US" altLang="ko-KR" b="1" dirty="0" smtClean="0">
                <a:latin typeface="Courier New" panose="02070309020205020404" pitchFamily="49" charset="0"/>
                <a:cs typeface="Courier New" panose="02070309020205020404" pitchFamily="49" charset="0"/>
              </a:rPr>
              <a:t> sock, </a:t>
            </a:r>
            <a:r>
              <a:rPr lang="en-US" altLang="ko-KR" b="1" dirty="0" err="1" smtClean="0">
                <a:latin typeface="Courier New" panose="02070309020205020404" pitchFamily="49" charset="0"/>
                <a:cs typeface="Courier New" panose="02070309020205020404" pitchFamily="49" charset="0"/>
              </a:rPr>
              <a:t>lsock</a:t>
            </a:r>
            <a:r>
              <a:rPr lang="en-US" altLang="ko-KR" b="1" dirty="0" smtClean="0">
                <a:latin typeface="Courier New" panose="02070309020205020404" pitchFamily="49" charset="0"/>
                <a:cs typeface="Courier New" panose="02070309020205020404" pitchFamily="49" charset="0"/>
              </a:rPr>
              <a:t>, ep, </a:t>
            </a:r>
            <a:r>
              <a:rPr lang="en-US" altLang="ko-KR" b="1" dirty="0" err="1" smtClean="0">
                <a:latin typeface="Courier New" panose="02070309020205020404" pitchFamily="49" charset="0"/>
                <a:cs typeface="Courier New" panose="02070309020205020404" pitchFamily="49" charset="0"/>
              </a:rPr>
              <a:t>i</a:t>
            </a:r>
            <a:r>
              <a:rPr lang="en-US" altLang="ko-KR" b="1" dirty="0" smtClean="0">
                <a:latin typeface="Courier New" panose="02070309020205020404" pitchFamily="49" charset="0"/>
                <a:cs typeface="Courier New" panose="02070309020205020404" pitchFamily="49" charset="0"/>
              </a:rPr>
              <a:t>; </a:t>
            </a:r>
            <a:endParaRPr lang="en-US" altLang="ko-KR" b="1" dirty="0">
              <a:latin typeface="Courier New" panose="02070309020205020404" pitchFamily="49" charset="0"/>
              <a:cs typeface="Courier New" panose="02070309020205020404" pitchFamily="49" charset="0"/>
            </a:endParaRPr>
          </a:p>
          <a:p>
            <a:pPr>
              <a:spcBef>
                <a:spcPts val="0"/>
              </a:spcBef>
            </a:pPr>
            <a:r>
              <a:rPr lang="en-US" altLang="ko-KR" b="1" dirty="0" smtClean="0">
                <a:solidFill>
                  <a:srgbClr val="C00000"/>
                </a:solidFill>
                <a:latin typeface="Courier New" panose="02070309020205020404" pitchFamily="49" charset="0"/>
                <a:cs typeface="Courier New" panose="02070309020205020404" pitchFamily="49" charset="0"/>
              </a:rPr>
              <a:t>	</a:t>
            </a:r>
            <a:r>
              <a:rPr lang="en-US" altLang="ko-KR" b="1" dirty="0" err="1" smtClean="0">
                <a:solidFill>
                  <a:srgbClr val="C00000"/>
                </a:solidFill>
                <a:latin typeface="Courier New" panose="02070309020205020404" pitchFamily="49" charset="0"/>
                <a:cs typeface="Courier New" panose="02070309020205020404" pitchFamily="49" charset="0"/>
              </a:rPr>
              <a:t>struct</a:t>
            </a:r>
            <a:r>
              <a:rPr lang="en-US" altLang="ko-KR" b="1" dirty="0" smtClean="0">
                <a:solidFill>
                  <a:srgbClr val="C00000"/>
                </a:solidFill>
                <a:latin typeface="Courier New" panose="02070309020205020404" pitchFamily="49" charset="0"/>
                <a:cs typeface="Courier New" panose="02070309020205020404" pitchFamily="49" charset="0"/>
              </a:rPr>
              <a:t> </a:t>
            </a:r>
            <a:r>
              <a:rPr lang="en-US" altLang="ko-KR" b="1" dirty="0" err="1" smtClean="0">
                <a:solidFill>
                  <a:srgbClr val="C00000"/>
                </a:solidFill>
                <a:latin typeface="Courier New" panose="02070309020205020404" pitchFamily="49" charset="0"/>
                <a:cs typeface="Courier New" panose="02070309020205020404" pitchFamily="49" charset="0"/>
              </a:rPr>
              <a:t>sockaddr_in</a:t>
            </a:r>
            <a:r>
              <a:rPr lang="en-US" altLang="ko-KR" b="1" dirty="0" smtClean="0">
                <a:latin typeface="Courier New" panose="02070309020205020404" pitchFamily="49" charset="0"/>
                <a:cs typeface="Courier New" panose="02070309020205020404" pitchFamily="49" charset="0"/>
              </a:rPr>
              <a:t> </a:t>
            </a:r>
            <a:r>
              <a:rPr lang="en-US" altLang="ko-KR" b="1" dirty="0" err="1" smtClean="0">
                <a:latin typeface="Courier New" panose="02070309020205020404" pitchFamily="49" charset="0"/>
                <a:cs typeface="Courier New" panose="02070309020205020404" pitchFamily="49" charset="0"/>
              </a:rPr>
              <a:t>saddr</a:t>
            </a:r>
            <a:r>
              <a:rPr lang="en-US" altLang="ko-KR" b="1" dirty="0" smtClean="0">
                <a:latin typeface="Courier New" panose="02070309020205020404" pitchFamily="49" charset="0"/>
                <a:cs typeface="Courier New" panose="02070309020205020404" pitchFamily="49" charset="0"/>
              </a:rPr>
              <a:t>; </a:t>
            </a:r>
          </a:p>
          <a:p>
            <a:pPr>
              <a:spcBef>
                <a:spcPts val="0"/>
              </a:spcBef>
            </a:pPr>
            <a:r>
              <a:rPr lang="en-US" altLang="ko-KR" b="1" dirty="0">
                <a:solidFill>
                  <a:srgbClr val="C00000"/>
                </a:solidFill>
                <a:latin typeface="Courier New" panose="02070309020205020404" pitchFamily="49" charset="0"/>
                <a:cs typeface="Courier New" panose="02070309020205020404" pitchFamily="49" charset="0"/>
              </a:rPr>
              <a:t>	</a:t>
            </a:r>
            <a:r>
              <a:rPr lang="en-US" altLang="ko-KR" b="1" dirty="0" err="1" smtClean="0">
                <a:solidFill>
                  <a:srgbClr val="C00000"/>
                </a:solidFill>
                <a:latin typeface="Courier New" panose="02070309020205020404" pitchFamily="49" charset="0"/>
                <a:cs typeface="Courier New" panose="02070309020205020404" pitchFamily="49" charset="0"/>
              </a:rPr>
              <a:t>struct</a:t>
            </a:r>
            <a:r>
              <a:rPr lang="en-US" altLang="ko-KR" b="1" dirty="0" smtClean="0">
                <a:solidFill>
                  <a:srgbClr val="C00000"/>
                </a:solidFill>
                <a:latin typeface="Courier New" panose="02070309020205020404" pitchFamily="49" charset="0"/>
                <a:cs typeface="Courier New" panose="02070309020205020404" pitchFamily="49" charset="0"/>
              </a:rPr>
              <a:t> </a:t>
            </a:r>
            <a:r>
              <a:rPr lang="en-US" altLang="ko-KR" b="1" dirty="0" err="1" smtClean="0">
                <a:solidFill>
                  <a:srgbClr val="C00000"/>
                </a:solidFill>
                <a:latin typeface="Courier New" panose="02070309020205020404" pitchFamily="49" charset="0"/>
                <a:cs typeface="Courier New" panose="02070309020205020404" pitchFamily="49" charset="0"/>
              </a:rPr>
              <a:t>epoll_event</a:t>
            </a:r>
            <a:r>
              <a:rPr lang="en-US" altLang="ko-KR" b="1" dirty="0" smtClean="0">
                <a:latin typeface="Courier New" panose="02070309020205020404" pitchFamily="49" charset="0"/>
                <a:cs typeface="Courier New" panose="02070309020205020404" pitchFamily="49" charset="0"/>
              </a:rPr>
              <a:t> </a:t>
            </a:r>
            <a:r>
              <a:rPr lang="en-US" altLang="ko-KR" b="1" dirty="0" err="1" smtClean="0">
                <a:latin typeface="Courier New" panose="02070309020205020404" pitchFamily="49" charset="0"/>
                <a:cs typeface="Courier New" panose="02070309020205020404" pitchFamily="49" charset="0"/>
              </a:rPr>
              <a:t>ev</a:t>
            </a:r>
            <a:r>
              <a:rPr lang="en-US" altLang="ko-KR" b="1" dirty="0" smtClean="0">
                <a:latin typeface="Courier New" panose="02070309020205020404" pitchFamily="49" charset="0"/>
                <a:cs typeface="Courier New" panose="02070309020205020404" pitchFamily="49" charset="0"/>
              </a:rPr>
              <a:t>, events[MAX_EVENTS];</a:t>
            </a:r>
          </a:p>
          <a:p>
            <a:pPr>
              <a:spcBef>
                <a:spcPts val="0"/>
              </a:spcBef>
            </a:pPr>
            <a:r>
              <a:rPr lang="en-US" altLang="ko-KR" sz="1875" b="1" dirty="0" smtClean="0">
                <a:solidFill>
                  <a:srgbClr val="00B050"/>
                </a:solidFill>
                <a:latin typeface="Courier New" panose="02070309020205020404" pitchFamily="49" charset="0"/>
                <a:cs typeface="Courier New" panose="02070309020205020404" pitchFamily="49" charset="0"/>
              </a:rPr>
              <a:t>	</a:t>
            </a:r>
          </a:p>
          <a:p>
            <a:pPr>
              <a:spcBef>
                <a:spcPts val="0"/>
              </a:spcBef>
            </a:pPr>
            <a:r>
              <a:rPr lang="en-US" altLang="ko-KR" sz="1875" b="1" dirty="0">
                <a:solidFill>
                  <a:srgbClr val="00B050"/>
                </a:solidFill>
                <a:latin typeface="Courier New" panose="02070309020205020404" pitchFamily="49" charset="0"/>
                <a:cs typeface="Courier New" panose="02070309020205020404" pitchFamily="49" charset="0"/>
              </a:rPr>
              <a:t>	</a:t>
            </a:r>
            <a:r>
              <a:rPr lang="en-US" altLang="ko-KR" b="1" dirty="0" smtClean="0">
                <a:solidFill>
                  <a:srgbClr val="00B050"/>
                </a:solidFill>
                <a:latin typeface="Courier New" panose="02070309020205020404" pitchFamily="49" charset="0"/>
                <a:cs typeface="Courier New" panose="02070309020205020404" pitchFamily="49" charset="0"/>
              </a:rPr>
              <a:t>/* </a:t>
            </a:r>
            <a:r>
              <a:rPr lang="en-US" altLang="ko-KR" b="1" dirty="0">
                <a:solidFill>
                  <a:srgbClr val="00B050"/>
                </a:solidFill>
                <a:latin typeface="Courier New" panose="02070309020205020404" pitchFamily="49" charset="0"/>
                <a:cs typeface="Courier New" panose="02070309020205020404" pitchFamily="49" charset="0"/>
              </a:rPr>
              <a:t>create listening socket </a:t>
            </a:r>
            <a:r>
              <a:rPr lang="en-US" altLang="ko-KR" b="1" dirty="0" smtClean="0">
                <a:solidFill>
                  <a:srgbClr val="00B050"/>
                </a:solidFill>
                <a:latin typeface="Courier New" panose="02070309020205020404" pitchFamily="49" charset="0"/>
                <a:cs typeface="Courier New" panose="02070309020205020404" pitchFamily="49" charset="0"/>
              </a:rPr>
              <a:t>*/</a:t>
            </a:r>
            <a:endParaRPr lang="en-US" altLang="ko-KR" sz="1875" b="1" dirty="0" smtClean="0">
              <a:solidFill>
                <a:srgbClr val="00B050"/>
              </a:solidFill>
              <a:latin typeface="Courier New" panose="02070309020205020404" pitchFamily="49" charset="0"/>
              <a:cs typeface="Courier New" panose="02070309020205020404" pitchFamily="49" charset="0"/>
            </a:endParaRPr>
          </a:p>
          <a:p>
            <a:pPr>
              <a:spcBef>
                <a:spcPts val="0"/>
              </a:spcBef>
            </a:pPr>
            <a:r>
              <a:rPr lang="en-US" altLang="ko-KR" b="1" dirty="0" smtClean="0">
                <a:latin typeface="Courier New" panose="02070309020205020404" pitchFamily="49" charset="0"/>
                <a:cs typeface="Courier New" panose="02070309020205020404" pitchFamily="49" charset="0"/>
              </a:rPr>
              <a:t>	</a:t>
            </a:r>
            <a:r>
              <a:rPr lang="en-US" altLang="ko-KR" b="1" dirty="0" err="1" smtClean="0">
                <a:latin typeface="Courier New" panose="02070309020205020404" pitchFamily="49" charset="0"/>
                <a:cs typeface="Courier New" panose="02070309020205020404" pitchFamily="49" charset="0"/>
              </a:rPr>
              <a:t>lsock</a:t>
            </a:r>
            <a:r>
              <a:rPr lang="en-US" altLang="ko-KR" b="1" dirty="0" smtClean="0">
                <a:latin typeface="Courier New" panose="02070309020205020404" pitchFamily="49" charset="0"/>
                <a:cs typeface="Courier New" panose="02070309020205020404" pitchFamily="49" charset="0"/>
              </a:rPr>
              <a:t> = socket(AF_INET, SOCK_STREAM, 0);</a:t>
            </a:r>
          </a:p>
          <a:p>
            <a:pPr>
              <a:spcBef>
                <a:spcPts val="0"/>
              </a:spcBef>
            </a:pPr>
            <a:r>
              <a:rPr lang="en-US" altLang="ko-KR" b="1" dirty="0" smtClean="0">
                <a:solidFill>
                  <a:srgbClr val="00B050"/>
                </a:solidFill>
                <a:latin typeface="Courier New" panose="02070309020205020404" pitchFamily="49" charset="0"/>
                <a:cs typeface="Courier New" panose="02070309020205020404" pitchFamily="49" charset="0"/>
              </a:rPr>
              <a:t>	</a:t>
            </a:r>
          </a:p>
          <a:p>
            <a:pPr>
              <a:spcBef>
                <a:spcPts val="0"/>
              </a:spcBef>
            </a:pPr>
            <a:r>
              <a:rPr lang="en-US" altLang="ko-KR" b="1" dirty="0">
                <a:solidFill>
                  <a:srgbClr val="00B050"/>
                </a:solidFill>
                <a:latin typeface="Courier New" panose="02070309020205020404" pitchFamily="49" charset="0"/>
                <a:cs typeface="Courier New" panose="02070309020205020404" pitchFamily="49" charset="0"/>
              </a:rPr>
              <a:t>	</a:t>
            </a:r>
            <a:r>
              <a:rPr lang="en-US" altLang="ko-KR" b="1" dirty="0" smtClean="0">
                <a:solidFill>
                  <a:srgbClr val="00B050"/>
                </a:solidFill>
                <a:latin typeface="Courier New" panose="02070309020205020404" pitchFamily="49" charset="0"/>
                <a:cs typeface="Courier New" panose="02070309020205020404" pitchFamily="49" charset="0"/>
              </a:rPr>
              <a:t>/* bind and listen to a specific port */</a:t>
            </a:r>
          </a:p>
          <a:p>
            <a:pPr>
              <a:spcBef>
                <a:spcPts val="0"/>
              </a:spcBef>
            </a:pPr>
            <a:r>
              <a:rPr lang="en-US" altLang="ko-KR" b="1" dirty="0" smtClean="0">
                <a:latin typeface="Courier New" panose="02070309020205020404" pitchFamily="49" charset="0"/>
                <a:cs typeface="Courier New" panose="02070309020205020404" pitchFamily="49" charset="0"/>
              </a:rPr>
              <a:t>	</a:t>
            </a:r>
            <a:r>
              <a:rPr lang="en-US" altLang="ko-KR" b="1" dirty="0" err="1" smtClean="0">
                <a:latin typeface="Courier New" panose="02070309020205020404" pitchFamily="49" charset="0"/>
                <a:cs typeface="Courier New" panose="02070309020205020404" pitchFamily="49" charset="0"/>
              </a:rPr>
              <a:t>saddr.sin_family</a:t>
            </a:r>
            <a:r>
              <a:rPr lang="en-US" altLang="ko-KR" b="1" dirty="0" smtClean="0">
                <a:latin typeface="Courier New" panose="02070309020205020404" pitchFamily="49" charset="0"/>
                <a:cs typeface="Courier New" panose="02070309020205020404" pitchFamily="49" charset="0"/>
              </a:rPr>
              <a:t> = AF_INET; </a:t>
            </a:r>
            <a:r>
              <a:rPr lang="en-US" altLang="ko-KR" b="1" dirty="0" err="1" smtClean="0">
                <a:latin typeface="Courier New" panose="02070309020205020404" pitchFamily="49" charset="0"/>
                <a:cs typeface="Courier New" panose="02070309020205020404" pitchFamily="49" charset="0"/>
              </a:rPr>
              <a:t>saddr.sin_addr</a:t>
            </a:r>
            <a:r>
              <a:rPr lang="en-US" altLang="ko-KR" b="1" dirty="0" smtClean="0">
                <a:latin typeface="Courier New" panose="02070309020205020404" pitchFamily="49" charset="0"/>
                <a:cs typeface="Courier New" panose="02070309020205020404" pitchFamily="49" charset="0"/>
              </a:rPr>
              <a:t> = INADDR_ANY;</a:t>
            </a:r>
          </a:p>
          <a:p>
            <a:pPr>
              <a:spcBef>
                <a:spcPts val="0"/>
              </a:spcBef>
            </a:pPr>
            <a:r>
              <a:rPr lang="en-US" altLang="ko-KR" b="1" dirty="0">
                <a:latin typeface="Courier New" panose="02070309020205020404" pitchFamily="49" charset="0"/>
                <a:cs typeface="Courier New" panose="02070309020205020404" pitchFamily="49" charset="0"/>
              </a:rPr>
              <a:t>	</a:t>
            </a:r>
            <a:r>
              <a:rPr lang="en-US" altLang="ko-KR" b="1" dirty="0" err="1" smtClean="0">
                <a:latin typeface="Courier New" panose="02070309020205020404" pitchFamily="49" charset="0"/>
                <a:cs typeface="Courier New" panose="02070309020205020404" pitchFamily="49" charset="0"/>
              </a:rPr>
              <a:t>saddr.sin_port</a:t>
            </a:r>
            <a:r>
              <a:rPr lang="en-US" altLang="ko-KR" b="1" dirty="0" smtClean="0">
                <a:latin typeface="Courier New" panose="02070309020205020404" pitchFamily="49" charset="0"/>
                <a:cs typeface="Courier New" panose="02070309020205020404" pitchFamily="49" charset="0"/>
              </a:rPr>
              <a:t> = </a:t>
            </a:r>
            <a:r>
              <a:rPr lang="en-US" altLang="ko-KR" b="1" dirty="0" err="1" smtClean="0">
                <a:latin typeface="Courier New" panose="02070309020205020404" pitchFamily="49" charset="0"/>
                <a:cs typeface="Courier New" panose="02070309020205020404" pitchFamily="49" charset="0"/>
              </a:rPr>
              <a:t>htons</a:t>
            </a:r>
            <a:r>
              <a:rPr lang="en-US" altLang="ko-KR" b="1" dirty="0" smtClean="0">
                <a:latin typeface="Courier New" panose="02070309020205020404" pitchFamily="49" charset="0"/>
                <a:cs typeface="Courier New" panose="02070309020205020404" pitchFamily="49" charset="0"/>
              </a:rPr>
              <a:t>(80);</a:t>
            </a:r>
          </a:p>
          <a:p>
            <a:pPr>
              <a:spcBef>
                <a:spcPts val="0"/>
              </a:spcBef>
            </a:pPr>
            <a:r>
              <a:rPr lang="en-US" altLang="ko-KR" b="1" dirty="0" smtClean="0">
                <a:latin typeface="Courier New" panose="02070309020205020404" pitchFamily="49" charset="0"/>
                <a:cs typeface="Courier New" panose="02070309020205020404" pitchFamily="49" charset="0"/>
              </a:rPr>
              <a:t>	bind(</a:t>
            </a:r>
            <a:r>
              <a:rPr lang="en-US" altLang="ko-KR" b="1" dirty="0" err="1" smtClean="0">
                <a:latin typeface="Courier New" panose="02070309020205020404" pitchFamily="49" charset="0"/>
                <a:cs typeface="Courier New" panose="02070309020205020404" pitchFamily="49" charset="0"/>
              </a:rPr>
              <a:t>lsock</a:t>
            </a:r>
            <a:r>
              <a:rPr lang="en-US" altLang="ko-KR" b="1" dirty="0" smtClean="0">
                <a:latin typeface="Courier New" panose="02070309020205020404" pitchFamily="49" charset="0"/>
                <a:cs typeface="Courier New" panose="02070309020205020404" pitchFamily="49" charset="0"/>
              </a:rPr>
              <a:t>, (</a:t>
            </a:r>
            <a:r>
              <a:rPr lang="en-US" altLang="ko-KR" b="1" dirty="0" err="1" smtClean="0">
                <a:latin typeface="Courier New" panose="02070309020205020404" pitchFamily="49" charset="0"/>
                <a:cs typeface="Courier New" panose="02070309020205020404" pitchFamily="49" charset="0"/>
              </a:rPr>
              <a:t>struct</a:t>
            </a:r>
            <a:r>
              <a:rPr lang="en-US" altLang="ko-KR" b="1" dirty="0" smtClean="0">
                <a:latin typeface="Courier New" panose="02070309020205020404" pitchFamily="49" charset="0"/>
                <a:cs typeface="Courier New" panose="02070309020205020404" pitchFamily="49" charset="0"/>
              </a:rPr>
              <a:t> </a:t>
            </a:r>
            <a:r>
              <a:rPr lang="en-US" altLang="ko-KR" b="1" dirty="0" err="1" smtClean="0">
                <a:latin typeface="Courier New" panose="02070309020205020404" pitchFamily="49" charset="0"/>
                <a:cs typeface="Courier New" panose="02070309020205020404" pitchFamily="49" charset="0"/>
              </a:rPr>
              <a:t>sockaddr</a:t>
            </a:r>
            <a:r>
              <a:rPr lang="en-US" altLang="ko-KR" b="1" dirty="0" smtClean="0">
                <a:latin typeface="Courier New" panose="02070309020205020404" pitchFamily="49" charset="0"/>
                <a:cs typeface="Courier New" panose="02070309020205020404" pitchFamily="49" charset="0"/>
              </a:rPr>
              <a:t> *)&amp;</a:t>
            </a:r>
            <a:r>
              <a:rPr lang="en-US" altLang="ko-KR" b="1" dirty="0" err="1" smtClean="0">
                <a:latin typeface="Courier New" panose="02070309020205020404" pitchFamily="49" charset="0"/>
                <a:cs typeface="Courier New" panose="02070309020205020404" pitchFamily="49" charset="0"/>
              </a:rPr>
              <a:t>saddr</a:t>
            </a:r>
            <a:r>
              <a:rPr lang="en-US" altLang="ko-KR" b="1" dirty="0" smtClean="0">
                <a:latin typeface="Courier New" panose="02070309020205020404" pitchFamily="49" charset="0"/>
                <a:cs typeface="Courier New" panose="02070309020205020404" pitchFamily="49" charset="0"/>
              </a:rPr>
              <a:t>, </a:t>
            </a:r>
            <a:r>
              <a:rPr lang="en-US" altLang="ko-KR" b="1" dirty="0" err="1" smtClean="0">
                <a:latin typeface="Courier New" panose="02070309020205020404" pitchFamily="49" charset="0"/>
                <a:cs typeface="Courier New" panose="02070309020205020404" pitchFamily="49" charset="0"/>
              </a:rPr>
              <a:t>sizeof</a:t>
            </a:r>
            <a:r>
              <a:rPr lang="en-US" altLang="ko-KR" b="1" dirty="0" smtClean="0">
                <a:latin typeface="Courier New" panose="02070309020205020404" pitchFamily="49" charset="0"/>
                <a:cs typeface="Courier New" panose="02070309020205020404" pitchFamily="49" charset="0"/>
              </a:rPr>
              <a:t>(</a:t>
            </a:r>
            <a:r>
              <a:rPr lang="en-US" altLang="ko-KR" b="1" dirty="0" err="1" smtClean="0">
                <a:latin typeface="Courier New" panose="02070309020205020404" pitchFamily="49" charset="0"/>
                <a:cs typeface="Courier New" panose="02070309020205020404" pitchFamily="49" charset="0"/>
              </a:rPr>
              <a:t>struct</a:t>
            </a:r>
            <a:r>
              <a:rPr lang="en-US" altLang="ko-KR" b="1" dirty="0" smtClean="0">
                <a:latin typeface="Courier New" panose="02070309020205020404" pitchFamily="49" charset="0"/>
                <a:cs typeface="Courier New" panose="02070309020205020404" pitchFamily="49" charset="0"/>
              </a:rPr>
              <a:t> 							</a:t>
            </a:r>
            <a:r>
              <a:rPr lang="en-US" altLang="ko-KR" b="1" dirty="0" err="1" smtClean="0">
                <a:latin typeface="Courier New" panose="02070309020205020404" pitchFamily="49" charset="0"/>
                <a:cs typeface="Courier New" panose="02070309020205020404" pitchFamily="49" charset="0"/>
              </a:rPr>
              <a:t>sockaddr_in</a:t>
            </a:r>
            <a:r>
              <a:rPr lang="en-US" altLang="ko-KR" b="1" dirty="0" smtClean="0">
                <a:latin typeface="Courier New" panose="02070309020205020404" pitchFamily="49" charset="0"/>
                <a:cs typeface="Courier New" panose="02070309020205020404" pitchFamily="49" charset="0"/>
              </a:rPr>
              <a:t>));</a:t>
            </a:r>
            <a:endParaRPr lang="en-US" altLang="ko-KR" b="1" dirty="0">
              <a:solidFill>
                <a:srgbClr val="00B050"/>
              </a:solidFill>
              <a:latin typeface="Courier New" panose="02070309020205020404" pitchFamily="49" charset="0"/>
              <a:cs typeface="Courier New" panose="02070309020205020404" pitchFamily="49" charset="0"/>
            </a:endParaRPr>
          </a:p>
          <a:p>
            <a:pPr>
              <a:spcBef>
                <a:spcPts val="0"/>
              </a:spcBef>
            </a:pPr>
            <a:r>
              <a:rPr lang="en-US" altLang="ko-KR" b="1" dirty="0" smtClean="0">
                <a:latin typeface="Courier New" panose="02070309020205020404" pitchFamily="49" charset="0"/>
                <a:cs typeface="Courier New" panose="02070309020205020404" pitchFamily="49" charset="0"/>
              </a:rPr>
              <a:t>	listen(</a:t>
            </a:r>
            <a:r>
              <a:rPr lang="en-US" altLang="ko-KR" b="1" dirty="0" err="1" smtClean="0">
                <a:latin typeface="Courier New" panose="02070309020205020404" pitchFamily="49" charset="0"/>
                <a:cs typeface="Courier New" panose="02070309020205020404" pitchFamily="49" charset="0"/>
              </a:rPr>
              <a:t>lsock</a:t>
            </a:r>
            <a:r>
              <a:rPr lang="en-US" altLang="ko-KR" b="1" dirty="0" smtClean="0">
                <a:latin typeface="Courier New" panose="02070309020205020404" pitchFamily="49" charset="0"/>
                <a:cs typeface="Courier New" panose="02070309020205020404" pitchFamily="49" charset="0"/>
              </a:rPr>
              <a:t>, 4096);</a:t>
            </a:r>
          </a:p>
          <a:p>
            <a:pPr>
              <a:spcBef>
                <a:spcPts val="0"/>
              </a:spcBef>
            </a:pPr>
            <a:r>
              <a:rPr lang="en-US" altLang="ko-KR" sz="1875" b="1" dirty="0" smtClean="0">
                <a:solidFill>
                  <a:srgbClr val="00B050"/>
                </a:solidFill>
                <a:latin typeface="Courier New" panose="02070309020205020404" pitchFamily="49" charset="0"/>
                <a:cs typeface="Courier New" panose="02070309020205020404" pitchFamily="49" charset="0"/>
              </a:rPr>
              <a:t>	</a:t>
            </a:r>
          </a:p>
          <a:p>
            <a:pPr>
              <a:spcBef>
                <a:spcPts val="0"/>
              </a:spcBef>
            </a:pPr>
            <a:r>
              <a:rPr lang="en-US" altLang="ko-KR" sz="1875" b="1" dirty="0">
                <a:solidFill>
                  <a:srgbClr val="00B050"/>
                </a:solidFill>
                <a:latin typeface="Courier New" panose="02070309020205020404" pitchFamily="49" charset="0"/>
                <a:cs typeface="Courier New" panose="02070309020205020404" pitchFamily="49" charset="0"/>
              </a:rPr>
              <a:t>	</a:t>
            </a:r>
            <a:r>
              <a:rPr lang="en-US" altLang="ko-KR" b="1" dirty="0" smtClean="0">
                <a:solidFill>
                  <a:srgbClr val="00B050"/>
                </a:solidFill>
                <a:latin typeface="Courier New" panose="02070309020205020404" pitchFamily="49" charset="0"/>
                <a:cs typeface="Courier New" panose="02070309020205020404" pitchFamily="49" charset="0"/>
              </a:rPr>
              <a:t>/* </a:t>
            </a:r>
            <a:r>
              <a:rPr lang="en-US" altLang="ko-KR" b="1" dirty="0">
                <a:solidFill>
                  <a:srgbClr val="00B050"/>
                </a:solidFill>
                <a:latin typeface="Courier New" panose="02070309020205020404" pitchFamily="49" charset="0"/>
                <a:cs typeface="Courier New" panose="02070309020205020404" pitchFamily="49" charset="0"/>
              </a:rPr>
              <a:t>create </a:t>
            </a:r>
            <a:r>
              <a:rPr lang="en-US" altLang="ko-KR" b="1" dirty="0" err="1">
                <a:solidFill>
                  <a:srgbClr val="00B050"/>
                </a:solidFill>
                <a:latin typeface="Courier New" panose="02070309020205020404" pitchFamily="49" charset="0"/>
                <a:cs typeface="Courier New" panose="02070309020205020404" pitchFamily="49" charset="0"/>
              </a:rPr>
              <a:t>epoll</a:t>
            </a:r>
            <a:r>
              <a:rPr lang="en-US" altLang="ko-KR" b="1" dirty="0">
                <a:solidFill>
                  <a:srgbClr val="00B050"/>
                </a:solidFill>
                <a:latin typeface="Courier New" panose="02070309020205020404" pitchFamily="49" charset="0"/>
                <a:cs typeface="Courier New" panose="02070309020205020404" pitchFamily="49" charset="0"/>
              </a:rPr>
              <a:t> queue &amp; enlist listening port in </a:t>
            </a:r>
            <a:r>
              <a:rPr lang="en-US" altLang="ko-KR" b="1" dirty="0" err="1">
                <a:solidFill>
                  <a:srgbClr val="00B050"/>
                </a:solidFill>
                <a:latin typeface="Courier New" panose="02070309020205020404" pitchFamily="49" charset="0"/>
                <a:cs typeface="Courier New" panose="02070309020205020404" pitchFamily="49" charset="0"/>
              </a:rPr>
              <a:t>epoll</a:t>
            </a:r>
            <a:r>
              <a:rPr lang="en-US" altLang="ko-KR" b="1" dirty="0">
                <a:solidFill>
                  <a:srgbClr val="00B050"/>
                </a:solidFill>
                <a:latin typeface="Courier New" panose="02070309020205020404" pitchFamily="49" charset="0"/>
                <a:cs typeface="Courier New" panose="02070309020205020404" pitchFamily="49" charset="0"/>
              </a:rPr>
              <a:t> queue </a:t>
            </a:r>
            <a:r>
              <a:rPr lang="en-US" altLang="ko-KR" b="1" dirty="0" smtClean="0">
                <a:solidFill>
                  <a:srgbClr val="00B050"/>
                </a:solidFill>
                <a:latin typeface="Courier New" panose="02070309020205020404" pitchFamily="49" charset="0"/>
                <a:cs typeface="Courier New" panose="02070309020205020404" pitchFamily="49" charset="0"/>
              </a:rPr>
              <a:t>*/</a:t>
            </a:r>
            <a:endParaRPr lang="en-US" altLang="ko-KR" sz="1875" b="1" dirty="0" smtClean="0">
              <a:solidFill>
                <a:srgbClr val="00B050"/>
              </a:solidFill>
              <a:latin typeface="Courier New" panose="02070309020205020404" pitchFamily="49" charset="0"/>
              <a:cs typeface="Courier New" panose="02070309020205020404" pitchFamily="49" charset="0"/>
            </a:endParaRPr>
          </a:p>
          <a:p>
            <a:pPr>
              <a:spcBef>
                <a:spcPts val="0"/>
              </a:spcBef>
            </a:pPr>
            <a:r>
              <a:rPr lang="en-US" altLang="ko-KR" sz="1875" b="1" dirty="0" smtClean="0">
                <a:latin typeface="Courier New" panose="02070309020205020404" pitchFamily="49" charset="0"/>
                <a:cs typeface="Courier New" panose="02070309020205020404" pitchFamily="49" charset="0"/>
              </a:rPr>
              <a:t>	</a:t>
            </a:r>
            <a:r>
              <a:rPr lang="en-US" altLang="ko-KR" b="1" dirty="0" smtClean="0">
                <a:latin typeface="Courier New" panose="02070309020205020404" pitchFamily="49" charset="0"/>
                <a:cs typeface="Courier New" panose="02070309020205020404" pitchFamily="49" charset="0"/>
              </a:rPr>
              <a:t>ep </a:t>
            </a:r>
            <a:r>
              <a:rPr lang="en-US" altLang="ko-KR" b="1" dirty="0">
                <a:latin typeface="Courier New" panose="02070309020205020404" pitchFamily="49" charset="0"/>
                <a:cs typeface="Courier New" panose="02070309020205020404" pitchFamily="49" charset="0"/>
              </a:rPr>
              <a:t>= </a:t>
            </a:r>
            <a:r>
              <a:rPr lang="en-US" altLang="ko-KR" b="1" dirty="0" err="1" smtClean="0">
                <a:latin typeface="Courier New" panose="02070309020205020404" pitchFamily="49" charset="0"/>
                <a:cs typeface="Courier New" panose="02070309020205020404" pitchFamily="49" charset="0"/>
              </a:rPr>
              <a:t>epoll_create</a:t>
            </a:r>
            <a:r>
              <a:rPr lang="en-US" altLang="ko-KR" b="1" dirty="0" smtClean="0">
                <a:latin typeface="Courier New" panose="02070309020205020404" pitchFamily="49" charset="0"/>
                <a:cs typeface="Courier New" panose="02070309020205020404" pitchFamily="49" charset="0"/>
              </a:rPr>
              <a:t>(MAX_EVENTS);</a:t>
            </a:r>
            <a:endParaRPr lang="en-US" altLang="ko-KR" sz="1875" b="1" dirty="0">
              <a:latin typeface="Courier New" panose="02070309020205020404" pitchFamily="49" charset="0"/>
              <a:cs typeface="Courier New" panose="02070309020205020404" pitchFamily="49" charset="0"/>
            </a:endParaRPr>
          </a:p>
          <a:p>
            <a:pPr>
              <a:spcBef>
                <a:spcPts val="0"/>
              </a:spcBef>
            </a:pPr>
            <a:r>
              <a:rPr lang="en-US" altLang="ko-KR" b="1" dirty="0" smtClean="0">
                <a:latin typeface="Courier New" panose="02070309020205020404" pitchFamily="49" charset="0"/>
                <a:cs typeface="Courier New" panose="02070309020205020404" pitchFamily="49" charset="0"/>
              </a:rPr>
              <a:t>	</a:t>
            </a:r>
            <a:r>
              <a:rPr lang="en-US" altLang="ko-KR" b="1" dirty="0" err="1" smtClean="0">
                <a:latin typeface="Courier New" panose="02070309020205020404" pitchFamily="49" charset="0"/>
                <a:cs typeface="Courier New" panose="02070309020205020404" pitchFamily="49" charset="0"/>
              </a:rPr>
              <a:t>ev.events</a:t>
            </a:r>
            <a:r>
              <a:rPr lang="en-US" altLang="ko-KR" b="1" dirty="0" smtClean="0">
                <a:latin typeface="Courier New" panose="02070309020205020404" pitchFamily="49" charset="0"/>
                <a:cs typeface="Courier New" panose="02070309020205020404" pitchFamily="49" charset="0"/>
              </a:rPr>
              <a:t> = EPOLLIN; </a:t>
            </a:r>
            <a:r>
              <a:rPr lang="en-US" altLang="ko-KR" b="1" dirty="0" err="1" smtClean="0">
                <a:latin typeface="Courier New" panose="02070309020205020404" pitchFamily="49" charset="0"/>
                <a:cs typeface="Courier New" panose="02070309020205020404" pitchFamily="49" charset="0"/>
              </a:rPr>
              <a:t>ev.data.sockid</a:t>
            </a:r>
            <a:r>
              <a:rPr lang="en-US" altLang="ko-KR" b="1" dirty="0" smtClean="0">
                <a:latin typeface="Courier New" panose="02070309020205020404" pitchFamily="49" charset="0"/>
                <a:cs typeface="Courier New" panose="02070309020205020404" pitchFamily="49" charset="0"/>
              </a:rPr>
              <a:t> = </a:t>
            </a:r>
            <a:r>
              <a:rPr lang="en-US" altLang="ko-KR" b="1" dirty="0" err="1" smtClean="0">
                <a:latin typeface="Courier New" panose="02070309020205020404" pitchFamily="49" charset="0"/>
                <a:cs typeface="Courier New" panose="02070309020205020404" pitchFamily="49" charset="0"/>
              </a:rPr>
              <a:t>lsock</a:t>
            </a:r>
            <a:r>
              <a:rPr lang="en-US" altLang="ko-KR" b="1" dirty="0" smtClean="0">
                <a:latin typeface="Courier New" panose="02070309020205020404" pitchFamily="49" charset="0"/>
                <a:cs typeface="Courier New" panose="02070309020205020404" pitchFamily="49" charset="0"/>
              </a:rPr>
              <a:t>;</a:t>
            </a:r>
          </a:p>
          <a:p>
            <a:pPr>
              <a:spcBef>
                <a:spcPts val="0"/>
              </a:spcBef>
            </a:pPr>
            <a:r>
              <a:rPr lang="en-US" altLang="ko-KR" b="1" dirty="0" smtClean="0">
                <a:latin typeface="Courier New" panose="02070309020205020404" pitchFamily="49" charset="0"/>
                <a:cs typeface="Courier New" panose="02070309020205020404" pitchFamily="49" charset="0"/>
              </a:rPr>
              <a:t>	</a:t>
            </a:r>
            <a:r>
              <a:rPr lang="en-US" altLang="ko-KR" b="1" dirty="0" err="1" smtClean="0">
                <a:latin typeface="Courier New" panose="02070309020205020404" pitchFamily="49" charset="0"/>
                <a:cs typeface="Courier New" panose="02070309020205020404" pitchFamily="49" charset="0"/>
              </a:rPr>
              <a:t>epoll_ctl</a:t>
            </a:r>
            <a:r>
              <a:rPr lang="en-US" altLang="ko-KR" b="1" dirty="0" smtClean="0">
                <a:latin typeface="Courier New" panose="02070309020205020404" pitchFamily="49" charset="0"/>
                <a:cs typeface="Courier New" panose="02070309020205020404" pitchFamily="49" charset="0"/>
              </a:rPr>
              <a:t>(ep, EPOLL_CTL_ADD, </a:t>
            </a:r>
            <a:r>
              <a:rPr lang="en-US" altLang="ko-KR" b="1" dirty="0" err="1" smtClean="0">
                <a:latin typeface="Courier New" panose="02070309020205020404" pitchFamily="49" charset="0"/>
                <a:cs typeface="Courier New" panose="02070309020205020404" pitchFamily="49" charset="0"/>
              </a:rPr>
              <a:t>lsock</a:t>
            </a:r>
            <a:r>
              <a:rPr lang="en-US" altLang="ko-KR" b="1" dirty="0" smtClean="0">
                <a:latin typeface="Courier New" panose="02070309020205020404" pitchFamily="49" charset="0"/>
                <a:cs typeface="Courier New" panose="02070309020205020404" pitchFamily="49" charset="0"/>
              </a:rPr>
              <a:t>, &amp;</a:t>
            </a:r>
            <a:r>
              <a:rPr lang="en-US" altLang="ko-KR" b="1" dirty="0" err="1" smtClean="0">
                <a:latin typeface="Courier New" panose="02070309020205020404" pitchFamily="49" charset="0"/>
                <a:cs typeface="Courier New" panose="02070309020205020404" pitchFamily="49" charset="0"/>
              </a:rPr>
              <a:t>ev</a:t>
            </a:r>
            <a:r>
              <a:rPr lang="en-US" altLang="ko-KR" b="1" dirty="0" smtClean="0">
                <a:latin typeface="Courier New" panose="02070309020205020404" pitchFamily="49" charset="0"/>
                <a:cs typeface="Courier New" panose="02070309020205020404" pitchFamily="49" charset="0"/>
              </a:rPr>
              <a:t>);</a:t>
            </a:r>
          </a:p>
          <a:p>
            <a:pPr>
              <a:spcBef>
                <a:spcPts val="0"/>
              </a:spcBef>
            </a:pPr>
            <a:r>
              <a:rPr lang="en-US" altLang="ko-KR" b="1" dirty="0" smtClean="0">
                <a:latin typeface="Courier New" panose="02070309020205020404" pitchFamily="49" charset="0"/>
                <a:cs typeface="Courier New" panose="02070309020205020404" pitchFamily="49" charset="0"/>
              </a:rPr>
              <a:t>	while (1) {</a:t>
            </a:r>
          </a:p>
          <a:p>
            <a:pPr>
              <a:spcBef>
                <a:spcPts val="0"/>
              </a:spcBef>
            </a:pPr>
            <a:r>
              <a:rPr lang="en-US" altLang="ko-KR" b="1" dirty="0" smtClean="0">
                <a:solidFill>
                  <a:srgbClr val="C00000"/>
                </a:solidFill>
                <a:latin typeface="Courier New" panose="02070309020205020404" pitchFamily="49" charset="0"/>
                <a:cs typeface="Courier New" panose="02070309020205020404" pitchFamily="49" charset="0"/>
              </a:rPr>
              <a:t>		</a:t>
            </a:r>
            <a:r>
              <a:rPr lang="en-US" altLang="ko-KR" b="1" dirty="0" err="1" smtClean="0">
                <a:solidFill>
                  <a:srgbClr val="C00000"/>
                </a:solidFill>
                <a:latin typeface="Courier New" panose="02070309020205020404" pitchFamily="49" charset="0"/>
                <a:cs typeface="Courier New" panose="02070309020205020404" pitchFamily="49" charset="0"/>
              </a:rPr>
              <a:t>int</a:t>
            </a:r>
            <a:r>
              <a:rPr lang="en-US" altLang="ko-KR" b="1" dirty="0" smtClean="0">
                <a:latin typeface="Courier New" panose="02070309020205020404" pitchFamily="49" charset="0"/>
                <a:cs typeface="Courier New" panose="02070309020205020404" pitchFamily="49" charset="0"/>
              </a:rPr>
              <a:t> </a:t>
            </a:r>
            <a:r>
              <a:rPr lang="en-US" altLang="ko-KR" b="1" dirty="0" err="1" smtClean="0">
                <a:latin typeface="Courier New" panose="02070309020205020404" pitchFamily="49" charset="0"/>
                <a:cs typeface="Courier New" panose="02070309020205020404" pitchFamily="49" charset="0"/>
              </a:rPr>
              <a:t>nevents</a:t>
            </a:r>
            <a:r>
              <a:rPr lang="en-US" altLang="ko-KR" b="1" dirty="0" smtClean="0">
                <a:latin typeface="Courier New" panose="02070309020205020404" pitchFamily="49" charset="0"/>
                <a:cs typeface="Courier New" panose="02070309020205020404" pitchFamily="49" charset="0"/>
              </a:rPr>
              <a:t> = </a:t>
            </a:r>
            <a:r>
              <a:rPr lang="en-US" altLang="ko-KR" b="1" dirty="0" err="1" smtClean="0">
                <a:latin typeface="Courier New" panose="02070309020205020404" pitchFamily="49" charset="0"/>
                <a:cs typeface="Courier New" panose="02070309020205020404" pitchFamily="49" charset="0"/>
              </a:rPr>
              <a:t>epoll_wait</a:t>
            </a:r>
            <a:r>
              <a:rPr lang="en-US" altLang="ko-KR" b="1" dirty="0" smtClean="0">
                <a:latin typeface="Courier New" panose="02070309020205020404" pitchFamily="49" charset="0"/>
                <a:cs typeface="Courier New" panose="02070309020205020404" pitchFamily="49" charset="0"/>
              </a:rPr>
              <a:t>(ep, events, MAX_EVENTS, -1);</a:t>
            </a:r>
          </a:p>
          <a:p>
            <a:pPr>
              <a:spcBef>
                <a:spcPts val="0"/>
              </a:spcBef>
            </a:pPr>
            <a:r>
              <a:rPr lang="en-US" altLang="ko-KR" b="1" dirty="0" smtClean="0">
                <a:latin typeface="Courier New" panose="02070309020205020404" pitchFamily="49" charset="0"/>
                <a:cs typeface="Courier New" panose="02070309020205020404" pitchFamily="49" charset="0"/>
              </a:rPr>
              <a:t>		for (</a:t>
            </a:r>
            <a:r>
              <a:rPr lang="en-US" altLang="ko-KR" b="1" dirty="0" err="1" smtClean="0">
                <a:latin typeface="Courier New" panose="02070309020205020404" pitchFamily="49" charset="0"/>
                <a:cs typeface="Courier New" panose="02070309020205020404" pitchFamily="49" charset="0"/>
              </a:rPr>
              <a:t>i</a:t>
            </a:r>
            <a:r>
              <a:rPr lang="en-US" altLang="ko-KR" b="1" dirty="0" smtClean="0">
                <a:latin typeface="Courier New" panose="02070309020205020404" pitchFamily="49" charset="0"/>
                <a:cs typeface="Courier New" panose="02070309020205020404" pitchFamily="49" charset="0"/>
              </a:rPr>
              <a:t> = 0; </a:t>
            </a:r>
            <a:r>
              <a:rPr lang="en-US" altLang="ko-KR" b="1" dirty="0" err="1" smtClean="0">
                <a:latin typeface="Courier New" panose="02070309020205020404" pitchFamily="49" charset="0"/>
                <a:cs typeface="Courier New" panose="02070309020205020404" pitchFamily="49" charset="0"/>
              </a:rPr>
              <a:t>i</a:t>
            </a:r>
            <a:r>
              <a:rPr lang="en-US" altLang="ko-KR" b="1" dirty="0" smtClean="0">
                <a:latin typeface="Courier New" panose="02070309020205020404" pitchFamily="49" charset="0"/>
                <a:cs typeface="Courier New" panose="02070309020205020404" pitchFamily="49" charset="0"/>
              </a:rPr>
              <a:t> &lt; </a:t>
            </a:r>
            <a:r>
              <a:rPr lang="en-US" altLang="ko-KR" b="1" dirty="0" err="1" smtClean="0">
                <a:latin typeface="Courier New" panose="02070309020205020404" pitchFamily="49" charset="0"/>
                <a:cs typeface="Courier New" panose="02070309020205020404" pitchFamily="49" charset="0"/>
              </a:rPr>
              <a:t>nevents</a:t>
            </a:r>
            <a:r>
              <a:rPr lang="en-US" altLang="ko-KR" b="1" dirty="0" smtClean="0">
                <a:latin typeface="Courier New" panose="02070309020205020404" pitchFamily="49" charset="0"/>
                <a:cs typeface="Courier New" panose="02070309020205020404" pitchFamily="49" charset="0"/>
              </a:rPr>
              <a:t>; </a:t>
            </a:r>
            <a:r>
              <a:rPr lang="en-US" altLang="ko-KR" b="1" dirty="0" err="1" smtClean="0">
                <a:latin typeface="Courier New" panose="02070309020205020404" pitchFamily="49" charset="0"/>
                <a:cs typeface="Courier New" panose="02070309020205020404" pitchFamily="49" charset="0"/>
              </a:rPr>
              <a:t>i</a:t>
            </a:r>
            <a:r>
              <a:rPr lang="en-US" altLang="ko-KR" b="1" dirty="0" smtClean="0">
                <a:latin typeface="Courier New" panose="02070309020205020404" pitchFamily="49" charset="0"/>
                <a:cs typeface="Courier New" panose="02070309020205020404" pitchFamily="49" charset="0"/>
              </a:rPr>
              <a:t>++) {</a:t>
            </a:r>
          </a:p>
          <a:p>
            <a:pPr>
              <a:spcBef>
                <a:spcPts val="0"/>
              </a:spcBef>
            </a:pPr>
            <a:r>
              <a:rPr lang="en-US" altLang="ko-KR" b="1" dirty="0" smtClean="0">
                <a:latin typeface="Courier New" panose="02070309020205020404" pitchFamily="49" charset="0"/>
                <a:cs typeface="Courier New" panose="02070309020205020404" pitchFamily="49" charset="0"/>
              </a:rPr>
              <a:t>			if (events[</a:t>
            </a:r>
            <a:r>
              <a:rPr lang="en-US" altLang="ko-KR" b="1" dirty="0" err="1" smtClean="0">
                <a:latin typeface="Courier New" panose="02070309020205020404" pitchFamily="49" charset="0"/>
                <a:cs typeface="Courier New" panose="02070309020205020404" pitchFamily="49" charset="0"/>
              </a:rPr>
              <a:t>i</a:t>
            </a:r>
            <a:r>
              <a:rPr lang="en-US" altLang="ko-KR" b="1" dirty="0" smtClean="0">
                <a:latin typeface="Courier New" panose="02070309020205020404" pitchFamily="49" charset="0"/>
                <a:cs typeface="Courier New" panose="02070309020205020404" pitchFamily="49" charset="0"/>
              </a:rPr>
              <a:t>].</a:t>
            </a:r>
            <a:r>
              <a:rPr lang="en-US" altLang="ko-KR" b="1" dirty="0" err="1" smtClean="0">
                <a:latin typeface="Courier New" panose="02070309020205020404" pitchFamily="49" charset="0"/>
                <a:cs typeface="Courier New" panose="02070309020205020404" pitchFamily="49" charset="0"/>
              </a:rPr>
              <a:t>data.sockid</a:t>
            </a:r>
            <a:r>
              <a:rPr lang="en-US" altLang="ko-KR" b="1" dirty="0" smtClean="0">
                <a:latin typeface="Courier New" panose="02070309020205020404" pitchFamily="49" charset="0"/>
                <a:cs typeface="Courier New" panose="02070309020205020404" pitchFamily="49" charset="0"/>
              </a:rPr>
              <a:t> == </a:t>
            </a:r>
            <a:r>
              <a:rPr lang="en-US" altLang="ko-KR" b="1" dirty="0" err="1" smtClean="0">
                <a:latin typeface="Courier New" panose="02070309020205020404" pitchFamily="49" charset="0"/>
                <a:cs typeface="Courier New" panose="02070309020205020404" pitchFamily="49" charset="0"/>
              </a:rPr>
              <a:t>lsock</a:t>
            </a:r>
            <a:r>
              <a:rPr lang="en-US" altLang="ko-KR" b="1" dirty="0" smtClean="0">
                <a:latin typeface="Courier New" panose="02070309020205020404" pitchFamily="49" charset="0"/>
                <a:cs typeface="Courier New" panose="02070309020205020404" pitchFamily="49" charset="0"/>
              </a:rPr>
              <a:t>) {</a:t>
            </a:r>
          </a:p>
          <a:p>
            <a:pPr>
              <a:spcBef>
                <a:spcPts val="0"/>
              </a:spcBef>
            </a:pPr>
            <a:r>
              <a:rPr lang="en-US" altLang="ko-KR" b="1" dirty="0" smtClean="0">
                <a:latin typeface="Courier New" panose="02070309020205020404" pitchFamily="49" charset="0"/>
                <a:cs typeface="Courier New" panose="02070309020205020404" pitchFamily="49" charset="0"/>
              </a:rPr>
              <a:t>				sock = accept(</a:t>
            </a:r>
            <a:r>
              <a:rPr lang="en-US" altLang="ko-KR" b="1" dirty="0" err="1" smtClean="0">
                <a:latin typeface="Courier New" panose="02070309020205020404" pitchFamily="49" charset="0"/>
                <a:cs typeface="Courier New" panose="02070309020205020404" pitchFamily="49" charset="0"/>
              </a:rPr>
              <a:t>lsock</a:t>
            </a:r>
            <a:r>
              <a:rPr lang="en-US" altLang="ko-KR" b="1" dirty="0" smtClean="0">
                <a:latin typeface="Courier New" panose="02070309020205020404" pitchFamily="49" charset="0"/>
                <a:cs typeface="Courier New" panose="02070309020205020404" pitchFamily="49" charset="0"/>
              </a:rPr>
              <a:t>, NULL, NULL);</a:t>
            </a:r>
          </a:p>
          <a:p>
            <a:pPr>
              <a:spcBef>
                <a:spcPts val="0"/>
              </a:spcBef>
            </a:pPr>
            <a:r>
              <a:rPr lang="en-US" altLang="ko-KR" sz="1425" b="1" dirty="0" smtClean="0">
                <a:latin typeface="Courier New" panose="02070309020205020404" pitchFamily="49" charset="0"/>
                <a:cs typeface="Courier New" panose="02070309020205020404" pitchFamily="49" charset="0"/>
              </a:rPr>
              <a:t>				</a:t>
            </a:r>
            <a:r>
              <a:rPr lang="en-US" altLang="ko-KR" b="1" dirty="0" smtClean="0">
                <a:latin typeface="Courier New" panose="02070309020205020404" pitchFamily="49" charset="0"/>
                <a:cs typeface="Courier New" panose="02070309020205020404" pitchFamily="49" charset="0"/>
              </a:rPr>
              <a:t>...</a:t>
            </a:r>
            <a:endParaRPr lang="en-US" altLang="ko-KR" sz="1425" b="1" dirty="0" smtClean="0">
              <a:latin typeface="Courier New" panose="02070309020205020404" pitchFamily="49" charset="0"/>
              <a:cs typeface="Courier New" panose="02070309020205020404" pitchFamily="49" charset="0"/>
            </a:endParaRPr>
          </a:p>
          <a:p>
            <a:pPr>
              <a:spcBef>
                <a:spcPts val="0"/>
              </a:spcBef>
            </a:pPr>
            <a:r>
              <a:rPr lang="en-US" altLang="ko-KR" b="1" dirty="0" smtClean="0">
                <a:latin typeface="Courier New" panose="02070309020205020404" pitchFamily="49" charset="0"/>
                <a:cs typeface="Courier New" panose="02070309020205020404" pitchFamily="49" charset="0"/>
              </a:rPr>
              <a:t>			} else if (events[</a:t>
            </a:r>
            <a:r>
              <a:rPr lang="en-US" altLang="ko-KR" b="1" dirty="0" err="1" smtClean="0">
                <a:latin typeface="Courier New" panose="02070309020205020404" pitchFamily="49" charset="0"/>
                <a:cs typeface="Courier New" panose="02070309020205020404" pitchFamily="49" charset="0"/>
              </a:rPr>
              <a:t>i</a:t>
            </a:r>
            <a:r>
              <a:rPr lang="en-US" altLang="ko-KR" b="1" dirty="0" smtClean="0">
                <a:latin typeface="Courier New" panose="02070309020205020404" pitchFamily="49" charset="0"/>
                <a:cs typeface="Courier New" panose="02070309020205020404" pitchFamily="49" charset="0"/>
              </a:rPr>
              <a:t>].events == EPOLLIN) {</a:t>
            </a:r>
          </a:p>
          <a:p>
            <a:pPr>
              <a:spcBef>
                <a:spcPts val="0"/>
              </a:spcBef>
            </a:pPr>
            <a:r>
              <a:rPr lang="en-US" altLang="ko-KR" b="1" dirty="0" smtClean="0">
                <a:latin typeface="Courier New" panose="02070309020205020404" pitchFamily="49" charset="0"/>
                <a:cs typeface="Courier New" panose="02070309020205020404" pitchFamily="49" charset="0"/>
              </a:rPr>
              <a:t>				read(...);</a:t>
            </a:r>
          </a:p>
          <a:p>
            <a:pPr>
              <a:spcBef>
                <a:spcPts val="0"/>
              </a:spcBef>
            </a:pPr>
            <a:r>
              <a:rPr lang="en-US" altLang="ko-KR" sz="1425" b="1" dirty="0" smtClean="0">
                <a:latin typeface="Courier New" panose="02070309020205020404" pitchFamily="49" charset="0"/>
                <a:cs typeface="Courier New" panose="02070309020205020404" pitchFamily="49" charset="0"/>
              </a:rPr>
              <a:t>				</a:t>
            </a:r>
            <a:r>
              <a:rPr lang="en-US" altLang="ko-KR" b="1" dirty="0" smtClean="0">
                <a:latin typeface="Courier New" panose="02070309020205020404" pitchFamily="49" charset="0"/>
                <a:cs typeface="Courier New" panose="02070309020205020404" pitchFamily="49" charset="0"/>
              </a:rPr>
              <a:t>...</a:t>
            </a:r>
            <a:endParaRPr lang="en-US" altLang="ko-KR" sz="1425" b="1" dirty="0" smtClean="0">
              <a:latin typeface="Courier New" panose="02070309020205020404" pitchFamily="49" charset="0"/>
              <a:cs typeface="Courier New" panose="02070309020205020404" pitchFamily="49" charset="0"/>
            </a:endParaRPr>
          </a:p>
          <a:p>
            <a:pPr>
              <a:spcBef>
                <a:spcPts val="0"/>
              </a:spcBef>
            </a:pPr>
            <a:r>
              <a:rPr lang="en-US" altLang="ko-KR" b="1" dirty="0" smtClean="0">
                <a:latin typeface="Courier New" panose="02070309020205020404" pitchFamily="49" charset="0"/>
                <a:cs typeface="Courier New" panose="02070309020205020404" pitchFamily="49" charset="0"/>
              </a:rPr>
              <a:t>			}</a:t>
            </a:r>
            <a:endParaRPr lang="en-US" altLang="ko-KR" b="1" dirty="0">
              <a:latin typeface="Courier New" panose="02070309020205020404" pitchFamily="49" charset="0"/>
              <a:cs typeface="Courier New" panose="02070309020205020404" pitchFamily="49" charset="0"/>
            </a:endParaRPr>
          </a:p>
          <a:p>
            <a:pPr>
              <a:spcBef>
                <a:spcPts val="0"/>
              </a:spcBef>
            </a:pPr>
            <a:r>
              <a:rPr lang="en-US" altLang="ko-KR" b="1" dirty="0" smtClean="0">
                <a:latin typeface="Courier New" panose="02070309020205020404" pitchFamily="49" charset="0"/>
                <a:cs typeface="Courier New" panose="02070309020205020404" pitchFamily="49" charset="0"/>
              </a:rPr>
              <a:t>		} </a:t>
            </a:r>
            <a:endParaRPr lang="en-US" altLang="ko-KR" b="1" dirty="0">
              <a:latin typeface="Courier New" panose="02070309020205020404" pitchFamily="49" charset="0"/>
              <a:cs typeface="Courier New" panose="02070309020205020404" pitchFamily="49" charset="0"/>
            </a:endParaRPr>
          </a:p>
          <a:p>
            <a:pPr>
              <a:spcBef>
                <a:spcPts val="0"/>
              </a:spcBef>
            </a:pPr>
            <a:r>
              <a:rPr lang="en-US" altLang="ko-KR" b="1" dirty="0" smtClean="0">
                <a:latin typeface="Courier New" panose="02070309020205020404" pitchFamily="49" charset="0"/>
                <a:cs typeface="Courier New" panose="02070309020205020404" pitchFamily="49" charset="0"/>
              </a:rPr>
              <a:t>	}</a:t>
            </a:r>
          </a:p>
          <a:p>
            <a:pPr>
              <a:spcBef>
                <a:spcPts val="0"/>
              </a:spcBef>
            </a:pPr>
            <a:r>
              <a:rPr lang="en-US" altLang="ko-KR" b="1" dirty="0" smtClean="0">
                <a:latin typeface="Courier New" panose="02070309020205020404" pitchFamily="49" charset="0"/>
                <a:cs typeface="Courier New" panose="02070309020205020404" pitchFamily="49" charset="0"/>
              </a:rPr>
              <a:t>}</a:t>
            </a:r>
            <a:endParaRPr lang="ko-KR" altLang="en-US" dirty="0"/>
          </a:p>
        </p:txBody>
      </p:sp>
    </p:spTree>
    <p:extLst>
      <p:ext uri="{BB962C8B-B14F-4D97-AF65-F5344CB8AC3E}">
        <p14:creationId xmlns:p14="http://schemas.microsoft.com/office/powerpoint/2010/main" val="232183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7" end="1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8" end="1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9" end="1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20" end="2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21" end="2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22" end="2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23" end="2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24" end="2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25" end="2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26" end="2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27" end="2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28" end="28"/>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29" end="29"/>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30" end="3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31" end="3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Sample Client </a:t>
            </a:r>
            <a:r>
              <a:rPr lang="en-US" altLang="ko-KR" dirty="0"/>
              <a:t>C</a:t>
            </a:r>
            <a:r>
              <a:rPr lang="en-US" altLang="ko-KR" dirty="0" smtClean="0"/>
              <a:t>ode</a:t>
            </a:r>
            <a:endParaRPr lang="ko-KR" altLang="en-US" dirty="0"/>
          </a:p>
        </p:txBody>
      </p:sp>
      <p:sp>
        <p:nvSpPr>
          <p:cNvPr id="3" name="슬라이드 번호 개체 틀 2"/>
          <p:cNvSpPr>
            <a:spLocks noGrp="1"/>
          </p:cNvSpPr>
          <p:nvPr>
            <p:ph type="sldNum" sz="quarter" idx="12"/>
          </p:nvPr>
        </p:nvSpPr>
        <p:spPr/>
        <p:txBody>
          <a:bodyPr/>
          <a:lstStyle/>
          <a:p>
            <a:fld id="{9CC2917A-A0FC-4C1D-A82C-ACFA6652F6EB}" type="slidenum">
              <a:rPr lang="ko-KR" altLang="en-US" smtClean="0"/>
              <a:pPr/>
              <a:t>35</a:t>
            </a:fld>
            <a:endParaRPr lang="ko-KR" altLang="en-US"/>
          </a:p>
        </p:txBody>
      </p:sp>
      <p:sp>
        <p:nvSpPr>
          <p:cNvPr id="4" name="내용 개체 틀 3"/>
          <p:cNvSpPr>
            <a:spLocks noGrp="1"/>
          </p:cNvSpPr>
          <p:nvPr>
            <p:ph idx="1"/>
          </p:nvPr>
        </p:nvSpPr>
        <p:spPr>
          <a:xfrm>
            <a:off x="1529862" y="974992"/>
            <a:ext cx="6172200" cy="3614593"/>
          </a:xfrm>
          <a:solidFill>
            <a:srgbClr val="FFFFCC"/>
          </a:solidFill>
          <a:ln w="19050">
            <a:solidFill>
              <a:schemeClr val="tx1"/>
            </a:solidFill>
          </a:ln>
          <a:effectLst>
            <a:outerShdw blurRad="50800" dist="38100" dir="2700000" algn="tl" rotWithShape="0">
              <a:prstClr val="black">
                <a:alpha val="40000"/>
              </a:prstClr>
            </a:outerShdw>
          </a:effectLst>
        </p:spPr>
        <p:txBody>
          <a:bodyPr>
            <a:noAutofit/>
          </a:bodyPr>
          <a:lstStyle/>
          <a:p>
            <a:r>
              <a:rPr lang="en-US" altLang="ko-KR" sz="975" b="1" dirty="0">
                <a:solidFill>
                  <a:srgbClr val="FF00FF"/>
                </a:solidFill>
                <a:latin typeface="Courier New" panose="02070309020205020404" pitchFamily="49" charset="0"/>
                <a:cs typeface="Courier New" panose="02070309020205020404" pitchFamily="49" charset="0"/>
              </a:rPr>
              <a:t>static</a:t>
            </a:r>
            <a:r>
              <a:rPr lang="en-US" altLang="ko-KR" sz="975" b="1" dirty="0">
                <a:latin typeface="Courier New" panose="02070309020205020404" pitchFamily="49" charset="0"/>
                <a:cs typeface="Courier New" panose="02070309020205020404" pitchFamily="49" charset="0"/>
              </a:rPr>
              <a:t> </a:t>
            </a:r>
            <a:r>
              <a:rPr lang="en-US" altLang="ko-KR" sz="975" b="1" dirty="0">
                <a:solidFill>
                  <a:srgbClr val="C00000"/>
                </a:solidFill>
                <a:latin typeface="Courier New" panose="02070309020205020404" pitchFamily="49" charset="0"/>
                <a:cs typeface="Courier New" panose="02070309020205020404" pitchFamily="49" charset="0"/>
              </a:rPr>
              <a:t>void </a:t>
            </a:r>
            <a:r>
              <a:rPr lang="en-US" altLang="ko-KR" sz="975" b="1" dirty="0" err="1" smtClean="0">
                <a:solidFill>
                  <a:srgbClr val="0070C0"/>
                </a:solidFill>
                <a:latin typeface="Courier New" panose="02070309020205020404" pitchFamily="49" charset="0"/>
                <a:cs typeface="Courier New" panose="02070309020205020404" pitchFamily="49" charset="0"/>
              </a:rPr>
              <a:t>thread_init</a:t>
            </a:r>
            <a:r>
              <a:rPr lang="en-US" altLang="ko-KR" sz="975" b="1" dirty="0" smtClean="0">
                <a:latin typeface="Courier New" panose="02070309020205020404" pitchFamily="49" charset="0"/>
                <a:cs typeface="Courier New" panose="02070309020205020404" pitchFamily="49" charset="0"/>
              </a:rPr>
              <a:t>(</a:t>
            </a:r>
            <a:r>
              <a:rPr lang="en-US" altLang="ko-KR" sz="975" b="1" dirty="0" err="1" smtClean="0">
                <a:solidFill>
                  <a:srgbClr val="C00000"/>
                </a:solidFill>
                <a:latin typeface="Courier New" panose="02070309020205020404" pitchFamily="49" charset="0"/>
                <a:cs typeface="Courier New" panose="02070309020205020404" pitchFamily="49" charset="0"/>
              </a:rPr>
              <a:t>ctx_t</a:t>
            </a:r>
            <a:r>
              <a:rPr lang="en-US" altLang="ko-KR" sz="975" b="1" dirty="0" smtClean="0">
                <a:latin typeface="Courier New" panose="02070309020205020404" pitchFamily="49" charset="0"/>
                <a:cs typeface="Courier New" panose="02070309020205020404" pitchFamily="49" charset="0"/>
              </a:rPr>
              <a:t> </a:t>
            </a:r>
            <a:r>
              <a:rPr lang="en-US" altLang="ko-KR" sz="975" b="1" dirty="0" err="1" smtClean="0">
                <a:latin typeface="Courier New" panose="02070309020205020404" pitchFamily="49" charset="0"/>
                <a:cs typeface="Courier New" panose="02070309020205020404" pitchFamily="49" charset="0"/>
              </a:rPr>
              <a:t>mctx</a:t>
            </a:r>
            <a:r>
              <a:rPr lang="en-US" altLang="ko-KR" sz="975" b="1" dirty="0">
                <a:latin typeface="Courier New" panose="02070309020205020404" pitchFamily="49" charset="0"/>
                <a:cs typeface="Courier New" panose="02070309020205020404" pitchFamily="49" charset="0"/>
              </a:rPr>
              <a:t>)</a:t>
            </a:r>
          </a:p>
          <a:p>
            <a:pPr>
              <a:spcBef>
                <a:spcPts val="0"/>
              </a:spcBef>
            </a:pPr>
            <a:r>
              <a:rPr lang="en-US" altLang="ko-KR" sz="975" b="1" dirty="0" smtClean="0">
                <a:latin typeface="Courier New" panose="02070309020205020404" pitchFamily="49" charset="0"/>
                <a:cs typeface="Courier New" panose="02070309020205020404" pitchFamily="49" charset="0"/>
              </a:rPr>
              <a:t>{</a:t>
            </a:r>
            <a:endParaRPr lang="en-US" altLang="ko-KR" sz="975" b="1" dirty="0" smtClean="0">
              <a:solidFill>
                <a:srgbClr val="00B050"/>
              </a:solidFill>
              <a:latin typeface="Courier New" panose="02070309020205020404" pitchFamily="49" charset="0"/>
              <a:cs typeface="Courier New" panose="02070309020205020404" pitchFamily="49" charset="0"/>
            </a:endParaRPr>
          </a:p>
          <a:p>
            <a:pPr>
              <a:spcBef>
                <a:spcPts val="0"/>
              </a:spcBef>
            </a:pPr>
            <a:r>
              <a:rPr lang="en-US" altLang="ko-KR" sz="975" b="1" dirty="0" smtClean="0">
                <a:solidFill>
                  <a:srgbClr val="C00000"/>
                </a:solidFill>
                <a:latin typeface="Courier New" panose="02070309020205020404" pitchFamily="49" charset="0"/>
                <a:cs typeface="Courier New" panose="02070309020205020404" pitchFamily="49" charset="0"/>
              </a:rPr>
              <a:t>	</a:t>
            </a:r>
            <a:r>
              <a:rPr lang="en-US" altLang="ko-KR" sz="975" b="1" dirty="0" err="1" smtClean="0">
                <a:solidFill>
                  <a:srgbClr val="C00000"/>
                </a:solidFill>
                <a:latin typeface="Courier New" panose="02070309020205020404" pitchFamily="49" charset="0"/>
                <a:cs typeface="Courier New" panose="02070309020205020404" pitchFamily="49" charset="0"/>
              </a:rPr>
              <a:t>int</a:t>
            </a:r>
            <a:r>
              <a:rPr lang="en-US" altLang="ko-KR" sz="975" b="1" dirty="0" smtClean="0">
                <a:latin typeface="Courier New" panose="02070309020205020404" pitchFamily="49" charset="0"/>
                <a:cs typeface="Courier New" panose="02070309020205020404" pitchFamily="49" charset="0"/>
              </a:rPr>
              <a:t> </a:t>
            </a:r>
            <a:r>
              <a:rPr lang="en-US" altLang="ko-KR" sz="975" b="1" dirty="0">
                <a:latin typeface="Courier New" panose="02070309020205020404" pitchFamily="49" charset="0"/>
                <a:cs typeface="Courier New" panose="02070309020205020404" pitchFamily="49" charset="0"/>
              </a:rPr>
              <a:t>sock, </a:t>
            </a:r>
            <a:r>
              <a:rPr lang="en-US" altLang="ko-KR" sz="975" b="1" dirty="0" err="1">
                <a:latin typeface="Courier New" panose="02070309020205020404" pitchFamily="49" charset="0"/>
                <a:cs typeface="Courier New" panose="02070309020205020404" pitchFamily="49" charset="0"/>
              </a:rPr>
              <a:t>lsock</a:t>
            </a:r>
            <a:r>
              <a:rPr lang="en-US" altLang="ko-KR" sz="975" b="1" dirty="0">
                <a:latin typeface="Courier New" panose="02070309020205020404" pitchFamily="49" charset="0"/>
                <a:cs typeface="Courier New" panose="02070309020205020404" pitchFamily="49" charset="0"/>
              </a:rPr>
              <a:t>, ep, </a:t>
            </a:r>
            <a:r>
              <a:rPr lang="en-US" altLang="ko-KR" sz="975" b="1" dirty="0" err="1">
                <a:latin typeface="Courier New" panose="02070309020205020404" pitchFamily="49" charset="0"/>
                <a:cs typeface="Courier New" panose="02070309020205020404" pitchFamily="49" charset="0"/>
              </a:rPr>
              <a:t>i</a:t>
            </a:r>
            <a:r>
              <a:rPr lang="en-US" altLang="ko-KR" sz="975" b="1" dirty="0">
                <a:latin typeface="Courier New" panose="02070309020205020404" pitchFamily="49" charset="0"/>
                <a:cs typeface="Courier New" panose="02070309020205020404" pitchFamily="49" charset="0"/>
              </a:rPr>
              <a:t>; </a:t>
            </a:r>
            <a:r>
              <a:rPr lang="en-US" altLang="ko-KR" sz="975" b="1" dirty="0">
                <a:solidFill>
                  <a:srgbClr val="00B050"/>
                </a:solidFill>
                <a:latin typeface="Courier New" panose="02070309020205020404" pitchFamily="49" charset="0"/>
                <a:cs typeface="Courier New" panose="02070309020205020404" pitchFamily="49" charset="0"/>
              </a:rPr>
              <a:t>/* </a:t>
            </a:r>
            <a:r>
              <a:rPr lang="en-US" altLang="ko-KR" sz="975" b="1" dirty="0" err="1">
                <a:solidFill>
                  <a:srgbClr val="00B050"/>
                </a:solidFill>
                <a:latin typeface="Courier New" panose="02070309020205020404" pitchFamily="49" charset="0"/>
                <a:cs typeface="Courier New" panose="02070309020205020404" pitchFamily="49" charset="0"/>
              </a:rPr>
              <a:t>init</a:t>
            </a:r>
            <a:r>
              <a:rPr lang="en-US" altLang="ko-KR" sz="975" b="1" dirty="0">
                <a:solidFill>
                  <a:srgbClr val="00B050"/>
                </a:solidFill>
                <a:latin typeface="Courier New" panose="02070309020205020404" pitchFamily="49" charset="0"/>
                <a:cs typeface="Courier New" panose="02070309020205020404" pitchFamily="49" charset="0"/>
              </a:rPr>
              <a:t> declarations </a:t>
            </a:r>
            <a:r>
              <a:rPr lang="en-US" altLang="ko-KR" sz="975" b="1" dirty="0" smtClean="0">
                <a:solidFill>
                  <a:srgbClr val="00B050"/>
                </a:solidFill>
                <a:latin typeface="Courier New" panose="02070309020205020404" pitchFamily="49" charset="0"/>
                <a:cs typeface="Courier New" panose="02070309020205020404" pitchFamily="49" charset="0"/>
              </a:rPr>
              <a:t>*/</a:t>
            </a:r>
            <a:endParaRPr lang="en-US" altLang="ko-KR" sz="975" b="1" dirty="0" smtClean="0">
              <a:latin typeface="Courier New" panose="02070309020205020404" pitchFamily="49" charset="0"/>
              <a:cs typeface="Courier New" panose="02070309020205020404" pitchFamily="49" charset="0"/>
            </a:endParaRPr>
          </a:p>
          <a:p>
            <a:pPr>
              <a:spcBef>
                <a:spcPts val="0"/>
              </a:spcBef>
            </a:pPr>
            <a:r>
              <a:rPr lang="en-US" altLang="ko-KR" sz="975" b="1" dirty="0" smtClean="0">
                <a:solidFill>
                  <a:srgbClr val="C00000"/>
                </a:solidFill>
                <a:latin typeface="Courier New" panose="02070309020205020404" pitchFamily="49" charset="0"/>
                <a:cs typeface="Courier New" panose="02070309020205020404" pitchFamily="49" charset="0"/>
              </a:rPr>
              <a:t>	</a:t>
            </a:r>
            <a:r>
              <a:rPr lang="en-US" altLang="ko-KR" sz="975" b="1" dirty="0" err="1" smtClean="0">
                <a:solidFill>
                  <a:srgbClr val="C00000"/>
                </a:solidFill>
                <a:latin typeface="Courier New" panose="02070309020205020404" pitchFamily="49" charset="0"/>
                <a:cs typeface="Courier New" panose="02070309020205020404" pitchFamily="49" charset="0"/>
              </a:rPr>
              <a:t>struct</a:t>
            </a:r>
            <a:r>
              <a:rPr lang="en-US" altLang="ko-KR" sz="975" b="1" dirty="0" smtClean="0">
                <a:solidFill>
                  <a:srgbClr val="C00000"/>
                </a:solidFill>
                <a:latin typeface="Courier New" panose="02070309020205020404" pitchFamily="49" charset="0"/>
                <a:cs typeface="Courier New" panose="02070309020205020404" pitchFamily="49" charset="0"/>
              </a:rPr>
              <a:t> </a:t>
            </a:r>
            <a:r>
              <a:rPr lang="en-US" altLang="ko-KR" sz="975" b="1" dirty="0" err="1">
                <a:solidFill>
                  <a:srgbClr val="C00000"/>
                </a:solidFill>
                <a:latin typeface="Courier New" panose="02070309020205020404" pitchFamily="49" charset="0"/>
                <a:cs typeface="Courier New" panose="02070309020205020404" pitchFamily="49" charset="0"/>
              </a:rPr>
              <a:t>in_addr_t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saddr</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daddr</a:t>
            </a:r>
            <a:r>
              <a:rPr lang="en-US" altLang="ko-KR" sz="975" b="1" dirty="0">
                <a:latin typeface="Courier New" panose="02070309020205020404" pitchFamily="49" charset="0"/>
                <a:cs typeface="Courier New" panose="02070309020205020404" pitchFamily="49" charset="0"/>
              </a:rPr>
              <a:t>; </a:t>
            </a:r>
            <a:r>
              <a:rPr lang="en-US" altLang="ko-KR" sz="975" b="1" dirty="0" err="1">
                <a:solidFill>
                  <a:srgbClr val="C00000"/>
                </a:solidFill>
                <a:latin typeface="Courier New" panose="02070309020205020404" pitchFamily="49" charset="0"/>
                <a:cs typeface="Courier New" panose="02070309020205020404" pitchFamily="49" charset="0"/>
              </a:rPr>
              <a:t>struct</a:t>
            </a:r>
            <a:r>
              <a:rPr lang="en-US" altLang="ko-KR" sz="975" b="1" dirty="0">
                <a:solidFill>
                  <a:srgbClr val="C00000"/>
                </a:solidFill>
                <a:latin typeface="Courier New" panose="02070309020205020404" pitchFamily="49" charset="0"/>
                <a:cs typeface="Courier New" panose="02070309020205020404" pitchFamily="49" charset="0"/>
              </a:rPr>
              <a:t> </a:t>
            </a:r>
            <a:r>
              <a:rPr lang="en-US" altLang="ko-KR" sz="975" b="1" dirty="0" err="1">
                <a:solidFill>
                  <a:srgbClr val="C00000"/>
                </a:solidFill>
                <a:latin typeface="Courier New" panose="02070309020205020404" pitchFamily="49" charset="0"/>
                <a:cs typeface="Courier New" panose="02070309020205020404" pitchFamily="49" charset="0"/>
              </a:rPr>
              <a:t>in_port_t</a:t>
            </a:r>
            <a:r>
              <a:rPr lang="en-US" altLang="ko-KR" sz="975" b="1" dirty="0">
                <a:latin typeface="Courier New" panose="02070309020205020404" pitchFamily="49" charset="0"/>
                <a:cs typeface="Courier New" panose="02070309020205020404" pitchFamily="49" charset="0"/>
              </a:rPr>
              <a:t> sport, </a:t>
            </a:r>
            <a:r>
              <a:rPr lang="en-US" altLang="ko-KR" sz="975" b="1" dirty="0" err="1">
                <a:latin typeface="Courier New" panose="02070309020205020404" pitchFamily="49" charset="0"/>
                <a:cs typeface="Courier New" panose="02070309020205020404" pitchFamily="49" charset="0"/>
              </a:rPr>
              <a:t>dport</a:t>
            </a:r>
            <a:r>
              <a:rPr lang="en-US" altLang="ko-KR" sz="975" b="1" dirty="0">
                <a:latin typeface="Courier New" panose="02070309020205020404" pitchFamily="49" charset="0"/>
                <a:cs typeface="Courier New" panose="02070309020205020404" pitchFamily="49" charset="0"/>
              </a:rPr>
              <a:t>; </a:t>
            </a:r>
            <a:endParaRPr lang="en-US" altLang="ko-KR" sz="975" b="1" dirty="0" smtClean="0">
              <a:latin typeface="Courier New" panose="02070309020205020404" pitchFamily="49" charset="0"/>
              <a:cs typeface="Courier New" panose="02070309020205020404" pitchFamily="49" charset="0"/>
            </a:endParaRPr>
          </a:p>
          <a:p>
            <a:pPr>
              <a:spcBef>
                <a:spcPts val="0"/>
              </a:spcBef>
            </a:pPr>
            <a:r>
              <a:rPr lang="en-US" altLang="ko-KR" sz="975" b="1" dirty="0" smtClean="0">
                <a:solidFill>
                  <a:srgbClr val="C00000"/>
                </a:solidFill>
                <a:latin typeface="Courier New" panose="02070309020205020404" pitchFamily="49" charset="0"/>
                <a:cs typeface="Courier New" panose="02070309020205020404" pitchFamily="49" charset="0"/>
              </a:rPr>
              <a:t>	</a:t>
            </a:r>
            <a:r>
              <a:rPr lang="en-US" altLang="ko-KR" sz="975" b="1" dirty="0" err="1" smtClean="0">
                <a:solidFill>
                  <a:srgbClr val="C00000"/>
                </a:solidFill>
                <a:latin typeface="Courier New" panose="02070309020205020404" pitchFamily="49" charset="0"/>
                <a:cs typeface="Courier New" panose="02070309020205020404" pitchFamily="49" charset="0"/>
              </a:rPr>
              <a:t>struct</a:t>
            </a:r>
            <a:r>
              <a:rPr lang="en-US" altLang="ko-KR" sz="975" b="1" dirty="0" smtClean="0">
                <a:solidFill>
                  <a:srgbClr val="C00000"/>
                </a:solidFill>
                <a:latin typeface="Courier New" panose="02070309020205020404" pitchFamily="49" charset="0"/>
                <a:cs typeface="Courier New" panose="02070309020205020404" pitchFamily="49" charset="0"/>
              </a:rPr>
              <a:t> </a:t>
            </a:r>
            <a:r>
              <a:rPr lang="en-US" altLang="ko-KR" sz="975" b="1" dirty="0" err="1" smtClean="0">
                <a:solidFill>
                  <a:srgbClr val="C00000"/>
                </a:solidFill>
                <a:latin typeface="Courier New" panose="02070309020205020404" pitchFamily="49" charset="0"/>
                <a:cs typeface="Courier New" panose="02070309020205020404" pitchFamily="49" charset="0"/>
              </a:rPr>
              <a:t>epoll_event</a:t>
            </a:r>
            <a:r>
              <a:rPr lang="en-US" altLang="ko-KR" sz="975" b="1" dirty="0" smtClean="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ev</a:t>
            </a:r>
            <a:r>
              <a:rPr lang="en-US" altLang="ko-KR" sz="975" b="1" dirty="0">
                <a:latin typeface="Courier New" panose="02070309020205020404" pitchFamily="49" charset="0"/>
                <a:cs typeface="Courier New" panose="02070309020205020404" pitchFamily="49" charset="0"/>
              </a:rPr>
              <a:t>, events[MAX_EVENTS</a:t>
            </a:r>
            <a:r>
              <a:rPr lang="en-US" altLang="ko-KR" sz="975" b="1" dirty="0" smtClean="0">
                <a:latin typeface="Courier New" panose="02070309020205020404" pitchFamily="49" charset="0"/>
                <a:cs typeface="Courier New" panose="02070309020205020404" pitchFamily="49" charset="0"/>
              </a:rPr>
              <a:t>];</a:t>
            </a:r>
          </a:p>
          <a:p>
            <a:pPr>
              <a:spcBef>
                <a:spcPts val="0"/>
              </a:spcBef>
            </a:pPr>
            <a:r>
              <a:rPr lang="en-US" altLang="ko-KR" sz="975" b="1" dirty="0" smtClean="0">
                <a:latin typeface="Courier New" panose="02070309020205020404" pitchFamily="49" charset="0"/>
                <a:cs typeface="Courier New" panose="02070309020205020404" pitchFamily="49" charset="0"/>
              </a:rPr>
              <a:t>	</a:t>
            </a:r>
            <a:r>
              <a:rPr lang="en-US" altLang="ko-KR" sz="975" b="1" dirty="0" err="1" smtClean="0">
                <a:latin typeface="Courier New" panose="02070309020205020404" pitchFamily="49" charset="0"/>
                <a:cs typeface="Courier New" panose="02070309020205020404" pitchFamily="49" charset="0"/>
              </a:rPr>
              <a:t>saddr</a:t>
            </a:r>
            <a:r>
              <a:rPr lang="en-US" altLang="ko-KR" sz="975" b="1" dirty="0" smtClean="0">
                <a:latin typeface="Courier New" panose="02070309020205020404" pitchFamily="49" charset="0"/>
                <a:cs typeface="Courier New" panose="02070309020205020404" pitchFamily="49" charset="0"/>
              </a:rPr>
              <a:t> </a:t>
            </a:r>
            <a:r>
              <a:rPr lang="en-US" altLang="ko-KR" sz="975" b="1" dirty="0">
                <a:latin typeface="Courier New" panose="02070309020205020404" pitchFamily="49" charset="0"/>
                <a:cs typeface="Courier New" panose="02070309020205020404" pitchFamily="49" charset="0"/>
              </a:rPr>
              <a:t>= INADDR_ANY; </a:t>
            </a:r>
            <a:r>
              <a:rPr lang="en-US" altLang="ko-KR" sz="975" b="1" dirty="0" err="1">
                <a:latin typeface="Courier New" panose="02070309020205020404" pitchFamily="49" charset="0"/>
                <a:cs typeface="Courier New" panose="02070309020205020404" pitchFamily="49" charset="0"/>
              </a:rPr>
              <a:t>daddr</a:t>
            </a:r>
            <a:r>
              <a:rPr lang="en-US" altLang="ko-KR" sz="975" b="1" dirty="0">
                <a:latin typeface="Courier New" panose="02070309020205020404" pitchFamily="49" charset="0"/>
                <a:cs typeface="Courier New" panose="02070309020205020404" pitchFamily="49" charset="0"/>
              </a:rPr>
              <a:t> = </a:t>
            </a:r>
            <a:r>
              <a:rPr lang="en-US" altLang="ko-KR" sz="975" b="1" dirty="0" err="1">
                <a:latin typeface="Courier New" panose="02070309020205020404" pitchFamily="49" charset="0"/>
                <a:cs typeface="Courier New" panose="02070309020205020404" pitchFamily="49" charset="0"/>
              </a:rPr>
              <a:t>inet_addr</a:t>
            </a:r>
            <a:r>
              <a:rPr lang="en-US" altLang="ko-KR" sz="975" b="1" dirty="0">
                <a:latin typeface="Courier New" panose="02070309020205020404" pitchFamily="49" charset="0"/>
                <a:cs typeface="Courier New" panose="02070309020205020404" pitchFamily="49" charset="0"/>
              </a:rPr>
              <a:t>(DHOST_IP</a:t>
            </a:r>
            <a:r>
              <a:rPr lang="en-US" altLang="ko-KR" sz="975" b="1" dirty="0" smtClean="0">
                <a:latin typeface="Courier New" panose="02070309020205020404" pitchFamily="49" charset="0"/>
                <a:cs typeface="Courier New" panose="02070309020205020404" pitchFamily="49" charset="0"/>
              </a:rPr>
              <a:t>);</a:t>
            </a:r>
          </a:p>
          <a:p>
            <a:pPr>
              <a:spcBef>
                <a:spcPts val="0"/>
              </a:spcBef>
            </a:pPr>
            <a:r>
              <a:rPr lang="en-US" altLang="ko-KR" sz="975" b="1" dirty="0" smtClean="0">
                <a:latin typeface="Courier New" panose="02070309020205020404" pitchFamily="49" charset="0"/>
                <a:cs typeface="Courier New" panose="02070309020205020404" pitchFamily="49" charset="0"/>
              </a:rPr>
              <a:t>	</a:t>
            </a:r>
            <a:r>
              <a:rPr lang="en-US" altLang="ko-KR" sz="975" b="1" dirty="0" err="1" smtClean="0">
                <a:latin typeface="Courier New" panose="02070309020205020404" pitchFamily="49" charset="0"/>
                <a:cs typeface="Courier New" panose="02070309020205020404" pitchFamily="49" charset="0"/>
              </a:rPr>
              <a:t>dport</a:t>
            </a:r>
            <a:r>
              <a:rPr lang="en-US" altLang="ko-KR" sz="975" b="1" dirty="0" smtClean="0">
                <a:latin typeface="Courier New" panose="02070309020205020404" pitchFamily="49" charset="0"/>
                <a:cs typeface="Courier New" panose="02070309020205020404" pitchFamily="49" charset="0"/>
              </a:rPr>
              <a:t> </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htons</a:t>
            </a:r>
            <a:r>
              <a:rPr lang="en-US" altLang="ko-KR" sz="975" b="1" dirty="0">
                <a:latin typeface="Courier New" panose="02070309020205020404" pitchFamily="49" charset="0"/>
                <a:cs typeface="Courier New" panose="02070309020205020404" pitchFamily="49" charset="0"/>
              </a:rPr>
              <a:t>(80</a:t>
            </a:r>
            <a:r>
              <a:rPr lang="en-US" altLang="ko-KR" sz="975" b="1" dirty="0" smtClean="0">
                <a:latin typeface="Courier New" panose="02070309020205020404" pitchFamily="49" charset="0"/>
                <a:cs typeface="Courier New" panose="02070309020205020404" pitchFamily="49" charset="0"/>
              </a:rPr>
              <a:t>);</a:t>
            </a:r>
          </a:p>
          <a:p>
            <a:pPr>
              <a:spcBef>
                <a:spcPts val="0"/>
              </a:spcBef>
            </a:pPr>
            <a:r>
              <a:rPr lang="en-US" altLang="ko-KR" sz="975" b="1" dirty="0" smtClean="0">
                <a:solidFill>
                  <a:srgbClr val="00B050"/>
                </a:solidFill>
                <a:latin typeface="Courier New" panose="02070309020205020404" pitchFamily="49" charset="0"/>
                <a:cs typeface="Courier New" panose="02070309020205020404" pitchFamily="49" charset="0"/>
              </a:rPr>
              <a:t>	</a:t>
            </a:r>
          </a:p>
          <a:p>
            <a:pPr>
              <a:spcBef>
                <a:spcPts val="0"/>
              </a:spcBef>
            </a:pPr>
            <a:r>
              <a:rPr lang="en-US" altLang="ko-KR" sz="975" b="1" dirty="0">
                <a:solidFill>
                  <a:srgbClr val="00B050"/>
                </a:solidFill>
                <a:latin typeface="Courier New" panose="02070309020205020404" pitchFamily="49" charset="0"/>
                <a:cs typeface="Courier New" panose="02070309020205020404" pitchFamily="49" charset="0"/>
              </a:rPr>
              <a:t>	</a:t>
            </a:r>
            <a:r>
              <a:rPr lang="en-US" altLang="ko-KR" sz="975" b="1" dirty="0" smtClean="0">
                <a:solidFill>
                  <a:srgbClr val="00B050"/>
                </a:solidFill>
                <a:latin typeface="Courier New" panose="02070309020205020404" pitchFamily="49" charset="0"/>
                <a:cs typeface="Courier New" panose="02070309020205020404" pitchFamily="49" charset="0"/>
              </a:rPr>
              <a:t>/* initialize </a:t>
            </a:r>
            <a:r>
              <a:rPr lang="en-US" altLang="ko-KR" sz="975" b="1" dirty="0">
                <a:solidFill>
                  <a:srgbClr val="00B050"/>
                </a:solidFill>
                <a:latin typeface="Courier New" panose="02070309020205020404" pitchFamily="49" charset="0"/>
                <a:cs typeface="Courier New" panose="02070309020205020404" pitchFamily="49" charset="0"/>
              </a:rPr>
              <a:t>per-thread client-port RSS pool </a:t>
            </a:r>
            <a:r>
              <a:rPr lang="en-US" altLang="ko-KR" sz="975" b="1" dirty="0" smtClean="0">
                <a:solidFill>
                  <a:srgbClr val="00B050"/>
                </a:solidFill>
                <a:latin typeface="Courier New" panose="02070309020205020404" pitchFamily="49" charset="0"/>
                <a:cs typeface="Courier New" panose="02070309020205020404" pitchFamily="49" charset="0"/>
              </a:rPr>
              <a:t>*/</a:t>
            </a:r>
          </a:p>
          <a:p>
            <a:pPr>
              <a:spcBef>
                <a:spcPts val="0"/>
              </a:spcBef>
            </a:pPr>
            <a:r>
              <a:rPr lang="en-US" altLang="ko-KR" sz="975" b="1" dirty="0" smtClean="0">
                <a:latin typeface="Courier New" panose="02070309020205020404" pitchFamily="49" charset="0"/>
                <a:cs typeface="Courier New" panose="02070309020205020404" pitchFamily="49" charset="0"/>
              </a:rPr>
              <a:t>	</a:t>
            </a:r>
            <a:r>
              <a:rPr lang="en-US" altLang="ko-KR" sz="975" b="1" dirty="0" err="1" smtClean="0">
                <a:latin typeface="Courier New" panose="02070309020205020404" pitchFamily="49" charset="0"/>
                <a:cs typeface="Courier New" panose="02070309020205020404" pitchFamily="49" charset="0"/>
              </a:rPr>
              <a:t>mtcp_init_rss</a:t>
            </a:r>
            <a:r>
              <a:rPr lang="en-US" altLang="ko-KR" sz="975" b="1" dirty="0" smtClean="0">
                <a:latin typeface="Courier New" panose="02070309020205020404" pitchFamily="49" charset="0"/>
                <a:cs typeface="Courier New" panose="02070309020205020404" pitchFamily="49" charset="0"/>
              </a:rPr>
              <a:t>(</a:t>
            </a:r>
            <a:r>
              <a:rPr lang="en-US" altLang="ko-KR" sz="975" b="1" dirty="0" err="1" smtClean="0">
                <a:latin typeface="Courier New" panose="02070309020205020404" pitchFamily="49" charset="0"/>
                <a:cs typeface="Courier New" panose="02070309020205020404" pitchFamily="49" charset="0"/>
              </a:rPr>
              <a:t>mctx</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saddr</a:t>
            </a:r>
            <a:r>
              <a:rPr lang="en-US" altLang="ko-KR" sz="975" b="1" dirty="0">
                <a:latin typeface="Courier New" panose="02070309020205020404" pitchFamily="49" charset="0"/>
                <a:cs typeface="Courier New" panose="02070309020205020404" pitchFamily="49" charset="0"/>
              </a:rPr>
              <a:t>, 1, </a:t>
            </a:r>
            <a:r>
              <a:rPr lang="en-US" altLang="ko-KR" sz="975" b="1" dirty="0" err="1">
                <a:latin typeface="Courier New" panose="02070309020205020404" pitchFamily="49" charset="0"/>
                <a:cs typeface="Courier New" panose="02070309020205020404" pitchFamily="49" charset="0"/>
              </a:rPr>
              <a:t>daddr</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dport</a:t>
            </a:r>
            <a:r>
              <a:rPr lang="en-US" altLang="ko-KR" sz="975" b="1" dirty="0" smtClean="0">
                <a:latin typeface="Courier New" panose="02070309020205020404" pitchFamily="49" charset="0"/>
                <a:cs typeface="Courier New" panose="02070309020205020404" pitchFamily="49" charset="0"/>
              </a:rPr>
              <a:t>);</a:t>
            </a:r>
          </a:p>
          <a:p>
            <a:pPr>
              <a:spcBef>
                <a:spcPts val="0"/>
              </a:spcBef>
            </a:pPr>
            <a:endParaRPr lang="en-US" altLang="ko-KR" sz="975" b="1" dirty="0" smtClean="0">
              <a:latin typeface="Courier New" panose="02070309020205020404" pitchFamily="49" charset="0"/>
              <a:cs typeface="Courier New" panose="02070309020205020404" pitchFamily="49" charset="0"/>
            </a:endParaRPr>
          </a:p>
          <a:p>
            <a:pPr>
              <a:spcBef>
                <a:spcPts val="0"/>
              </a:spcBef>
            </a:pPr>
            <a:r>
              <a:rPr lang="en-US" altLang="ko-KR" sz="975" b="1" dirty="0" smtClean="0">
                <a:latin typeface="Courier New" panose="02070309020205020404" pitchFamily="49" charset="0"/>
                <a:cs typeface="Courier New" panose="02070309020205020404" pitchFamily="49" charset="0"/>
              </a:rPr>
              <a:t>	ep </a:t>
            </a:r>
            <a:r>
              <a:rPr lang="en-US" altLang="ko-KR" sz="975" b="1" dirty="0">
                <a:latin typeface="Courier New" panose="02070309020205020404" pitchFamily="49" charset="0"/>
                <a:cs typeface="Courier New" panose="02070309020205020404" pitchFamily="49" charset="0"/>
              </a:rPr>
              <a:t>= </a:t>
            </a:r>
            <a:r>
              <a:rPr lang="en-US" altLang="ko-KR" sz="975" b="1" dirty="0" err="1" smtClean="0">
                <a:latin typeface="Courier New" panose="02070309020205020404" pitchFamily="49" charset="0"/>
                <a:cs typeface="Courier New" panose="02070309020205020404" pitchFamily="49" charset="0"/>
              </a:rPr>
              <a:t>epoll_create</a:t>
            </a:r>
            <a:r>
              <a:rPr lang="en-US" altLang="ko-KR" sz="975" b="1" dirty="0" smtClean="0">
                <a:latin typeface="Courier New" panose="02070309020205020404" pitchFamily="49" charset="0"/>
                <a:cs typeface="Courier New" panose="02070309020205020404" pitchFamily="49" charset="0"/>
              </a:rPr>
              <a:t>(MAX_EVENTS);</a:t>
            </a:r>
          </a:p>
          <a:p>
            <a:pPr>
              <a:spcBef>
                <a:spcPts val="0"/>
              </a:spcBef>
            </a:pPr>
            <a:r>
              <a:rPr lang="en-US" altLang="ko-KR" sz="975" b="1" dirty="0" smtClean="0">
                <a:latin typeface="Courier New" panose="02070309020205020404" pitchFamily="49" charset="0"/>
                <a:cs typeface="Courier New" panose="02070309020205020404" pitchFamily="49" charset="0"/>
              </a:rPr>
              <a:t>	while </a:t>
            </a:r>
            <a:r>
              <a:rPr lang="en-US" altLang="ko-KR" sz="975" b="1" dirty="0">
                <a:latin typeface="Courier New" panose="02070309020205020404" pitchFamily="49" charset="0"/>
                <a:cs typeface="Courier New" panose="02070309020205020404" pitchFamily="49" charset="0"/>
              </a:rPr>
              <a:t>(1) </a:t>
            </a:r>
            <a:r>
              <a:rPr lang="en-US" altLang="ko-KR" sz="975" b="1" dirty="0" smtClean="0">
                <a:latin typeface="Courier New" panose="02070309020205020404" pitchFamily="49" charset="0"/>
                <a:cs typeface="Courier New" panose="02070309020205020404" pitchFamily="49" charset="0"/>
              </a:rPr>
              <a:t>{</a:t>
            </a:r>
          </a:p>
          <a:p>
            <a:pPr>
              <a:spcBef>
                <a:spcPts val="0"/>
              </a:spcBef>
            </a:pPr>
            <a:r>
              <a:rPr lang="en-US" altLang="ko-KR" sz="975" b="1" dirty="0" smtClean="0">
                <a:latin typeface="Courier New" panose="02070309020205020404" pitchFamily="49" charset="0"/>
                <a:cs typeface="Courier New" panose="02070309020205020404" pitchFamily="49" charset="0"/>
              </a:rPr>
              <a:t>		if </a:t>
            </a:r>
            <a:r>
              <a:rPr lang="en-US" altLang="ko-KR" sz="975" b="1" dirty="0">
                <a:latin typeface="Courier New" panose="02070309020205020404" pitchFamily="49" charset="0"/>
                <a:cs typeface="Courier New" panose="02070309020205020404" pitchFamily="49" charset="0"/>
              </a:rPr>
              <a:t>(</a:t>
            </a:r>
            <a:r>
              <a:rPr lang="en-US" altLang="ko-KR" sz="975" b="1" dirty="0" err="1">
                <a:latin typeface="Courier New" panose="02070309020205020404" pitchFamily="49" charset="0"/>
                <a:cs typeface="Courier New" panose="02070309020205020404" pitchFamily="49" charset="0"/>
              </a:rPr>
              <a:t>connection_count</a:t>
            </a:r>
            <a:r>
              <a:rPr lang="en-US" altLang="ko-KR" sz="975" b="1" dirty="0">
                <a:latin typeface="Courier New" panose="02070309020205020404" pitchFamily="49" charset="0"/>
                <a:cs typeface="Courier New" panose="02070309020205020404" pitchFamily="49" charset="0"/>
              </a:rPr>
              <a:t> &lt; </a:t>
            </a:r>
            <a:r>
              <a:rPr lang="en-US" altLang="ko-KR" sz="975" b="1" dirty="0" err="1" smtClean="0">
                <a:latin typeface="Courier New" panose="02070309020205020404" pitchFamily="49" charset="0"/>
                <a:cs typeface="Courier New" panose="02070309020205020404" pitchFamily="49" charset="0"/>
              </a:rPr>
              <a:t>conn_thresh</a:t>
            </a:r>
            <a:r>
              <a:rPr lang="en-US" altLang="ko-KR" sz="975" b="1" dirty="0" smtClean="0">
                <a:latin typeface="Courier New" panose="02070309020205020404" pitchFamily="49" charset="0"/>
                <a:cs typeface="Courier New" panose="02070309020205020404" pitchFamily="49" charset="0"/>
              </a:rPr>
              <a:t>)</a:t>
            </a:r>
          </a:p>
          <a:p>
            <a:pPr>
              <a:spcBef>
                <a:spcPts val="0"/>
              </a:spcBef>
            </a:pPr>
            <a:r>
              <a:rPr lang="en-US" altLang="ko-KR" sz="975" b="1" dirty="0" smtClean="0">
                <a:latin typeface="Courier New" panose="02070309020205020404" pitchFamily="49" charset="0"/>
                <a:cs typeface="Courier New" panose="02070309020205020404" pitchFamily="49" charset="0"/>
              </a:rPr>
              <a:t>			</a:t>
            </a:r>
            <a:r>
              <a:rPr lang="en-US" altLang="ko-KR" sz="975" b="1" dirty="0" err="1" smtClean="0">
                <a:latin typeface="Courier New" panose="02070309020205020404" pitchFamily="49" charset="0"/>
                <a:cs typeface="Courier New" panose="02070309020205020404" pitchFamily="49" charset="0"/>
              </a:rPr>
              <a:t>CreateConnection</a:t>
            </a:r>
            <a:r>
              <a:rPr lang="en-US" altLang="ko-KR" sz="975" b="1" dirty="0" smtClean="0">
                <a:latin typeface="Courier New" panose="02070309020205020404" pitchFamily="49" charset="0"/>
                <a:cs typeface="Courier New" panose="02070309020205020404" pitchFamily="49" charset="0"/>
              </a:rPr>
              <a:t>(</a:t>
            </a:r>
            <a:r>
              <a:rPr lang="en-US" altLang="ko-KR" sz="975" b="1" dirty="0" err="1" smtClean="0">
                <a:latin typeface="Courier New" panose="02070309020205020404" pitchFamily="49" charset="0"/>
                <a:cs typeface="Courier New" panose="02070309020205020404" pitchFamily="49" charset="0"/>
              </a:rPr>
              <a:t>mctx</a:t>
            </a:r>
            <a:r>
              <a:rPr lang="en-US" altLang="ko-KR" sz="975" b="1" dirty="0">
                <a:latin typeface="Courier New" panose="02070309020205020404" pitchFamily="49" charset="0"/>
                <a:cs typeface="Courier New" panose="02070309020205020404" pitchFamily="49" charset="0"/>
              </a:rPr>
              <a:t>, ep); </a:t>
            </a:r>
            <a:r>
              <a:rPr lang="en-US" altLang="ko-KR" sz="975" b="1" dirty="0">
                <a:solidFill>
                  <a:srgbClr val="00B050"/>
                </a:solidFill>
                <a:latin typeface="Courier New" panose="02070309020205020404" pitchFamily="49" charset="0"/>
                <a:cs typeface="Courier New" panose="02070309020205020404" pitchFamily="49" charset="0"/>
              </a:rPr>
              <a:t>/* </a:t>
            </a:r>
            <a:r>
              <a:rPr lang="en-US" altLang="ko-KR" sz="975" b="1" dirty="0" smtClean="0">
                <a:solidFill>
                  <a:srgbClr val="00B050"/>
                </a:solidFill>
                <a:latin typeface="Courier New" panose="02070309020205020404" pitchFamily="49" charset="0"/>
                <a:cs typeface="Courier New" panose="02070309020205020404" pitchFamily="49" charset="0"/>
              </a:rPr>
              <a:t>connect</a:t>
            </a:r>
            <a:r>
              <a:rPr lang="en-US" altLang="ko-KR" sz="975" b="1" dirty="0">
                <a:solidFill>
                  <a:srgbClr val="00B050"/>
                </a:solidFill>
                <a:latin typeface="Courier New" panose="02070309020205020404" pitchFamily="49" charset="0"/>
                <a:cs typeface="Courier New" panose="02070309020205020404" pitchFamily="49" charset="0"/>
              </a:rPr>
              <a:t>() </a:t>
            </a:r>
            <a:r>
              <a:rPr lang="en-US" altLang="ko-KR" sz="975" b="1" dirty="0" smtClean="0">
                <a:solidFill>
                  <a:srgbClr val="00B050"/>
                </a:solidFill>
                <a:latin typeface="Courier New" panose="02070309020205020404" pitchFamily="49" charset="0"/>
                <a:cs typeface="Courier New" panose="02070309020205020404" pitchFamily="49" charset="0"/>
              </a:rPr>
              <a:t>*/</a:t>
            </a:r>
          </a:p>
          <a:p>
            <a:pPr>
              <a:spcBef>
                <a:spcPts val="0"/>
              </a:spcBef>
            </a:pPr>
            <a:r>
              <a:rPr lang="en-US" altLang="ko-KR" sz="975" b="1" dirty="0" smtClean="0">
                <a:solidFill>
                  <a:srgbClr val="C00000"/>
                </a:solidFill>
                <a:latin typeface="Courier New" panose="02070309020205020404" pitchFamily="49" charset="0"/>
                <a:cs typeface="Courier New" panose="02070309020205020404" pitchFamily="49" charset="0"/>
              </a:rPr>
              <a:t>		</a:t>
            </a:r>
            <a:r>
              <a:rPr lang="en-US" altLang="ko-KR" sz="975" b="1" dirty="0" err="1" smtClean="0">
                <a:solidFill>
                  <a:srgbClr val="C00000"/>
                </a:solidFill>
                <a:latin typeface="Courier New" panose="02070309020205020404" pitchFamily="49" charset="0"/>
                <a:cs typeface="Courier New" panose="02070309020205020404" pitchFamily="49" charset="0"/>
              </a:rPr>
              <a:t>int</a:t>
            </a:r>
            <a:r>
              <a:rPr lang="en-US" altLang="ko-KR" sz="975" b="1" dirty="0" smtClean="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nevents</a:t>
            </a:r>
            <a:r>
              <a:rPr lang="en-US" altLang="ko-KR" sz="975" b="1" dirty="0">
                <a:latin typeface="Courier New" panose="02070309020205020404" pitchFamily="49" charset="0"/>
                <a:cs typeface="Courier New" panose="02070309020205020404" pitchFamily="49" charset="0"/>
              </a:rPr>
              <a:t> = </a:t>
            </a:r>
            <a:r>
              <a:rPr lang="en-US" altLang="ko-KR" sz="975" b="1" dirty="0" err="1" smtClean="0">
                <a:latin typeface="Courier New" panose="02070309020205020404" pitchFamily="49" charset="0"/>
                <a:cs typeface="Courier New" panose="02070309020205020404" pitchFamily="49" charset="0"/>
              </a:rPr>
              <a:t>epoll_wait</a:t>
            </a:r>
            <a:r>
              <a:rPr lang="en-US" altLang="ko-KR" sz="975" b="1" dirty="0" smtClean="0">
                <a:latin typeface="Courier New" panose="02070309020205020404" pitchFamily="49" charset="0"/>
                <a:cs typeface="Courier New" panose="02070309020205020404" pitchFamily="49" charset="0"/>
              </a:rPr>
              <a:t>(ep</a:t>
            </a:r>
            <a:r>
              <a:rPr lang="en-US" altLang="ko-KR" sz="975" b="1" dirty="0">
                <a:latin typeface="Courier New" panose="02070309020205020404" pitchFamily="49" charset="0"/>
                <a:cs typeface="Courier New" panose="02070309020205020404" pitchFamily="49" charset="0"/>
              </a:rPr>
              <a:t>, events, MAX_EVENTS, -1</a:t>
            </a:r>
            <a:r>
              <a:rPr lang="en-US" altLang="ko-KR" sz="975" b="1" dirty="0" smtClean="0">
                <a:latin typeface="Courier New" panose="02070309020205020404" pitchFamily="49" charset="0"/>
                <a:cs typeface="Courier New" panose="02070309020205020404" pitchFamily="49" charset="0"/>
              </a:rPr>
              <a:t>);</a:t>
            </a:r>
          </a:p>
          <a:p>
            <a:pPr>
              <a:spcBef>
                <a:spcPts val="0"/>
              </a:spcBef>
            </a:pPr>
            <a:r>
              <a:rPr lang="en-US" altLang="ko-KR" sz="975" b="1" dirty="0" smtClean="0">
                <a:latin typeface="Courier New" panose="02070309020205020404" pitchFamily="49" charset="0"/>
                <a:cs typeface="Courier New" panose="02070309020205020404" pitchFamily="49" charset="0"/>
              </a:rPr>
              <a:t>		for </a:t>
            </a:r>
            <a:r>
              <a:rPr lang="en-US" altLang="ko-KR" sz="975" b="1" dirty="0">
                <a:latin typeface="Courier New" panose="02070309020205020404" pitchFamily="49" charset="0"/>
                <a:cs typeface="Courier New" panose="02070309020205020404" pitchFamily="49" charset="0"/>
              </a:rPr>
              <a:t>(</a:t>
            </a:r>
            <a:r>
              <a:rPr lang="en-US" altLang="ko-KR" sz="975" b="1" dirty="0" err="1">
                <a:latin typeface="Courier New" panose="02070309020205020404" pitchFamily="49" charset="0"/>
                <a:cs typeface="Courier New" panose="02070309020205020404" pitchFamily="49" charset="0"/>
              </a:rPr>
              <a:t>i</a:t>
            </a:r>
            <a:r>
              <a:rPr lang="en-US" altLang="ko-KR" sz="975" b="1" dirty="0">
                <a:latin typeface="Courier New" panose="02070309020205020404" pitchFamily="49" charset="0"/>
                <a:cs typeface="Courier New" panose="02070309020205020404" pitchFamily="49" charset="0"/>
              </a:rPr>
              <a:t> = 0; </a:t>
            </a:r>
            <a:r>
              <a:rPr lang="en-US" altLang="ko-KR" sz="975" b="1" dirty="0" err="1">
                <a:latin typeface="Courier New" panose="02070309020205020404" pitchFamily="49" charset="0"/>
                <a:cs typeface="Courier New" panose="02070309020205020404" pitchFamily="49" charset="0"/>
              </a:rPr>
              <a:t>i</a:t>
            </a:r>
            <a:r>
              <a:rPr lang="en-US" altLang="ko-KR" sz="975" b="1" dirty="0">
                <a:latin typeface="Courier New" panose="02070309020205020404" pitchFamily="49" charset="0"/>
                <a:cs typeface="Courier New" panose="02070309020205020404" pitchFamily="49" charset="0"/>
              </a:rPr>
              <a:t> &lt; </a:t>
            </a:r>
            <a:r>
              <a:rPr lang="en-US" altLang="ko-KR" sz="975" b="1" dirty="0" err="1">
                <a:latin typeface="Courier New" panose="02070309020205020404" pitchFamily="49" charset="0"/>
                <a:cs typeface="Courier New" panose="02070309020205020404" pitchFamily="49" charset="0"/>
              </a:rPr>
              <a:t>nevents</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i</a:t>
            </a:r>
            <a:r>
              <a:rPr lang="en-US" altLang="ko-KR" sz="975" b="1" dirty="0">
                <a:latin typeface="Courier New" panose="02070309020205020404" pitchFamily="49" charset="0"/>
                <a:cs typeface="Courier New" panose="02070309020205020404" pitchFamily="49" charset="0"/>
              </a:rPr>
              <a:t>++) </a:t>
            </a:r>
            <a:r>
              <a:rPr lang="en-US" altLang="ko-KR" sz="975" b="1" dirty="0" smtClean="0">
                <a:latin typeface="Courier New" panose="02070309020205020404" pitchFamily="49" charset="0"/>
                <a:cs typeface="Courier New" panose="02070309020205020404" pitchFamily="49" charset="0"/>
              </a:rPr>
              <a:t>{</a:t>
            </a:r>
          </a:p>
          <a:p>
            <a:pPr>
              <a:spcBef>
                <a:spcPts val="0"/>
              </a:spcBef>
            </a:pPr>
            <a:r>
              <a:rPr lang="en-US" altLang="ko-KR" sz="975" b="1" dirty="0" smtClean="0">
                <a:latin typeface="Courier New" panose="02070309020205020404" pitchFamily="49" charset="0"/>
                <a:cs typeface="Courier New" panose="02070309020205020404" pitchFamily="49" charset="0"/>
              </a:rPr>
              <a:t>			if </a:t>
            </a:r>
            <a:r>
              <a:rPr lang="en-US" altLang="ko-KR" sz="975" b="1" dirty="0">
                <a:latin typeface="Courier New" panose="02070309020205020404" pitchFamily="49" charset="0"/>
                <a:cs typeface="Courier New" panose="02070309020205020404" pitchFamily="49" charset="0"/>
              </a:rPr>
              <a:t>(events[</a:t>
            </a:r>
            <a:r>
              <a:rPr lang="en-US" altLang="ko-KR" sz="975" b="1" dirty="0" err="1">
                <a:latin typeface="Courier New" panose="02070309020205020404" pitchFamily="49" charset="0"/>
                <a:cs typeface="Courier New" panose="02070309020205020404" pitchFamily="49" charset="0"/>
              </a:rPr>
              <a:t>i</a:t>
            </a:r>
            <a:r>
              <a:rPr lang="en-US" altLang="ko-KR" sz="975" b="1" dirty="0">
                <a:latin typeface="Courier New" panose="02070309020205020404" pitchFamily="49" charset="0"/>
                <a:cs typeface="Courier New" panose="02070309020205020404" pitchFamily="49" charset="0"/>
              </a:rPr>
              <a:t>].events &amp; </a:t>
            </a:r>
            <a:r>
              <a:rPr lang="en-US" altLang="ko-KR" sz="975" b="1" dirty="0" smtClean="0">
                <a:latin typeface="Courier New" panose="02070309020205020404" pitchFamily="49" charset="0"/>
                <a:cs typeface="Courier New" panose="02070309020205020404" pitchFamily="49" charset="0"/>
              </a:rPr>
              <a:t>EPOLLIN)</a:t>
            </a:r>
          </a:p>
          <a:p>
            <a:pPr>
              <a:spcBef>
                <a:spcPts val="0"/>
              </a:spcBef>
            </a:pPr>
            <a:r>
              <a:rPr lang="en-US" altLang="ko-KR" sz="975" b="1" dirty="0" smtClean="0">
                <a:latin typeface="Courier New" panose="02070309020205020404" pitchFamily="49" charset="0"/>
                <a:cs typeface="Courier New" panose="02070309020205020404" pitchFamily="49" charset="0"/>
              </a:rPr>
              <a:t>				</a:t>
            </a:r>
            <a:r>
              <a:rPr lang="en-US" altLang="ko-KR" sz="975" b="1" dirty="0" err="1" smtClean="0">
                <a:latin typeface="Courier New" panose="02070309020205020404" pitchFamily="49" charset="0"/>
                <a:cs typeface="Courier New" panose="02070309020205020404" pitchFamily="49" charset="0"/>
              </a:rPr>
              <a:t>HandleReadEvent</a:t>
            </a:r>
            <a:r>
              <a:rPr lang="en-US" altLang="ko-KR" sz="975" b="1" dirty="0">
                <a:latin typeface="Courier New" panose="02070309020205020404" pitchFamily="49" charset="0"/>
                <a:cs typeface="Courier New" panose="02070309020205020404" pitchFamily="49" charset="0"/>
              </a:rPr>
              <a:t>(...); </a:t>
            </a:r>
            <a:r>
              <a:rPr lang="en-US" altLang="ko-KR" sz="975" b="1" dirty="0">
                <a:solidFill>
                  <a:srgbClr val="00B050"/>
                </a:solidFill>
                <a:latin typeface="Courier New" panose="02070309020205020404" pitchFamily="49" charset="0"/>
                <a:cs typeface="Courier New" panose="02070309020205020404" pitchFamily="49" charset="0"/>
              </a:rPr>
              <a:t>/* </a:t>
            </a:r>
            <a:r>
              <a:rPr lang="en-US" altLang="ko-KR" sz="975" b="1" dirty="0" smtClean="0">
                <a:solidFill>
                  <a:srgbClr val="00B050"/>
                </a:solidFill>
                <a:latin typeface="Courier New" panose="02070309020205020404" pitchFamily="49" charset="0"/>
                <a:cs typeface="Courier New" panose="02070309020205020404" pitchFamily="49" charset="0"/>
              </a:rPr>
              <a:t>read</a:t>
            </a:r>
            <a:r>
              <a:rPr lang="en-US" altLang="ko-KR" sz="975" b="1" dirty="0">
                <a:solidFill>
                  <a:srgbClr val="00B050"/>
                </a:solidFill>
                <a:latin typeface="Courier New" panose="02070309020205020404" pitchFamily="49" charset="0"/>
                <a:cs typeface="Courier New" panose="02070309020205020404" pitchFamily="49" charset="0"/>
              </a:rPr>
              <a:t>() </a:t>
            </a:r>
            <a:r>
              <a:rPr lang="en-US" altLang="ko-KR" sz="975" b="1" dirty="0" smtClean="0">
                <a:solidFill>
                  <a:srgbClr val="00B050"/>
                </a:solidFill>
                <a:latin typeface="Courier New" panose="02070309020205020404" pitchFamily="49" charset="0"/>
                <a:cs typeface="Courier New" panose="02070309020205020404" pitchFamily="49" charset="0"/>
              </a:rPr>
              <a:t>*/</a:t>
            </a:r>
          </a:p>
          <a:p>
            <a:pPr>
              <a:spcBef>
                <a:spcPts val="0"/>
              </a:spcBef>
            </a:pPr>
            <a:r>
              <a:rPr lang="en-US" altLang="ko-KR" sz="975" b="1" dirty="0" smtClean="0">
                <a:latin typeface="Courier New" panose="02070309020205020404" pitchFamily="49" charset="0"/>
                <a:cs typeface="Courier New" panose="02070309020205020404" pitchFamily="49" charset="0"/>
              </a:rPr>
              <a:t>			...</a:t>
            </a:r>
            <a:endParaRPr lang="en-US" altLang="ko-KR" sz="975" b="1" dirty="0">
              <a:latin typeface="Courier New" panose="02070309020205020404" pitchFamily="49" charset="0"/>
              <a:cs typeface="Courier New" panose="02070309020205020404" pitchFamily="49" charset="0"/>
            </a:endParaRPr>
          </a:p>
          <a:p>
            <a:pPr>
              <a:spcBef>
                <a:spcPts val="0"/>
              </a:spcBef>
            </a:pPr>
            <a:r>
              <a:rPr lang="en-US" altLang="ko-KR" sz="975" b="1" dirty="0" smtClean="0">
                <a:latin typeface="Courier New" panose="02070309020205020404" pitchFamily="49" charset="0"/>
                <a:cs typeface="Courier New" panose="02070309020205020404" pitchFamily="49" charset="0"/>
              </a:rPr>
              <a:t>		}</a:t>
            </a:r>
          </a:p>
          <a:p>
            <a:pPr>
              <a:spcBef>
                <a:spcPts val="0"/>
              </a:spcBef>
            </a:pPr>
            <a:r>
              <a:rPr lang="en-US" altLang="ko-KR" sz="975" b="1" dirty="0" smtClean="0">
                <a:latin typeface="Courier New" panose="02070309020205020404" pitchFamily="49" charset="0"/>
                <a:cs typeface="Courier New" panose="02070309020205020404" pitchFamily="49" charset="0"/>
              </a:rPr>
              <a:t>	}</a:t>
            </a:r>
          </a:p>
          <a:p>
            <a:pPr>
              <a:spcBef>
                <a:spcPts val="0"/>
              </a:spcBef>
            </a:pPr>
            <a:r>
              <a:rPr lang="en-US" altLang="ko-KR" sz="975" b="1" dirty="0" smtClean="0">
                <a:latin typeface="Courier New" panose="02070309020205020404" pitchFamily="49" charset="0"/>
                <a:cs typeface="Courier New" panose="02070309020205020404" pitchFamily="49" charset="0"/>
              </a:rPr>
              <a:t>}</a:t>
            </a:r>
            <a:endParaRPr lang="ko-KR" altLang="en-US" sz="975" dirty="0"/>
          </a:p>
        </p:txBody>
      </p:sp>
    </p:spTree>
    <p:extLst>
      <p:ext uri="{BB962C8B-B14F-4D97-AF65-F5344CB8AC3E}">
        <p14:creationId xmlns:p14="http://schemas.microsoft.com/office/powerpoint/2010/main" val="18701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7" end="1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8" end="1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9" end="1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20" end="2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mTCP</a:t>
            </a:r>
            <a:r>
              <a:rPr lang="en-US" altLang="ko-KR" dirty="0" smtClean="0"/>
              <a:t> Socket API</a:t>
            </a:r>
            <a:endParaRPr lang="ko-KR" altLang="en-US" dirty="0"/>
          </a:p>
        </p:txBody>
      </p:sp>
      <p:sp>
        <p:nvSpPr>
          <p:cNvPr id="3" name="슬라이드 번호 개체 틀 2"/>
          <p:cNvSpPr>
            <a:spLocks noGrp="1"/>
          </p:cNvSpPr>
          <p:nvPr>
            <p:ph type="sldNum" sz="quarter" idx="12"/>
          </p:nvPr>
        </p:nvSpPr>
        <p:spPr/>
        <p:txBody>
          <a:bodyPr/>
          <a:lstStyle/>
          <a:p>
            <a:fld id="{9CC2917A-A0FC-4C1D-A82C-ACFA6652F6EB}" type="slidenum">
              <a:rPr lang="ko-KR" altLang="en-US" smtClean="0"/>
              <a:pPr/>
              <a:t>36</a:t>
            </a:fld>
            <a:endParaRPr lang="ko-KR" altLang="en-US"/>
          </a:p>
        </p:txBody>
      </p:sp>
      <p:sp>
        <p:nvSpPr>
          <p:cNvPr id="4" name="내용 개체 틀 3"/>
          <p:cNvSpPr>
            <a:spLocks noGrp="1"/>
          </p:cNvSpPr>
          <p:nvPr>
            <p:ph idx="1"/>
          </p:nvPr>
        </p:nvSpPr>
        <p:spPr>
          <a:xfrm>
            <a:off x="1444843" y="991441"/>
            <a:ext cx="6434472" cy="3624520"/>
          </a:xfrm>
          <a:solidFill>
            <a:srgbClr val="FFFFCC"/>
          </a:solidFill>
          <a:ln w="19050">
            <a:solidFill>
              <a:schemeClr val="tx1"/>
            </a:solidFill>
          </a:ln>
          <a:effectLst>
            <a:outerShdw blurRad="50800" dist="38100" dir="2700000" algn="tl" rotWithShape="0">
              <a:prstClr val="black">
                <a:alpha val="40000"/>
              </a:prstClr>
            </a:outerShdw>
          </a:effectLst>
        </p:spPr>
        <p:txBody>
          <a:bodyPr>
            <a:noAutofit/>
          </a:bodyPr>
          <a:lstStyle/>
          <a:p>
            <a:r>
              <a:rPr lang="en-US" altLang="ko-KR" sz="975" b="1" dirty="0">
                <a:solidFill>
                  <a:srgbClr val="00B050"/>
                </a:solidFill>
                <a:latin typeface="Courier New" panose="02070309020205020404" pitchFamily="49" charset="0"/>
                <a:cs typeface="Courier New" panose="02070309020205020404" pitchFamily="49" charset="0"/>
              </a:rPr>
              <a:t>/* configuration file reading */</a:t>
            </a:r>
          </a:p>
          <a:p>
            <a:pPr>
              <a:spcBef>
                <a:spcPts val="0"/>
              </a:spcBef>
            </a:pP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mtcp_init</a:t>
            </a:r>
            <a:r>
              <a:rPr lang="en-US" altLang="ko-KR" sz="975" b="1" dirty="0">
                <a:latin typeface="Courier New" panose="02070309020205020404" pitchFamily="49" charset="0"/>
                <a:cs typeface="Courier New" panose="02070309020205020404" pitchFamily="49" charset="0"/>
              </a:rPr>
              <a:t>(char *</a:t>
            </a:r>
            <a:r>
              <a:rPr lang="en-US" altLang="ko-KR" sz="975" b="1" dirty="0" err="1">
                <a:latin typeface="Courier New" panose="02070309020205020404" pitchFamily="49" charset="0"/>
                <a:cs typeface="Courier New" panose="02070309020205020404" pitchFamily="49" charset="0"/>
              </a:rPr>
              <a:t>config_file</a:t>
            </a:r>
            <a:r>
              <a:rPr lang="en-US" altLang="ko-KR" sz="975" b="1" dirty="0">
                <a:latin typeface="Courier New" panose="02070309020205020404" pitchFamily="49" charset="0"/>
                <a:cs typeface="Courier New" panose="02070309020205020404" pitchFamily="49" charset="0"/>
              </a:rPr>
              <a:t>);</a:t>
            </a:r>
            <a:br>
              <a:rPr lang="en-US" altLang="ko-KR" sz="975" b="1" dirty="0">
                <a:latin typeface="Courier New" panose="02070309020205020404" pitchFamily="49" charset="0"/>
                <a:cs typeface="Courier New" panose="02070309020205020404" pitchFamily="49" charset="0"/>
              </a:rPr>
            </a:br>
            <a:r>
              <a:rPr lang="en-US" altLang="ko-KR" sz="975" b="1" dirty="0">
                <a:latin typeface="Courier New" panose="02070309020205020404" pitchFamily="49" charset="0"/>
                <a:cs typeface="Courier New" panose="02070309020205020404" pitchFamily="49" charset="0"/>
              </a:rPr>
              <a:t>void </a:t>
            </a:r>
            <a:r>
              <a:rPr lang="en-US" altLang="ko-KR" sz="975" b="1" dirty="0" err="1">
                <a:latin typeface="Courier New" panose="02070309020205020404" pitchFamily="49" charset="0"/>
                <a:cs typeface="Courier New" panose="02070309020205020404" pitchFamily="49" charset="0"/>
              </a:rPr>
              <a:t>mtcp_destroy</a:t>
            </a:r>
            <a:r>
              <a:rPr lang="en-US" altLang="ko-KR" sz="975" b="1" dirty="0">
                <a:latin typeface="Courier New" panose="02070309020205020404" pitchFamily="49" charset="0"/>
                <a:cs typeface="Courier New" panose="02070309020205020404" pitchFamily="49" charset="0"/>
              </a:rPr>
              <a:t>();</a:t>
            </a:r>
            <a:br>
              <a:rPr lang="en-US" altLang="ko-KR" sz="975" b="1" dirty="0">
                <a:latin typeface="Courier New" panose="02070309020205020404" pitchFamily="49" charset="0"/>
                <a:cs typeface="Courier New" panose="02070309020205020404" pitchFamily="49" charset="0"/>
              </a:rPr>
            </a:br>
            <a:r>
              <a:rPr lang="en-US" altLang="ko-KR" sz="975" b="1" dirty="0" err="1" smtClean="0">
                <a:latin typeface="Courier New" panose="02070309020205020404" pitchFamily="49" charset="0"/>
                <a:cs typeface="Courier New" panose="02070309020205020404" pitchFamily="49" charset="0"/>
              </a:rPr>
              <a:t>int</a:t>
            </a:r>
            <a:r>
              <a:rPr lang="en-US" altLang="ko-KR" sz="975" b="1" dirty="0" smtClean="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mtcp_getconf</a:t>
            </a:r>
            <a:r>
              <a:rPr lang="en-US" altLang="ko-KR" sz="975" b="1" dirty="0">
                <a:latin typeface="Courier New" panose="02070309020205020404" pitchFamily="49" charset="0"/>
                <a:cs typeface="Courier New" panose="02070309020205020404" pitchFamily="49" charset="0"/>
              </a:rPr>
              <a:t>(</a:t>
            </a:r>
            <a:r>
              <a:rPr lang="en-US" altLang="ko-KR" sz="975" b="1" dirty="0" err="1">
                <a:latin typeface="Courier New" panose="02070309020205020404" pitchFamily="49" charset="0"/>
                <a:cs typeface="Courier New" panose="02070309020205020404" pitchFamily="49" charset="0"/>
              </a:rPr>
              <a:t>struct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mtcp_conf</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conf</a:t>
            </a:r>
            <a:r>
              <a:rPr lang="en-US" altLang="ko-KR" sz="975" b="1" dirty="0">
                <a:latin typeface="Courier New" panose="02070309020205020404" pitchFamily="49" charset="0"/>
                <a:cs typeface="Courier New" panose="02070309020205020404" pitchFamily="49" charset="0"/>
              </a:rPr>
              <a:t>);</a:t>
            </a:r>
            <a:br>
              <a:rPr lang="en-US" altLang="ko-KR" sz="975" b="1" dirty="0">
                <a:latin typeface="Courier New" panose="02070309020205020404" pitchFamily="49" charset="0"/>
                <a:cs typeface="Courier New" panose="02070309020205020404" pitchFamily="49" charset="0"/>
              </a:rPr>
            </a:b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mtcp_setconf</a:t>
            </a:r>
            <a:r>
              <a:rPr lang="en-US" altLang="ko-KR" sz="975" b="1" dirty="0">
                <a:latin typeface="Courier New" panose="02070309020205020404" pitchFamily="49" charset="0"/>
                <a:cs typeface="Courier New" panose="02070309020205020404" pitchFamily="49" charset="0"/>
              </a:rPr>
              <a:t>(</a:t>
            </a:r>
            <a:r>
              <a:rPr lang="en-US" altLang="ko-KR" sz="975" b="1" dirty="0" err="1">
                <a:latin typeface="Courier New" panose="02070309020205020404" pitchFamily="49" charset="0"/>
                <a:cs typeface="Courier New" panose="02070309020205020404" pitchFamily="49" charset="0"/>
              </a:rPr>
              <a:t>const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struct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mtcp_conf</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conf</a:t>
            </a:r>
            <a:r>
              <a:rPr lang="en-US" altLang="ko-KR" sz="975" b="1" dirty="0">
                <a:latin typeface="Courier New" panose="02070309020205020404" pitchFamily="49" charset="0"/>
                <a:cs typeface="Courier New" panose="02070309020205020404" pitchFamily="49" charset="0"/>
              </a:rPr>
              <a:t>);</a:t>
            </a:r>
            <a:br>
              <a:rPr lang="en-US" altLang="ko-KR" sz="975" b="1" dirty="0">
                <a:latin typeface="Courier New" panose="02070309020205020404" pitchFamily="49" charset="0"/>
                <a:cs typeface="Courier New" panose="02070309020205020404" pitchFamily="49" charset="0"/>
              </a:rPr>
            </a:b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mtcp_core_affinitize</a:t>
            </a:r>
            <a:r>
              <a:rPr lang="en-US" altLang="ko-KR" sz="975" b="1" dirty="0">
                <a:latin typeface="Courier New" panose="02070309020205020404" pitchFamily="49" charset="0"/>
                <a:cs typeface="Courier New" panose="02070309020205020404" pitchFamily="49" charset="0"/>
              </a:rPr>
              <a:t>(</a:t>
            </a: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cpu</a:t>
            </a:r>
            <a:r>
              <a:rPr lang="en-US" altLang="ko-KR" sz="975" b="1" dirty="0" smtClean="0">
                <a:latin typeface="Courier New" panose="02070309020205020404" pitchFamily="49" charset="0"/>
                <a:cs typeface="Courier New" panose="02070309020205020404" pitchFamily="49" charset="0"/>
              </a:rPr>
              <a:t>);</a:t>
            </a:r>
          </a:p>
          <a:p>
            <a:pPr>
              <a:spcBef>
                <a:spcPts val="0"/>
              </a:spcBef>
            </a:pPr>
            <a:endParaRPr lang="en-US" altLang="ko-KR" sz="975" b="1" dirty="0" smtClean="0">
              <a:solidFill>
                <a:srgbClr val="00B050"/>
              </a:solidFill>
              <a:latin typeface="Courier New" panose="02070309020205020404" pitchFamily="49" charset="0"/>
              <a:cs typeface="Courier New" panose="02070309020205020404" pitchFamily="49" charset="0"/>
            </a:endParaRPr>
          </a:p>
          <a:p>
            <a:pPr>
              <a:spcBef>
                <a:spcPts val="0"/>
              </a:spcBef>
            </a:pPr>
            <a:r>
              <a:rPr lang="en-US" altLang="ko-KR" sz="975" b="1" dirty="0" smtClean="0">
                <a:solidFill>
                  <a:srgbClr val="00B050"/>
                </a:solidFill>
                <a:latin typeface="Courier New" panose="02070309020205020404" pitchFamily="49" charset="0"/>
                <a:cs typeface="Courier New" panose="02070309020205020404" pitchFamily="49" charset="0"/>
              </a:rPr>
              <a:t>/* </a:t>
            </a:r>
            <a:r>
              <a:rPr lang="en-US" altLang="ko-KR" sz="975" b="1" dirty="0">
                <a:solidFill>
                  <a:srgbClr val="00B050"/>
                </a:solidFill>
                <a:latin typeface="Courier New" panose="02070309020205020404" pitchFamily="49" charset="0"/>
                <a:cs typeface="Courier New" panose="02070309020205020404" pitchFamily="49" charset="0"/>
              </a:rPr>
              <a:t>thread context manipulation </a:t>
            </a:r>
            <a:r>
              <a:rPr lang="en-US" altLang="ko-KR" sz="975" b="1" dirty="0" smtClean="0">
                <a:solidFill>
                  <a:srgbClr val="00B050"/>
                </a:solidFill>
                <a:latin typeface="Courier New" panose="02070309020205020404" pitchFamily="49" charset="0"/>
                <a:cs typeface="Courier New" panose="02070309020205020404" pitchFamily="49" charset="0"/>
              </a:rPr>
              <a:t>*/</a:t>
            </a:r>
          </a:p>
          <a:p>
            <a:pPr>
              <a:spcBef>
                <a:spcPts val="0"/>
              </a:spcBef>
            </a:pPr>
            <a:r>
              <a:rPr lang="en-US" altLang="ko-KR" sz="975" b="1" dirty="0" err="1" smtClean="0">
                <a:latin typeface="Courier New" panose="02070309020205020404" pitchFamily="49" charset="0"/>
                <a:cs typeface="Courier New" panose="02070309020205020404" pitchFamily="49" charset="0"/>
              </a:rPr>
              <a:t>mctx_t</a:t>
            </a:r>
            <a:r>
              <a:rPr lang="en-US" altLang="ko-KR" sz="975" b="1" dirty="0" smtClean="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mtcp_create_context</a:t>
            </a:r>
            <a:r>
              <a:rPr lang="en-US" altLang="ko-KR" sz="975" b="1" dirty="0">
                <a:latin typeface="Courier New" panose="02070309020205020404" pitchFamily="49" charset="0"/>
                <a:cs typeface="Courier New" panose="02070309020205020404" pitchFamily="49" charset="0"/>
              </a:rPr>
              <a:t>(</a:t>
            </a: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cpu</a:t>
            </a:r>
            <a:r>
              <a:rPr lang="en-US" altLang="ko-KR" sz="975" b="1" dirty="0">
                <a:latin typeface="Courier New" panose="02070309020205020404" pitchFamily="49" charset="0"/>
                <a:cs typeface="Courier New" panose="02070309020205020404" pitchFamily="49" charset="0"/>
              </a:rPr>
              <a:t>);</a:t>
            </a:r>
            <a:br>
              <a:rPr lang="en-US" altLang="ko-KR" sz="975" b="1" dirty="0">
                <a:latin typeface="Courier New" panose="02070309020205020404" pitchFamily="49" charset="0"/>
                <a:cs typeface="Courier New" panose="02070309020205020404" pitchFamily="49" charset="0"/>
              </a:rPr>
            </a:br>
            <a:r>
              <a:rPr lang="en-US" altLang="ko-KR" sz="975" b="1" dirty="0">
                <a:latin typeface="Courier New" panose="02070309020205020404" pitchFamily="49" charset="0"/>
                <a:cs typeface="Courier New" panose="02070309020205020404" pitchFamily="49" charset="0"/>
              </a:rPr>
              <a:t>void </a:t>
            </a:r>
            <a:r>
              <a:rPr lang="en-US" altLang="ko-KR" sz="975" b="1" dirty="0" err="1">
                <a:latin typeface="Courier New" panose="02070309020205020404" pitchFamily="49" charset="0"/>
                <a:cs typeface="Courier New" panose="02070309020205020404" pitchFamily="49" charset="0"/>
              </a:rPr>
              <a:t>mtcp_destroy_context</a:t>
            </a:r>
            <a:r>
              <a:rPr lang="en-US" altLang="ko-KR" sz="975" b="1" dirty="0">
                <a:latin typeface="Courier New" panose="02070309020205020404" pitchFamily="49" charset="0"/>
                <a:cs typeface="Courier New" panose="02070309020205020404" pitchFamily="49" charset="0"/>
              </a:rPr>
              <a:t>(</a:t>
            </a:r>
            <a:r>
              <a:rPr lang="en-US" altLang="ko-KR" sz="975" b="1" dirty="0" err="1">
                <a:latin typeface="Courier New" panose="02070309020205020404" pitchFamily="49" charset="0"/>
                <a:cs typeface="Courier New" panose="02070309020205020404" pitchFamily="49" charset="0"/>
              </a:rPr>
              <a:t>mctx_t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mctx</a:t>
            </a:r>
            <a:r>
              <a:rPr lang="en-US" altLang="ko-KR" sz="975" b="1" dirty="0">
                <a:latin typeface="Courier New" panose="02070309020205020404" pitchFamily="49" charset="0"/>
                <a:cs typeface="Courier New" panose="02070309020205020404" pitchFamily="49" charset="0"/>
              </a:rPr>
              <a:t>);</a:t>
            </a:r>
            <a:br>
              <a:rPr lang="en-US" altLang="ko-KR" sz="975" b="1" dirty="0">
                <a:latin typeface="Courier New" panose="02070309020205020404" pitchFamily="49" charset="0"/>
                <a:cs typeface="Courier New" panose="02070309020205020404" pitchFamily="49" charset="0"/>
              </a:rPr>
            </a:br>
            <a:r>
              <a:rPr lang="en-US" altLang="ko-KR" sz="975" b="1" dirty="0" err="1" smtClean="0">
                <a:latin typeface="Courier New" panose="02070309020205020404" pitchFamily="49" charset="0"/>
                <a:cs typeface="Courier New" panose="02070309020205020404" pitchFamily="49" charset="0"/>
              </a:rPr>
              <a:t>typedef</a:t>
            </a:r>
            <a:r>
              <a:rPr lang="en-US" altLang="ko-KR" sz="975" b="1" dirty="0" smtClean="0">
                <a:latin typeface="Courier New" panose="02070309020205020404" pitchFamily="49" charset="0"/>
                <a:cs typeface="Courier New" panose="02070309020205020404" pitchFamily="49" charset="0"/>
              </a:rPr>
              <a:t> </a:t>
            </a:r>
            <a:r>
              <a:rPr lang="en-US" altLang="ko-KR" sz="975" b="1" dirty="0">
                <a:latin typeface="Courier New" panose="02070309020205020404" pitchFamily="49" charset="0"/>
                <a:cs typeface="Courier New" panose="02070309020205020404" pitchFamily="49" charset="0"/>
              </a:rPr>
              <a:t>void (*</a:t>
            </a:r>
            <a:r>
              <a:rPr lang="en-US" altLang="ko-KR" sz="975" b="1" dirty="0" err="1">
                <a:latin typeface="Courier New" panose="02070309020205020404" pitchFamily="49" charset="0"/>
                <a:cs typeface="Courier New" panose="02070309020205020404" pitchFamily="49" charset="0"/>
              </a:rPr>
              <a:t>mtcp_sighandler_t</a:t>
            </a:r>
            <a:r>
              <a:rPr lang="en-US" altLang="ko-KR" sz="975" b="1" dirty="0">
                <a:latin typeface="Courier New" panose="02070309020205020404" pitchFamily="49" charset="0"/>
                <a:cs typeface="Courier New" panose="02070309020205020404" pitchFamily="49" charset="0"/>
              </a:rPr>
              <a:t>)(</a:t>
            </a: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a:t>
            </a:r>
            <a:br>
              <a:rPr lang="en-US" altLang="ko-KR" sz="975" b="1" dirty="0">
                <a:latin typeface="Courier New" panose="02070309020205020404" pitchFamily="49" charset="0"/>
                <a:cs typeface="Courier New" panose="02070309020205020404" pitchFamily="49" charset="0"/>
              </a:rPr>
            </a:br>
            <a:r>
              <a:rPr lang="en-US" altLang="ko-KR" sz="975" b="1" dirty="0" err="1">
                <a:latin typeface="Courier New" panose="02070309020205020404" pitchFamily="49" charset="0"/>
                <a:cs typeface="Courier New" panose="02070309020205020404" pitchFamily="49" charset="0"/>
              </a:rPr>
              <a:t>mtcp_sighandler_t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mtcp_register_signal</a:t>
            </a:r>
            <a:r>
              <a:rPr lang="en-US" altLang="ko-KR" sz="975" b="1" dirty="0">
                <a:latin typeface="Courier New" panose="02070309020205020404" pitchFamily="49" charset="0"/>
                <a:cs typeface="Courier New" panose="02070309020205020404" pitchFamily="49" charset="0"/>
              </a:rPr>
              <a:t>(</a:t>
            </a: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signum</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mtcp_sighandler_t</a:t>
            </a:r>
            <a:r>
              <a:rPr lang="en-US" altLang="ko-KR" sz="975" b="1" dirty="0">
                <a:latin typeface="Courier New" panose="02070309020205020404" pitchFamily="49" charset="0"/>
                <a:cs typeface="Courier New" panose="02070309020205020404" pitchFamily="49" charset="0"/>
              </a:rPr>
              <a:t> handler</a:t>
            </a:r>
            <a:r>
              <a:rPr lang="en-US" altLang="ko-KR" sz="975" b="1" dirty="0" smtClean="0">
                <a:latin typeface="Courier New" panose="02070309020205020404" pitchFamily="49" charset="0"/>
                <a:cs typeface="Courier New" panose="02070309020205020404" pitchFamily="49" charset="0"/>
              </a:rPr>
              <a:t>);</a:t>
            </a:r>
          </a:p>
          <a:p>
            <a:pPr>
              <a:spcBef>
                <a:spcPts val="0"/>
              </a:spcBef>
            </a:pPr>
            <a:endParaRPr lang="en-US" altLang="ko-KR" sz="975" b="1" dirty="0" smtClean="0">
              <a:solidFill>
                <a:srgbClr val="00B050"/>
              </a:solidFill>
              <a:latin typeface="Courier New" panose="02070309020205020404" pitchFamily="49" charset="0"/>
              <a:cs typeface="Courier New" panose="02070309020205020404" pitchFamily="49" charset="0"/>
            </a:endParaRPr>
          </a:p>
          <a:p>
            <a:pPr>
              <a:spcBef>
                <a:spcPts val="0"/>
              </a:spcBef>
            </a:pPr>
            <a:r>
              <a:rPr lang="en-US" altLang="ko-KR" sz="975" b="1" dirty="0" smtClean="0">
                <a:solidFill>
                  <a:srgbClr val="00B050"/>
                </a:solidFill>
                <a:latin typeface="Courier New" panose="02070309020205020404" pitchFamily="49" charset="0"/>
                <a:cs typeface="Courier New" panose="02070309020205020404" pitchFamily="49" charset="0"/>
              </a:rPr>
              <a:t>/* </a:t>
            </a:r>
            <a:r>
              <a:rPr lang="en-US" altLang="ko-KR" sz="975" b="1" dirty="0">
                <a:solidFill>
                  <a:srgbClr val="00B050"/>
                </a:solidFill>
                <a:latin typeface="Courier New" panose="02070309020205020404" pitchFamily="49" charset="0"/>
                <a:cs typeface="Courier New" panose="02070309020205020404" pitchFamily="49" charset="0"/>
              </a:rPr>
              <a:t>pipe, </a:t>
            </a:r>
            <a:r>
              <a:rPr lang="en-US" altLang="ko-KR" sz="975" b="1" dirty="0" err="1">
                <a:solidFill>
                  <a:srgbClr val="00B050"/>
                </a:solidFill>
                <a:latin typeface="Courier New" panose="02070309020205020404" pitchFamily="49" charset="0"/>
                <a:cs typeface="Courier New" panose="02070309020205020404" pitchFamily="49" charset="0"/>
              </a:rPr>
              <a:t>getsock</a:t>
            </a:r>
            <a:r>
              <a:rPr lang="en-US" altLang="ko-KR" sz="975" b="1" dirty="0">
                <a:solidFill>
                  <a:srgbClr val="00B050"/>
                </a:solidFill>
                <a:latin typeface="Courier New" panose="02070309020205020404" pitchFamily="49" charset="0"/>
                <a:cs typeface="Courier New" panose="02070309020205020404" pitchFamily="49" charset="0"/>
              </a:rPr>
              <a:t>/</a:t>
            </a:r>
            <a:r>
              <a:rPr lang="en-US" altLang="ko-KR" sz="975" b="1" dirty="0" err="1">
                <a:solidFill>
                  <a:srgbClr val="00B050"/>
                </a:solidFill>
                <a:latin typeface="Courier New" panose="02070309020205020404" pitchFamily="49" charset="0"/>
                <a:cs typeface="Courier New" panose="02070309020205020404" pitchFamily="49" charset="0"/>
              </a:rPr>
              <a:t>setsockopt</a:t>
            </a:r>
            <a:r>
              <a:rPr lang="en-US" altLang="ko-KR" sz="975" b="1" dirty="0">
                <a:solidFill>
                  <a:srgbClr val="00B050"/>
                </a:solidFill>
                <a:latin typeface="Courier New" panose="02070309020205020404" pitchFamily="49" charset="0"/>
                <a:cs typeface="Courier New" panose="02070309020205020404" pitchFamily="49" charset="0"/>
              </a:rPr>
              <a:t>, set </a:t>
            </a:r>
            <a:r>
              <a:rPr lang="en-US" altLang="ko-KR" sz="975" b="1" dirty="0" err="1">
                <a:solidFill>
                  <a:srgbClr val="00B050"/>
                </a:solidFill>
                <a:latin typeface="Courier New" panose="02070309020205020404" pitchFamily="49" charset="0"/>
                <a:cs typeface="Courier New" panose="02070309020205020404" pitchFamily="49" charset="0"/>
              </a:rPr>
              <a:t>fd</a:t>
            </a:r>
            <a:r>
              <a:rPr lang="en-US" altLang="ko-KR" sz="975" b="1" dirty="0">
                <a:solidFill>
                  <a:srgbClr val="00B050"/>
                </a:solidFill>
                <a:latin typeface="Courier New" panose="02070309020205020404" pitchFamily="49" charset="0"/>
                <a:cs typeface="Courier New" panose="02070309020205020404" pitchFamily="49" charset="0"/>
              </a:rPr>
              <a:t> non-blocking mode */</a:t>
            </a:r>
            <a:r>
              <a:rPr lang="en-US" altLang="ko-KR" sz="975" b="1" dirty="0">
                <a:solidFill>
                  <a:srgbClr val="FF0000"/>
                </a:solidFill>
                <a:latin typeface="Courier New" panose="02070309020205020404" pitchFamily="49" charset="0"/>
                <a:cs typeface="Courier New" panose="02070309020205020404" pitchFamily="49" charset="0"/>
              </a:rPr>
              <a:t/>
            </a:r>
            <a:br>
              <a:rPr lang="en-US" altLang="ko-KR" sz="975" b="1" dirty="0">
                <a:solidFill>
                  <a:srgbClr val="FF0000"/>
                </a:solidFill>
                <a:latin typeface="Courier New" panose="02070309020205020404" pitchFamily="49" charset="0"/>
                <a:cs typeface="Courier New" panose="02070309020205020404" pitchFamily="49" charset="0"/>
              </a:rPr>
            </a:b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mtcp_pipe</a:t>
            </a:r>
            <a:r>
              <a:rPr lang="en-US" altLang="ko-KR" sz="975" b="1" dirty="0">
                <a:latin typeface="Courier New" panose="02070309020205020404" pitchFamily="49" charset="0"/>
                <a:cs typeface="Courier New" panose="02070309020205020404" pitchFamily="49" charset="0"/>
              </a:rPr>
              <a:t>(</a:t>
            </a:r>
            <a:r>
              <a:rPr lang="en-US" altLang="ko-KR" sz="975" b="1" dirty="0" err="1">
                <a:latin typeface="Courier New" panose="02070309020205020404" pitchFamily="49" charset="0"/>
                <a:cs typeface="Courier New" panose="02070309020205020404" pitchFamily="49" charset="0"/>
              </a:rPr>
              <a:t>mctx_t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mctx</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pipeid</a:t>
            </a:r>
            <a:r>
              <a:rPr lang="en-US" altLang="ko-KR" sz="975" b="1" dirty="0">
                <a:latin typeface="Courier New" panose="02070309020205020404" pitchFamily="49" charset="0"/>
                <a:cs typeface="Courier New" panose="02070309020205020404" pitchFamily="49" charset="0"/>
              </a:rPr>
              <a:t>[2]);</a:t>
            </a:r>
            <a:br>
              <a:rPr lang="en-US" altLang="ko-KR" sz="975" b="1" dirty="0">
                <a:latin typeface="Courier New" panose="02070309020205020404" pitchFamily="49" charset="0"/>
                <a:cs typeface="Courier New" panose="02070309020205020404" pitchFamily="49" charset="0"/>
              </a:rPr>
            </a:b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mtcp_getsockopt</a:t>
            </a:r>
            <a:r>
              <a:rPr lang="en-US" altLang="ko-KR" sz="975" b="1" dirty="0">
                <a:latin typeface="Courier New" panose="02070309020205020404" pitchFamily="49" charset="0"/>
                <a:cs typeface="Courier New" panose="02070309020205020404" pitchFamily="49" charset="0"/>
              </a:rPr>
              <a:t>(</a:t>
            </a:r>
            <a:r>
              <a:rPr lang="en-US" altLang="ko-KR" sz="975" b="1" dirty="0" err="1">
                <a:latin typeface="Courier New" panose="02070309020205020404" pitchFamily="49" charset="0"/>
                <a:cs typeface="Courier New" panose="02070309020205020404" pitchFamily="49" charset="0"/>
              </a:rPr>
              <a:t>mctx_t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mctx</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sockid</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level, </a:t>
            </a: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optname</a:t>
            </a:r>
            <a:r>
              <a:rPr lang="en-US" altLang="ko-KR" sz="975" b="1" dirty="0">
                <a:latin typeface="Courier New" panose="02070309020205020404" pitchFamily="49" charset="0"/>
                <a:cs typeface="Courier New" panose="02070309020205020404" pitchFamily="49" charset="0"/>
              </a:rPr>
              <a:t>, void *</a:t>
            </a:r>
            <a:r>
              <a:rPr lang="en-US" altLang="ko-KR" sz="975" b="1" dirty="0" err="1">
                <a:latin typeface="Courier New" panose="02070309020205020404" pitchFamily="49" charset="0"/>
                <a:cs typeface="Courier New" panose="02070309020205020404" pitchFamily="49" charset="0"/>
              </a:rPr>
              <a:t>optval</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socklen_t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optlen</a:t>
            </a:r>
            <a:r>
              <a:rPr lang="en-US" altLang="ko-KR" sz="975" b="1" dirty="0">
                <a:latin typeface="Courier New" panose="02070309020205020404" pitchFamily="49" charset="0"/>
                <a:cs typeface="Courier New" panose="02070309020205020404" pitchFamily="49" charset="0"/>
              </a:rPr>
              <a:t>);</a:t>
            </a:r>
            <a:br>
              <a:rPr lang="en-US" altLang="ko-KR" sz="975" b="1" dirty="0">
                <a:latin typeface="Courier New" panose="02070309020205020404" pitchFamily="49" charset="0"/>
                <a:cs typeface="Courier New" panose="02070309020205020404" pitchFamily="49" charset="0"/>
              </a:rPr>
            </a:b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mtcp_setsockopt</a:t>
            </a:r>
            <a:r>
              <a:rPr lang="en-US" altLang="ko-KR" sz="975" b="1" dirty="0">
                <a:latin typeface="Courier New" panose="02070309020205020404" pitchFamily="49" charset="0"/>
                <a:cs typeface="Courier New" panose="02070309020205020404" pitchFamily="49" charset="0"/>
              </a:rPr>
              <a:t>(</a:t>
            </a:r>
            <a:r>
              <a:rPr lang="en-US" altLang="ko-KR" sz="975" b="1" dirty="0" err="1">
                <a:latin typeface="Courier New" panose="02070309020205020404" pitchFamily="49" charset="0"/>
                <a:cs typeface="Courier New" panose="02070309020205020404" pitchFamily="49" charset="0"/>
              </a:rPr>
              <a:t>mctx_t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mctx</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sockid</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level,  </a:t>
            </a: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optname</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const</a:t>
            </a:r>
            <a:r>
              <a:rPr lang="en-US" altLang="ko-KR" sz="975" b="1" dirty="0">
                <a:latin typeface="Courier New" panose="02070309020205020404" pitchFamily="49" charset="0"/>
                <a:cs typeface="Courier New" panose="02070309020205020404" pitchFamily="49" charset="0"/>
              </a:rPr>
              <a:t> void *</a:t>
            </a:r>
            <a:r>
              <a:rPr lang="en-US" altLang="ko-KR" sz="975" b="1" dirty="0" err="1">
                <a:latin typeface="Courier New" panose="02070309020205020404" pitchFamily="49" charset="0"/>
                <a:cs typeface="Courier New" panose="02070309020205020404" pitchFamily="49" charset="0"/>
              </a:rPr>
              <a:t>optval</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socklen_t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optlen</a:t>
            </a:r>
            <a:r>
              <a:rPr lang="en-US" altLang="ko-KR" sz="975" b="1" dirty="0">
                <a:latin typeface="Courier New" panose="02070309020205020404" pitchFamily="49" charset="0"/>
                <a:cs typeface="Courier New" panose="02070309020205020404" pitchFamily="49" charset="0"/>
              </a:rPr>
              <a:t>);</a:t>
            </a:r>
            <a:br>
              <a:rPr lang="en-US" altLang="ko-KR" sz="975" b="1" dirty="0">
                <a:latin typeface="Courier New" panose="02070309020205020404" pitchFamily="49" charset="0"/>
                <a:cs typeface="Courier New" panose="02070309020205020404" pitchFamily="49" charset="0"/>
              </a:rPr>
            </a:b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mtcp_setsock_nonblock</a:t>
            </a:r>
            <a:r>
              <a:rPr lang="en-US" altLang="ko-KR" sz="975" b="1" dirty="0">
                <a:latin typeface="Courier New" panose="02070309020205020404" pitchFamily="49" charset="0"/>
                <a:cs typeface="Courier New" panose="02070309020205020404" pitchFamily="49" charset="0"/>
              </a:rPr>
              <a:t>(</a:t>
            </a:r>
            <a:r>
              <a:rPr lang="en-US" altLang="ko-KR" sz="975" b="1" dirty="0" err="1">
                <a:latin typeface="Courier New" panose="02070309020205020404" pitchFamily="49" charset="0"/>
                <a:cs typeface="Courier New" panose="02070309020205020404" pitchFamily="49" charset="0"/>
              </a:rPr>
              <a:t>mctx_t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mctx</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sockid</a:t>
            </a:r>
            <a:r>
              <a:rPr lang="en-US" altLang="ko-KR" sz="975" b="1" dirty="0" smtClean="0">
                <a:latin typeface="Courier New" panose="02070309020205020404" pitchFamily="49" charset="0"/>
                <a:cs typeface="Courier New" panose="02070309020205020404" pitchFamily="49" charset="0"/>
              </a:rPr>
              <a:t>);</a:t>
            </a:r>
            <a:endParaRPr lang="en-US" altLang="ko-KR" sz="975" b="1" dirty="0">
              <a:latin typeface="Courier New" panose="02070309020205020404" pitchFamily="49" charset="0"/>
              <a:cs typeface="Courier New" panose="02070309020205020404" pitchFamily="49" charset="0"/>
            </a:endParaRPr>
          </a:p>
          <a:p>
            <a:pPr>
              <a:spcBef>
                <a:spcPts val="0"/>
              </a:spcBef>
            </a:pPr>
            <a:endParaRPr lang="en-US" altLang="ko-KR" sz="975" b="1" dirty="0" smtClean="0">
              <a:solidFill>
                <a:srgbClr val="00B050"/>
              </a:solidFill>
              <a:latin typeface="Courier New" panose="02070309020205020404" pitchFamily="49" charset="0"/>
              <a:cs typeface="Courier New" panose="02070309020205020404" pitchFamily="49" charset="0"/>
            </a:endParaRPr>
          </a:p>
          <a:p>
            <a:pPr>
              <a:spcBef>
                <a:spcPts val="0"/>
              </a:spcBef>
            </a:pPr>
            <a:r>
              <a:rPr lang="en-US" altLang="ko-KR" sz="975" b="1" dirty="0" smtClean="0">
                <a:solidFill>
                  <a:srgbClr val="00B050"/>
                </a:solidFill>
                <a:latin typeface="Courier New" panose="02070309020205020404" pitchFamily="49" charset="0"/>
                <a:cs typeface="Courier New" panose="02070309020205020404" pitchFamily="49" charset="0"/>
              </a:rPr>
              <a:t>/* </a:t>
            </a:r>
            <a:r>
              <a:rPr lang="en-US" altLang="ko-KR" sz="975" b="1" dirty="0" err="1">
                <a:solidFill>
                  <a:srgbClr val="00B050"/>
                </a:solidFill>
                <a:latin typeface="Courier New" panose="02070309020205020404" pitchFamily="49" charset="0"/>
                <a:cs typeface="Courier New" panose="02070309020205020404" pitchFamily="49" charset="0"/>
              </a:rPr>
              <a:t>mtcp_socket_ioctl</a:t>
            </a:r>
            <a:r>
              <a:rPr lang="en-US" altLang="ko-KR" sz="975" b="1" dirty="0">
                <a:solidFill>
                  <a:srgbClr val="00B050"/>
                </a:solidFill>
                <a:latin typeface="Courier New" panose="02070309020205020404" pitchFamily="49" charset="0"/>
                <a:cs typeface="Courier New" panose="02070309020205020404" pitchFamily="49" charset="0"/>
              </a:rPr>
              <a:t>: similar to </a:t>
            </a:r>
            <a:r>
              <a:rPr lang="en-US" altLang="ko-KR" sz="975" b="1" dirty="0" err="1">
                <a:solidFill>
                  <a:srgbClr val="00B050"/>
                </a:solidFill>
                <a:latin typeface="Courier New" panose="02070309020205020404" pitchFamily="49" charset="0"/>
                <a:cs typeface="Courier New" panose="02070309020205020404" pitchFamily="49" charset="0"/>
              </a:rPr>
              <a:t>ioctl</a:t>
            </a:r>
            <a:r>
              <a:rPr lang="en-US" altLang="ko-KR" sz="975" b="1" dirty="0">
                <a:solidFill>
                  <a:srgbClr val="00B050"/>
                </a:solidFill>
                <a:latin typeface="Courier New" panose="02070309020205020404" pitchFamily="49" charset="0"/>
                <a:cs typeface="Courier New" panose="02070309020205020404" pitchFamily="49" charset="0"/>
              </a:rPr>
              <a:t>,  but only FIONREAD is supported currently */</a:t>
            </a:r>
            <a:r>
              <a:rPr lang="en-US" altLang="ko-KR" sz="975" b="1" dirty="0">
                <a:solidFill>
                  <a:srgbClr val="FF0000"/>
                </a:solidFill>
                <a:latin typeface="Courier New" panose="02070309020205020404" pitchFamily="49" charset="0"/>
                <a:cs typeface="Courier New" panose="02070309020205020404" pitchFamily="49" charset="0"/>
              </a:rPr>
              <a:t/>
            </a:r>
            <a:br>
              <a:rPr lang="en-US" altLang="ko-KR" sz="975" b="1" dirty="0">
                <a:solidFill>
                  <a:srgbClr val="FF0000"/>
                </a:solidFill>
                <a:latin typeface="Courier New" panose="02070309020205020404" pitchFamily="49" charset="0"/>
                <a:cs typeface="Courier New" panose="02070309020205020404" pitchFamily="49" charset="0"/>
              </a:rPr>
            </a:b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mtcp_socket_ioctl</a:t>
            </a:r>
            <a:r>
              <a:rPr lang="en-US" altLang="ko-KR" sz="975" b="1" dirty="0">
                <a:latin typeface="Courier New" panose="02070309020205020404" pitchFamily="49" charset="0"/>
                <a:cs typeface="Courier New" panose="02070309020205020404" pitchFamily="49" charset="0"/>
              </a:rPr>
              <a:t>(</a:t>
            </a:r>
            <a:r>
              <a:rPr lang="en-US" altLang="ko-KR" sz="975" b="1" dirty="0" err="1">
                <a:latin typeface="Courier New" panose="02070309020205020404" pitchFamily="49" charset="0"/>
                <a:cs typeface="Courier New" panose="02070309020205020404" pitchFamily="49" charset="0"/>
              </a:rPr>
              <a:t>mctx_t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mctx</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sockid</a:t>
            </a:r>
            <a:r>
              <a:rPr lang="en-US" altLang="ko-KR" sz="975" b="1" dirty="0">
                <a:latin typeface="Courier New" panose="02070309020205020404" pitchFamily="49" charset="0"/>
                <a:cs typeface="Courier New" panose="02070309020205020404" pitchFamily="49" charset="0"/>
              </a:rPr>
              <a:t>, </a:t>
            </a:r>
            <a:r>
              <a:rPr lang="en-US" altLang="ko-KR" sz="975" b="1" dirty="0" err="1">
                <a:latin typeface="Courier New" panose="02070309020205020404" pitchFamily="49" charset="0"/>
                <a:cs typeface="Courier New" panose="02070309020205020404" pitchFamily="49" charset="0"/>
              </a:rPr>
              <a:t>int</a:t>
            </a:r>
            <a:r>
              <a:rPr lang="en-US" altLang="ko-KR" sz="975" b="1" dirty="0">
                <a:latin typeface="Courier New" panose="02070309020205020404" pitchFamily="49" charset="0"/>
                <a:cs typeface="Courier New" panose="02070309020205020404" pitchFamily="49" charset="0"/>
              </a:rPr>
              <a:t> request, void *</a:t>
            </a:r>
            <a:r>
              <a:rPr lang="en-US" altLang="ko-KR" sz="975" b="1" dirty="0" err="1">
                <a:latin typeface="Courier New" panose="02070309020205020404" pitchFamily="49" charset="0"/>
                <a:cs typeface="Courier New" panose="02070309020205020404" pitchFamily="49" charset="0"/>
              </a:rPr>
              <a:t>argp</a:t>
            </a:r>
            <a:r>
              <a:rPr lang="en-US" altLang="ko-KR" sz="975" b="1" dirty="0">
                <a:latin typeface="Courier New" panose="02070309020205020404" pitchFamily="49" charset="0"/>
                <a:cs typeface="Courier New" panose="02070309020205020404" pitchFamily="49" charset="0"/>
              </a:rPr>
              <a:t>);</a:t>
            </a:r>
            <a:endParaRPr lang="en-US" altLang="ko-KR" sz="975" b="1" dirty="0">
              <a:solidFill>
                <a:srgbClr val="FF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38590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507" y="637139"/>
            <a:ext cx="8934026" cy="2853265"/>
          </a:xfrm>
        </p:spPr>
        <p:txBody>
          <a:bodyPr>
            <a:noAutofit/>
          </a:bodyPr>
          <a:lstStyle/>
          <a:p>
            <a:pPr algn="r"/>
            <a:r>
              <a:rPr lang="en-US" sz="3600" b="1" dirty="0" err="1" smtClean="0"/>
              <a:t>mTCP</a:t>
            </a:r>
            <a:r>
              <a:rPr lang="en-US" sz="3600" b="1" dirty="0" smtClean="0"/>
              <a:t> CPU-Queue Assignment</a:t>
            </a:r>
            <a:endParaRPr lang="en-US" sz="3600" b="1" dirty="0">
              <a:solidFill>
                <a:schemeClr val="accent4"/>
              </a:solidFill>
            </a:endParaRPr>
          </a:p>
        </p:txBody>
      </p:sp>
    </p:spTree>
    <p:extLst>
      <p:ext uri="{BB962C8B-B14F-4D97-AF65-F5344CB8AC3E}">
        <p14:creationId xmlns:p14="http://schemas.microsoft.com/office/powerpoint/2010/main" val="20391374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38</a:t>
            </a:fld>
            <a:endParaRPr lang="en-US" dirty="0"/>
          </a:p>
        </p:txBody>
      </p:sp>
      <p:sp>
        <p:nvSpPr>
          <p:cNvPr id="3" name="Title 2"/>
          <p:cNvSpPr>
            <a:spLocks noGrp="1"/>
          </p:cNvSpPr>
          <p:nvPr>
            <p:ph type="title"/>
          </p:nvPr>
        </p:nvSpPr>
        <p:spPr/>
        <p:txBody>
          <a:bodyPr/>
          <a:lstStyle/>
          <a:p>
            <a:r>
              <a:rPr lang="en-US" dirty="0" smtClean="0"/>
              <a:t>CPU Queue Assignment</a:t>
            </a:r>
            <a:endParaRPr lang="en-US" dirty="0"/>
          </a:p>
        </p:txBody>
      </p:sp>
      <p:sp>
        <p:nvSpPr>
          <p:cNvPr id="5" name="내용 개체 틀 2"/>
          <p:cNvSpPr txBox="1">
            <a:spLocks/>
          </p:cNvSpPr>
          <p:nvPr/>
        </p:nvSpPr>
        <p:spPr>
          <a:xfrm>
            <a:off x="428066" y="839913"/>
            <a:ext cx="6172200" cy="3892078"/>
          </a:xfrm>
          <a:prstGeom prst="rect">
            <a:avLst/>
          </a:prstGeom>
        </p:spPr>
        <p:txBody>
          <a:bodyPr vert="horz" lIns="68580" tIns="34290" rIns="68580" bIns="34290" rtlCol="0">
            <a:normAutofit/>
          </a:bodyPr>
          <a:lstStyle>
            <a:lvl1pPr marL="342900" indent="-342900" algn="l" defTabSz="914400" rtl="0" eaLnBrk="1" latinLnBrk="1" hangingPunct="1">
              <a:spcBef>
                <a:spcPct val="20000"/>
              </a:spcBef>
              <a:buClr>
                <a:schemeClr val="accent5"/>
              </a:buClr>
              <a:buFont typeface="Arial" pitchFamily="34" charset="0"/>
              <a:buChar char="•"/>
              <a:defRPr sz="2400" kern="1200">
                <a:solidFill>
                  <a:schemeClr val="tx1"/>
                </a:solidFill>
                <a:latin typeface="Calibri" panose="020F0502020204030204" pitchFamily="34" charset="0"/>
                <a:ea typeface="+mn-ea"/>
                <a:cs typeface="Times New Roman" pitchFamily="18" charset="0"/>
              </a:defRPr>
            </a:lvl1pPr>
            <a:lvl2pPr marL="742950" marR="0" indent="-285750" algn="l" defTabSz="914400" rtl="0" eaLnBrk="1" fontAlgn="auto" latinLnBrk="1" hangingPunct="1">
              <a:lnSpc>
                <a:spcPct val="100000"/>
              </a:lnSpc>
              <a:spcBef>
                <a:spcPct val="20000"/>
              </a:spcBef>
              <a:spcAft>
                <a:spcPts val="0"/>
              </a:spcAft>
              <a:buClr>
                <a:schemeClr val="accent6"/>
              </a:buClr>
              <a:buSzTx/>
              <a:buFont typeface="Arial" pitchFamily="34" charset="0"/>
              <a:buChar char="–"/>
              <a:tabLst/>
              <a:defRPr sz="2000" kern="1200">
                <a:solidFill>
                  <a:schemeClr val="tx1"/>
                </a:solidFill>
                <a:latin typeface="Calibri" panose="020F0502020204030204" pitchFamily="34" charset="0"/>
                <a:ea typeface="+mn-ea"/>
                <a:cs typeface="Arial" panose="020B0604020202020204" pitchFamily="34" charset="0"/>
              </a:defRPr>
            </a:lvl2pPr>
            <a:lvl3pPr marL="114300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Calibri" panose="020F0502020204030204" pitchFamily="34" charset="0"/>
                <a:ea typeface="+mn-ea"/>
                <a:cs typeface="Times New Roman" pitchFamily="18" charset="0"/>
              </a:defRPr>
            </a:lvl3pPr>
            <a:lvl4pPr marL="1600200" indent="-228600" algn="l" defTabSz="914400" rtl="0" eaLnBrk="1" latinLnBrk="1" hangingPunct="1">
              <a:spcBef>
                <a:spcPct val="20000"/>
              </a:spcBef>
              <a:buClr>
                <a:srgbClr val="FFCC00"/>
              </a:buClr>
              <a:buFont typeface="Arial" pitchFamily="34" charset="0"/>
              <a:buChar char="–"/>
              <a:defRPr sz="1600" kern="1200">
                <a:solidFill>
                  <a:schemeClr val="tx1"/>
                </a:solidFill>
                <a:latin typeface="Calibri" panose="020F0502020204030204" pitchFamily="34" charset="0"/>
                <a:ea typeface="+mn-ea"/>
                <a:cs typeface="Times New Roman" pitchFamily="18" charset="0"/>
              </a:defRPr>
            </a:lvl4pPr>
            <a:lvl5pPr marL="2057400" indent="-228600" algn="l" defTabSz="914400" rtl="0" eaLnBrk="1" latinLnBrk="1" hangingPunct="1">
              <a:spcBef>
                <a:spcPct val="20000"/>
              </a:spcBef>
              <a:buFont typeface="Arial" pitchFamily="34" charset="0"/>
              <a:buChar char="»"/>
              <a:defRPr sz="1600" kern="1200">
                <a:solidFill>
                  <a:schemeClr val="tx1"/>
                </a:solidFill>
                <a:latin typeface="Calibri" panose="020F0502020204030204" pitchFamily="34" charset="0"/>
                <a:ea typeface="+mn-ea"/>
                <a:cs typeface="Times New Roman" pitchFamily="18"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800" dirty="0">
                <a:solidFill>
                  <a:srgbClr val="0071C5"/>
                </a:solidFill>
                <a:latin typeface="+mn-lt"/>
                <a:cs typeface="Intel Clear" panose="020B0604020203020204" pitchFamily="34" charset="0"/>
              </a:rPr>
              <a:t>1</a:t>
            </a:r>
            <a:r>
              <a:rPr lang="en-US" altLang="ko-KR" sz="1800" dirty="0" smtClean="0">
                <a:solidFill>
                  <a:srgbClr val="0071C5"/>
                </a:solidFill>
                <a:latin typeface="+mn-lt"/>
                <a:cs typeface="Intel Clear" panose="020B0604020203020204" pitchFamily="34" charset="0"/>
              </a:rPr>
              <a:t>. Default (RSS-based)</a:t>
            </a:r>
            <a:endParaRPr lang="en-US" altLang="ko-KR" sz="1800" dirty="0">
              <a:solidFill>
                <a:srgbClr val="0071C5"/>
              </a:solidFill>
              <a:latin typeface="+mn-lt"/>
              <a:cs typeface="Intel Clear" panose="020B0604020203020204" pitchFamily="34" charset="0"/>
            </a:endParaRPr>
          </a:p>
        </p:txBody>
      </p:sp>
      <p:sp>
        <p:nvSpPr>
          <p:cNvPr id="6" name="오른쪽 대괄호 29"/>
          <p:cNvSpPr/>
          <p:nvPr/>
        </p:nvSpPr>
        <p:spPr>
          <a:xfrm rot="5400000">
            <a:off x="1577124" y="3480849"/>
            <a:ext cx="561481" cy="392665"/>
          </a:xfrm>
          <a:prstGeom prst="rightBracket">
            <a:avLst>
              <a:gd name="adj" fmla="val 0"/>
            </a:avLst>
          </a:prstGeom>
          <a:solidFill>
            <a:schemeClr val="bg1">
              <a:lumMod val="75000"/>
            </a:schemeClr>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7" name="오른쪽 대괄호 33"/>
          <p:cNvSpPr/>
          <p:nvPr/>
        </p:nvSpPr>
        <p:spPr>
          <a:xfrm rot="5400000">
            <a:off x="4103049" y="3480850"/>
            <a:ext cx="561480" cy="392665"/>
          </a:xfrm>
          <a:prstGeom prst="rightBracket">
            <a:avLst>
              <a:gd name="adj" fmla="val 0"/>
            </a:avLst>
          </a:prstGeom>
          <a:solidFill>
            <a:schemeClr val="bg1">
              <a:lumMod val="75000"/>
            </a:schemeClr>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b="1"/>
          </a:p>
        </p:txBody>
      </p:sp>
      <p:sp>
        <p:nvSpPr>
          <p:cNvPr id="8" name="TextBox 7"/>
          <p:cNvSpPr txBox="1"/>
          <p:nvPr/>
        </p:nvSpPr>
        <p:spPr>
          <a:xfrm>
            <a:off x="5943887" y="3626231"/>
            <a:ext cx="1945806" cy="553998"/>
          </a:xfrm>
          <a:prstGeom prst="rect">
            <a:avLst/>
          </a:prstGeom>
          <a:noFill/>
        </p:spPr>
        <p:txBody>
          <a:bodyPr wrap="square" rtlCol="0">
            <a:spAutoFit/>
          </a:bodyPr>
          <a:lstStyle/>
          <a:p>
            <a:r>
              <a:rPr lang="en-US" sz="1500" b="1" dirty="0">
                <a:latin typeface="Calibri" panose="020F0502020204030204" pitchFamily="34" charset="0"/>
              </a:rPr>
              <a:t>Per-core packet queue</a:t>
            </a:r>
          </a:p>
        </p:txBody>
      </p:sp>
      <p:sp>
        <p:nvSpPr>
          <p:cNvPr id="9" name="오른쪽 대괄호 33"/>
          <p:cNvSpPr/>
          <p:nvPr/>
        </p:nvSpPr>
        <p:spPr>
          <a:xfrm rot="5400000">
            <a:off x="5366012" y="3479282"/>
            <a:ext cx="561480" cy="392665"/>
          </a:xfrm>
          <a:prstGeom prst="rightBracket">
            <a:avLst>
              <a:gd name="adj" fmla="val 0"/>
            </a:avLst>
          </a:prstGeom>
          <a:solidFill>
            <a:schemeClr val="bg1">
              <a:lumMod val="75000"/>
            </a:schemeClr>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10" name="오른쪽 대괄호 29"/>
          <p:cNvSpPr/>
          <p:nvPr/>
        </p:nvSpPr>
        <p:spPr>
          <a:xfrm rot="5400000">
            <a:off x="2840087" y="3478936"/>
            <a:ext cx="561480" cy="392665"/>
          </a:xfrm>
          <a:prstGeom prst="rightBracket">
            <a:avLst>
              <a:gd name="adj" fmla="val 0"/>
            </a:avLst>
          </a:prstGeom>
          <a:solidFill>
            <a:schemeClr val="bg1">
              <a:lumMod val="75000"/>
            </a:schemeClr>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pic>
        <p:nvPicPr>
          <p:cNvPr id="11" name="Picture 10"/>
          <p:cNvPicPr>
            <a:picLocks noChangeAspect="1"/>
          </p:cNvPicPr>
          <p:nvPr/>
        </p:nvPicPr>
        <p:blipFill>
          <a:blip r:embed="rId3">
            <a:clrChange>
              <a:clrFrom>
                <a:srgbClr val="FFFFFF"/>
              </a:clrFrom>
              <a:clrTo>
                <a:srgbClr val="FFFFFF">
                  <a:alpha val="0"/>
                </a:srgbClr>
              </a:clrTo>
            </a:clrChange>
          </a:blip>
          <a:stretch>
            <a:fillRect/>
          </a:stretch>
        </p:blipFill>
        <p:spPr>
          <a:xfrm>
            <a:off x="5554871" y="3951485"/>
            <a:ext cx="1095796" cy="1095796"/>
          </a:xfrm>
          <a:prstGeom prst="rect">
            <a:avLst/>
          </a:prstGeom>
        </p:spPr>
      </p:pic>
      <p:sp>
        <p:nvSpPr>
          <p:cNvPr id="12" name="TextBox 11"/>
          <p:cNvSpPr txBox="1"/>
          <p:nvPr/>
        </p:nvSpPr>
        <p:spPr>
          <a:xfrm>
            <a:off x="2665981" y="4391258"/>
            <a:ext cx="2272442" cy="323165"/>
          </a:xfrm>
          <a:prstGeom prst="rect">
            <a:avLst/>
          </a:prstGeom>
          <a:noFill/>
        </p:spPr>
        <p:txBody>
          <a:bodyPr wrap="square" rtlCol="0">
            <a:spAutoFit/>
          </a:bodyPr>
          <a:lstStyle/>
          <a:p>
            <a:r>
              <a:rPr lang="en-US" altLang="ko-KR" sz="1500" dirty="0">
                <a:latin typeface="Calibri" panose="020F0502020204030204" pitchFamily="34" charset="0"/>
              </a:rPr>
              <a:t>Receive-Side Scaling (H/W)</a:t>
            </a:r>
          </a:p>
        </p:txBody>
      </p:sp>
      <p:cxnSp>
        <p:nvCxnSpPr>
          <p:cNvPr id="13" name="직선 화살표 연결선 41"/>
          <p:cNvCxnSpPr/>
          <p:nvPr/>
        </p:nvCxnSpPr>
        <p:spPr>
          <a:xfrm rot="16200000" flipH="1">
            <a:off x="2279202" y="3495050"/>
            <a:ext cx="411754" cy="1271496"/>
          </a:xfrm>
          <a:prstGeom prst="bentConnector2">
            <a:avLst/>
          </a:prstGeom>
          <a:ln w="28575" cmpd="sng">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직선 화살표 연결선 41"/>
          <p:cNvCxnSpPr/>
          <p:nvPr/>
        </p:nvCxnSpPr>
        <p:spPr>
          <a:xfrm>
            <a:off x="4411286" y="3972316"/>
            <a:ext cx="570997" cy="364359"/>
          </a:xfrm>
          <a:prstGeom prst="bentConnector3">
            <a:avLst>
              <a:gd name="adj1" fmla="val -44"/>
            </a:avLst>
          </a:prstGeom>
          <a:ln w="28575" cmpd="sng">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직선 화살표 연결선 41"/>
          <p:cNvCxnSpPr>
            <a:stCxn id="9" idx="2"/>
          </p:cNvCxnSpPr>
          <p:nvPr/>
        </p:nvCxnSpPr>
        <p:spPr>
          <a:xfrm rot="16200000" flipH="1" flipV="1">
            <a:off x="5102428" y="3792350"/>
            <a:ext cx="380320" cy="708329"/>
          </a:xfrm>
          <a:prstGeom prst="bentConnector4">
            <a:avLst>
              <a:gd name="adj1" fmla="val 99522"/>
              <a:gd name="adj2" fmla="val 69817"/>
            </a:avLst>
          </a:prstGeom>
          <a:ln w="28575" cmpd="sng">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직선 화살표 연결선 41"/>
          <p:cNvCxnSpPr/>
          <p:nvPr/>
        </p:nvCxnSpPr>
        <p:spPr>
          <a:xfrm rot="16200000" flipH="1">
            <a:off x="2938218" y="4160288"/>
            <a:ext cx="363829" cy="1389"/>
          </a:xfrm>
          <a:prstGeom prst="bentConnector3">
            <a:avLst>
              <a:gd name="adj1" fmla="val 50000"/>
            </a:avLst>
          </a:prstGeom>
          <a:ln w="28575" cmpd="sng">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직사각형 4"/>
          <p:cNvSpPr/>
          <p:nvPr/>
        </p:nvSpPr>
        <p:spPr>
          <a:xfrm flipV="1">
            <a:off x="1476340" y="3276229"/>
            <a:ext cx="697187" cy="7694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18" name="TextBox 17"/>
          <p:cNvSpPr txBox="1"/>
          <p:nvPr/>
        </p:nvSpPr>
        <p:spPr>
          <a:xfrm>
            <a:off x="1214704" y="2970771"/>
            <a:ext cx="675564" cy="300082"/>
          </a:xfrm>
          <a:prstGeom prst="rect">
            <a:avLst/>
          </a:prstGeom>
          <a:noFill/>
        </p:spPr>
        <p:txBody>
          <a:bodyPr wrap="square" rtlCol="0">
            <a:spAutoFit/>
          </a:bodyPr>
          <a:lstStyle/>
          <a:p>
            <a:r>
              <a:rPr lang="en-US" sz="1350" dirty="0">
                <a:latin typeface="Calibri" panose="020F0502020204030204" pitchFamily="34" charset="0"/>
              </a:rPr>
              <a:t>q</a:t>
            </a:r>
            <a:r>
              <a:rPr lang="en-US" sz="1350" dirty="0" smtClean="0">
                <a:latin typeface="Calibri" panose="020F0502020204030204" pitchFamily="34" charset="0"/>
              </a:rPr>
              <a:t> </a:t>
            </a:r>
            <a:r>
              <a:rPr lang="en-US" sz="1350" dirty="0">
                <a:latin typeface="Calibri" panose="020F0502020204030204" pitchFamily="34" charset="0"/>
              </a:rPr>
              <a:t>0</a:t>
            </a:r>
          </a:p>
        </p:txBody>
      </p:sp>
      <p:sp>
        <p:nvSpPr>
          <p:cNvPr id="19" name="직사각형 4"/>
          <p:cNvSpPr/>
          <p:nvPr/>
        </p:nvSpPr>
        <p:spPr>
          <a:xfrm flipV="1">
            <a:off x="2764222" y="3270732"/>
            <a:ext cx="697187" cy="7694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20" name="TextBox 19"/>
          <p:cNvSpPr txBox="1"/>
          <p:nvPr/>
        </p:nvSpPr>
        <p:spPr>
          <a:xfrm>
            <a:off x="3245384" y="2973369"/>
            <a:ext cx="675564" cy="300082"/>
          </a:xfrm>
          <a:prstGeom prst="rect">
            <a:avLst/>
          </a:prstGeom>
          <a:noFill/>
        </p:spPr>
        <p:txBody>
          <a:bodyPr wrap="square" rtlCol="0">
            <a:spAutoFit/>
          </a:bodyPr>
          <a:lstStyle/>
          <a:p>
            <a:r>
              <a:rPr lang="en-US" sz="1350" dirty="0">
                <a:latin typeface="Calibri" panose="020F0502020204030204" pitchFamily="34" charset="0"/>
              </a:rPr>
              <a:t>q</a:t>
            </a:r>
            <a:r>
              <a:rPr lang="en-US" sz="1350" dirty="0" smtClean="0">
                <a:latin typeface="Calibri" panose="020F0502020204030204" pitchFamily="34" charset="0"/>
              </a:rPr>
              <a:t> </a:t>
            </a:r>
            <a:r>
              <a:rPr lang="en-US" sz="1350" dirty="0">
                <a:latin typeface="Calibri" panose="020F0502020204030204" pitchFamily="34" charset="0"/>
              </a:rPr>
              <a:t>1</a:t>
            </a:r>
          </a:p>
        </p:txBody>
      </p:sp>
      <p:sp>
        <p:nvSpPr>
          <p:cNvPr id="21" name="직사각형 4"/>
          <p:cNvSpPr/>
          <p:nvPr/>
        </p:nvSpPr>
        <p:spPr>
          <a:xfrm flipV="1">
            <a:off x="5318860" y="3276229"/>
            <a:ext cx="697187" cy="7694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22" name="TextBox 21"/>
          <p:cNvSpPr txBox="1"/>
          <p:nvPr/>
        </p:nvSpPr>
        <p:spPr>
          <a:xfrm>
            <a:off x="5641812" y="2985637"/>
            <a:ext cx="675564" cy="300082"/>
          </a:xfrm>
          <a:prstGeom prst="rect">
            <a:avLst/>
          </a:prstGeom>
          <a:noFill/>
        </p:spPr>
        <p:txBody>
          <a:bodyPr wrap="square" rtlCol="0">
            <a:spAutoFit/>
          </a:bodyPr>
          <a:lstStyle/>
          <a:p>
            <a:r>
              <a:rPr lang="en-US" sz="1350" dirty="0" smtClean="0">
                <a:latin typeface="Calibri" panose="020F0502020204030204" pitchFamily="34" charset="0"/>
              </a:rPr>
              <a:t>q 1</a:t>
            </a:r>
            <a:endParaRPr lang="en-US" sz="1350" dirty="0">
              <a:latin typeface="Calibri" panose="020F0502020204030204" pitchFamily="34" charset="0"/>
            </a:endParaRPr>
          </a:p>
        </p:txBody>
      </p:sp>
      <p:sp>
        <p:nvSpPr>
          <p:cNvPr id="23" name="직사각형 4"/>
          <p:cNvSpPr/>
          <p:nvPr/>
        </p:nvSpPr>
        <p:spPr>
          <a:xfrm flipV="1">
            <a:off x="4072301" y="3270732"/>
            <a:ext cx="697187" cy="7694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24" name="TextBox 23"/>
          <p:cNvSpPr txBox="1"/>
          <p:nvPr/>
        </p:nvSpPr>
        <p:spPr>
          <a:xfrm>
            <a:off x="4395254" y="2980139"/>
            <a:ext cx="675564" cy="300082"/>
          </a:xfrm>
          <a:prstGeom prst="rect">
            <a:avLst/>
          </a:prstGeom>
          <a:noFill/>
        </p:spPr>
        <p:txBody>
          <a:bodyPr wrap="square" rtlCol="0">
            <a:spAutoFit/>
          </a:bodyPr>
          <a:lstStyle/>
          <a:p>
            <a:r>
              <a:rPr lang="en-US" sz="1350" dirty="0">
                <a:latin typeface="Calibri" panose="020F0502020204030204" pitchFamily="34" charset="0"/>
              </a:rPr>
              <a:t>q</a:t>
            </a:r>
            <a:r>
              <a:rPr lang="en-US" sz="1350" dirty="0" smtClean="0">
                <a:latin typeface="Calibri" panose="020F0502020204030204" pitchFamily="34" charset="0"/>
              </a:rPr>
              <a:t> 0</a:t>
            </a:r>
            <a:endParaRPr lang="en-US" sz="1350" dirty="0">
              <a:latin typeface="Calibri" panose="020F0502020204030204" pitchFamily="34" charset="0"/>
            </a:endParaRPr>
          </a:p>
        </p:txBody>
      </p:sp>
      <p:sp>
        <p:nvSpPr>
          <p:cNvPr id="25" name="직사각형 4"/>
          <p:cNvSpPr/>
          <p:nvPr/>
        </p:nvSpPr>
        <p:spPr>
          <a:xfrm flipV="1">
            <a:off x="2924494" y="1878881"/>
            <a:ext cx="697187" cy="411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26" name="직사각형 4"/>
          <p:cNvSpPr/>
          <p:nvPr/>
        </p:nvSpPr>
        <p:spPr>
          <a:xfrm flipV="1">
            <a:off x="4141056" y="1878881"/>
            <a:ext cx="697187" cy="411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cxnSp>
        <p:nvCxnSpPr>
          <p:cNvPr id="32" name="직선 화살표 연결선 73"/>
          <p:cNvCxnSpPr/>
          <p:nvPr/>
        </p:nvCxnSpPr>
        <p:spPr>
          <a:xfrm flipV="1">
            <a:off x="1824935" y="2367136"/>
            <a:ext cx="1375467" cy="815517"/>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48" name="Picture 47"/>
          <p:cNvPicPr>
            <a:picLocks noChangeAspect="1"/>
          </p:cNvPicPr>
          <p:nvPr/>
        </p:nvPicPr>
        <p:blipFill>
          <a:blip r:embed="rId3">
            <a:clrChange>
              <a:clrFrom>
                <a:srgbClr val="FFFFFF"/>
              </a:clrFrom>
              <a:clrTo>
                <a:srgbClr val="FFFFFF">
                  <a:alpha val="0"/>
                </a:srgbClr>
              </a:clrTo>
            </a:clrChange>
          </a:blip>
          <a:stretch>
            <a:fillRect/>
          </a:stretch>
        </p:blipFill>
        <p:spPr>
          <a:xfrm>
            <a:off x="857636" y="3904437"/>
            <a:ext cx="1095796" cy="1095796"/>
          </a:xfrm>
          <a:prstGeom prst="rect">
            <a:avLst/>
          </a:prstGeom>
        </p:spPr>
      </p:pic>
      <p:cxnSp>
        <p:nvCxnSpPr>
          <p:cNvPr id="49" name="직선 화살표 연결선 73"/>
          <p:cNvCxnSpPr/>
          <p:nvPr/>
        </p:nvCxnSpPr>
        <p:spPr>
          <a:xfrm flipV="1">
            <a:off x="3092588" y="2367136"/>
            <a:ext cx="1252265" cy="845171"/>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1" name="직선 화살표 연결선 73"/>
          <p:cNvCxnSpPr/>
          <p:nvPr/>
        </p:nvCxnSpPr>
        <p:spPr>
          <a:xfrm flipH="1" flipV="1">
            <a:off x="3395272" y="2386980"/>
            <a:ext cx="1033952" cy="820130"/>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7" name="직선 화살표 연결선 73"/>
          <p:cNvCxnSpPr/>
          <p:nvPr/>
        </p:nvCxnSpPr>
        <p:spPr>
          <a:xfrm flipH="1" flipV="1">
            <a:off x="4631180" y="2366639"/>
            <a:ext cx="989161" cy="820130"/>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935305" y="1936290"/>
            <a:ext cx="675564" cy="300082"/>
          </a:xfrm>
          <a:prstGeom prst="rect">
            <a:avLst/>
          </a:prstGeom>
          <a:noFill/>
        </p:spPr>
        <p:txBody>
          <a:bodyPr wrap="square" rtlCol="0">
            <a:spAutoFit/>
          </a:bodyPr>
          <a:lstStyle/>
          <a:p>
            <a:r>
              <a:rPr lang="en-US" sz="1350" dirty="0" smtClean="0">
                <a:latin typeface="Calibri" panose="020F0502020204030204" pitchFamily="34" charset="0"/>
              </a:rPr>
              <a:t>Core </a:t>
            </a:r>
            <a:r>
              <a:rPr lang="en-US" sz="1350" dirty="0">
                <a:latin typeface="Calibri" panose="020F0502020204030204" pitchFamily="34" charset="0"/>
              </a:rPr>
              <a:t>0</a:t>
            </a:r>
          </a:p>
        </p:txBody>
      </p:sp>
      <p:sp>
        <p:nvSpPr>
          <p:cNvPr id="60" name="TextBox 59"/>
          <p:cNvSpPr txBox="1"/>
          <p:nvPr/>
        </p:nvSpPr>
        <p:spPr>
          <a:xfrm>
            <a:off x="4164910" y="1925109"/>
            <a:ext cx="675564" cy="300082"/>
          </a:xfrm>
          <a:prstGeom prst="rect">
            <a:avLst/>
          </a:prstGeom>
          <a:noFill/>
        </p:spPr>
        <p:txBody>
          <a:bodyPr wrap="square" rtlCol="0">
            <a:spAutoFit/>
          </a:bodyPr>
          <a:lstStyle/>
          <a:p>
            <a:r>
              <a:rPr lang="en-US" sz="1350" dirty="0" smtClean="0">
                <a:latin typeface="Calibri" panose="020F0502020204030204" pitchFamily="34" charset="0"/>
              </a:rPr>
              <a:t>Core </a:t>
            </a:r>
            <a:r>
              <a:rPr lang="en-US" sz="1350" dirty="0">
                <a:latin typeface="Calibri" panose="020F0502020204030204" pitchFamily="34" charset="0"/>
              </a:rPr>
              <a:t>1</a:t>
            </a:r>
          </a:p>
        </p:txBody>
      </p:sp>
    </p:spTree>
    <p:extLst>
      <p:ext uri="{BB962C8B-B14F-4D97-AF65-F5344CB8AC3E}">
        <p14:creationId xmlns:p14="http://schemas.microsoft.com/office/powerpoint/2010/main" val="23319004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39</a:t>
            </a:fld>
            <a:endParaRPr lang="en-US" dirty="0"/>
          </a:p>
        </p:txBody>
      </p:sp>
      <p:sp>
        <p:nvSpPr>
          <p:cNvPr id="3" name="Title 2"/>
          <p:cNvSpPr>
            <a:spLocks noGrp="1"/>
          </p:cNvSpPr>
          <p:nvPr>
            <p:ph type="title"/>
          </p:nvPr>
        </p:nvSpPr>
        <p:spPr/>
        <p:txBody>
          <a:bodyPr/>
          <a:lstStyle/>
          <a:p>
            <a:r>
              <a:rPr lang="en-US" dirty="0" smtClean="0"/>
              <a:t>CPU Queue Assignment</a:t>
            </a:r>
            <a:endParaRPr lang="en-US" dirty="0"/>
          </a:p>
        </p:txBody>
      </p:sp>
      <p:sp>
        <p:nvSpPr>
          <p:cNvPr id="5" name="내용 개체 틀 2"/>
          <p:cNvSpPr txBox="1">
            <a:spLocks/>
          </p:cNvSpPr>
          <p:nvPr/>
        </p:nvSpPr>
        <p:spPr>
          <a:xfrm>
            <a:off x="428066" y="839913"/>
            <a:ext cx="6172200" cy="3892078"/>
          </a:xfrm>
          <a:prstGeom prst="rect">
            <a:avLst/>
          </a:prstGeom>
        </p:spPr>
        <p:txBody>
          <a:bodyPr vert="horz" lIns="68580" tIns="34290" rIns="68580" bIns="34290" rtlCol="0">
            <a:normAutofit/>
          </a:bodyPr>
          <a:lstStyle>
            <a:lvl1pPr marL="342900" indent="-342900" algn="l" defTabSz="914400" rtl="0" eaLnBrk="1" latinLnBrk="1" hangingPunct="1">
              <a:spcBef>
                <a:spcPct val="20000"/>
              </a:spcBef>
              <a:buClr>
                <a:schemeClr val="accent5"/>
              </a:buClr>
              <a:buFont typeface="Arial" pitchFamily="34" charset="0"/>
              <a:buChar char="•"/>
              <a:defRPr sz="2400" kern="1200">
                <a:solidFill>
                  <a:schemeClr val="tx1"/>
                </a:solidFill>
                <a:latin typeface="Calibri" panose="020F0502020204030204" pitchFamily="34" charset="0"/>
                <a:ea typeface="+mn-ea"/>
                <a:cs typeface="Times New Roman" pitchFamily="18" charset="0"/>
              </a:defRPr>
            </a:lvl1pPr>
            <a:lvl2pPr marL="742950" marR="0" indent="-285750" algn="l" defTabSz="914400" rtl="0" eaLnBrk="1" fontAlgn="auto" latinLnBrk="1" hangingPunct="1">
              <a:lnSpc>
                <a:spcPct val="100000"/>
              </a:lnSpc>
              <a:spcBef>
                <a:spcPct val="20000"/>
              </a:spcBef>
              <a:spcAft>
                <a:spcPts val="0"/>
              </a:spcAft>
              <a:buClr>
                <a:schemeClr val="accent6"/>
              </a:buClr>
              <a:buSzTx/>
              <a:buFont typeface="Arial" pitchFamily="34" charset="0"/>
              <a:buChar char="–"/>
              <a:tabLst/>
              <a:defRPr sz="2000" kern="1200">
                <a:solidFill>
                  <a:schemeClr val="tx1"/>
                </a:solidFill>
                <a:latin typeface="Calibri" panose="020F0502020204030204" pitchFamily="34" charset="0"/>
                <a:ea typeface="+mn-ea"/>
                <a:cs typeface="Arial" panose="020B0604020202020204" pitchFamily="34" charset="0"/>
              </a:defRPr>
            </a:lvl2pPr>
            <a:lvl3pPr marL="114300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Calibri" panose="020F0502020204030204" pitchFamily="34" charset="0"/>
                <a:ea typeface="+mn-ea"/>
                <a:cs typeface="Times New Roman" pitchFamily="18" charset="0"/>
              </a:defRPr>
            </a:lvl3pPr>
            <a:lvl4pPr marL="1600200" indent="-228600" algn="l" defTabSz="914400" rtl="0" eaLnBrk="1" latinLnBrk="1" hangingPunct="1">
              <a:spcBef>
                <a:spcPct val="20000"/>
              </a:spcBef>
              <a:buClr>
                <a:srgbClr val="FFCC00"/>
              </a:buClr>
              <a:buFont typeface="Arial" pitchFamily="34" charset="0"/>
              <a:buChar char="–"/>
              <a:defRPr sz="1600" kern="1200">
                <a:solidFill>
                  <a:schemeClr val="tx1"/>
                </a:solidFill>
                <a:latin typeface="Calibri" panose="020F0502020204030204" pitchFamily="34" charset="0"/>
                <a:ea typeface="+mn-ea"/>
                <a:cs typeface="Times New Roman" pitchFamily="18" charset="0"/>
              </a:defRPr>
            </a:lvl4pPr>
            <a:lvl5pPr marL="2057400" indent="-228600" algn="l" defTabSz="914400" rtl="0" eaLnBrk="1" latinLnBrk="1" hangingPunct="1">
              <a:spcBef>
                <a:spcPct val="20000"/>
              </a:spcBef>
              <a:buFont typeface="Arial" pitchFamily="34" charset="0"/>
              <a:buChar char="»"/>
              <a:defRPr sz="1600" kern="1200">
                <a:solidFill>
                  <a:schemeClr val="tx1"/>
                </a:solidFill>
                <a:latin typeface="Calibri" panose="020F0502020204030204" pitchFamily="34" charset="0"/>
                <a:ea typeface="+mn-ea"/>
                <a:cs typeface="Times New Roman" pitchFamily="18"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800" dirty="0">
                <a:solidFill>
                  <a:srgbClr val="0071C5"/>
                </a:solidFill>
                <a:latin typeface="+mn-lt"/>
                <a:cs typeface="Intel Clear" panose="020B0604020203020204" pitchFamily="34" charset="0"/>
              </a:rPr>
              <a:t>2</a:t>
            </a:r>
            <a:r>
              <a:rPr lang="en-US" altLang="ko-KR" sz="1800" dirty="0" smtClean="0">
                <a:solidFill>
                  <a:srgbClr val="0071C5"/>
                </a:solidFill>
                <a:latin typeface="+mn-lt"/>
                <a:cs typeface="Intel Clear" panose="020B0604020203020204" pitchFamily="34" charset="0"/>
              </a:rPr>
              <a:t>. Port-filter</a:t>
            </a:r>
            <a:endParaRPr lang="en-US" altLang="ko-KR" sz="1800" dirty="0">
              <a:solidFill>
                <a:srgbClr val="0071C5"/>
              </a:solidFill>
              <a:latin typeface="+mn-lt"/>
              <a:cs typeface="Intel Clear" panose="020B0604020203020204" pitchFamily="34" charset="0"/>
            </a:endParaRPr>
          </a:p>
        </p:txBody>
      </p:sp>
      <p:sp>
        <p:nvSpPr>
          <p:cNvPr id="6" name="오른쪽 대괄호 29"/>
          <p:cNvSpPr/>
          <p:nvPr/>
        </p:nvSpPr>
        <p:spPr>
          <a:xfrm rot="5400000">
            <a:off x="1577124" y="3480849"/>
            <a:ext cx="561481" cy="392665"/>
          </a:xfrm>
          <a:prstGeom prst="rightBracket">
            <a:avLst>
              <a:gd name="adj" fmla="val 0"/>
            </a:avLst>
          </a:prstGeom>
          <a:solidFill>
            <a:schemeClr val="bg1">
              <a:lumMod val="75000"/>
            </a:schemeClr>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7" name="오른쪽 대괄호 33"/>
          <p:cNvSpPr/>
          <p:nvPr/>
        </p:nvSpPr>
        <p:spPr>
          <a:xfrm rot="5400000">
            <a:off x="4103049" y="3480850"/>
            <a:ext cx="561480" cy="392665"/>
          </a:xfrm>
          <a:prstGeom prst="rightBracket">
            <a:avLst>
              <a:gd name="adj" fmla="val 0"/>
            </a:avLst>
          </a:prstGeom>
          <a:solidFill>
            <a:schemeClr val="bg1">
              <a:lumMod val="75000"/>
            </a:schemeClr>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b="1"/>
          </a:p>
        </p:txBody>
      </p:sp>
      <p:sp>
        <p:nvSpPr>
          <p:cNvPr id="8" name="TextBox 7"/>
          <p:cNvSpPr txBox="1"/>
          <p:nvPr/>
        </p:nvSpPr>
        <p:spPr>
          <a:xfrm>
            <a:off x="5943887" y="3626231"/>
            <a:ext cx="1945806" cy="553998"/>
          </a:xfrm>
          <a:prstGeom prst="rect">
            <a:avLst/>
          </a:prstGeom>
          <a:noFill/>
        </p:spPr>
        <p:txBody>
          <a:bodyPr wrap="square" rtlCol="0">
            <a:spAutoFit/>
          </a:bodyPr>
          <a:lstStyle/>
          <a:p>
            <a:r>
              <a:rPr lang="en-US" sz="1500" b="1" dirty="0">
                <a:latin typeface="Calibri" panose="020F0502020204030204" pitchFamily="34" charset="0"/>
              </a:rPr>
              <a:t>Per-core packet queue</a:t>
            </a:r>
          </a:p>
        </p:txBody>
      </p:sp>
      <p:sp>
        <p:nvSpPr>
          <p:cNvPr id="9" name="오른쪽 대괄호 33"/>
          <p:cNvSpPr/>
          <p:nvPr/>
        </p:nvSpPr>
        <p:spPr>
          <a:xfrm rot="5400000">
            <a:off x="5366012" y="3479282"/>
            <a:ext cx="561480" cy="392665"/>
          </a:xfrm>
          <a:prstGeom prst="rightBracket">
            <a:avLst>
              <a:gd name="adj" fmla="val 0"/>
            </a:avLst>
          </a:prstGeom>
          <a:solidFill>
            <a:schemeClr val="bg1">
              <a:lumMod val="75000"/>
            </a:schemeClr>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10" name="오른쪽 대괄호 29"/>
          <p:cNvSpPr/>
          <p:nvPr/>
        </p:nvSpPr>
        <p:spPr>
          <a:xfrm rot="5400000">
            <a:off x="2840087" y="3478936"/>
            <a:ext cx="561480" cy="392665"/>
          </a:xfrm>
          <a:prstGeom prst="rightBracket">
            <a:avLst>
              <a:gd name="adj" fmla="val 0"/>
            </a:avLst>
          </a:prstGeom>
          <a:solidFill>
            <a:schemeClr val="bg1">
              <a:lumMod val="75000"/>
            </a:schemeClr>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pic>
        <p:nvPicPr>
          <p:cNvPr id="11" name="Picture 10"/>
          <p:cNvPicPr>
            <a:picLocks noChangeAspect="1"/>
          </p:cNvPicPr>
          <p:nvPr/>
        </p:nvPicPr>
        <p:blipFill>
          <a:blip r:embed="rId3">
            <a:clrChange>
              <a:clrFrom>
                <a:srgbClr val="FFFFFF"/>
              </a:clrFrom>
              <a:clrTo>
                <a:srgbClr val="FFFFFF">
                  <a:alpha val="0"/>
                </a:srgbClr>
              </a:clrTo>
            </a:clrChange>
          </a:blip>
          <a:stretch>
            <a:fillRect/>
          </a:stretch>
        </p:blipFill>
        <p:spPr>
          <a:xfrm>
            <a:off x="5554871" y="3951485"/>
            <a:ext cx="1095796" cy="1095796"/>
          </a:xfrm>
          <a:prstGeom prst="rect">
            <a:avLst/>
          </a:prstGeom>
        </p:spPr>
      </p:pic>
      <p:sp>
        <p:nvSpPr>
          <p:cNvPr id="12" name="TextBox 11"/>
          <p:cNvSpPr txBox="1"/>
          <p:nvPr/>
        </p:nvSpPr>
        <p:spPr>
          <a:xfrm>
            <a:off x="2665981" y="4391258"/>
            <a:ext cx="2272442" cy="323165"/>
          </a:xfrm>
          <a:prstGeom prst="rect">
            <a:avLst/>
          </a:prstGeom>
          <a:noFill/>
        </p:spPr>
        <p:txBody>
          <a:bodyPr wrap="square" rtlCol="0">
            <a:spAutoFit/>
          </a:bodyPr>
          <a:lstStyle/>
          <a:p>
            <a:r>
              <a:rPr lang="en-US" altLang="ko-KR" sz="1500" dirty="0">
                <a:latin typeface="Calibri" panose="020F0502020204030204" pitchFamily="34" charset="0"/>
              </a:rPr>
              <a:t>Receive-Side Scaling (H/W)</a:t>
            </a:r>
          </a:p>
        </p:txBody>
      </p:sp>
      <p:cxnSp>
        <p:nvCxnSpPr>
          <p:cNvPr id="13" name="직선 화살표 연결선 41"/>
          <p:cNvCxnSpPr/>
          <p:nvPr/>
        </p:nvCxnSpPr>
        <p:spPr>
          <a:xfrm rot="16200000" flipH="1">
            <a:off x="2279203" y="3495050"/>
            <a:ext cx="411753" cy="1271496"/>
          </a:xfrm>
          <a:prstGeom prst="bentConnector2">
            <a:avLst/>
          </a:prstGeom>
          <a:ln w="28575" cmpd="sng">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직선 화살표 연결선 41"/>
          <p:cNvCxnSpPr/>
          <p:nvPr/>
        </p:nvCxnSpPr>
        <p:spPr>
          <a:xfrm>
            <a:off x="4411286" y="3972316"/>
            <a:ext cx="570997" cy="364359"/>
          </a:xfrm>
          <a:prstGeom prst="bentConnector3">
            <a:avLst>
              <a:gd name="adj1" fmla="val -44"/>
            </a:avLst>
          </a:prstGeom>
          <a:ln w="28575" cmpd="sng">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직선 화살표 연결선 41"/>
          <p:cNvCxnSpPr>
            <a:stCxn id="9" idx="2"/>
          </p:cNvCxnSpPr>
          <p:nvPr/>
        </p:nvCxnSpPr>
        <p:spPr>
          <a:xfrm rot="16200000" flipH="1" flipV="1">
            <a:off x="5102428" y="3792350"/>
            <a:ext cx="380320" cy="708329"/>
          </a:xfrm>
          <a:prstGeom prst="bentConnector4">
            <a:avLst>
              <a:gd name="adj1" fmla="val 99522"/>
              <a:gd name="adj2" fmla="val 69817"/>
            </a:avLst>
          </a:prstGeom>
          <a:ln w="28575" cmpd="sng">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직선 화살표 연결선 41"/>
          <p:cNvCxnSpPr/>
          <p:nvPr/>
        </p:nvCxnSpPr>
        <p:spPr>
          <a:xfrm rot="16200000" flipH="1">
            <a:off x="2938218" y="4160288"/>
            <a:ext cx="363829" cy="1389"/>
          </a:xfrm>
          <a:prstGeom prst="bentConnector3">
            <a:avLst>
              <a:gd name="adj1" fmla="val 50000"/>
            </a:avLst>
          </a:prstGeom>
          <a:ln w="28575" cmpd="sng">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직사각형 4"/>
          <p:cNvSpPr/>
          <p:nvPr/>
        </p:nvSpPr>
        <p:spPr>
          <a:xfrm flipV="1">
            <a:off x="1476340" y="3276229"/>
            <a:ext cx="697187" cy="7694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18" name="TextBox 17"/>
          <p:cNvSpPr txBox="1"/>
          <p:nvPr/>
        </p:nvSpPr>
        <p:spPr>
          <a:xfrm>
            <a:off x="1214704" y="2970771"/>
            <a:ext cx="675564" cy="300082"/>
          </a:xfrm>
          <a:prstGeom prst="rect">
            <a:avLst/>
          </a:prstGeom>
          <a:noFill/>
        </p:spPr>
        <p:txBody>
          <a:bodyPr wrap="square" rtlCol="0">
            <a:spAutoFit/>
          </a:bodyPr>
          <a:lstStyle/>
          <a:p>
            <a:r>
              <a:rPr lang="en-US" sz="1350" dirty="0">
                <a:latin typeface="Calibri" panose="020F0502020204030204" pitchFamily="34" charset="0"/>
              </a:rPr>
              <a:t>q</a:t>
            </a:r>
            <a:r>
              <a:rPr lang="en-US" sz="1350" dirty="0" smtClean="0">
                <a:latin typeface="Calibri" panose="020F0502020204030204" pitchFamily="34" charset="0"/>
              </a:rPr>
              <a:t> </a:t>
            </a:r>
            <a:r>
              <a:rPr lang="en-US" sz="1350" dirty="0">
                <a:latin typeface="Calibri" panose="020F0502020204030204" pitchFamily="34" charset="0"/>
              </a:rPr>
              <a:t>0</a:t>
            </a:r>
          </a:p>
        </p:txBody>
      </p:sp>
      <p:sp>
        <p:nvSpPr>
          <p:cNvPr id="19" name="직사각형 4"/>
          <p:cNvSpPr/>
          <p:nvPr/>
        </p:nvSpPr>
        <p:spPr>
          <a:xfrm flipV="1">
            <a:off x="2764222" y="3270732"/>
            <a:ext cx="697187" cy="7694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20" name="TextBox 19"/>
          <p:cNvSpPr txBox="1"/>
          <p:nvPr/>
        </p:nvSpPr>
        <p:spPr>
          <a:xfrm>
            <a:off x="3245384" y="2973369"/>
            <a:ext cx="675564" cy="300082"/>
          </a:xfrm>
          <a:prstGeom prst="rect">
            <a:avLst/>
          </a:prstGeom>
          <a:noFill/>
        </p:spPr>
        <p:txBody>
          <a:bodyPr wrap="square" rtlCol="0">
            <a:spAutoFit/>
          </a:bodyPr>
          <a:lstStyle/>
          <a:p>
            <a:r>
              <a:rPr lang="en-US" sz="1350" dirty="0">
                <a:latin typeface="Calibri" panose="020F0502020204030204" pitchFamily="34" charset="0"/>
              </a:rPr>
              <a:t>q</a:t>
            </a:r>
            <a:r>
              <a:rPr lang="en-US" sz="1350" dirty="0" smtClean="0">
                <a:latin typeface="Calibri" panose="020F0502020204030204" pitchFamily="34" charset="0"/>
              </a:rPr>
              <a:t> </a:t>
            </a:r>
            <a:r>
              <a:rPr lang="en-US" sz="1350" dirty="0">
                <a:latin typeface="Calibri" panose="020F0502020204030204" pitchFamily="34" charset="0"/>
              </a:rPr>
              <a:t>1</a:t>
            </a:r>
          </a:p>
        </p:txBody>
      </p:sp>
      <p:sp>
        <p:nvSpPr>
          <p:cNvPr id="21" name="직사각형 4"/>
          <p:cNvSpPr/>
          <p:nvPr/>
        </p:nvSpPr>
        <p:spPr>
          <a:xfrm flipV="1">
            <a:off x="5318860" y="3276229"/>
            <a:ext cx="697187" cy="7694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22" name="TextBox 21"/>
          <p:cNvSpPr txBox="1"/>
          <p:nvPr/>
        </p:nvSpPr>
        <p:spPr>
          <a:xfrm>
            <a:off x="5641812" y="2985637"/>
            <a:ext cx="675564" cy="300082"/>
          </a:xfrm>
          <a:prstGeom prst="rect">
            <a:avLst/>
          </a:prstGeom>
          <a:noFill/>
        </p:spPr>
        <p:txBody>
          <a:bodyPr wrap="square" rtlCol="0">
            <a:spAutoFit/>
          </a:bodyPr>
          <a:lstStyle/>
          <a:p>
            <a:r>
              <a:rPr lang="en-US" sz="1350" dirty="0" smtClean="0">
                <a:latin typeface="Calibri" panose="020F0502020204030204" pitchFamily="34" charset="0"/>
              </a:rPr>
              <a:t>q 1</a:t>
            </a:r>
            <a:endParaRPr lang="en-US" sz="1350" dirty="0">
              <a:latin typeface="Calibri" panose="020F0502020204030204" pitchFamily="34" charset="0"/>
            </a:endParaRPr>
          </a:p>
        </p:txBody>
      </p:sp>
      <p:sp>
        <p:nvSpPr>
          <p:cNvPr id="23" name="직사각형 4"/>
          <p:cNvSpPr/>
          <p:nvPr/>
        </p:nvSpPr>
        <p:spPr>
          <a:xfrm flipV="1">
            <a:off x="4072301" y="3270732"/>
            <a:ext cx="697187" cy="7694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24" name="TextBox 23"/>
          <p:cNvSpPr txBox="1"/>
          <p:nvPr/>
        </p:nvSpPr>
        <p:spPr>
          <a:xfrm>
            <a:off x="4395254" y="2980139"/>
            <a:ext cx="675564" cy="300082"/>
          </a:xfrm>
          <a:prstGeom prst="rect">
            <a:avLst/>
          </a:prstGeom>
          <a:noFill/>
        </p:spPr>
        <p:txBody>
          <a:bodyPr wrap="square" rtlCol="0">
            <a:spAutoFit/>
          </a:bodyPr>
          <a:lstStyle/>
          <a:p>
            <a:r>
              <a:rPr lang="en-US" sz="1350" dirty="0">
                <a:latin typeface="Calibri" panose="020F0502020204030204" pitchFamily="34" charset="0"/>
              </a:rPr>
              <a:t>q</a:t>
            </a:r>
            <a:r>
              <a:rPr lang="en-US" sz="1350" dirty="0" smtClean="0">
                <a:latin typeface="Calibri" panose="020F0502020204030204" pitchFamily="34" charset="0"/>
              </a:rPr>
              <a:t> 0</a:t>
            </a:r>
            <a:endParaRPr lang="en-US" sz="1350" dirty="0">
              <a:latin typeface="Calibri" panose="020F0502020204030204" pitchFamily="34" charset="0"/>
            </a:endParaRPr>
          </a:p>
        </p:txBody>
      </p:sp>
      <p:cxnSp>
        <p:nvCxnSpPr>
          <p:cNvPr id="32" name="직선 화살표 연결선 73"/>
          <p:cNvCxnSpPr/>
          <p:nvPr/>
        </p:nvCxnSpPr>
        <p:spPr>
          <a:xfrm flipH="1" flipV="1">
            <a:off x="1813810" y="2458387"/>
            <a:ext cx="11124" cy="760832"/>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48" name="Picture 47"/>
          <p:cNvPicPr>
            <a:picLocks noChangeAspect="1"/>
          </p:cNvPicPr>
          <p:nvPr/>
        </p:nvPicPr>
        <p:blipFill>
          <a:blip r:embed="rId3">
            <a:clrChange>
              <a:clrFrom>
                <a:srgbClr val="FFFFFF"/>
              </a:clrFrom>
              <a:clrTo>
                <a:srgbClr val="FFFFFF">
                  <a:alpha val="0"/>
                </a:srgbClr>
              </a:clrTo>
            </a:clrChange>
          </a:blip>
          <a:stretch>
            <a:fillRect/>
          </a:stretch>
        </p:blipFill>
        <p:spPr>
          <a:xfrm>
            <a:off x="857636" y="3904437"/>
            <a:ext cx="1095796" cy="1095796"/>
          </a:xfrm>
          <a:prstGeom prst="rect">
            <a:avLst/>
          </a:prstGeom>
        </p:spPr>
      </p:pic>
      <p:cxnSp>
        <p:nvCxnSpPr>
          <p:cNvPr id="49" name="직선 화살표 연결선 73"/>
          <p:cNvCxnSpPr/>
          <p:nvPr/>
        </p:nvCxnSpPr>
        <p:spPr>
          <a:xfrm flipH="1" flipV="1">
            <a:off x="3080479" y="2465882"/>
            <a:ext cx="12109" cy="746426"/>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1" name="직선 화살표 연결선 73"/>
          <p:cNvCxnSpPr/>
          <p:nvPr/>
        </p:nvCxnSpPr>
        <p:spPr>
          <a:xfrm flipH="1" flipV="1">
            <a:off x="4414603" y="2420911"/>
            <a:ext cx="14621" cy="786199"/>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7" name="직선 화살표 연결선 73"/>
          <p:cNvCxnSpPr/>
          <p:nvPr/>
        </p:nvCxnSpPr>
        <p:spPr>
          <a:xfrm flipH="1" flipV="1">
            <a:off x="5613816" y="2458387"/>
            <a:ext cx="6526" cy="728382"/>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grpSp>
        <p:nvGrpSpPr>
          <p:cNvPr id="4" name="Group 3"/>
          <p:cNvGrpSpPr/>
          <p:nvPr/>
        </p:nvGrpSpPr>
        <p:grpSpPr>
          <a:xfrm>
            <a:off x="1357010" y="1872366"/>
            <a:ext cx="697187" cy="411176"/>
            <a:chOff x="2924494" y="1878881"/>
            <a:chExt cx="697187" cy="411176"/>
          </a:xfrm>
        </p:grpSpPr>
        <p:sp>
          <p:nvSpPr>
            <p:cNvPr id="25" name="직사각형 4"/>
            <p:cNvSpPr/>
            <p:nvPr/>
          </p:nvSpPr>
          <p:spPr>
            <a:xfrm flipV="1">
              <a:off x="2924494" y="1878881"/>
              <a:ext cx="697187" cy="411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59" name="TextBox 58"/>
            <p:cNvSpPr txBox="1"/>
            <p:nvPr/>
          </p:nvSpPr>
          <p:spPr>
            <a:xfrm>
              <a:off x="2935305" y="1936290"/>
              <a:ext cx="675564" cy="300082"/>
            </a:xfrm>
            <a:prstGeom prst="rect">
              <a:avLst/>
            </a:prstGeom>
            <a:noFill/>
          </p:spPr>
          <p:txBody>
            <a:bodyPr wrap="square" rtlCol="0">
              <a:spAutoFit/>
            </a:bodyPr>
            <a:lstStyle/>
            <a:p>
              <a:r>
                <a:rPr lang="en-US" sz="1350" dirty="0" smtClean="0">
                  <a:latin typeface="Calibri" panose="020F0502020204030204" pitchFamily="34" charset="0"/>
                </a:rPr>
                <a:t>Core </a:t>
              </a:r>
              <a:r>
                <a:rPr lang="en-US" sz="1350" dirty="0">
                  <a:latin typeface="Calibri" panose="020F0502020204030204" pitchFamily="34" charset="0"/>
                </a:rPr>
                <a:t>0</a:t>
              </a:r>
            </a:p>
          </p:txBody>
        </p:sp>
      </p:grpSp>
      <p:grpSp>
        <p:nvGrpSpPr>
          <p:cNvPr id="27" name="Group 26"/>
          <p:cNvGrpSpPr/>
          <p:nvPr/>
        </p:nvGrpSpPr>
        <p:grpSpPr>
          <a:xfrm>
            <a:off x="2799759" y="1878512"/>
            <a:ext cx="699418" cy="411176"/>
            <a:chOff x="4141056" y="1878881"/>
            <a:chExt cx="699418" cy="411176"/>
          </a:xfrm>
        </p:grpSpPr>
        <p:sp>
          <p:nvSpPr>
            <p:cNvPr id="26" name="직사각형 4"/>
            <p:cNvSpPr/>
            <p:nvPr/>
          </p:nvSpPr>
          <p:spPr>
            <a:xfrm flipV="1">
              <a:off x="4141056" y="1878881"/>
              <a:ext cx="697187" cy="411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60" name="TextBox 59"/>
            <p:cNvSpPr txBox="1"/>
            <p:nvPr/>
          </p:nvSpPr>
          <p:spPr>
            <a:xfrm>
              <a:off x="4164910" y="1925109"/>
              <a:ext cx="675564" cy="300082"/>
            </a:xfrm>
            <a:prstGeom prst="rect">
              <a:avLst/>
            </a:prstGeom>
            <a:noFill/>
          </p:spPr>
          <p:txBody>
            <a:bodyPr wrap="square" rtlCol="0">
              <a:spAutoFit/>
            </a:bodyPr>
            <a:lstStyle/>
            <a:p>
              <a:r>
                <a:rPr lang="en-US" sz="1350" dirty="0" smtClean="0">
                  <a:latin typeface="Calibri" panose="020F0502020204030204" pitchFamily="34" charset="0"/>
                </a:rPr>
                <a:t>Core </a:t>
              </a:r>
              <a:r>
                <a:rPr lang="en-US" sz="1350" dirty="0">
                  <a:latin typeface="Calibri" panose="020F0502020204030204" pitchFamily="34" charset="0"/>
                </a:rPr>
                <a:t>1</a:t>
              </a:r>
            </a:p>
          </p:txBody>
        </p:sp>
      </p:grpSp>
      <p:grpSp>
        <p:nvGrpSpPr>
          <p:cNvPr id="39" name="Group 38"/>
          <p:cNvGrpSpPr/>
          <p:nvPr/>
        </p:nvGrpSpPr>
        <p:grpSpPr>
          <a:xfrm>
            <a:off x="3996259" y="1866102"/>
            <a:ext cx="697187" cy="411176"/>
            <a:chOff x="2924494" y="1878881"/>
            <a:chExt cx="697187" cy="411176"/>
          </a:xfrm>
        </p:grpSpPr>
        <p:sp>
          <p:nvSpPr>
            <p:cNvPr id="40" name="직사각형 4"/>
            <p:cNvSpPr/>
            <p:nvPr/>
          </p:nvSpPr>
          <p:spPr>
            <a:xfrm flipV="1">
              <a:off x="2924494" y="1878881"/>
              <a:ext cx="697187" cy="411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41" name="TextBox 40"/>
            <p:cNvSpPr txBox="1"/>
            <p:nvPr/>
          </p:nvSpPr>
          <p:spPr>
            <a:xfrm>
              <a:off x="2935305" y="1936290"/>
              <a:ext cx="675564" cy="300082"/>
            </a:xfrm>
            <a:prstGeom prst="rect">
              <a:avLst/>
            </a:prstGeom>
            <a:noFill/>
          </p:spPr>
          <p:txBody>
            <a:bodyPr wrap="square" rtlCol="0">
              <a:spAutoFit/>
            </a:bodyPr>
            <a:lstStyle/>
            <a:p>
              <a:r>
                <a:rPr lang="en-US" sz="1350" dirty="0" smtClean="0">
                  <a:latin typeface="Calibri" panose="020F0502020204030204" pitchFamily="34" charset="0"/>
                </a:rPr>
                <a:t>Core </a:t>
              </a:r>
              <a:r>
                <a:rPr lang="en-US" sz="1350" dirty="0">
                  <a:latin typeface="Calibri" panose="020F0502020204030204" pitchFamily="34" charset="0"/>
                </a:rPr>
                <a:t>2</a:t>
              </a:r>
            </a:p>
          </p:txBody>
        </p:sp>
      </p:grpSp>
      <p:grpSp>
        <p:nvGrpSpPr>
          <p:cNvPr id="42" name="Group 41"/>
          <p:cNvGrpSpPr/>
          <p:nvPr/>
        </p:nvGrpSpPr>
        <p:grpSpPr>
          <a:xfrm>
            <a:off x="5369235" y="1872366"/>
            <a:ext cx="699418" cy="411176"/>
            <a:chOff x="4141056" y="1878881"/>
            <a:chExt cx="699418" cy="411176"/>
          </a:xfrm>
        </p:grpSpPr>
        <p:sp>
          <p:nvSpPr>
            <p:cNvPr id="43" name="직사각형 4"/>
            <p:cNvSpPr/>
            <p:nvPr/>
          </p:nvSpPr>
          <p:spPr>
            <a:xfrm flipV="1">
              <a:off x="4141056" y="1878881"/>
              <a:ext cx="697187" cy="411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44" name="TextBox 43"/>
            <p:cNvSpPr txBox="1"/>
            <p:nvPr/>
          </p:nvSpPr>
          <p:spPr>
            <a:xfrm>
              <a:off x="4164910" y="1925109"/>
              <a:ext cx="675564" cy="300082"/>
            </a:xfrm>
            <a:prstGeom prst="rect">
              <a:avLst/>
            </a:prstGeom>
            <a:noFill/>
          </p:spPr>
          <p:txBody>
            <a:bodyPr wrap="square" rtlCol="0">
              <a:spAutoFit/>
            </a:bodyPr>
            <a:lstStyle/>
            <a:p>
              <a:r>
                <a:rPr lang="en-US" sz="1350" dirty="0" smtClean="0">
                  <a:latin typeface="Calibri" panose="020F0502020204030204" pitchFamily="34" charset="0"/>
                </a:rPr>
                <a:t>Core </a:t>
              </a:r>
              <a:r>
                <a:rPr lang="en-US" sz="1350" dirty="0">
                  <a:latin typeface="Calibri" panose="020F0502020204030204" pitchFamily="34" charset="0"/>
                </a:rPr>
                <a:t>3</a:t>
              </a:r>
            </a:p>
          </p:txBody>
        </p:sp>
      </p:grpSp>
      <p:sp>
        <p:nvSpPr>
          <p:cNvPr id="45" name="TextBox 44"/>
          <p:cNvSpPr txBox="1"/>
          <p:nvPr/>
        </p:nvSpPr>
        <p:spPr>
          <a:xfrm>
            <a:off x="1092642" y="1600989"/>
            <a:ext cx="1281810" cy="300082"/>
          </a:xfrm>
          <a:prstGeom prst="rect">
            <a:avLst/>
          </a:prstGeom>
          <a:noFill/>
        </p:spPr>
        <p:txBody>
          <a:bodyPr wrap="square" rtlCol="0">
            <a:spAutoFit/>
          </a:bodyPr>
          <a:lstStyle/>
          <a:p>
            <a:r>
              <a:rPr lang="en-US" sz="1350" dirty="0" smtClean="0">
                <a:latin typeface="Calibri" panose="020F0502020204030204" pitchFamily="34" charset="0"/>
              </a:rPr>
              <a:t>TCP List-port: w</a:t>
            </a:r>
            <a:endParaRPr lang="en-US" sz="1350" dirty="0">
              <a:latin typeface="Calibri" panose="020F0502020204030204" pitchFamily="34" charset="0"/>
            </a:endParaRPr>
          </a:p>
        </p:txBody>
      </p:sp>
      <p:sp>
        <p:nvSpPr>
          <p:cNvPr id="46" name="TextBox 45"/>
          <p:cNvSpPr txBox="1"/>
          <p:nvPr/>
        </p:nvSpPr>
        <p:spPr>
          <a:xfrm>
            <a:off x="2510376" y="1595446"/>
            <a:ext cx="1281810" cy="300082"/>
          </a:xfrm>
          <a:prstGeom prst="rect">
            <a:avLst/>
          </a:prstGeom>
          <a:noFill/>
        </p:spPr>
        <p:txBody>
          <a:bodyPr wrap="square" rtlCol="0">
            <a:spAutoFit/>
          </a:bodyPr>
          <a:lstStyle/>
          <a:p>
            <a:r>
              <a:rPr lang="en-US" sz="1350" dirty="0" smtClean="0">
                <a:latin typeface="Calibri" panose="020F0502020204030204" pitchFamily="34" charset="0"/>
              </a:rPr>
              <a:t>TCP List-port: x</a:t>
            </a:r>
            <a:endParaRPr lang="en-US" sz="1350" dirty="0">
              <a:latin typeface="Calibri" panose="020F0502020204030204" pitchFamily="34" charset="0"/>
            </a:endParaRPr>
          </a:p>
        </p:txBody>
      </p:sp>
      <p:sp>
        <p:nvSpPr>
          <p:cNvPr id="47" name="TextBox 46"/>
          <p:cNvSpPr txBox="1"/>
          <p:nvPr/>
        </p:nvSpPr>
        <p:spPr>
          <a:xfrm>
            <a:off x="3701029" y="1603403"/>
            <a:ext cx="1281810" cy="300082"/>
          </a:xfrm>
          <a:prstGeom prst="rect">
            <a:avLst/>
          </a:prstGeom>
          <a:noFill/>
        </p:spPr>
        <p:txBody>
          <a:bodyPr wrap="square" rtlCol="0">
            <a:spAutoFit/>
          </a:bodyPr>
          <a:lstStyle/>
          <a:p>
            <a:r>
              <a:rPr lang="en-US" sz="1350" dirty="0" smtClean="0">
                <a:latin typeface="Calibri" panose="020F0502020204030204" pitchFamily="34" charset="0"/>
              </a:rPr>
              <a:t>TCP List-port: y</a:t>
            </a:r>
            <a:endParaRPr lang="en-US" sz="1350" dirty="0">
              <a:latin typeface="Calibri" panose="020F0502020204030204" pitchFamily="34" charset="0"/>
            </a:endParaRPr>
          </a:p>
        </p:txBody>
      </p:sp>
      <p:sp>
        <p:nvSpPr>
          <p:cNvPr id="50" name="TextBox 49"/>
          <p:cNvSpPr txBox="1"/>
          <p:nvPr/>
        </p:nvSpPr>
        <p:spPr>
          <a:xfrm>
            <a:off x="5118763" y="1597860"/>
            <a:ext cx="1281810" cy="300082"/>
          </a:xfrm>
          <a:prstGeom prst="rect">
            <a:avLst/>
          </a:prstGeom>
          <a:noFill/>
        </p:spPr>
        <p:txBody>
          <a:bodyPr wrap="square" rtlCol="0">
            <a:spAutoFit/>
          </a:bodyPr>
          <a:lstStyle/>
          <a:p>
            <a:r>
              <a:rPr lang="en-US" sz="1350" dirty="0" smtClean="0">
                <a:latin typeface="Calibri" panose="020F0502020204030204" pitchFamily="34" charset="0"/>
              </a:rPr>
              <a:t>TCP List-port: z</a:t>
            </a:r>
            <a:endParaRPr lang="en-US" sz="1350" dirty="0">
              <a:latin typeface="Calibri" panose="020F0502020204030204" pitchFamily="34" charset="0"/>
            </a:endParaRPr>
          </a:p>
        </p:txBody>
      </p:sp>
      <p:sp>
        <p:nvSpPr>
          <p:cNvPr id="28" name="TextBox 27"/>
          <p:cNvSpPr txBox="1"/>
          <p:nvPr/>
        </p:nvSpPr>
        <p:spPr>
          <a:xfrm>
            <a:off x="1718242" y="3624588"/>
            <a:ext cx="279244" cy="246221"/>
          </a:xfrm>
          <a:prstGeom prst="rect">
            <a:avLst/>
          </a:prstGeom>
          <a:noFill/>
        </p:spPr>
        <p:txBody>
          <a:bodyPr wrap="none" rtlCol="0">
            <a:spAutoFit/>
          </a:bodyPr>
          <a:lstStyle/>
          <a:p>
            <a:r>
              <a:rPr lang="en-US" sz="1000" dirty="0" smtClean="0">
                <a:cs typeface="Neo Sans Intel"/>
              </a:rPr>
              <a:t>w</a:t>
            </a:r>
          </a:p>
        </p:txBody>
      </p:sp>
      <p:sp>
        <p:nvSpPr>
          <p:cNvPr id="52" name="TextBox 51"/>
          <p:cNvSpPr txBox="1"/>
          <p:nvPr/>
        </p:nvSpPr>
        <p:spPr>
          <a:xfrm>
            <a:off x="2981204" y="3610858"/>
            <a:ext cx="247184" cy="246221"/>
          </a:xfrm>
          <a:prstGeom prst="rect">
            <a:avLst/>
          </a:prstGeom>
          <a:noFill/>
        </p:spPr>
        <p:txBody>
          <a:bodyPr wrap="none" rtlCol="0">
            <a:spAutoFit/>
          </a:bodyPr>
          <a:lstStyle/>
          <a:p>
            <a:r>
              <a:rPr lang="en-US" sz="1000" dirty="0">
                <a:cs typeface="Neo Sans Intel"/>
              </a:rPr>
              <a:t>x</a:t>
            </a:r>
            <a:endParaRPr lang="en-US" sz="1000" dirty="0" smtClean="0">
              <a:cs typeface="Neo Sans Intel"/>
            </a:endParaRPr>
          </a:p>
        </p:txBody>
      </p:sp>
      <p:sp>
        <p:nvSpPr>
          <p:cNvPr id="53" name="TextBox 52"/>
          <p:cNvSpPr txBox="1"/>
          <p:nvPr/>
        </p:nvSpPr>
        <p:spPr>
          <a:xfrm>
            <a:off x="4255258" y="3624588"/>
            <a:ext cx="250390" cy="246221"/>
          </a:xfrm>
          <a:prstGeom prst="rect">
            <a:avLst/>
          </a:prstGeom>
          <a:noFill/>
        </p:spPr>
        <p:txBody>
          <a:bodyPr wrap="none" rtlCol="0">
            <a:spAutoFit/>
          </a:bodyPr>
          <a:lstStyle/>
          <a:p>
            <a:r>
              <a:rPr lang="en-US" sz="1000" dirty="0">
                <a:cs typeface="Neo Sans Intel"/>
              </a:rPr>
              <a:t>y</a:t>
            </a:r>
            <a:endParaRPr lang="en-US" sz="1000" dirty="0" smtClean="0">
              <a:cs typeface="Neo Sans Intel"/>
            </a:endParaRPr>
          </a:p>
        </p:txBody>
      </p:sp>
      <p:sp>
        <p:nvSpPr>
          <p:cNvPr id="54" name="TextBox 53"/>
          <p:cNvSpPr txBox="1"/>
          <p:nvPr/>
        </p:nvSpPr>
        <p:spPr>
          <a:xfrm>
            <a:off x="5518220" y="3610858"/>
            <a:ext cx="247184" cy="246221"/>
          </a:xfrm>
          <a:prstGeom prst="rect">
            <a:avLst/>
          </a:prstGeom>
          <a:noFill/>
        </p:spPr>
        <p:txBody>
          <a:bodyPr wrap="none" rtlCol="0">
            <a:spAutoFit/>
          </a:bodyPr>
          <a:lstStyle/>
          <a:p>
            <a:r>
              <a:rPr lang="en-US" sz="1000" dirty="0" smtClean="0">
                <a:cs typeface="Neo Sans Intel"/>
              </a:rPr>
              <a:t>z</a:t>
            </a:r>
          </a:p>
        </p:txBody>
      </p:sp>
    </p:spTree>
    <p:extLst>
      <p:ext uri="{BB962C8B-B14F-4D97-AF65-F5344CB8AC3E}">
        <p14:creationId xmlns:p14="http://schemas.microsoft.com/office/powerpoint/2010/main" val="3581080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4</a:t>
            </a:fld>
            <a:endParaRPr lang="en-US" dirty="0"/>
          </a:p>
        </p:txBody>
      </p:sp>
      <p:sp>
        <p:nvSpPr>
          <p:cNvPr id="3" name="Title 2"/>
          <p:cNvSpPr>
            <a:spLocks noGrp="1"/>
          </p:cNvSpPr>
          <p:nvPr>
            <p:ph type="title"/>
          </p:nvPr>
        </p:nvSpPr>
        <p:spPr/>
        <p:txBody>
          <a:bodyPr/>
          <a:lstStyle/>
          <a:p>
            <a:r>
              <a:rPr lang="en-US" dirty="0" err="1" smtClean="0"/>
              <a:t>Libuv’s</a:t>
            </a:r>
            <a:r>
              <a:rPr lang="en-US" dirty="0" smtClean="0"/>
              <a:t> Network Subsystem</a:t>
            </a:r>
            <a:endParaRPr lang="en-US" dirty="0"/>
          </a:p>
        </p:txBody>
      </p:sp>
      <p:sp>
        <p:nvSpPr>
          <p:cNvPr id="4" name="Content Placeholder 3"/>
          <p:cNvSpPr>
            <a:spLocks noGrp="1"/>
          </p:cNvSpPr>
          <p:nvPr>
            <p:ph sz="quarter" idx="13"/>
          </p:nvPr>
        </p:nvSpPr>
        <p:spPr/>
        <p:txBody>
          <a:bodyPr/>
          <a:lstStyle/>
          <a:p>
            <a:pPr marL="285750" indent="-285750">
              <a:buFont typeface="Arial" panose="020B0604020202020204" pitchFamily="34" charset="0"/>
              <a:buChar char="•"/>
            </a:pPr>
            <a:r>
              <a:rPr lang="en-US" dirty="0" smtClean="0"/>
              <a:t>Network I/O handled within </a:t>
            </a:r>
            <a:r>
              <a:rPr lang="en-US" dirty="0" err="1" smtClean="0"/>
              <a:t>libuv</a:t>
            </a:r>
            <a:r>
              <a:rPr lang="en-US" dirty="0" smtClean="0"/>
              <a:t> framework</a:t>
            </a:r>
          </a:p>
          <a:p>
            <a:pPr marL="511175" lvl="1" indent="-285750">
              <a:buFont typeface="Arial" panose="020B0604020202020204" pitchFamily="34" charset="0"/>
              <a:buChar char="•"/>
            </a:pPr>
            <a:r>
              <a:rPr lang="en-US" dirty="0" smtClean="0"/>
              <a:t>Follows event-driven model</a:t>
            </a:r>
          </a:p>
          <a:p>
            <a:pPr marL="285750" indent="-285750">
              <a:buFont typeface="Arial" panose="020B0604020202020204" pitchFamily="34" charset="0"/>
              <a:buChar char="•"/>
            </a:pPr>
            <a:r>
              <a:rPr lang="en-US" dirty="0" smtClean="0"/>
              <a:t>Micro-benchmarks reveal network I/O consumes </a:t>
            </a:r>
            <a:r>
              <a:rPr lang="en-US" sz="2400" b="1" dirty="0" smtClean="0">
                <a:solidFill>
                  <a:srgbClr val="FF0000"/>
                </a:solidFill>
              </a:rPr>
              <a:t>45</a:t>
            </a:r>
            <a:r>
              <a:rPr lang="en-US" dirty="0" smtClean="0"/>
              <a:t>% CPU cycles</a:t>
            </a:r>
          </a:p>
          <a:p>
            <a:pPr marL="511175" lvl="1" indent="-285750">
              <a:buFont typeface="Arial" panose="020B0604020202020204" pitchFamily="34" charset="0"/>
              <a:buChar char="•"/>
            </a:pPr>
            <a:r>
              <a:rPr lang="en-US" dirty="0" smtClean="0"/>
              <a:t>Performance does not scale linearly with addition of CPUs</a:t>
            </a:r>
          </a:p>
          <a:p>
            <a:pPr marL="511175" lvl="1" indent="-285750">
              <a:buFont typeface="Arial" panose="020B0604020202020204" pitchFamily="34" charset="0"/>
              <a:buChar char="•"/>
            </a:pPr>
            <a:r>
              <a:rPr lang="en-US" dirty="0" smtClean="0"/>
              <a:t>Connection rate does not improve with increasing number of requests per sec</a:t>
            </a:r>
          </a:p>
          <a:p>
            <a:pPr marL="511175" lvl="1" indent="-285750">
              <a:buFont typeface="Arial" panose="020B0604020202020204" pitchFamily="34" charset="0"/>
              <a:buChar char="•"/>
            </a:pPr>
            <a:r>
              <a:rPr lang="en-US" dirty="0" smtClean="0"/>
              <a:t>Performance chokes for small flow sizes</a:t>
            </a:r>
            <a:endParaRPr lang="en-US" dirty="0"/>
          </a:p>
          <a:p>
            <a:pPr marL="511175" lvl="1" indent="-285750">
              <a:buFont typeface="Arial" panose="020B0604020202020204" pitchFamily="34" charset="0"/>
              <a:buChar char="•"/>
            </a:pPr>
            <a:r>
              <a:rPr lang="en-US" dirty="0" smtClean="0"/>
              <a:t>Node.js </a:t>
            </a:r>
            <a:r>
              <a:rPr lang="en-US" dirty="0" err="1" smtClean="0"/>
              <a:t>microbenchmarks</a:t>
            </a:r>
            <a:r>
              <a:rPr lang="en-US" dirty="0" smtClean="0"/>
              <a:t>: only 3 Mbps per Intel Broadwell CPU core</a:t>
            </a:r>
          </a:p>
          <a:p>
            <a:pPr marL="285750" indent="-285750">
              <a:buFont typeface="Arial" panose="020B0604020202020204" pitchFamily="34" charset="0"/>
              <a:buChar char="•"/>
            </a:pPr>
            <a:r>
              <a:rPr lang="en-US" dirty="0" smtClean="0"/>
              <a:t>Linux kernel networking stack is the bottleneck</a:t>
            </a:r>
          </a:p>
        </p:txBody>
      </p:sp>
    </p:spTree>
    <p:extLst>
      <p:ext uri="{BB962C8B-B14F-4D97-AF65-F5344CB8AC3E}">
        <p14:creationId xmlns:p14="http://schemas.microsoft.com/office/powerpoint/2010/main" val="368310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mTCP</a:t>
            </a:r>
            <a:r>
              <a:rPr lang="en-US" altLang="ko-KR" dirty="0" smtClean="0"/>
              <a:t> configuration file (1)</a:t>
            </a:r>
            <a:endParaRPr lang="ko-KR" altLang="en-US" dirty="0"/>
          </a:p>
        </p:txBody>
      </p:sp>
      <p:sp>
        <p:nvSpPr>
          <p:cNvPr id="3" name="슬라이드 번호 개체 틀 2"/>
          <p:cNvSpPr>
            <a:spLocks noGrp="1"/>
          </p:cNvSpPr>
          <p:nvPr>
            <p:ph type="sldNum" sz="quarter" idx="12"/>
          </p:nvPr>
        </p:nvSpPr>
        <p:spPr/>
        <p:txBody>
          <a:bodyPr/>
          <a:lstStyle/>
          <a:p>
            <a:fld id="{9CC2917A-A0FC-4C1D-A82C-ACFA6652F6EB}" type="slidenum">
              <a:rPr lang="ko-KR" altLang="en-US" smtClean="0"/>
              <a:pPr/>
              <a:t>40</a:t>
            </a:fld>
            <a:endParaRPr lang="ko-KR" altLang="en-US"/>
          </a:p>
        </p:txBody>
      </p:sp>
      <p:sp>
        <p:nvSpPr>
          <p:cNvPr id="4" name="내용 개체 틀 3"/>
          <p:cNvSpPr>
            <a:spLocks noGrp="1"/>
          </p:cNvSpPr>
          <p:nvPr>
            <p:ph idx="1"/>
          </p:nvPr>
        </p:nvSpPr>
        <p:spPr>
          <a:xfrm>
            <a:off x="344775" y="867630"/>
            <a:ext cx="8543194" cy="3854272"/>
          </a:xfrm>
          <a:solidFill>
            <a:srgbClr val="FFFFCC"/>
          </a:solidFill>
          <a:ln w="19050">
            <a:solidFill>
              <a:schemeClr val="tx1"/>
            </a:solidFill>
          </a:ln>
          <a:effectLst>
            <a:outerShdw blurRad="50800" dist="38100" dir="2700000" algn="tl" rotWithShape="0">
              <a:prstClr val="black">
                <a:alpha val="40000"/>
              </a:prstClr>
            </a:outerShdw>
          </a:effectLst>
        </p:spPr>
        <p:txBody>
          <a:bodyPr>
            <a:noAutofit/>
          </a:bodyPr>
          <a:lstStyle/>
          <a:p>
            <a:pPr>
              <a:spcBef>
                <a:spcPts val="0"/>
              </a:spcBef>
            </a:pPr>
            <a:r>
              <a:rPr lang="en-US" altLang="ko-KR" sz="975" b="1" dirty="0">
                <a:solidFill>
                  <a:schemeClr val="accent6">
                    <a:lumMod val="75000"/>
                  </a:schemeClr>
                </a:solidFill>
                <a:latin typeface="Courier New" panose="02070309020205020404" pitchFamily="49" charset="0"/>
                <a:cs typeface="Courier New" panose="02070309020205020404" pitchFamily="49" charset="0"/>
              </a:rPr>
              <a:t># The underlying I/O module you want to use. </a:t>
            </a:r>
            <a:r>
              <a:rPr lang="en-US" altLang="ko-KR" sz="975" b="1" dirty="0" smtClean="0">
                <a:solidFill>
                  <a:schemeClr val="accent6">
                    <a:lumMod val="75000"/>
                  </a:schemeClr>
                </a:solidFill>
                <a:latin typeface="Courier New" panose="02070309020205020404" pitchFamily="49" charset="0"/>
                <a:cs typeface="Courier New" panose="02070309020205020404" pitchFamily="49" charset="0"/>
              </a:rPr>
              <a:t>Please enable </a:t>
            </a:r>
            <a:r>
              <a:rPr lang="en-US" altLang="ko-KR" sz="975" b="1" dirty="0">
                <a:solidFill>
                  <a:schemeClr val="accent6">
                    <a:lumMod val="75000"/>
                  </a:schemeClr>
                </a:solidFill>
                <a:latin typeface="Courier New" panose="02070309020205020404" pitchFamily="49" charset="0"/>
                <a:cs typeface="Courier New" panose="02070309020205020404" pitchFamily="49" charset="0"/>
              </a:rPr>
              <a:t>only one out of the </a:t>
            </a:r>
            <a:r>
              <a:rPr lang="en-US" altLang="ko-KR" sz="975" b="1" dirty="0" smtClean="0">
                <a:solidFill>
                  <a:schemeClr val="accent6">
                    <a:lumMod val="75000"/>
                  </a:schemeClr>
                </a:solidFill>
                <a:latin typeface="Courier New" panose="02070309020205020404" pitchFamily="49" charset="0"/>
                <a:cs typeface="Courier New" panose="02070309020205020404" pitchFamily="49" charset="0"/>
              </a:rPr>
              <a:t>two.</a:t>
            </a:r>
            <a:endParaRPr lang="en-US" altLang="ko-KR" sz="975" b="1" dirty="0">
              <a:solidFill>
                <a:schemeClr val="accent6">
                  <a:lumMod val="75000"/>
                </a:schemeClr>
              </a:solidFill>
              <a:latin typeface="Courier New" panose="02070309020205020404" pitchFamily="49" charset="0"/>
              <a:cs typeface="Courier New" panose="02070309020205020404" pitchFamily="49" charset="0"/>
            </a:endParaRPr>
          </a:p>
          <a:p>
            <a:pPr>
              <a:spcBef>
                <a:spcPts val="0"/>
              </a:spcBef>
            </a:pPr>
            <a:r>
              <a:rPr lang="en-US" altLang="ko-KR" sz="975" b="1" dirty="0">
                <a:solidFill>
                  <a:schemeClr val="accent6">
                    <a:lumMod val="75000"/>
                  </a:schemeClr>
                </a:solidFill>
                <a:latin typeface="Courier New" panose="02070309020205020404" pitchFamily="49" charset="0"/>
                <a:cs typeface="Courier New" panose="02070309020205020404" pitchFamily="49" charset="0"/>
              </a:rPr>
              <a:t>#</a:t>
            </a:r>
            <a:r>
              <a:rPr lang="en-US" altLang="ko-KR" sz="975" b="1" dirty="0" err="1">
                <a:solidFill>
                  <a:schemeClr val="accent6">
                    <a:lumMod val="75000"/>
                  </a:schemeClr>
                </a:solidFill>
                <a:latin typeface="Courier New" panose="02070309020205020404" pitchFamily="49" charset="0"/>
                <a:cs typeface="Courier New" panose="02070309020205020404" pitchFamily="49" charset="0"/>
              </a:rPr>
              <a:t>io</a:t>
            </a:r>
            <a:r>
              <a:rPr lang="en-US" altLang="ko-KR" sz="975" b="1" dirty="0">
                <a:solidFill>
                  <a:schemeClr val="accent6">
                    <a:lumMod val="75000"/>
                  </a:schemeClr>
                </a:solidFill>
                <a:latin typeface="Courier New" panose="02070309020205020404" pitchFamily="49" charset="0"/>
                <a:cs typeface="Courier New" panose="02070309020205020404" pitchFamily="49" charset="0"/>
              </a:rPr>
              <a:t> = </a:t>
            </a:r>
            <a:r>
              <a:rPr lang="en-US" altLang="ko-KR" sz="975" b="1" dirty="0" err="1" smtClean="0">
                <a:solidFill>
                  <a:schemeClr val="accent6">
                    <a:lumMod val="75000"/>
                  </a:schemeClr>
                </a:solidFill>
                <a:latin typeface="Courier New" panose="02070309020205020404" pitchFamily="49" charset="0"/>
                <a:cs typeface="Courier New" panose="02070309020205020404" pitchFamily="49" charset="0"/>
              </a:rPr>
              <a:t>netmap</a:t>
            </a:r>
            <a:endParaRPr lang="en-US" altLang="ko-KR" sz="975" b="1" dirty="0">
              <a:solidFill>
                <a:schemeClr val="accent6">
                  <a:lumMod val="75000"/>
                </a:schemeClr>
              </a:solidFill>
              <a:latin typeface="Courier New" panose="02070309020205020404" pitchFamily="49" charset="0"/>
              <a:cs typeface="Courier New" panose="02070309020205020404" pitchFamily="49" charset="0"/>
            </a:endParaRPr>
          </a:p>
          <a:p>
            <a:pPr>
              <a:spcBef>
                <a:spcPts val="0"/>
              </a:spcBef>
            </a:pPr>
            <a:r>
              <a:rPr lang="en-US" altLang="ko-KR" sz="975" b="1" dirty="0" err="1">
                <a:latin typeface="Courier New" panose="02070309020205020404" pitchFamily="49" charset="0"/>
                <a:cs typeface="Courier New" panose="02070309020205020404" pitchFamily="49" charset="0"/>
              </a:rPr>
              <a:t>io</a:t>
            </a:r>
            <a:r>
              <a:rPr lang="en-US" altLang="ko-KR" sz="975" b="1" dirty="0">
                <a:latin typeface="Courier New" panose="02070309020205020404" pitchFamily="49" charset="0"/>
                <a:cs typeface="Courier New" panose="02070309020205020404" pitchFamily="49" charset="0"/>
              </a:rPr>
              <a:t> = </a:t>
            </a:r>
            <a:r>
              <a:rPr lang="en-US" altLang="ko-KR" sz="975" b="1" dirty="0" err="1">
                <a:latin typeface="Courier New" panose="02070309020205020404" pitchFamily="49" charset="0"/>
                <a:cs typeface="Courier New" panose="02070309020205020404" pitchFamily="49" charset="0"/>
              </a:rPr>
              <a:t>dpdk</a:t>
            </a:r>
            <a:endParaRPr lang="en-US" altLang="ko-KR" sz="975" b="1" dirty="0">
              <a:latin typeface="Courier New" panose="02070309020205020404" pitchFamily="49" charset="0"/>
              <a:cs typeface="Courier New" panose="02070309020205020404" pitchFamily="49" charset="0"/>
            </a:endParaRPr>
          </a:p>
          <a:p>
            <a:pPr>
              <a:spcBef>
                <a:spcPts val="0"/>
              </a:spcBef>
            </a:pPr>
            <a:endParaRPr lang="en-US" altLang="ko-KR" sz="975" b="1" dirty="0">
              <a:latin typeface="Courier New" panose="02070309020205020404" pitchFamily="49" charset="0"/>
              <a:cs typeface="Courier New" panose="02070309020205020404" pitchFamily="49" charset="0"/>
            </a:endParaRPr>
          </a:p>
          <a:p>
            <a:pPr>
              <a:spcBef>
                <a:spcPts val="0"/>
              </a:spcBef>
            </a:pPr>
            <a:r>
              <a:rPr lang="en-US" altLang="ko-KR" sz="975" b="1" dirty="0">
                <a:solidFill>
                  <a:schemeClr val="accent6">
                    <a:lumMod val="75000"/>
                  </a:schemeClr>
                </a:solidFill>
                <a:latin typeface="Courier New" panose="02070309020205020404" pitchFamily="49" charset="0"/>
                <a:cs typeface="Courier New" panose="02070309020205020404" pitchFamily="49" charset="0"/>
              </a:rPr>
              <a:t># No. of cores setting (enabling this option will override the `</a:t>
            </a:r>
            <a:r>
              <a:rPr lang="en-US" altLang="ko-KR" sz="975" b="1" dirty="0" err="1">
                <a:solidFill>
                  <a:schemeClr val="accent6">
                    <a:lumMod val="75000"/>
                  </a:schemeClr>
                </a:solidFill>
                <a:latin typeface="Courier New" panose="02070309020205020404" pitchFamily="49" charset="0"/>
                <a:cs typeface="Courier New" panose="02070309020205020404" pitchFamily="49" charset="0"/>
              </a:rPr>
              <a:t>cpu</a:t>
            </a:r>
            <a:r>
              <a:rPr lang="en-US" altLang="ko-KR" sz="975" b="1" dirty="0">
                <a:solidFill>
                  <a:schemeClr val="accent6">
                    <a:lumMod val="75000"/>
                  </a:schemeClr>
                </a:solidFill>
                <a:latin typeface="Courier New" panose="02070309020205020404" pitchFamily="49" charset="0"/>
                <a:cs typeface="Courier New" panose="02070309020205020404" pitchFamily="49" charset="0"/>
              </a:rPr>
              <a:t>' </a:t>
            </a:r>
            <a:r>
              <a:rPr lang="en-US" altLang="ko-KR" sz="975" b="1" dirty="0" err="1">
                <a:solidFill>
                  <a:schemeClr val="accent6">
                    <a:lumMod val="75000"/>
                  </a:schemeClr>
                </a:solidFill>
                <a:latin typeface="Courier New" panose="02070309020205020404" pitchFamily="49" charset="0"/>
                <a:cs typeface="Courier New" panose="02070309020205020404" pitchFamily="49" charset="0"/>
              </a:rPr>
              <a:t>config</a:t>
            </a:r>
            <a:r>
              <a:rPr lang="en-US" altLang="ko-KR" sz="975" b="1" dirty="0">
                <a:solidFill>
                  <a:schemeClr val="accent6">
                    <a:lumMod val="75000"/>
                  </a:schemeClr>
                </a:solidFill>
                <a:latin typeface="Courier New" panose="02070309020205020404" pitchFamily="49" charset="0"/>
                <a:cs typeface="Courier New" panose="02070309020205020404" pitchFamily="49" charset="0"/>
              </a:rPr>
              <a:t> for those applications that accept </a:t>
            </a:r>
          </a:p>
          <a:p>
            <a:pPr>
              <a:spcBef>
                <a:spcPts val="0"/>
              </a:spcBef>
            </a:pPr>
            <a:r>
              <a:rPr lang="en-US" altLang="ko-KR" sz="975" b="1" dirty="0">
                <a:solidFill>
                  <a:schemeClr val="accent6">
                    <a:lumMod val="75000"/>
                  </a:schemeClr>
                </a:solidFill>
                <a:latin typeface="Courier New" panose="02070309020205020404" pitchFamily="49" charset="0"/>
                <a:cs typeface="Courier New" panose="02070309020205020404" pitchFamily="49" charset="0"/>
              </a:rPr>
              <a:t># </a:t>
            </a:r>
            <a:r>
              <a:rPr lang="en-US" altLang="ko-KR" sz="975" b="1" dirty="0" err="1">
                <a:solidFill>
                  <a:schemeClr val="accent6">
                    <a:lumMod val="75000"/>
                  </a:schemeClr>
                </a:solidFill>
                <a:latin typeface="Courier New" panose="02070309020205020404" pitchFamily="49" charset="0"/>
                <a:cs typeface="Courier New" panose="02070309020205020404" pitchFamily="49" charset="0"/>
              </a:rPr>
              <a:t>num_cores</a:t>
            </a:r>
            <a:r>
              <a:rPr lang="en-US" altLang="ko-KR" sz="975" b="1" dirty="0">
                <a:solidFill>
                  <a:schemeClr val="accent6">
                    <a:lumMod val="75000"/>
                  </a:schemeClr>
                </a:solidFill>
                <a:latin typeface="Courier New" panose="02070309020205020404" pitchFamily="49" charset="0"/>
                <a:cs typeface="Courier New" panose="02070309020205020404" pitchFamily="49" charset="0"/>
              </a:rPr>
              <a:t> as command line arguments). E.g. in case ./</a:t>
            </a:r>
            <a:r>
              <a:rPr lang="en-US" altLang="ko-KR" sz="975" b="1" dirty="0" err="1">
                <a:solidFill>
                  <a:schemeClr val="accent6">
                    <a:lumMod val="75000"/>
                  </a:schemeClr>
                </a:solidFill>
                <a:latin typeface="Courier New" panose="02070309020205020404" pitchFamily="49" charset="0"/>
                <a:cs typeface="Courier New" panose="02070309020205020404" pitchFamily="49" charset="0"/>
              </a:rPr>
              <a:t>epserver</a:t>
            </a:r>
            <a:r>
              <a:rPr lang="en-US" altLang="ko-KR" sz="975" b="1" dirty="0">
                <a:solidFill>
                  <a:schemeClr val="accent6">
                    <a:lumMod val="75000"/>
                  </a:schemeClr>
                </a:solidFill>
                <a:latin typeface="Courier New" panose="02070309020205020404" pitchFamily="49" charset="0"/>
                <a:cs typeface="Courier New" panose="02070309020205020404" pitchFamily="49" charset="0"/>
              </a:rPr>
              <a:t> is executed with `-N 4', the </a:t>
            </a:r>
            <a:r>
              <a:rPr lang="en-US" altLang="ko-KR" sz="975" b="1" dirty="0" err="1">
                <a:solidFill>
                  <a:schemeClr val="accent6">
                    <a:lumMod val="75000"/>
                  </a:schemeClr>
                </a:solidFill>
                <a:latin typeface="Courier New" panose="02070309020205020404" pitchFamily="49" charset="0"/>
                <a:cs typeface="Courier New" panose="02070309020205020404" pitchFamily="49" charset="0"/>
              </a:rPr>
              <a:t>mtcp</a:t>
            </a:r>
            <a:r>
              <a:rPr lang="en-US" altLang="ko-KR" sz="975" b="1" dirty="0">
                <a:solidFill>
                  <a:schemeClr val="accent6">
                    <a:lumMod val="75000"/>
                  </a:schemeClr>
                </a:solidFill>
                <a:latin typeface="Courier New" panose="02070309020205020404" pitchFamily="49" charset="0"/>
                <a:cs typeface="Courier New" panose="02070309020205020404" pitchFamily="49" charset="0"/>
              </a:rPr>
              <a:t> core will still </a:t>
            </a:r>
          </a:p>
          <a:p>
            <a:pPr>
              <a:spcBef>
                <a:spcPts val="0"/>
              </a:spcBef>
            </a:pPr>
            <a:r>
              <a:rPr lang="en-US" altLang="ko-KR" sz="975" b="1" dirty="0">
                <a:solidFill>
                  <a:schemeClr val="accent6">
                    <a:lumMod val="75000"/>
                  </a:schemeClr>
                </a:solidFill>
                <a:latin typeface="Courier New" panose="02070309020205020404" pitchFamily="49" charset="0"/>
                <a:cs typeface="Courier New" panose="02070309020205020404" pitchFamily="49" charset="0"/>
              </a:rPr>
              <a:t># invoke 8 </a:t>
            </a:r>
            <a:r>
              <a:rPr lang="en-US" altLang="ko-KR" sz="975" b="1" dirty="0" err="1">
                <a:solidFill>
                  <a:schemeClr val="accent6">
                    <a:lumMod val="75000"/>
                  </a:schemeClr>
                </a:solidFill>
                <a:latin typeface="Courier New" panose="02070309020205020404" pitchFamily="49" charset="0"/>
                <a:cs typeface="Courier New" panose="02070309020205020404" pitchFamily="49" charset="0"/>
              </a:rPr>
              <a:t>mTCP</a:t>
            </a:r>
            <a:r>
              <a:rPr lang="en-US" altLang="ko-KR" sz="975" b="1" dirty="0">
                <a:solidFill>
                  <a:schemeClr val="accent6">
                    <a:lumMod val="75000"/>
                  </a:schemeClr>
                </a:solidFill>
                <a:latin typeface="Courier New" panose="02070309020205020404" pitchFamily="49" charset="0"/>
                <a:cs typeface="Courier New" panose="02070309020205020404" pitchFamily="49" charset="0"/>
              </a:rPr>
              <a:t> threads if the following line is uncommented.</a:t>
            </a:r>
          </a:p>
          <a:p>
            <a:pPr>
              <a:spcBef>
                <a:spcPts val="0"/>
              </a:spcBef>
            </a:pPr>
            <a:r>
              <a:rPr lang="en-US" altLang="ko-KR" sz="975" b="1" dirty="0">
                <a:solidFill>
                  <a:schemeClr val="accent6">
                    <a:lumMod val="75000"/>
                  </a:schemeClr>
                </a:solidFill>
                <a:latin typeface="Courier New" panose="02070309020205020404" pitchFamily="49" charset="0"/>
                <a:cs typeface="Courier New" panose="02070309020205020404" pitchFamily="49" charset="0"/>
              </a:rPr>
              <a:t>#</a:t>
            </a:r>
            <a:r>
              <a:rPr lang="en-US" altLang="ko-KR" sz="975" b="1" dirty="0" err="1">
                <a:solidFill>
                  <a:schemeClr val="accent6">
                    <a:lumMod val="75000"/>
                  </a:schemeClr>
                </a:solidFill>
                <a:latin typeface="Courier New" panose="02070309020205020404" pitchFamily="49" charset="0"/>
                <a:cs typeface="Courier New" panose="02070309020205020404" pitchFamily="49" charset="0"/>
              </a:rPr>
              <a:t>num_cores</a:t>
            </a:r>
            <a:r>
              <a:rPr lang="en-US" altLang="ko-KR" sz="975" b="1" dirty="0">
                <a:solidFill>
                  <a:schemeClr val="accent6">
                    <a:lumMod val="75000"/>
                  </a:schemeClr>
                </a:solidFill>
                <a:latin typeface="Courier New" panose="02070309020205020404" pitchFamily="49" charset="0"/>
                <a:cs typeface="Courier New" panose="02070309020205020404" pitchFamily="49" charset="0"/>
              </a:rPr>
              <a:t> = 8</a:t>
            </a:r>
          </a:p>
          <a:p>
            <a:pPr>
              <a:spcBef>
                <a:spcPts val="0"/>
              </a:spcBef>
            </a:pPr>
            <a:endParaRPr lang="en-US" altLang="ko-KR" sz="975" b="1" dirty="0">
              <a:latin typeface="Courier New" panose="02070309020205020404" pitchFamily="49" charset="0"/>
              <a:cs typeface="Courier New" panose="02070309020205020404" pitchFamily="49" charset="0"/>
            </a:endParaRPr>
          </a:p>
          <a:p>
            <a:pPr>
              <a:spcBef>
                <a:spcPts val="0"/>
              </a:spcBef>
            </a:pPr>
            <a:r>
              <a:rPr lang="en-US" altLang="ko-KR" sz="975" b="1" dirty="0">
                <a:solidFill>
                  <a:schemeClr val="accent6">
                    <a:lumMod val="75000"/>
                  </a:schemeClr>
                </a:solidFill>
                <a:latin typeface="Courier New" panose="02070309020205020404" pitchFamily="49" charset="0"/>
                <a:cs typeface="Courier New" panose="02070309020205020404" pitchFamily="49" charset="0"/>
              </a:rPr>
              <a:t># Core mask</a:t>
            </a:r>
          </a:p>
          <a:p>
            <a:pPr>
              <a:spcBef>
                <a:spcPts val="0"/>
              </a:spcBef>
            </a:pPr>
            <a:r>
              <a:rPr lang="en-US" altLang="ko-KR" sz="975" b="1" dirty="0">
                <a:solidFill>
                  <a:schemeClr val="accent6">
                    <a:lumMod val="75000"/>
                  </a:schemeClr>
                </a:solidFill>
                <a:latin typeface="Courier New" panose="02070309020205020404" pitchFamily="49" charset="0"/>
                <a:cs typeface="Courier New" panose="02070309020205020404" pitchFamily="49" charset="0"/>
              </a:rPr>
              <a:t>#</a:t>
            </a:r>
            <a:r>
              <a:rPr lang="en-US" altLang="ko-KR" sz="975" b="1" dirty="0" err="1">
                <a:solidFill>
                  <a:schemeClr val="accent6">
                    <a:lumMod val="75000"/>
                  </a:schemeClr>
                </a:solidFill>
                <a:latin typeface="Courier New" panose="02070309020205020404" pitchFamily="49" charset="0"/>
                <a:cs typeface="Courier New" panose="02070309020205020404" pitchFamily="49" charset="0"/>
              </a:rPr>
              <a:t>core_mask</a:t>
            </a:r>
            <a:r>
              <a:rPr lang="en-US" altLang="ko-KR" sz="975" b="1" dirty="0">
                <a:solidFill>
                  <a:schemeClr val="accent6">
                    <a:lumMod val="75000"/>
                  </a:schemeClr>
                </a:solidFill>
                <a:latin typeface="Courier New" panose="02070309020205020404" pitchFamily="49" charset="0"/>
                <a:cs typeface="Courier New" panose="02070309020205020404" pitchFamily="49" charset="0"/>
              </a:rPr>
              <a:t> = </a:t>
            </a:r>
            <a:r>
              <a:rPr lang="en-US" altLang="ko-KR" sz="975" b="1" dirty="0" smtClean="0">
                <a:solidFill>
                  <a:schemeClr val="accent6">
                    <a:lumMod val="75000"/>
                  </a:schemeClr>
                </a:solidFill>
                <a:latin typeface="Courier New" panose="02070309020205020404" pitchFamily="49" charset="0"/>
                <a:cs typeface="Courier New" panose="02070309020205020404" pitchFamily="49" charset="0"/>
              </a:rPr>
              <a:t>00000F0F0 (option 1)</a:t>
            </a:r>
          </a:p>
          <a:p>
            <a:pPr>
              <a:spcBef>
                <a:spcPts val="0"/>
              </a:spcBef>
            </a:pPr>
            <a:r>
              <a:rPr lang="en-US" altLang="ko-KR" sz="975" b="1" dirty="0" smtClean="0">
                <a:solidFill>
                  <a:schemeClr val="accent6">
                    <a:lumMod val="75000"/>
                  </a:schemeClr>
                </a:solidFill>
                <a:latin typeface="Courier New" panose="02070309020205020404" pitchFamily="49" charset="0"/>
                <a:cs typeface="Courier New" panose="02070309020205020404" pitchFamily="49" charset="0"/>
              </a:rPr>
              <a:t>#</a:t>
            </a:r>
            <a:r>
              <a:rPr lang="en-US" altLang="ko-KR" sz="975" b="1" dirty="0" err="1" smtClean="0">
                <a:solidFill>
                  <a:schemeClr val="accent6">
                    <a:lumMod val="75000"/>
                  </a:schemeClr>
                </a:solidFill>
                <a:latin typeface="Courier New" panose="02070309020205020404" pitchFamily="49" charset="0"/>
                <a:cs typeface="Courier New" panose="02070309020205020404" pitchFamily="49" charset="0"/>
              </a:rPr>
              <a:t>core_mask</a:t>
            </a:r>
            <a:r>
              <a:rPr lang="en-US" altLang="ko-KR" sz="975" b="1" dirty="0" smtClean="0">
                <a:solidFill>
                  <a:schemeClr val="accent6">
                    <a:lumMod val="75000"/>
                  </a:schemeClr>
                </a:solidFill>
                <a:latin typeface="Courier New" panose="02070309020205020404" pitchFamily="49" charset="0"/>
                <a:cs typeface="Courier New" panose="02070309020205020404" pitchFamily="49" charset="0"/>
              </a:rPr>
              <a:t> = 4-7 12-15 (option 2)</a:t>
            </a:r>
          </a:p>
          <a:p>
            <a:pPr>
              <a:spcBef>
                <a:spcPts val="0"/>
              </a:spcBef>
            </a:pPr>
            <a:endParaRPr lang="en-US" altLang="ko-KR" sz="975" b="1" dirty="0">
              <a:solidFill>
                <a:schemeClr val="accent6">
                  <a:lumMod val="75000"/>
                </a:schemeClr>
              </a:solidFill>
              <a:latin typeface="Courier New" panose="02070309020205020404" pitchFamily="49" charset="0"/>
              <a:cs typeface="Courier New" panose="02070309020205020404" pitchFamily="49" charset="0"/>
            </a:endParaRPr>
          </a:p>
          <a:p>
            <a:pPr>
              <a:spcBef>
                <a:spcPts val="0"/>
              </a:spcBef>
            </a:pPr>
            <a:r>
              <a:rPr lang="en-US" altLang="ko-KR" sz="975" b="1" dirty="0" smtClean="0">
                <a:solidFill>
                  <a:schemeClr val="accent6">
                    <a:lumMod val="75000"/>
                  </a:schemeClr>
                </a:solidFill>
                <a:latin typeface="Courier New" panose="02070309020205020404" pitchFamily="49" charset="0"/>
                <a:cs typeface="Courier New" panose="02070309020205020404" pitchFamily="49" charset="0"/>
              </a:rPr>
              <a:t># NIC Queue Function. Default is symmetric RSS.</a:t>
            </a:r>
          </a:p>
          <a:p>
            <a:pPr>
              <a:spcBef>
                <a:spcPts val="0"/>
              </a:spcBef>
            </a:pPr>
            <a:r>
              <a:rPr lang="en-US" altLang="ko-KR" sz="975" b="1" dirty="0" smtClean="0">
                <a:solidFill>
                  <a:schemeClr val="accent6">
                    <a:lumMod val="75000"/>
                  </a:schemeClr>
                </a:solidFill>
                <a:latin typeface="Courier New" panose="02070309020205020404" pitchFamily="49" charset="0"/>
                <a:cs typeface="Courier New" panose="02070309020205020404" pitchFamily="49" charset="0"/>
              </a:rPr>
              <a:t>#</a:t>
            </a:r>
            <a:r>
              <a:rPr lang="en-US" altLang="ko-KR" sz="975" b="1" dirty="0" err="1" smtClean="0">
                <a:solidFill>
                  <a:schemeClr val="accent6">
                    <a:lumMod val="75000"/>
                  </a:schemeClr>
                </a:solidFill>
                <a:latin typeface="Courier New" panose="02070309020205020404" pitchFamily="49" charset="0"/>
                <a:cs typeface="Courier New" panose="02070309020205020404" pitchFamily="49" charset="0"/>
              </a:rPr>
              <a:t>queue_func</a:t>
            </a:r>
            <a:r>
              <a:rPr lang="en-US" altLang="ko-KR" sz="975" b="1" dirty="0" smtClean="0">
                <a:solidFill>
                  <a:schemeClr val="accent6">
                    <a:lumMod val="75000"/>
                  </a:schemeClr>
                </a:solidFill>
                <a:latin typeface="Courier New" panose="02070309020205020404" pitchFamily="49" charset="0"/>
                <a:cs typeface="Courier New" panose="02070309020205020404" pitchFamily="49" charset="0"/>
              </a:rPr>
              <a:t> = </a:t>
            </a:r>
            <a:r>
              <a:rPr lang="en-US" altLang="ko-KR" sz="975" b="1" dirty="0" err="1" smtClean="0">
                <a:solidFill>
                  <a:schemeClr val="accent6">
                    <a:lumMod val="75000"/>
                  </a:schemeClr>
                </a:solidFill>
                <a:latin typeface="Courier New" panose="02070309020205020404" pitchFamily="49" charset="0"/>
                <a:cs typeface="Courier New" panose="02070309020205020404" pitchFamily="49" charset="0"/>
              </a:rPr>
              <a:t>rss</a:t>
            </a:r>
            <a:endParaRPr lang="en-US" altLang="ko-KR" sz="975" b="1" dirty="0" smtClean="0">
              <a:solidFill>
                <a:schemeClr val="accent6">
                  <a:lumMod val="75000"/>
                </a:schemeClr>
              </a:solidFill>
              <a:latin typeface="Courier New" panose="02070309020205020404" pitchFamily="49" charset="0"/>
              <a:cs typeface="Courier New" panose="02070309020205020404" pitchFamily="49" charset="0"/>
            </a:endParaRPr>
          </a:p>
          <a:p>
            <a:pPr>
              <a:spcBef>
                <a:spcPts val="0"/>
              </a:spcBef>
            </a:pPr>
            <a:r>
              <a:rPr lang="en-US" altLang="ko-KR" sz="975" b="1" dirty="0" err="1">
                <a:solidFill>
                  <a:schemeClr val="accent6">
                    <a:lumMod val="75000"/>
                  </a:schemeClr>
                </a:solidFill>
                <a:latin typeface="Courier New" panose="02070309020205020404" pitchFamily="49" charset="0"/>
                <a:cs typeface="Courier New" panose="02070309020205020404" pitchFamily="49" charset="0"/>
              </a:rPr>
              <a:t>q</a:t>
            </a:r>
            <a:r>
              <a:rPr lang="en-US" altLang="ko-KR" sz="975" b="1" dirty="0" err="1" smtClean="0">
                <a:solidFill>
                  <a:schemeClr val="accent6">
                    <a:lumMod val="75000"/>
                  </a:schemeClr>
                </a:solidFill>
                <a:latin typeface="Courier New" panose="02070309020205020404" pitchFamily="49" charset="0"/>
                <a:cs typeface="Courier New" panose="02070309020205020404" pitchFamily="49" charset="0"/>
              </a:rPr>
              <a:t>ueue_func</a:t>
            </a:r>
            <a:r>
              <a:rPr lang="en-US" altLang="ko-KR" sz="975" b="1" dirty="0" smtClean="0">
                <a:solidFill>
                  <a:schemeClr val="accent6">
                    <a:lumMod val="75000"/>
                  </a:schemeClr>
                </a:solidFill>
                <a:latin typeface="Courier New" panose="02070309020205020404" pitchFamily="49" charset="0"/>
                <a:cs typeface="Courier New" panose="02070309020205020404" pitchFamily="49" charset="0"/>
              </a:rPr>
              <a:t> = </a:t>
            </a:r>
            <a:r>
              <a:rPr lang="en-US" altLang="ko-KR" sz="975" b="1" dirty="0" err="1" smtClean="0">
                <a:solidFill>
                  <a:schemeClr val="accent6">
                    <a:lumMod val="75000"/>
                  </a:schemeClr>
                </a:solidFill>
                <a:latin typeface="Courier New" panose="02070309020205020404" pitchFamily="49" charset="0"/>
                <a:cs typeface="Courier New" panose="02070309020205020404" pitchFamily="49" charset="0"/>
              </a:rPr>
              <a:t>port_filter</a:t>
            </a:r>
            <a:endParaRPr lang="en-US" altLang="ko-KR" sz="975" b="1" dirty="0">
              <a:solidFill>
                <a:schemeClr val="accent6">
                  <a:lumMod val="75000"/>
                </a:schemeClr>
              </a:solidFill>
              <a:latin typeface="Courier New" panose="02070309020205020404" pitchFamily="49" charset="0"/>
              <a:cs typeface="Courier New" panose="02070309020205020404" pitchFamily="49" charset="0"/>
            </a:endParaRPr>
          </a:p>
          <a:p>
            <a:pPr>
              <a:spcBef>
                <a:spcPts val="0"/>
              </a:spcBef>
            </a:pPr>
            <a:endParaRPr lang="en-US" altLang="ko-KR" sz="975" b="1" dirty="0">
              <a:latin typeface="Courier New" panose="02070309020205020404" pitchFamily="49" charset="0"/>
              <a:cs typeface="Courier New" panose="02070309020205020404" pitchFamily="49" charset="0"/>
            </a:endParaRPr>
          </a:p>
          <a:p>
            <a:pPr>
              <a:spcBef>
                <a:spcPts val="0"/>
              </a:spcBef>
            </a:pPr>
            <a:r>
              <a:rPr lang="en-US" altLang="ko-KR" sz="975" b="1" dirty="0">
                <a:solidFill>
                  <a:schemeClr val="accent6">
                    <a:lumMod val="75000"/>
                  </a:schemeClr>
                </a:solidFill>
                <a:latin typeface="Courier New" panose="02070309020205020404" pitchFamily="49" charset="0"/>
                <a:cs typeface="Courier New" panose="02070309020205020404" pitchFamily="49" charset="0"/>
              </a:rPr>
              <a:t># Number of memory channels per processor socket (</a:t>
            </a:r>
            <a:r>
              <a:rPr lang="en-US" altLang="ko-KR" sz="975" b="1" dirty="0" err="1">
                <a:solidFill>
                  <a:schemeClr val="accent6">
                    <a:lumMod val="75000"/>
                  </a:schemeClr>
                </a:solidFill>
                <a:latin typeface="Courier New" panose="02070309020205020404" pitchFamily="49" charset="0"/>
                <a:cs typeface="Courier New" panose="02070309020205020404" pitchFamily="49" charset="0"/>
              </a:rPr>
              <a:t>dpdk</a:t>
            </a:r>
            <a:r>
              <a:rPr lang="en-US" altLang="ko-KR" sz="975" b="1" dirty="0">
                <a:solidFill>
                  <a:schemeClr val="accent6">
                    <a:lumMod val="75000"/>
                  </a:schemeClr>
                </a:solidFill>
                <a:latin typeface="Courier New" panose="02070309020205020404" pitchFamily="49" charset="0"/>
                <a:cs typeface="Courier New" panose="02070309020205020404" pitchFamily="49" charset="0"/>
              </a:rPr>
              <a:t>-only)</a:t>
            </a:r>
          </a:p>
          <a:p>
            <a:pPr>
              <a:spcBef>
                <a:spcPts val="0"/>
              </a:spcBef>
            </a:pPr>
            <a:r>
              <a:rPr lang="en-US" altLang="ko-KR" sz="975" b="1" dirty="0" err="1">
                <a:latin typeface="Courier New" panose="02070309020205020404" pitchFamily="49" charset="0"/>
                <a:cs typeface="Courier New" panose="02070309020205020404" pitchFamily="49" charset="0"/>
              </a:rPr>
              <a:t>num_mem_ch</a:t>
            </a:r>
            <a:r>
              <a:rPr lang="en-US" altLang="ko-KR" sz="975" b="1" dirty="0">
                <a:latin typeface="Courier New" panose="02070309020205020404" pitchFamily="49" charset="0"/>
                <a:cs typeface="Courier New" panose="02070309020205020404" pitchFamily="49" charset="0"/>
              </a:rPr>
              <a:t> = 4</a:t>
            </a:r>
          </a:p>
          <a:p>
            <a:pPr>
              <a:spcBef>
                <a:spcPts val="0"/>
              </a:spcBef>
            </a:pPr>
            <a:endParaRPr lang="en-US" altLang="ko-KR" sz="975" b="1" dirty="0">
              <a:latin typeface="Courier New" panose="02070309020205020404" pitchFamily="49" charset="0"/>
              <a:cs typeface="Courier New" panose="02070309020205020404" pitchFamily="49" charset="0"/>
            </a:endParaRPr>
          </a:p>
          <a:p>
            <a:pPr>
              <a:spcBef>
                <a:spcPts val="0"/>
              </a:spcBef>
            </a:pPr>
            <a:r>
              <a:rPr lang="en-US" altLang="ko-KR" sz="975" b="1" dirty="0" smtClean="0">
                <a:solidFill>
                  <a:schemeClr val="accent6">
                    <a:lumMod val="75000"/>
                  </a:schemeClr>
                </a:solidFill>
                <a:latin typeface="Courier New" panose="02070309020205020404" pitchFamily="49" charset="0"/>
                <a:cs typeface="Courier New" panose="02070309020205020404" pitchFamily="49" charset="0"/>
              </a:rPr>
              <a:t># </a:t>
            </a:r>
            <a:r>
              <a:rPr lang="en-US" altLang="ko-KR" sz="975" b="1" dirty="0">
                <a:solidFill>
                  <a:schemeClr val="accent6">
                    <a:lumMod val="75000"/>
                  </a:schemeClr>
                </a:solidFill>
                <a:latin typeface="Courier New" panose="02070309020205020404" pitchFamily="49" charset="0"/>
                <a:cs typeface="Courier New" panose="02070309020205020404" pitchFamily="49" charset="0"/>
              </a:rPr>
              <a:t>Enable multi-process support</a:t>
            </a:r>
          </a:p>
          <a:p>
            <a:pPr>
              <a:spcBef>
                <a:spcPts val="0"/>
              </a:spcBef>
            </a:pPr>
            <a:r>
              <a:rPr lang="en-US" altLang="ko-KR" sz="975" b="1" dirty="0">
                <a:solidFill>
                  <a:schemeClr val="accent6">
                    <a:lumMod val="75000"/>
                  </a:schemeClr>
                </a:solidFill>
                <a:latin typeface="Courier New" panose="02070309020205020404" pitchFamily="49" charset="0"/>
                <a:cs typeface="Courier New" panose="02070309020205020404" pitchFamily="49" charset="0"/>
              </a:rPr>
              <a:t>#</a:t>
            </a:r>
            <a:r>
              <a:rPr lang="en-US" altLang="ko-KR" sz="975" b="1" dirty="0" err="1">
                <a:solidFill>
                  <a:schemeClr val="accent6">
                    <a:lumMod val="75000"/>
                  </a:schemeClr>
                </a:solidFill>
                <a:latin typeface="Courier New" panose="02070309020205020404" pitchFamily="49" charset="0"/>
                <a:cs typeface="Courier New" panose="02070309020205020404" pitchFamily="49" charset="0"/>
              </a:rPr>
              <a:t>multiprocess</a:t>
            </a:r>
            <a:r>
              <a:rPr lang="en-US" altLang="ko-KR" sz="975" b="1" dirty="0">
                <a:solidFill>
                  <a:schemeClr val="accent6">
                    <a:lumMod val="75000"/>
                  </a:schemeClr>
                </a:solidFill>
                <a:latin typeface="Courier New" panose="02070309020205020404" pitchFamily="49" charset="0"/>
                <a:cs typeface="Courier New" panose="02070309020205020404" pitchFamily="49" charset="0"/>
              </a:rPr>
              <a:t> = 1</a:t>
            </a:r>
          </a:p>
          <a:p>
            <a:pPr>
              <a:spcBef>
                <a:spcPts val="0"/>
              </a:spcBef>
            </a:pPr>
            <a:endParaRPr lang="en-US" altLang="ko-KR" sz="975" b="1" dirty="0">
              <a:latin typeface="Courier New" panose="02070309020205020404" pitchFamily="49" charset="0"/>
              <a:cs typeface="Courier New" panose="02070309020205020404" pitchFamily="49" charset="0"/>
            </a:endParaRPr>
          </a:p>
          <a:p>
            <a:pPr>
              <a:spcBef>
                <a:spcPts val="0"/>
              </a:spcBef>
            </a:pPr>
            <a:r>
              <a:rPr lang="en-US" altLang="ko-KR" sz="975" b="1" dirty="0">
                <a:solidFill>
                  <a:schemeClr val="accent6">
                    <a:lumMod val="75000"/>
                  </a:schemeClr>
                </a:solidFill>
                <a:latin typeface="Courier New" panose="02070309020205020404" pitchFamily="49" charset="0"/>
                <a:cs typeface="Courier New" panose="02070309020205020404" pitchFamily="49" charset="0"/>
              </a:rPr>
              <a:t># Used port (please adjust accordingly</a:t>
            </a:r>
            <a:r>
              <a:rPr lang="en-US" altLang="ko-KR" sz="975" b="1" dirty="0" smtClean="0">
                <a:solidFill>
                  <a:schemeClr val="accent6">
                    <a:lumMod val="75000"/>
                  </a:schemeClr>
                </a:solidFill>
                <a:latin typeface="Courier New" panose="02070309020205020404" pitchFamily="49" charset="0"/>
                <a:cs typeface="Courier New" panose="02070309020205020404" pitchFamily="49" charset="0"/>
              </a:rPr>
              <a:t>)</a:t>
            </a:r>
            <a:endParaRPr lang="en-US" altLang="ko-KR" sz="975" b="1" dirty="0">
              <a:solidFill>
                <a:schemeClr val="accent6">
                  <a:lumMod val="75000"/>
                </a:schemeClr>
              </a:solidFill>
              <a:latin typeface="Courier New" panose="02070309020205020404" pitchFamily="49" charset="0"/>
              <a:cs typeface="Courier New" panose="02070309020205020404" pitchFamily="49" charset="0"/>
            </a:endParaRPr>
          </a:p>
          <a:p>
            <a:pPr>
              <a:spcBef>
                <a:spcPts val="0"/>
              </a:spcBef>
            </a:pPr>
            <a:r>
              <a:rPr lang="en-US" altLang="ko-KR" sz="975" b="1" dirty="0">
                <a:latin typeface="Courier New" panose="02070309020205020404" pitchFamily="49" charset="0"/>
                <a:cs typeface="Courier New" panose="02070309020205020404" pitchFamily="49" charset="0"/>
              </a:rPr>
              <a:t>port = </a:t>
            </a:r>
            <a:r>
              <a:rPr lang="en-US" altLang="ko-KR" sz="975" b="1" dirty="0" smtClean="0">
                <a:latin typeface="Courier New" panose="02070309020205020404" pitchFamily="49" charset="0"/>
                <a:cs typeface="Courier New" panose="02070309020205020404" pitchFamily="49" charset="0"/>
              </a:rPr>
              <a:t>dpdk0</a:t>
            </a:r>
            <a:endParaRPr lang="en-US" altLang="ko-KR" sz="975" b="1" dirty="0">
              <a:latin typeface="Courier New" panose="02070309020205020404" pitchFamily="49" charset="0"/>
              <a:cs typeface="Courier New" panose="02070309020205020404" pitchFamily="49" charset="0"/>
            </a:endParaRPr>
          </a:p>
          <a:p>
            <a:pPr>
              <a:spcBef>
                <a:spcPts val="0"/>
              </a:spcBef>
            </a:pPr>
            <a:r>
              <a:rPr lang="en-US" altLang="ko-KR" sz="975" b="1" dirty="0">
                <a:solidFill>
                  <a:schemeClr val="accent6">
                    <a:lumMod val="75000"/>
                  </a:schemeClr>
                </a:solidFill>
                <a:latin typeface="Courier New" panose="02070309020205020404" pitchFamily="49" charset="0"/>
                <a:cs typeface="Courier New" panose="02070309020205020404" pitchFamily="49" charset="0"/>
              </a:rPr>
              <a:t>#port = dpdk0 dpdk1</a:t>
            </a:r>
          </a:p>
          <a:p>
            <a:pPr>
              <a:spcBef>
                <a:spcPts val="0"/>
              </a:spcBef>
            </a:pPr>
            <a:endParaRPr lang="en-US" altLang="ko-KR" sz="975"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573592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mTCP</a:t>
            </a:r>
            <a:r>
              <a:rPr lang="en-US" altLang="ko-KR" dirty="0" smtClean="0"/>
              <a:t> configuration file (2)</a:t>
            </a:r>
            <a:endParaRPr lang="ko-KR" altLang="en-US" dirty="0"/>
          </a:p>
        </p:txBody>
      </p:sp>
      <p:sp>
        <p:nvSpPr>
          <p:cNvPr id="3" name="슬라이드 번호 개체 틀 2"/>
          <p:cNvSpPr>
            <a:spLocks noGrp="1"/>
          </p:cNvSpPr>
          <p:nvPr>
            <p:ph type="sldNum" sz="quarter" idx="12"/>
          </p:nvPr>
        </p:nvSpPr>
        <p:spPr/>
        <p:txBody>
          <a:bodyPr/>
          <a:lstStyle/>
          <a:p>
            <a:fld id="{9CC2917A-A0FC-4C1D-A82C-ACFA6652F6EB}" type="slidenum">
              <a:rPr lang="ko-KR" altLang="en-US" smtClean="0"/>
              <a:pPr/>
              <a:t>41</a:t>
            </a:fld>
            <a:endParaRPr lang="ko-KR" altLang="en-US"/>
          </a:p>
        </p:txBody>
      </p:sp>
      <p:sp>
        <p:nvSpPr>
          <p:cNvPr id="4" name="내용 개체 틀 3"/>
          <p:cNvSpPr>
            <a:spLocks noGrp="1"/>
          </p:cNvSpPr>
          <p:nvPr>
            <p:ph idx="1"/>
          </p:nvPr>
        </p:nvSpPr>
        <p:spPr>
          <a:xfrm>
            <a:off x="344775" y="875125"/>
            <a:ext cx="8543194" cy="3877078"/>
          </a:xfrm>
          <a:solidFill>
            <a:srgbClr val="FFFFCC"/>
          </a:solidFill>
          <a:ln w="19050">
            <a:solidFill>
              <a:schemeClr val="tx1"/>
            </a:solidFill>
          </a:ln>
          <a:effectLst>
            <a:outerShdw blurRad="50800" dist="38100" dir="2700000" algn="tl" rotWithShape="0">
              <a:prstClr val="black">
                <a:alpha val="40000"/>
              </a:prstClr>
            </a:outerShdw>
          </a:effectLst>
        </p:spPr>
        <p:txBody>
          <a:bodyPr>
            <a:noAutofit/>
          </a:bodyPr>
          <a:lstStyle/>
          <a:p>
            <a:pPr>
              <a:spcBef>
                <a:spcPts val="0"/>
              </a:spcBef>
            </a:pPr>
            <a:r>
              <a:rPr lang="en-US" altLang="ko-KR" sz="975" b="1" dirty="0">
                <a:solidFill>
                  <a:schemeClr val="accent6">
                    <a:lumMod val="75000"/>
                  </a:schemeClr>
                </a:solidFill>
                <a:latin typeface="Courier New" panose="02070309020205020404" pitchFamily="49" charset="0"/>
                <a:cs typeface="Courier New" panose="02070309020205020404" pitchFamily="49" charset="0"/>
              </a:rPr>
              <a:t># Maximum concurrency per core (default = 10000)</a:t>
            </a:r>
          </a:p>
          <a:p>
            <a:pPr>
              <a:spcBef>
                <a:spcPts val="0"/>
              </a:spcBef>
            </a:pPr>
            <a:r>
              <a:rPr lang="en-US" altLang="ko-KR" sz="975" b="1" dirty="0" err="1">
                <a:latin typeface="Courier New" panose="02070309020205020404" pitchFamily="49" charset="0"/>
                <a:cs typeface="Courier New" panose="02070309020205020404" pitchFamily="49" charset="0"/>
              </a:rPr>
              <a:t>max_concurrency</a:t>
            </a:r>
            <a:r>
              <a:rPr lang="en-US" altLang="ko-KR" sz="975" b="1" dirty="0">
                <a:latin typeface="Courier New" panose="02070309020205020404" pitchFamily="49" charset="0"/>
                <a:cs typeface="Courier New" panose="02070309020205020404" pitchFamily="49" charset="0"/>
              </a:rPr>
              <a:t> = 8192</a:t>
            </a:r>
            <a:br>
              <a:rPr lang="en-US" altLang="ko-KR" sz="975" b="1" dirty="0">
                <a:latin typeface="Courier New" panose="02070309020205020404" pitchFamily="49" charset="0"/>
                <a:cs typeface="Courier New" panose="02070309020205020404" pitchFamily="49" charset="0"/>
              </a:rPr>
            </a:br>
            <a:endParaRPr lang="en-US" altLang="ko-KR" sz="975" b="1" dirty="0">
              <a:latin typeface="Courier New" panose="02070309020205020404" pitchFamily="49" charset="0"/>
              <a:cs typeface="Courier New" panose="02070309020205020404" pitchFamily="49" charset="0"/>
            </a:endParaRPr>
          </a:p>
          <a:p>
            <a:pPr>
              <a:spcBef>
                <a:spcPts val="0"/>
              </a:spcBef>
            </a:pPr>
            <a:r>
              <a:rPr lang="en-US" altLang="ko-KR" sz="975" b="1" dirty="0" smtClean="0">
                <a:solidFill>
                  <a:schemeClr val="accent6">
                    <a:lumMod val="75000"/>
                  </a:schemeClr>
                </a:solidFill>
                <a:latin typeface="Courier New" panose="02070309020205020404" pitchFamily="49" charset="0"/>
                <a:cs typeface="Courier New" panose="02070309020205020404" pitchFamily="49" charset="0"/>
              </a:rPr>
              <a:t># </a:t>
            </a:r>
            <a:r>
              <a:rPr lang="en-US" altLang="ko-KR" sz="975" b="1" dirty="0">
                <a:solidFill>
                  <a:schemeClr val="accent6">
                    <a:lumMod val="75000"/>
                  </a:schemeClr>
                </a:solidFill>
                <a:latin typeface="Courier New" panose="02070309020205020404" pitchFamily="49" charset="0"/>
                <a:cs typeface="Courier New" panose="02070309020205020404" pitchFamily="49" charset="0"/>
              </a:rPr>
              <a:t>Maximum number of socket buffers per core (default = 10000)</a:t>
            </a:r>
          </a:p>
          <a:p>
            <a:pPr>
              <a:spcBef>
                <a:spcPts val="0"/>
              </a:spcBef>
            </a:pPr>
            <a:r>
              <a:rPr lang="en-US" altLang="ko-KR" sz="975" b="1" dirty="0">
                <a:solidFill>
                  <a:schemeClr val="accent6">
                    <a:lumMod val="75000"/>
                  </a:schemeClr>
                </a:solidFill>
                <a:latin typeface="Courier New" panose="02070309020205020404" pitchFamily="49" charset="0"/>
                <a:cs typeface="Courier New" panose="02070309020205020404" pitchFamily="49" charset="0"/>
              </a:rPr>
              <a:t># Set this to small value if there are many idle connections</a:t>
            </a:r>
          </a:p>
          <a:p>
            <a:pPr>
              <a:spcBef>
                <a:spcPts val="0"/>
              </a:spcBef>
            </a:pPr>
            <a:r>
              <a:rPr lang="en-US" altLang="ko-KR" sz="975" b="1" dirty="0" err="1">
                <a:latin typeface="Courier New" panose="02070309020205020404" pitchFamily="49" charset="0"/>
                <a:cs typeface="Courier New" panose="02070309020205020404" pitchFamily="49" charset="0"/>
              </a:rPr>
              <a:t>max_num_buffers</a:t>
            </a:r>
            <a:r>
              <a:rPr lang="en-US" altLang="ko-KR" sz="975" b="1" dirty="0">
                <a:latin typeface="Courier New" panose="02070309020205020404" pitchFamily="49" charset="0"/>
                <a:cs typeface="Courier New" panose="02070309020205020404" pitchFamily="49" charset="0"/>
              </a:rPr>
              <a:t> = 8192</a:t>
            </a:r>
          </a:p>
          <a:p>
            <a:pPr>
              <a:spcBef>
                <a:spcPts val="0"/>
              </a:spcBef>
            </a:pPr>
            <a:endParaRPr lang="en-US" altLang="ko-KR" sz="975" b="1" dirty="0">
              <a:latin typeface="Courier New" panose="02070309020205020404" pitchFamily="49" charset="0"/>
              <a:cs typeface="Courier New" panose="02070309020205020404" pitchFamily="49" charset="0"/>
            </a:endParaRPr>
          </a:p>
          <a:p>
            <a:pPr>
              <a:spcBef>
                <a:spcPts val="0"/>
              </a:spcBef>
            </a:pPr>
            <a:r>
              <a:rPr lang="en-US" altLang="ko-KR" sz="975" b="1" dirty="0">
                <a:solidFill>
                  <a:schemeClr val="accent6">
                    <a:lumMod val="75000"/>
                  </a:schemeClr>
                </a:solidFill>
                <a:latin typeface="Courier New" panose="02070309020205020404" pitchFamily="49" charset="0"/>
                <a:cs typeface="Courier New" panose="02070309020205020404" pitchFamily="49" charset="0"/>
              </a:rPr>
              <a:t># Receive buffer size of sockets; if not set: </a:t>
            </a:r>
            <a:r>
              <a:rPr lang="en-US" altLang="ko-KR" sz="975" b="1" dirty="0" err="1">
                <a:solidFill>
                  <a:schemeClr val="accent6">
                    <a:lumMod val="75000"/>
                  </a:schemeClr>
                </a:solidFill>
                <a:latin typeface="Courier New" panose="02070309020205020404" pitchFamily="49" charset="0"/>
                <a:cs typeface="Courier New" panose="02070309020205020404" pitchFamily="49" charset="0"/>
              </a:rPr>
              <a:t>rcvbuf</a:t>
            </a:r>
            <a:r>
              <a:rPr lang="en-US" altLang="ko-KR" sz="975" b="1" dirty="0">
                <a:solidFill>
                  <a:schemeClr val="accent6">
                    <a:lumMod val="75000"/>
                  </a:schemeClr>
                </a:solidFill>
                <a:latin typeface="Courier New" panose="02070309020205020404" pitchFamily="49" charset="0"/>
                <a:cs typeface="Courier New" panose="02070309020205020404" pitchFamily="49" charset="0"/>
              </a:rPr>
              <a:t> = </a:t>
            </a:r>
            <a:r>
              <a:rPr lang="en-US" altLang="ko-KR" sz="975" b="1" dirty="0" err="1">
                <a:solidFill>
                  <a:schemeClr val="accent6">
                    <a:lumMod val="75000"/>
                  </a:schemeClr>
                </a:solidFill>
                <a:latin typeface="Courier New" panose="02070309020205020404" pitchFamily="49" charset="0"/>
                <a:cs typeface="Courier New" panose="02070309020205020404" pitchFamily="49" charset="0"/>
              </a:rPr>
              <a:t>sndbuf</a:t>
            </a:r>
            <a:endParaRPr lang="en-US" altLang="ko-KR" sz="975" b="1" dirty="0">
              <a:solidFill>
                <a:schemeClr val="accent6">
                  <a:lumMod val="75000"/>
                </a:schemeClr>
              </a:solidFill>
              <a:latin typeface="Courier New" panose="02070309020205020404" pitchFamily="49" charset="0"/>
              <a:cs typeface="Courier New" panose="02070309020205020404" pitchFamily="49" charset="0"/>
            </a:endParaRPr>
          </a:p>
          <a:p>
            <a:pPr>
              <a:spcBef>
                <a:spcPts val="0"/>
              </a:spcBef>
            </a:pPr>
            <a:r>
              <a:rPr lang="en-US" altLang="ko-KR" sz="975" b="1" dirty="0" err="1">
                <a:latin typeface="Courier New" panose="02070309020205020404" pitchFamily="49" charset="0"/>
                <a:cs typeface="Courier New" panose="02070309020205020404" pitchFamily="49" charset="0"/>
              </a:rPr>
              <a:t>rcvbuf</a:t>
            </a:r>
            <a:r>
              <a:rPr lang="en-US" altLang="ko-KR" sz="975" b="1" dirty="0">
                <a:latin typeface="Courier New" panose="02070309020205020404" pitchFamily="49" charset="0"/>
                <a:cs typeface="Courier New" panose="02070309020205020404" pitchFamily="49" charset="0"/>
              </a:rPr>
              <a:t> = 8192</a:t>
            </a:r>
          </a:p>
          <a:p>
            <a:pPr>
              <a:spcBef>
                <a:spcPts val="0"/>
              </a:spcBef>
            </a:pPr>
            <a:endParaRPr lang="en-US" altLang="ko-KR" sz="975" b="1" dirty="0">
              <a:latin typeface="Courier New" panose="02070309020205020404" pitchFamily="49" charset="0"/>
              <a:cs typeface="Courier New" panose="02070309020205020404" pitchFamily="49" charset="0"/>
            </a:endParaRPr>
          </a:p>
          <a:p>
            <a:pPr>
              <a:spcBef>
                <a:spcPts val="0"/>
              </a:spcBef>
            </a:pPr>
            <a:r>
              <a:rPr lang="en-US" altLang="ko-KR" sz="975" b="1" dirty="0">
                <a:solidFill>
                  <a:schemeClr val="accent6">
                    <a:lumMod val="75000"/>
                  </a:schemeClr>
                </a:solidFill>
                <a:latin typeface="Courier New" panose="02070309020205020404" pitchFamily="49" charset="0"/>
                <a:cs typeface="Courier New" panose="02070309020205020404" pitchFamily="49" charset="0"/>
              </a:rPr>
              <a:t># Send buffer size of sockets; if not set: </a:t>
            </a:r>
            <a:r>
              <a:rPr lang="en-US" altLang="ko-KR" sz="975" b="1" dirty="0" err="1">
                <a:solidFill>
                  <a:schemeClr val="accent6">
                    <a:lumMod val="75000"/>
                  </a:schemeClr>
                </a:solidFill>
                <a:latin typeface="Courier New" panose="02070309020205020404" pitchFamily="49" charset="0"/>
                <a:cs typeface="Courier New" panose="02070309020205020404" pitchFamily="49" charset="0"/>
              </a:rPr>
              <a:t>sndbuf</a:t>
            </a:r>
            <a:r>
              <a:rPr lang="en-US" altLang="ko-KR" sz="975" b="1" dirty="0">
                <a:solidFill>
                  <a:schemeClr val="accent6">
                    <a:lumMod val="75000"/>
                  </a:schemeClr>
                </a:solidFill>
                <a:latin typeface="Courier New" panose="02070309020205020404" pitchFamily="49" charset="0"/>
                <a:cs typeface="Courier New" panose="02070309020205020404" pitchFamily="49" charset="0"/>
              </a:rPr>
              <a:t> = </a:t>
            </a:r>
            <a:r>
              <a:rPr lang="en-US" altLang="ko-KR" sz="975" b="1" dirty="0" err="1">
                <a:solidFill>
                  <a:schemeClr val="accent6">
                    <a:lumMod val="75000"/>
                  </a:schemeClr>
                </a:solidFill>
                <a:latin typeface="Courier New" panose="02070309020205020404" pitchFamily="49" charset="0"/>
                <a:cs typeface="Courier New" panose="02070309020205020404" pitchFamily="49" charset="0"/>
              </a:rPr>
              <a:t>rcvbuf</a:t>
            </a:r>
            <a:endParaRPr lang="en-US" altLang="ko-KR" sz="975" b="1" dirty="0">
              <a:solidFill>
                <a:schemeClr val="accent6">
                  <a:lumMod val="75000"/>
                </a:schemeClr>
              </a:solidFill>
              <a:latin typeface="Courier New" panose="02070309020205020404" pitchFamily="49" charset="0"/>
              <a:cs typeface="Courier New" panose="02070309020205020404" pitchFamily="49" charset="0"/>
            </a:endParaRPr>
          </a:p>
          <a:p>
            <a:pPr>
              <a:spcBef>
                <a:spcPts val="0"/>
              </a:spcBef>
            </a:pPr>
            <a:r>
              <a:rPr lang="en-US" altLang="ko-KR" sz="975" b="1" dirty="0" err="1">
                <a:latin typeface="Courier New" panose="02070309020205020404" pitchFamily="49" charset="0"/>
                <a:cs typeface="Courier New" panose="02070309020205020404" pitchFamily="49" charset="0"/>
              </a:rPr>
              <a:t>sndbuf</a:t>
            </a:r>
            <a:r>
              <a:rPr lang="en-US" altLang="ko-KR" sz="975" b="1" dirty="0">
                <a:latin typeface="Courier New" panose="02070309020205020404" pitchFamily="49" charset="0"/>
                <a:cs typeface="Courier New" panose="02070309020205020404" pitchFamily="49" charset="0"/>
              </a:rPr>
              <a:t> = 8192</a:t>
            </a:r>
          </a:p>
          <a:p>
            <a:pPr>
              <a:spcBef>
                <a:spcPts val="0"/>
              </a:spcBef>
            </a:pPr>
            <a:endParaRPr lang="en-US" altLang="ko-KR" sz="975" b="1" dirty="0">
              <a:latin typeface="Courier New" panose="02070309020205020404" pitchFamily="49" charset="0"/>
              <a:cs typeface="Courier New" panose="02070309020205020404" pitchFamily="49" charset="0"/>
            </a:endParaRPr>
          </a:p>
          <a:p>
            <a:pPr>
              <a:spcBef>
                <a:spcPts val="0"/>
              </a:spcBef>
            </a:pPr>
            <a:r>
              <a:rPr lang="en-US" altLang="ko-KR" sz="975" b="1" dirty="0">
                <a:solidFill>
                  <a:schemeClr val="accent6">
                    <a:lumMod val="75000"/>
                  </a:schemeClr>
                </a:solidFill>
                <a:latin typeface="Courier New" panose="02070309020205020404" pitchFamily="49" charset="0"/>
                <a:cs typeface="Courier New" panose="02070309020205020404" pitchFamily="49" charset="0"/>
              </a:rPr>
              <a:t># if </a:t>
            </a:r>
            <a:r>
              <a:rPr lang="en-US" altLang="ko-KR" sz="975" b="1" dirty="0" err="1">
                <a:solidFill>
                  <a:schemeClr val="accent6">
                    <a:lumMod val="75000"/>
                  </a:schemeClr>
                </a:solidFill>
                <a:latin typeface="Courier New" panose="02070309020205020404" pitchFamily="49" charset="0"/>
                <a:cs typeface="Courier New" panose="02070309020205020404" pitchFamily="49" charset="0"/>
              </a:rPr>
              <a:t>sndbuf</a:t>
            </a:r>
            <a:r>
              <a:rPr lang="en-US" altLang="ko-KR" sz="975" b="1" dirty="0">
                <a:solidFill>
                  <a:schemeClr val="accent6">
                    <a:lumMod val="75000"/>
                  </a:schemeClr>
                </a:solidFill>
                <a:latin typeface="Courier New" panose="02070309020205020404" pitchFamily="49" charset="0"/>
                <a:cs typeface="Courier New" panose="02070309020205020404" pitchFamily="49" charset="0"/>
              </a:rPr>
              <a:t> &amp; </a:t>
            </a:r>
            <a:r>
              <a:rPr lang="en-US" altLang="ko-KR" sz="975" b="1" dirty="0" err="1">
                <a:solidFill>
                  <a:schemeClr val="accent6">
                    <a:lumMod val="75000"/>
                  </a:schemeClr>
                </a:solidFill>
                <a:latin typeface="Courier New" panose="02070309020205020404" pitchFamily="49" charset="0"/>
                <a:cs typeface="Courier New" panose="02070309020205020404" pitchFamily="49" charset="0"/>
              </a:rPr>
              <a:t>rcvbuf</a:t>
            </a:r>
            <a:r>
              <a:rPr lang="en-US" altLang="ko-KR" sz="975" b="1" dirty="0">
                <a:solidFill>
                  <a:schemeClr val="accent6">
                    <a:lumMod val="75000"/>
                  </a:schemeClr>
                </a:solidFill>
                <a:latin typeface="Courier New" panose="02070309020205020404" pitchFamily="49" charset="0"/>
                <a:cs typeface="Courier New" panose="02070309020205020404" pitchFamily="49" charset="0"/>
              </a:rPr>
              <a:t> not set: </a:t>
            </a:r>
            <a:r>
              <a:rPr lang="en-US" altLang="ko-KR" sz="975" b="1" dirty="0" err="1">
                <a:solidFill>
                  <a:schemeClr val="accent6">
                    <a:lumMod val="75000"/>
                  </a:schemeClr>
                </a:solidFill>
                <a:latin typeface="Courier New" panose="02070309020205020404" pitchFamily="49" charset="0"/>
                <a:cs typeface="Courier New" panose="02070309020205020404" pitchFamily="49" charset="0"/>
              </a:rPr>
              <a:t>sndbuf</a:t>
            </a:r>
            <a:r>
              <a:rPr lang="en-US" altLang="ko-KR" sz="975" b="1" dirty="0">
                <a:solidFill>
                  <a:schemeClr val="accent6">
                    <a:lumMod val="75000"/>
                  </a:schemeClr>
                </a:solidFill>
                <a:latin typeface="Courier New" panose="02070309020205020404" pitchFamily="49" charset="0"/>
                <a:cs typeface="Courier New" panose="02070309020205020404" pitchFamily="49" charset="0"/>
              </a:rPr>
              <a:t> = </a:t>
            </a:r>
            <a:r>
              <a:rPr lang="en-US" altLang="ko-KR" sz="975" b="1" dirty="0" err="1">
                <a:solidFill>
                  <a:schemeClr val="accent6">
                    <a:lumMod val="75000"/>
                  </a:schemeClr>
                </a:solidFill>
                <a:latin typeface="Courier New" panose="02070309020205020404" pitchFamily="49" charset="0"/>
                <a:cs typeface="Courier New" panose="02070309020205020404" pitchFamily="49" charset="0"/>
              </a:rPr>
              <a:t>rcvbuf</a:t>
            </a:r>
            <a:r>
              <a:rPr lang="en-US" altLang="ko-KR" sz="975" b="1" dirty="0">
                <a:solidFill>
                  <a:schemeClr val="accent6">
                    <a:lumMod val="75000"/>
                  </a:schemeClr>
                </a:solidFill>
                <a:latin typeface="Courier New" panose="02070309020205020404" pitchFamily="49" charset="0"/>
                <a:cs typeface="Courier New" panose="02070309020205020404" pitchFamily="49" charset="0"/>
              </a:rPr>
              <a:t> = </a:t>
            </a:r>
            <a:r>
              <a:rPr lang="en-US" altLang="ko-KR" sz="975" b="1" dirty="0" smtClean="0">
                <a:solidFill>
                  <a:schemeClr val="accent6">
                    <a:lumMod val="75000"/>
                  </a:schemeClr>
                </a:solidFill>
                <a:latin typeface="Courier New" panose="02070309020205020404" pitchFamily="49" charset="0"/>
                <a:cs typeface="Courier New" panose="02070309020205020404" pitchFamily="49" charset="0"/>
              </a:rPr>
              <a:t>8192</a:t>
            </a:r>
          </a:p>
          <a:p>
            <a:pPr>
              <a:spcBef>
                <a:spcPts val="0"/>
              </a:spcBef>
            </a:pPr>
            <a:endParaRPr lang="en-US" altLang="ko-KR" sz="975" b="1" dirty="0">
              <a:latin typeface="Courier New" panose="02070309020205020404" pitchFamily="49" charset="0"/>
              <a:cs typeface="Courier New" panose="02070309020205020404" pitchFamily="49" charset="0"/>
            </a:endParaRPr>
          </a:p>
          <a:p>
            <a:pPr>
              <a:spcBef>
                <a:spcPts val="0"/>
              </a:spcBef>
            </a:pPr>
            <a:r>
              <a:rPr lang="en-US" altLang="ko-KR" sz="975" b="1" dirty="0">
                <a:solidFill>
                  <a:schemeClr val="accent6">
                    <a:lumMod val="75000"/>
                  </a:schemeClr>
                </a:solidFill>
                <a:latin typeface="Courier New" panose="02070309020205020404" pitchFamily="49" charset="0"/>
                <a:cs typeface="Courier New" panose="02070309020205020404" pitchFamily="49" charset="0"/>
              </a:rPr>
              <a:t># TCP timeout seconds</a:t>
            </a:r>
          </a:p>
          <a:p>
            <a:pPr>
              <a:spcBef>
                <a:spcPts val="0"/>
              </a:spcBef>
            </a:pPr>
            <a:r>
              <a:rPr lang="en-US" altLang="ko-KR" sz="975" b="1" dirty="0">
                <a:solidFill>
                  <a:schemeClr val="accent6">
                    <a:lumMod val="75000"/>
                  </a:schemeClr>
                </a:solidFill>
                <a:latin typeface="Courier New" panose="02070309020205020404" pitchFamily="49" charset="0"/>
                <a:cs typeface="Courier New" panose="02070309020205020404" pitchFamily="49" charset="0"/>
              </a:rPr>
              <a:t># (</a:t>
            </a:r>
            <a:r>
              <a:rPr lang="en-US" altLang="ko-KR" sz="975" b="1" dirty="0" err="1">
                <a:solidFill>
                  <a:schemeClr val="accent6">
                    <a:lumMod val="75000"/>
                  </a:schemeClr>
                </a:solidFill>
                <a:latin typeface="Courier New" panose="02070309020205020404" pitchFamily="49" charset="0"/>
                <a:cs typeface="Courier New" panose="02070309020205020404" pitchFamily="49" charset="0"/>
              </a:rPr>
              <a:t>tcp_timeout</a:t>
            </a:r>
            <a:r>
              <a:rPr lang="en-US" altLang="ko-KR" sz="975" b="1" dirty="0">
                <a:solidFill>
                  <a:schemeClr val="accent6">
                    <a:lumMod val="75000"/>
                  </a:schemeClr>
                </a:solidFill>
                <a:latin typeface="Courier New" panose="02070309020205020404" pitchFamily="49" charset="0"/>
                <a:cs typeface="Courier New" panose="02070309020205020404" pitchFamily="49" charset="0"/>
              </a:rPr>
              <a:t> = -1 can disable the timeout check)</a:t>
            </a:r>
          </a:p>
          <a:p>
            <a:pPr>
              <a:spcBef>
                <a:spcPts val="0"/>
              </a:spcBef>
            </a:pPr>
            <a:r>
              <a:rPr lang="en-US" altLang="ko-KR" sz="975" b="1" dirty="0" err="1">
                <a:latin typeface="Courier New" panose="02070309020205020404" pitchFamily="49" charset="0"/>
                <a:cs typeface="Courier New" panose="02070309020205020404" pitchFamily="49" charset="0"/>
              </a:rPr>
              <a:t>tcp_timeout</a:t>
            </a:r>
            <a:r>
              <a:rPr lang="en-US" altLang="ko-KR" sz="975" b="1" dirty="0">
                <a:latin typeface="Courier New" panose="02070309020205020404" pitchFamily="49" charset="0"/>
                <a:cs typeface="Courier New" panose="02070309020205020404" pitchFamily="49" charset="0"/>
              </a:rPr>
              <a:t> = 30</a:t>
            </a:r>
          </a:p>
          <a:p>
            <a:pPr>
              <a:spcBef>
                <a:spcPts val="0"/>
              </a:spcBef>
            </a:pPr>
            <a:endParaRPr lang="en-US" altLang="ko-KR" sz="975" b="1" dirty="0">
              <a:latin typeface="Courier New" panose="02070309020205020404" pitchFamily="49" charset="0"/>
              <a:cs typeface="Courier New" panose="02070309020205020404" pitchFamily="49" charset="0"/>
            </a:endParaRPr>
          </a:p>
          <a:p>
            <a:pPr>
              <a:spcBef>
                <a:spcPts val="0"/>
              </a:spcBef>
            </a:pPr>
            <a:r>
              <a:rPr lang="en-US" altLang="ko-KR" sz="975" b="1" dirty="0">
                <a:solidFill>
                  <a:schemeClr val="accent6">
                    <a:lumMod val="75000"/>
                  </a:schemeClr>
                </a:solidFill>
                <a:latin typeface="Courier New" panose="02070309020205020404" pitchFamily="49" charset="0"/>
                <a:cs typeface="Courier New" panose="02070309020205020404" pitchFamily="49" charset="0"/>
              </a:rPr>
              <a:t># TCP </a:t>
            </a:r>
            <a:r>
              <a:rPr lang="en-US" altLang="ko-KR" sz="975" b="1" dirty="0" err="1">
                <a:solidFill>
                  <a:schemeClr val="accent6">
                    <a:lumMod val="75000"/>
                  </a:schemeClr>
                </a:solidFill>
                <a:latin typeface="Courier New" panose="02070309020205020404" pitchFamily="49" charset="0"/>
                <a:cs typeface="Courier New" panose="02070309020205020404" pitchFamily="49" charset="0"/>
              </a:rPr>
              <a:t>timewait</a:t>
            </a:r>
            <a:r>
              <a:rPr lang="en-US" altLang="ko-KR" sz="975" b="1" dirty="0">
                <a:solidFill>
                  <a:schemeClr val="accent6">
                    <a:lumMod val="75000"/>
                  </a:schemeClr>
                </a:solidFill>
                <a:latin typeface="Courier New" panose="02070309020205020404" pitchFamily="49" charset="0"/>
                <a:cs typeface="Courier New" panose="02070309020205020404" pitchFamily="49" charset="0"/>
              </a:rPr>
              <a:t> seconds</a:t>
            </a:r>
          </a:p>
          <a:p>
            <a:pPr>
              <a:spcBef>
                <a:spcPts val="0"/>
              </a:spcBef>
            </a:pPr>
            <a:r>
              <a:rPr lang="en-US" altLang="ko-KR" sz="975" b="1" dirty="0" err="1">
                <a:latin typeface="Courier New" panose="02070309020205020404" pitchFamily="49" charset="0"/>
                <a:cs typeface="Courier New" panose="02070309020205020404" pitchFamily="49" charset="0"/>
              </a:rPr>
              <a:t>tcp_timewait</a:t>
            </a:r>
            <a:r>
              <a:rPr lang="en-US" altLang="ko-KR" sz="975" b="1" dirty="0">
                <a:latin typeface="Courier New" panose="02070309020205020404" pitchFamily="49" charset="0"/>
                <a:cs typeface="Courier New" panose="02070309020205020404" pitchFamily="49" charset="0"/>
              </a:rPr>
              <a:t> = 0</a:t>
            </a:r>
          </a:p>
          <a:p>
            <a:pPr>
              <a:spcBef>
                <a:spcPts val="0"/>
              </a:spcBef>
            </a:pPr>
            <a:endParaRPr lang="en-US" altLang="ko-KR" sz="975" b="1" dirty="0">
              <a:latin typeface="Courier New" panose="02070309020205020404" pitchFamily="49" charset="0"/>
              <a:cs typeface="Courier New" panose="02070309020205020404" pitchFamily="49" charset="0"/>
            </a:endParaRPr>
          </a:p>
          <a:p>
            <a:pPr>
              <a:spcBef>
                <a:spcPts val="0"/>
              </a:spcBef>
            </a:pPr>
            <a:r>
              <a:rPr lang="en-US" altLang="ko-KR" sz="975" b="1" dirty="0">
                <a:solidFill>
                  <a:schemeClr val="accent6">
                    <a:lumMod val="75000"/>
                  </a:schemeClr>
                </a:solidFill>
                <a:latin typeface="Courier New" panose="02070309020205020404" pitchFamily="49" charset="0"/>
                <a:cs typeface="Courier New" panose="02070309020205020404" pitchFamily="49" charset="0"/>
              </a:rPr>
              <a:t># Interface to print stats (please adjust accordingly)</a:t>
            </a:r>
          </a:p>
          <a:p>
            <a:pPr>
              <a:spcBef>
                <a:spcPts val="0"/>
              </a:spcBef>
            </a:pPr>
            <a:r>
              <a:rPr lang="en-US" altLang="ko-KR" sz="975" b="1" dirty="0">
                <a:solidFill>
                  <a:schemeClr val="accent6">
                    <a:lumMod val="75000"/>
                  </a:schemeClr>
                </a:solidFill>
                <a:latin typeface="Courier New" panose="02070309020205020404" pitchFamily="49" charset="0"/>
                <a:cs typeface="Courier New" panose="02070309020205020404" pitchFamily="49" charset="0"/>
              </a:rPr>
              <a:t># You can enable multiple ports in separate lines</a:t>
            </a:r>
          </a:p>
          <a:p>
            <a:pPr>
              <a:spcBef>
                <a:spcPts val="0"/>
              </a:spcBef>
            </a:pPr>
            <a:r>
              <a:rPr lang="en-US" altLang="ko-KR" sz="975" b="1" dirty="0" err="1" smtClean="0">
                <a:latin typeface="Courier New" panose="02070309020205020404" pitchFamily="49" charset="0"/>
                <a:cs typeface="Courier New" panose="02070309020205020404" pitchFamily="49" charset="0"/>
              </a:rPr>
              <a:t>stat_print</a:t>
            </a:r>
            <a:r>
              <a:rPr lang="en-US" altLang="ko-KR" sz="975" b="1" dirty="0" smtClean="0">
                <a:latin typeface="Courier New" panose="02070309020205020404" pitchFamily="49" charset="0"/>
                <a:cs typeface="Courier New" panose="02070309020205020404" pitchFamily="49" charset="0"/>
              </a:rPr>
              <a:t> </a:t>
            </a:r>
            <a:r>
              <a:rPr lang="en-US" altLang="ko-KR" sz="975" b="1" dirty="0">
                <a:latin typeface="Courier New" panose="02070309020205020404" pitchFamily="49" charset="0"/>
                <a:cs typeface="Courier New" panose="02070309020205020404" pitchFamily="49" charset="0"/>
              </a:rPr>
              <a:t>= dpdk0</a:t>
            </a:r>
          </a:p>
          <a:p>
            <a:pPr>
              <a:spcBef>
                <a:spcPts val="0"/>
              </a:spcBef>
            </a:pPr>
            <a:r>
              <a:rPr lang="en-US" altLang="ko-KR" sz="975" b="1" dirty="0">
                <a:solidFill>
                  <a:schemeClr val="accent6">
                    <a:lumMod val="75000"/>
                  </a:schemeClr>
                </a:solidFill>
                <a:latin typeface="Courier New" panose="02070309020205020404" pitchFamily="49" charset="0"/>
                <a:cs typeface="Courier New" panose="02070309020205020404" pitchFamily="49" charset="0"/>
              </a:rPr>
              <a:t>#</a:t>
            </a:r>
            <a:r>
              <a:rPr lang="en-US" altLang="ko-KR" sz="975" b="1" dirty="0" err="1">
                <a:solidFill>
                  <a:schemeClr val="accent6">
                    <a:lumMod val="75000"/>
                  </a:schemeClr>
                </a:solidFill>
                <a:latin typeface="Courier New" panose="02070309020205020404" pitchFamily="49" charset="0"/>
                <a:cs typeface="Courier New" panose="02070309020205020404" pitchFamily="49" charset="0"/>
              </a:rPr>
              <a:t>stat_print</a:t>
            </a:r>
            <a:r>
              <a:rPr lang="en-US" altLang="ko-KR" sz="975" b="1" dirty="0">
                <a:solidFill>
                  <a:schemeClr val="accent6">
                    <a:lumMod val="75000"/>
                  </a:schemeClr>
                </a:solidFill>
                <a:latin typeface="Courier New" panose="02070309020205020404" pitchFamily="49" charset="0"/>
                <a:cs typeface="Courier New" panose="02070309020205020404" pitchFamily="49" charset="0"/>
              </a:rPr>
              <a:t> = dpdk1</a:t>
            </a:r>
            <a:r>
              <a:rPr lang="en-US" altLang="ko-KR" sz="975" b="1" dirty="0">
                <a:latin typeface="Courier New" panose="02070309020205020404" pitchFamily="49" charset="0"/>
                <a:cs typeface="Courier New" panose="02070309020205020404" pitchFamily="49" charset="0"/>
              </a:rPr>
              <a:t/>
            </a:r>
            <a:br>
              <a:rPr lang="en-US" altLang="ko-KR" sz="975" b="1" dirty="0">
                <a:latin typeface="Courier New" panose="02070309020205020404" pitchFamily="49" charset="0"/>
                <a:cs typeface="Courier New" panose="02070309020205020404" pitchFamily="49" charset="0"/>
              </a:rPr>
            </a:br>
            <a:endParaRPr lang="en-US" altLang="ko-KR" sz="975"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07385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507" y="637139"/>
            <a:ext cx="8934026" cy="2853265"/>
          </a:xfrm>
        </p:spPr>
        <p:txBody>
          <a:bodyPr>
            <a:noAutofit/>
          </a:bodyPr>
          <a:lstStyle/>
          <a:p>
            <a:pPr algn="r"/>
            <a:r>
              <a:rPr lang="en-US" sz="3600" b="1" dirty="0" err="1" smtClean="0"/>
              <a:t>mTCP</a:t>
            </a:r>
            <a:r>
              <a:rPr lang="en-US" sz="3600" b="1" dirty="0" smtClean="0"/>
              <a:t> Implementation</a:t>
            </a:r>
            <a:endParaRPr lang="en-US" sz="3600" b="1" dirty="0">
              <a:solidFill>
                <a:schemeClr val="accent4"/>
              </a:solidFill>
            </a:endParaRPr>
          </a:p>
        </p:txBody>
      </p:sp>
    </p:spTree>
    <p:extLst>
      <p:ext uri="{BB962C8B-B14F-4D97-AF65-F5344CB8AC3E}">
        <p14:creationId xmlns:p14="http://schemas.microsoft.com/office/powerpoint/2010/main" val="32565739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mTCP</a:t>
            </a:r>
            <a:r>
              <a:rPr lang="en-US" altLang="ko-KR" dirty="0" smtClean="0"/>
              <a:t> Implementation</a:t>
            </a:r>
            <a:endParaRPr lang="ko-KR" altLang="en-US" dirty="0"/>
          </a:p>
        </p:txBody>
      </p:sp>
      <p:sp>
        <p:nvSpPr>
          <p:cNvPr id="3" name="슬라이드 번호 개체 틀 2"/>
          <p:cNvSpPr>
            <a:spLocks noGrp="1"/>
          </p:cNvSpPr>
          <p:nvPr>
            <p:ph type="sldNum" sz="quarter" idx="12"/>
          </p:nvPr>
        </p:nvSpPr>
        <p:spPr/>
        <p:txBody>
          <a:bodyPr/>
          <a:lstStyle/>
          <a:p>
            <a:fld id="{9CC2917A-A0FC-4C1D-A82C-ACFA6652F6EB}" type="slidenum">
              <a:rPr lang="ko-KR" altLang="en-US" smtClean="0"/>
              <a:pPr/>
              <a:t>43</a:t>
            </a:fld>
            <a:endParaRPr lang="ko-KR" altLang="en-US"/>
          </a:p>
        </p:txBody>
      </p:sp>
      <p:sp>
        <p:nvSpPr>
          <p:cNvPr id="4" name="내용 개체 틀 3"/>
          <p:cNvSpPr>
            <a:spLocks noGrp="1"/>
          </p:cNvSpPr>
          <p:nvPr>
            <p:ph idx="1"/>
          </p:nvPr>
        </p:nvSpPr>
        <p:spPr/>
        <p:txBody>
          <a:bodyPr>
            <a:normAutofit fontScale="77500" lnSpcReduction="20000"/>
          </a:bodyPr>
          <a:lstStyle/>
          <a:p>
            <a:r>
              <a:rPr lang="en-US" altLang="ko-KR" dirty="0" smtClean="0"/>
              <a:t>12,727 lines in C code</a:t>
            </a:r>
          </a:p>
          <a:p>
            <a:pPr lvl="1"/>
            <a:r>
              <a:rPr lang="en-US" altLang="ko-KR" sz="1800" dirty="0"/>
              <a:t>Packet I/O, TCP flow management, user-level socket API, event system library</a:t>
            </a:r>
          </a:p>
          <a:p>
            <a:pPr lvl="1"/>
            <a:endParaRPr lang="en-US" altLang="ko-KR" sz="1800" dirty="0"/>
          </a:p>
          <a:p>
            <a:r>
              <a:rPr lang="en-US" altLang="ko-KR" dirty="0" smtClean="0"/>
              <a:t>Supports Intel DPDK</a:t>
            </a:r>
          </a:p>
          <a:p>
            <a:pPr lvl="1"/>
            <a:r>
              <a:rPr lang="en-US" altLang="ko-KR" sz="1800" dirty="0"/>
              <a:t>Fast packet I/O library + event-driven packet I/O</a:t>
            </a:r>
          </a:p>
          <a:p>
            <a:pPr lvl="1"/>
            <a:r>
              <a:rPr lang="en-US" altLang="ko-KR" sz="1800" dirty="0"/>
              <a:t>Originally based on </a:t>
            </a:r>
            <a:r>
              <a:rPr lang="en-US" altLang="ko-KR" sz="1800" dirty="0" err="1"/>
              <a:t>PacketShader</a:t>
            </a:r>
            <a:r>
              <a:rPr lang="en-US" altLang="ko-KR" sz="1800" dirty="0"/>
              <a:t> </a:t>
            </a:r>
            <a:r>
              <a:rPr lang="en-US" altLang="ko-KR" sz="1800" dirty="0" err="1"/>
              <a:t>IOEngine</a:t>
            </a:r>
            <a:r>
              <a:rPr lang="en-US" altLang="ko-KR" sz="1800" dirty="0"/>
              <a:t> [SIGCOMM’10]</a:t>
            </a:r>
          </a:p>
          <a:p>
            <a:pPr lvl="1"/>
            <a:endParaRPr lang="en-US" altLang="ko-KR" sz="1800" dirty="0"/>
          </a:p>
          <a:p>
            <a:r>
              <a:rPr lang="en-US" altLang="ko-KR" dirty="0" smtClean="0"/>
              <a:t>TCP protocol conformance</a:t>
            </a:r>
          </a:p>
          <a:p>
            <a:pPr lvl="1"/>
            <a:r>
              <a:rPr lang="en-US" altLang="ko-KR" sz="1800" dirty="0"/>
              <a:t>Follows RFC793</a:t>
            </a:r>
          </a:p>
          <a:p>
            <a:pPr lvl="1"/>
            <a:r>
              <a:rPr lang="en-US" altLang="ko-KR" sz="1800" dirty="0"/>
              <a:t>Congestion control algorithm: </a:t>
            </a:r>
            <a:r>
              <a:rPr lang="en-US" altLang="ko-KR" sz="1800" dirty="0" err="1"/>
              <a:t>NewReno</a:t>
            </a:r>
            <a:endParaRPr lang="en-US" altLang="ko-KR" sz="1800" dirty="0"/>
          </a:p>
          <a:p>
            <a:pPr lvl="1"/>
            <a:endParaRPr lang="en-US" altLang="ko-KR" sz="1800" dirty="0"/>
          </a:p>
          <a:p>
            <a:r>
              <a:rPr lang="en-US" altLang="ko-KR" dirty="0" smtClean="0"/>
              <a:t>Passing correctness test and stress test with Linux TCP stack</a:t>
            </a:r>
          </a:p>
          <a:p>
            <a:endParaRPr lang="ko-KR" altLang="en-US" dirty="0"/>
          </a:p>
        </p:txBody>
      </p:sp>
    </p:spTree>
    <p:extLst>
      <p:ext uri="{BB962C8B-B14F-4D97-AF65-F5344CB8AC3E}">
        <p14:creationId xmlns:p14="http://schemas.microsoft.com/office/powerpoint/2010/main" val="15586908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507" y="637139"/>
            <a:ext cx="8934026" cy="2853265"/>
          </a:xfrm>
        </p:spPr>
        <p:txBody>
          <a:bodyPr>
            <a:noAutofit/>
          </a:bodyPr>
          <a:lstStyle/>
          <a:p>
            <a:pPr algn="r"/>
            <a:r>
              <a:rPr lang="en-US" sz="3600" b="1" dirty="0"/>
              <a:t/>
            </a:r>
            <a:br>
              <a:rPr lang="en-US" sz="3600" b="1" dirty="0"/>
            </a:br>
            <a:r>
              <a:rPr lang="en-US" sz="3600" b="1" dirty="0"/>
              <a:t/>
            </a:r>
            <a:br>
              <a:rPr lang="en-US" sz="3600" b="1" dirty="0"/>
            </a:br>
            <a:r>
              <a:rPr lang="en-US" sz="3600" b="1" dirty="0"/>
              <a:t/>
            </a:r>
            <a:br>
              <a:rPr lang="en-US" sz="3600" b="1" dirty="0"/>
            </a:br>
            <a:r>
              <a:rPr lang="en-US" sz="3600" b="1" dirty="0"/>
              <a:t/>
            </a:r>
            <a:br>
              <a:rPr lang="en-US" sz="3600" b="1" dirty="0"/>
            </a:br>
            <a:r>
              <a:rPr lang="en-US" sz="3600" b="1" dirty="0"/>
              <a:t/>
            </a:r>
            <a:br>
              <a:rPr lang="en-US" sz="3600" b="1" dirty="0"/>
            </a:br>
            <a:r>
              <a:rPr lang="en-US" sz="3200" b="1" dirty="0"/>
              <a:t>Intel Labs </a:t>
            </a:r>
            <a:r>
              <a:rPr lang="en-US" sz="3200" b="1" dirty="0" err="1" smtClean="0"/>
              <a:t>Workstream</a:t>
            </a: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Follow-up works</a:t>
            </a:r>
            <a:endParaRPr lang="en-US" sz="3600" b="1" dirty="0">
              <a:solidFill>
                <a:schemeClr val="accent4"/>
              </a:solidFill>
            </a:endParaRPr>
          </a:p>
        </p:txBody>
      </p:sp>
    </p:spTree>
    <p:extLst>
      <p:ext uri="{BB962C8B-B14F-4D97-AF65-F5344CB8AC3E}">
        <p14:creationId xmlns:p14="http://schemas.microsoft.com/office/powerpoint/2010/main" val="38573060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45</a:t>
            </a:fld>
            <a:endParaRPr lang="en-US" dirty="0"/>
          </a:p>
        </p:txBody>
      </p:sp>
      <p:sp>
        <p:nvSpPr>
          <p:cNvPr id="9" name="Title 1"/>
          <p:cNvSpPr>
            <a:spLocks noGrp="1"/>
          </p:cNvSpPr>
          <p:nvPr>
            <p:ph type="title"/>
          </p:nvPr>
        </p:nvSpPr>
        <p:spPr>
          <a:xfrm>
            <a:off x="457200" y="95201"/>
            <a:ext cx="8229600" cy="491577"/>
          </a:xfrm>
        </p:spPr>
        <p:txBody>
          <a:bodyPr>
            <a:normAutofit/>
          </a:bodyPr>
          <a:lstStyle/>
          <a:p>
            <a:r>
              <a:rPr lang="en-US" sz="2400" dirty="0" smtClean="0"/>
              <a:t>Follow-up projects within Intel</a:t>
            </a:r>
            <a:endParaRPr lang="en-US" sz="2400" dirty="0"/>
          </a:p>
        </p:txBody>
      </p:sp>
      <p:sp>
        <p:nvSpPr>
          <p:cNvPr id="6" name="Content Placeholder 3"/>
          <p:cNvSpPr>
            <a:spLocks noGrp="1"/>
          </p:cNvSpPr>
          <p:nvPr>
            <p:ph sz="quarter" idx="13"/>
          </p:nvPr>
        </p:nvSpPr>
        <p:spPr>
          <a:xfrm>
            <a:off x="455613" y="1016443"/>
            <a:ext cx="8228012" cy="3425825"/>
          </a:xfrm>
        </p:spPr>
        <p:txBody>
          <a:bodyPr/>
          <a:lstStyle/>
          <a:p>
            <a:pPr marL="285750" indent="-285750">
              <a:buFont typeface="Arial" panose="020B0604020202020204" pitchFamily="34" charset="0"/>
              <a:buChar char="•"/>
            </a:pPr>
            <a:r>
              <a:rPr lang="en-US" sz="1400" dirty="0" smtClean="0"/>
              <a:t>User Interrupts</a:t>
            </a:r>
            <a:r>
              <a:rPr lang="en-US" sz="1400" baseline="30000" dirty="0" smtClean="0">
                <a:solidFill>
                  <a:srgbClr val="FF0000"/>
                </a:solidFill>
              </a:rPr>
              <a:t>*</a:t>
            </a:r>
            <a:r>
              <a:rPr lang="en-US" sz="1400" dirty="0" smtClean="0"/>
              <a:t> (IL, Systems Architecture Lab)</a:t>
            </a:r>
          </a:p>
          <a:p>
            <a:pPr marL="511175" lvl="1" indent="-285750">
              <a:buFont typeface="Arial" panose="020B0604020202020204" pitchFamily="34" charset="0"/>
              <a:buChar char="•"/>
            </a:pPr>
            <a:r>
              <a:rPr lang="en-US" sz="1200" dirty="0" smtClean="0"/>
              <a:t>Issue: </a:t>
            </a:r>
            <a:r>
              <a:rPr lang="en-US" sz="1200" dirty="0" err="1" smtClean="0"/>
              <a:t>mTCP</a:t>
            </a:r>
            <a:r>
              <a:rPr lang="en-US" sz="1200" dirty="0" smtClean="0"/>
              <a:t> thread uses DPDK PMD</a:t>
            </a:r>
          </a:p>
          <a:p>
            <a:pPr marL="857250" lvl="2" indent="-285750">
              <a:buFont typeface="Arial" panose="020B0604020202020204" pitchFamily="34" charset="0"/>
              <a:buChar char="•"/>
            </a:pPr>
            <a:r>
              <a:rPr lang="en-US" sz="1200" dirty="0" smtClean="0"/>
              <a:t>May starve the application</a:t>
            </a:r>
          </a:p>
          <a:p>
            <a:pPr marL="511175" lvl="1" indent="-285750">
              <a:buFont typeface="Arial" panose="020B0604020202020204" pitchFamily="34" charset="0"/>
              <a:buChar char="•"/>
            </a:pPr>
            <a:r>
              <a:rPr lang="en-US" sz="1200" dirty="0" smtClean="0"/>
              <a:t>Solution: Deliver I/O interrupts directly to target DPDK PMD thread</a:t>
            </a:r>
          </a:p>
          <a:p>
            <a:pPr marL="857250" lvl="2" indent="-285750">
              <a:buFont typeface="Arial" panose="020B0604020202020204" pitchFamily="34" charset="0"/>
              <a:buChar char="•"/>
            </a:pPr>
            <a:r>
              <a:rPr lang="en-US" sz="1200" dirty="0" smtClean="0"/>
              <a:t>New instruction (</a:t>
            </a:r>
            <a:r>
              <a:rPr lang="en-US" sz="1200" dirty="0" smtClean="0">
                <a:latin typeface="Courier New" panose="02070309020205020404" pitchFamily="49" charset="0"/>
                <a:cs typeface="Courier New" panose="02070309020205020404" pitchFamily="49" charset="0"/>
              </a:rPr>
              <a:t>UIRET</a:t>
            </a:r>
            <a:r>
              <a:rPr lang="en-US" sz="1200" dirty="0" smtClean="0"/>
              <a:t>, similar to a near </a:t>
            </a:r>
            <a:r>
              <a:rPr lang="en-US" sz="1200" dirty="0">
                <a:latin typeface="Courier New" panose="02070309020205020404" pitchFamily="49" charset="0"/>
                <a:cs typeface="Courier New" panose="02070309020205020404" pitchFamily="49" charset="0"/>
              </a:rPr>
              <a:t>RET</a:t>
            </a:r>
            <a:r>
              <a:rPr lang="en-US" sz="1200" dirty="0" smtClean="0"/>
              <a:t>) to return from user-interrupt handling</a:t>
            </a:r>
          </a:p>
          <a:p>
            <a:pPr marL="857250" lvl="2" indent="-285750">
              <a:buFont typeface="Arial" panose="020B0604020202020204" pitchFamily="34" charset="0"/>
              <a:buChar char="•"/>
            </a:pPr>
            <a:r>
              <a:rPr lang="en-US" sz="1200" dirty="0" smtClean="0"/>
              <a:t>User-interrupt masking provided by </a:t>
            </a:r>
            <a:r>
              <a:rPr lang="en-US" sz="1200" dirty="0">
                <a:latin typeface="Courier New" panose="02070309020205020404" pitchFamily="49" charset="0"/>
                <a:cs typeface="Courier New" panose="02070309020205020404" pitchFamily="49" charset="0"/>
              </a:rPr>
              <a:t>UIF</a:t>
            </a:r>
            <a:r>
              <a:rPr lang="en-US" sz="1200" dirty="0" smtClean="0"/>
              <a:t> – analogous to </a:t>
            </a:r>
            <a:r>
              <a:rPr lang="en-US" sz="1200" dirty="0" smtClean="0">
                <a:latin typeface="Courier New" panose="02070309020205020404" pitchFamily="49" charset="0"/>
                <a:cs typeface="Courier New" panose="02070309020205020404" pitchFamily="49" charset="0"/>
              </a:rPr>
              <a:t>EFLAGS.IF</a:t>
            </a:r>
          </a:p>
          <a:p>
            <a:pPr marL="857250" lvl="2" indent="-285750">
              <a:buFont typeface="Arial" panose="020B0604020202020204" pitchFamily="34" charset="0"/>
              <a:buChar char="•"/>
            </a:pPr>
            <a:r>
              <a:rPr lang="en-US" sz="1200" dirty="0"/>
              <a:t>ISA extensions allow OS to manage user interrupts for each user </a:t>
            </a:r>
            <a:r>
              <a:rPr lang="en-US" sz="1200" dirty="0" smtClean="0"/>
              <a:t>thread</a:t>
            </a:r>
          </a:p>
          <a:p>
            <a:pPr marL="285750" indent="-285750">
              <a:buFont typeface="Arial" panose="020B0604020202020204" pitchFamily="34" charset="0"/>
              <a:buChar char="•"/>
            </a:pPr>
            <a:r>
              <a:rPr lang="en-US" sz="1400" dirty="0" err="1" smtClean="0"/>
              <a:t>Redis-mTCP</a:t>
            </a:r>
            <a:r>
              <a:rPr lang="en-US" sz="1400" dirty="0"/>
              <a:t> </a:t>
            </a:r>
            <a:r>
              <a:rPr lang="en-US" sz="1400" dirty="0" smtClean="0"/>
              <a:t>(DCG, Visual </a:t>
            </a:r>
            <a:r>
              <a:rPr lang="en-US" sz="1400" dirty="0" err="1" smtClean="0"/>
              <a:t>Wrklds</a:t>
            </a:r>
            <a:r>
              <a:rPr lang="en-US" sz="1400" dirty="0" smtClean="0"/>
              <a:t> &amp; </a:t>
            </a:r>
            <a:r>
              <a:rPr lang="en-US" sz="1400" dirty="0" err="1" smtClean="0"/>
              <a:t>Accel</a:t>
            </a:r>
            <a:r>
              <a:rPr lang="en-US" sz="1400" dirty="0" smtClean="0"/>
              <a:t> group)</a:t>
            </a:r>
          </a:p>
          <a:p>
            <a:pPr marL="511175" lvl="1" indent="-285750">
              <a:buFont typeface="Arial" panose="020B0604020202020204" pitchFamily="34" charset="0"/>
              <a:buChar char="•"/>
            </a:pPr>
            <a:r>
              <a:rPr lang="en-US" sz="1200" dirty="0" smtClean="0"/>
              <a:t>Issue: Performance chokes up with increasing # of client requests (bottleneck = network module)</a:t>
            </a:r>
          </a:p>
          <a:p>
            <a:pPr marL="511175" lvl="1" indent="-285750">
              <a:buFont typeface="Arial" panose="020B0604020202020204" pitchFamily="34" charset="0"/>
              <a:buChar char="•"/>
            </a:pPr>
            <a:r>
              <a:rPr lang="en-US" sz="1200" dirty="0" smtClean="0"/>
              <a:t>Solution: Replace Linux kernel networking stack with </a:t>
            </a:r>
            <a:r>
              <a:rPr lang="en-US" sz="1200" dirty="0" err="1" smtClean="0"/>
              <a:t>mTCP</a:t>
            </a:r>
            <a:endParaRPr lang="en-US" sz="1000" dirty="0"/>
          </a:p>
          <a:p>
            <a:pPr marL="857250" lvl="2" indent="-285750">
              <a:buFont typeface="Arial" panose="020B0604020202020204" pitchFamily="34" charset="0"/>
              <a:buChar char="•"/>
            </a:pPr>
            <a:r>
              <a:rPr lang="en-US" sz="1200" dirty="0" smtClean="0"/>
              <a:t>Preliminary evaluation: &gt; </a:t>
            </a:r>
            <a:r>
              <a:rPr lang="en-US" sz="1200" b="1" dirty="0" smtClean="0">
                <a:solidFill>
                  <a:srgbClr val="FF0000"/>
                </a:solidFill>
              </a:rPr>
              <a:t>2x</a:t>
            </a:r>
            <a:r>
              <a:rPr lang="en-US" sz="1200" dirty="0" smtClean="0"/>
              <a:t> improvement in performance</a:t>
            </a:r>
            <a:endParaRPr lang="en-US" sz="1200" dirty="0"/>
          </a:p>
        </p:txBody>
      </p:sp>
      <p:sp>
        <p:nvSpPr>
          <p:cNvPr id="3" name="TextBox 2"/>
          <p:cNvSpPr txBox="1"/>
          <p:nvPr/>
        </p:nvSpPr>
        <p:spPr>
          <a:xfrm>
            <a:off x="375519" y="4626699"/>
            <a:ext cx="2404826" cy="215444"/>
          </a:xfrm>
          <a:prstGeom prst="rect">
            <a:avLst/>
          </a:prstGeom>
          <a:noFill/>
        </p:spPr>
        <p:txBody>
          <a:bodyPr wrap="none" rtlCol="0">
            <a:spAutoFit/>
          </a:bodyPr>
          <a:lstStyle/>
          <a:p>
            <a:r>
              <a:rPr lang="en-US" sz="800" i="1" dirty="0" smtClean="0">
                <a:solidFill>
                  <a:srgbClr val="FF0000"/>
                </a:solidFill>
                <a:cs typeface="Neo Sans Intel"/>
              </a:rPr>
              <a:t>*</a:t>
            </a:r>
            <a:r>
              <a:rPr lang="en-US" sz="800" i="1" dirty="0" smtClean="0">
                <a:solidFill>
                  <a:schemeClr val="tx2"/>
                </a:solidFill>
                <a:cs typeface="Neo Sans Intel"/>
              </a:rPr>
              <a:t> Content borrowed from Scott Diaz’s slide deck</a:t>
            </a:r>
            <a:endParaRPr lang="en-US" sz="1000" i="1" dirty="0" smtClean="0">
              <a:solidFill>
                <a:schemeClr val="tx2"/>
              </a:solidFill>
              <a:cs typeface="Neo Sans Intel"/>
            </a:endParaRPr>
          </a:p>
        </p:txBody>
      </p:sp>
    </p:spTree>
    <p:extLst>
      <p:ext uri="{BB962C8B-B14F-4D97-AF65-F5344CB8AC3E}">
        <p14:creationId xmlns:p14="http://schemas.microsoft.com/office/powerpoint/2010/main" val="293544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5</a:t>
            </a:fld>
            <a:endParaRPr lang="en-US" dirty="0"/>
          </a:p>
        </p:txBody>
      </p:sp>
      <p:sp>
        <p:nvSpPr>
          <p:cNvPr id="3" name="Title 2"/>
          <p:cNvSpPr>
            <a:spLocks noGrp="1"/>
          </p:cNvSpPr>
          <p:nvPr>
            <p:ph type="title"/>
          </p:nvPr>
        </p:nvSpPr>
        <p:spPr/>
        <p:txBody>
          <a:bodyPr/>
          <a:lstStyle/>
          <a:p>
            <a:r>
              <a:rPr lang="en-US" dirty="0" smtClean="0"/>
              <a:t>Broken CPU Cache Locality</a:t>
            </a:r>
            <a:endParaRPr lang="en-US" dirty="0"/>
          </a:p>
        </p:txBody>
      </p:sp>
      <p:sp>
        <p:nvSpPr>
          <p:cNvPr id="5" name="내용 개체 틀 2"/>
          <p:cNvSpPr txBox="1">
            <a:spLocks/>
          </p:cNvSpPr>
          <p:nvPr/>
        </p:nvSpPr>
        <p:spPr>
          <a:xfrm>
            <a:off x="428066" y="839913"/>
            <a:ext cx="6172200" cy="3892078"/>
          </a:xfrm>
          <a:prstGeom prst="rect">
            <a:avLst/>
          </a:prstGeom>
        </p:spPr>
        <p:txBody>
          <a:bodyPr vert="horz" lIns="68580" tIns="34290" rIns="68580" bIns="34290" rtlCol="0">
            <a:normAutofit/>
          </a:bodyPr>
          <a:lstStyle>
            <a:lvl1pPr marL="342900" indent="-342900" algn="l" defTabSz="914400" rtl="0" eaLnBrk="1" latinLnBrk="1" hangingPunct="1">
              <a:spcBef>
                <a:spcPct val="20000"/>
              </a:spcBef>
              <a:buClr>
                <a:schemeClr val="accent5"/>
              </a:buClr>
              <a:buFont typeface="Arial" pitchFamily="34" charset="0"/>
              <a:buChar char="•"/>
              <a:defRPr sz="2400" kern="1200">
                <a:solidFill>
                  <a:schemeClr val="tx1"/>
                </a:solidFill>
                <a:latin typeface="Calibri" panose="020F0502020204030204" pitchFamily="34" charset="0"/>
                <a:ea typeface="+mn-ea"/>
                <a:cs typeface="Times New Roman" pitchFamily="18" charset="0"/>
              </a:defRPr>
            </a:lvl1pPr>
            <a:lvl2pPr marL="742950" marR="0" indent="-285750" algn="l" defTabSz="914400" rtl="0" eaLnBrk="1" fontAlgn="auto" latinLnBrk="1" hangingPunct="1">
              <a:lnSpc>
                <a:spcPct val="100000"/>
              </a:lnSpc>
              <a:spcBef>
                <a:spcPct val="20000"/>
              </a:spcBef>
              <a:spcAft>
                <a:spcPts val="0"/>
              </a:spcAft>
              <a:buClr>
                <a:schemeClr val="accent6"/>
              </a:buClr>
              <a:buSzTx/>
              <a:buFont typeface="Arial" pitchFamily="34" charset="0"/>
              <a:buChar char="–"/>
              <a:tabLst/>
              <a:defRPr sz="2000" kern="1200">
                <a:solidFill>
                  <a:schemeClr val="tx1"/>
                </a:solidFill>
                <a:latin typeface="Calibri" panose="020F0502020204030204" pitchFamily="34" charset="0"/>
                <a:ea typeface="+mn-ea"/>
                <a:cs typeface="Arial" panose="020B0604020202020204" pitchFamily="34" charset="0"/>
              </a:defRPr>
            </a:lvl2pPr>
            <a:lvl3pPr marL="114300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Calibri" panose="020F0502020204030204" pitchFamily="34" charset="0"/>
                <a:ea typeface="+mn-ea"/>
                <a:cs typeface="Times New Roman" pitchFamily="18" charset="0"/>
              </a:defRPr>
            </a:lvl3pPr>
            <a:lvl4pPr marL="1600200" indent="-228600" algn="l" defTabSz="914400" rtl="0" eaLnBrk="1" latinLnBrk="1" hangingPunct="1">
              <a:spcBef>
                <a:spcPct val="20000"/>
              </a:spcBef>
              <a:buClr>
                <a:srgbClr val="FFCC00"/>
              </a:buClr>
              <a:buFont typeface="Arial" pitchFamily="34" charset="0"/>
              <a:buChar char="–"/>
              <a:defRPr sz="1600" kern="1200">
                <a:solidFill>
                  <a:schemeClr val="tx1"/>
                </a:solidFill>
                <a:latin typeface="Calibri" panose="020F0502020204030204" pitchFamily="34" charset="0"/>
                <a:ea typeface="+mn-ea"/>
                <a:cs typeface="Times New Roman" pitchFamily="18" charset="0"/>
              </a:defRPr>
            </a:lvl4pPr>
            <a:lvl5pPr marL="2057400" indent="-228600" algn="l" defTabSz="914400" rtl="0" eaLnBrk="1" latinLnBrk="1" hangingPunct="1">
              <a:spcBef>
                <a:spcPct val="20000"/>
              </a:spcBef>
              <a:buFont typeface="Arial" pitchFamily="34" charset="0"/>
              <a:buChar char="»"/>
              <a:defRPr sz="1600" kern="1200">
                <a:solidFill>
                  <a:schemeClr val="tx1"/>
                </a:solidFill>
                <a:latin typeface="Calibri" panose="020F0502020204030204" pitchFamily="34" charset="0"/>
                <a:ea typeface="+mn-ea"/>
                <a:cs typeface="Times New Roman" pitchFamily="18"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800" dirty="0">
                <a:solidFill>
                  <a:srgbClr val="0071C5"/>
                </a:solidFill>
                <a:latin typeface="+mn-lt"/>
                <a:cs typeface="Intel Clear" panose="020B0604020203020204" pitchFamily="34" charset="0"/>
              </a:rPr>
              <a:t>1</a:t>
            </a:r>
            <a:r>
              <a:rPr lang="en-US" altLang="ko-KR" sz="1800" dirty="0" smtClean="0">
                <a:solidFill>
                  <a:srgbClr val="0071C5"/>
                </a:solidFill>
                <a:latin typeface="+mn-lt"/>
                <a:cs typeface="Intel Clear" panose="020B0604020203020204" pitchFamily="34" charset="0"/>
              </a:rPr>
              <a:t>. </a:t>
            </a:r>
            <a:r>
              <a:rPr lang="en-US" altLang="ko-KR" sz="1800" dirty="0">
                <a:solidFill>
                  <a:srgbClr val="0071C5"/>
                </a:solidFill>
                <a:latin typeface="+mn-lt"/>
                <a:cs typeface="Intel Clear" panose="020B0604020203020204" pitchFamily="34" charset="0"/>
              </a:rPr>
              <a:t>Broken locality</a:t>
            </a:r>
          </a:p>
        </p:txBody>
      </p:sp>
      <p:sp>
        <p:nvSpPr>
          <p:cNvPr id="6" name="오른쪽 대괄호 29"/>
          <p:cNvSpPr/>
          <p:nvPr/>
        </p:nvSpPr>
        <p:spPr>
          <a:xfrm rot="5400000">
            <a:off x="1577124" y="3480849"/>
            <a:ext cx="561481" cy="392665"/>
          </a:xfrm>
          <a:prstGeom prst="rightBracket">
            <a:avLst>
              <a:gd name="adj" fmla="val 0"/>
            </a:avLst>
          </a:prstGeom>
          <a:solidFill>
            <a:schemeClr val="bg1">
              <a:lumMod val="75000"/>
            </a:schemeClr>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7" name="오른쪽 대괄호 33"/>
          <p:cNvSpPr/>
          <p:nvPr/>
        </p:nvSpPr>
        <p:spPr>
          <a:xfrm rot="5400000">
            <a:off x="4103049" y="3480850"/>
            <a:ext cx="561480" cy="392665"/>
          </a:xfrm>
          <a:prstGeom prst="rightBracket">
            <a:avLst>
              <a:gd name="adj" fmla="val 0"/>
            </a:avLst>
          </a:prstGeom>
          <a:solidFill>
            <a:schemeClr val="bg1">
              <a:lumMod val="75000"/>
            </a:schemeClr>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b="1"/>
          </a:p>
        </p:txBody>
      </p:sp>
      <p:sp>
        <p:nvSpPr>
          <p:cNvPr id="8" name="TextBox 7"/>
          <p:cNvSpPr txBox="1"/>
          <p:nvPr/>
        </p:nvSpPr>
        <p:spPr>
          <a:xfrm>
            <a:off x="6075725" y="3675268"/>
            <a:ext cx="1945806" cy="553998"/>
          </a:xfrm>
          <a:prstGeom prst="rect">
            <a:avLst/>
          </a:prstGeom>
          <a:noFill/>
        </p:spPr>
        <p:txBody>
          <a:bodyPr wrap="square" rtlCol="0">
            <a:spAutoFit/>
          </a:bodyPr>
          <a:lstStyle/>
          <a:p>
            <a:r>
              <a:rPr lang="en-US" sz="1500" b="1" dirty="0">
                <a:latin typeface="Calibri" panose="020F0502020204030204" pitchFamily="34" charset="0"/>
              </a:rPr>
              <a:t>Per-core packet queue</a:t>
            </a:r>
          </a:p>
        </p:txBody>
      </p:sp>
      <p:sp>
        <p:nvSpPr>
          <p:cNvPr id="9" name="오른쪽 대괄호 33"/>
          <p:cNvSpPr/>
          <p:nvPr/>
        </p:nvSpPr>
        <p:spPr>
          <a:xfrm rot="5400000">
            <a:off x="5366012" y="3479282"/>
            <a:ext cx="561480" cy="392665"/>
          </a:xfrm>
          <a:prstGeom prst="rightBracket">
            <a:avLst>
              <a:gd name="adj" fmla="val 0"/>
            </a:avLst>
          </a:prstGeom>
          <a:solidFill>
            <a:schemeClr val="bg1">
              <a:lumMod val="75000"/>
            </a:schemeClr>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10" name="오른쪽 대괄호 29"/>
          <p:cNvSpPr/>
          <p:nvPr/>
        </p:nvSpPr>
        <p:spPr>
          <a:xfrm rot="5400000">
            <a:off x="2840087" y="3478936"/>
            <a:ext cx="561480" cy="392665"/>
          </a:xfrm>
          <a:prstGeom prst="rightBracket">
            <a:avLst>
              <a:gd name="adj" fmla="val 0"/>
            </a:avLst>
          </a:prstGeom>
          <a:solidFill>
            <a:schemeClr val="bg1">
              <a:lumMod val="75000"/>
            </a:schemeClr>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pic>
        <p:nvPicPr>
          <p:cNvPr id="11" name="Picture 10"/>
          <p:cNvPicPr>
            <a:picLocks noChangeAspect="1"/>
          </p:cNvPicPr>
          <p:nvPr/>
        </p:nvPicPr>
        <p:blipFill>
          <a:blip r:embed="rId3">
            <a:clrChange>
              <a:clrFrom>
                <a:srgbClr val="FFFFFF"/>
              </a:clrFrom>
              <a:clrTo>
                <a:srgbClr val="FFFFFF">
                  <a:alpha val="0"/>
                </a:srgbClr>
              </a:clrTo>
            </a:clrChange>
          </a:blip>
          <a:stretch>
            <a:fillRect/>
          </a:stretch>
        </p:blipFill>
        <p:spPr>
          <a:xfrm>
            <a:off x="7045842" y="3924920"/>
            <a:ext cx="1095796" cy="1095796"/>
          </a:xfrm>
          <a:prstGeom prst="rect">
            <a:avLst/>
          </a:prstGeom>
        </p:spPr>
      </p:pic>
      <p:sp>
        <p:nvSpPr>
          <p:cNvPr id="12" name="TextBox 11"/>
          <p:cNvSpPr txBox="1"/>
          <p:nvPr/>
        </p:nvSpPr>
        <p:spPr>
          <a:xfrm>
            <a:off x="2665981" y="4391258"/>
            <a:ext cx="2272442" cy="323165"/>
          </a:xfrm>
          <a:prstGeom prst="rect">
            <a:avLst/>
          </a:prstGeom>
          <a:noFill/>
        </p:spPr>
        <p:txBody>
          <a:bodyPr wrap="square" rtlCol="0">
            <a:spAutoFit/>
          </a:bodyPr>
          <a:lstStyle/>
          <a:p>
            <a:r>
              <a:rPr lang="en-US" altLang="ko-KR" sz="1500" dirty="0">
                <a:latin typeface="Calibri" panose="020F0502020204030204" pitchFamily="34" charset="0"/>
              </a:rPr>
              <a:t>Receive-Side Scaling (H/W)</a:t>
            </a:r>
          </a:p>
        </p:txBody>
      </p:sp>
      <p:cxnSp>
        <p:nvCxnSpPr>
          <p:cNvPr id="13" name="직선 화살표 연결선 41"/>
          <p:cNvCxnSpPr>
            <a:stCxn id="33" idx="3"/>
            <a:endCxn id="12" idx="0"/>
          </p:cNvCxnSpPr>
          <p:nvPr/>
        </p:nvCxnSpPr>
        <p:spPr>
          <a:xfrm rot="16200000" flipH="1">
            <a:off x="2592598" y="3181653"/>
            <a:ext cx="466337" cy="1952871"/>
          </a:xfrm>
          <a:prstGeom prst="bentConnector3">
            <a:avLst>
              <a:gd name="adj1" fmla="val 88808"/>
            </a:avLst>
          </a:prstGeom>
          <a:ln w="28575" cmpd="sng">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직선 화살표 연결선 41"/>
          <p:cNvCxnSpPr/>
          <p:nvPr/>
        </p:nvCxnSpPr>
        <p:spPr>
          <a:xfrm>
            <a:off x="4411286" y="3972316"/>
            <a:ext cx="570997" cy="364359"/>
          </a:xfrm>
          <a:prstGeom prst="bentConnector3">
            <a:avLst>
              <a:gd name="adj1" fmla="val -44"/>
            </a:avLst>
          </a:prstGeom>
          <a:ln w="28575" cmpd="sng">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직선 화살표 연결선 41"/>
          <p:cNvCxnSpPr>
            <a:stCxn id="9" idx="2"/>
          </p:cNvCxnSpPr>
          <p:nvPr/>
        </p:nvCxnSpPr>
        <p:spPr>
          <a:xfrm rot="16200000" flipH="1" flipV="1">
            <a:off x="4531375" y="3221298"/>
            <a:ext cx="380321" cy="1850433"/>
          </a:xfrm>
          <a:prstGeom prst="bentConnector4">
            <a:avLst>
              <a:gd name="adj1" fmla="val 100179"/>
              <a:gd name="adj2" fmla="val 57586"/>
            </a:avLst>
          </a:prstGeom>
          <a:ln w="28575" cmpd="sng">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직선 화살표 연결선 41"/>
          <p:cNvCxnSpPr/>
          <p:nvPr/>
        </p:nvCxnSpPr>
        <p:spPr>
          <a:xfrm rot="16200000" flipH="1">
            <a:off x="3304788" y="3818276"/>
            <a:ext cx="313241" cy="675493"/>
          </a:xfrm>
          <a:prstGeom prst="bentConnector3">
            <a:avLst>
              <a:gd name="adj1" fmla="val 107417"/>
            </a:avLst>
          </a:prstGeom>
          <a:ln w="28575" cmpd="sng">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직사각형 4"/>
          <p:cNvSpPr/>
          <p:nvPr/>
        </p:nvSpPr>
        <p:spPr>
          <a:xfrm flipV="1">
            <a:off x="1476340" y="3276229"/>
            <a:ext cx="697187" cy="7694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18" name="TextBox 17"/>
          <p:cNvSpPr txBox="1"/>
          <p:nvPr/>
        </p:nvSpPr>
        <p:spPr>
          <a:xfrm>
            <a:off x="1853720" y="2985637"/>
            <a:ext cx="675564" cy="300082"/>
          </a:xfrm>
          <a:prstGeom prst="rect">
            <a:avLst/>
          </a:prstGeom>
          <a:noFill/>
        </p:spPr>
        <p:txBody>
          <a:bodyPr wrap="square" rtlCol="0">
            <a:spAutoFit/>
          </a:bodyPr>
          <a:lstStyle/>
          <a:p>
            <a:r>
              <a:rPr lang="en-US" sz="1350" dirty="0">
                <a:latin typeface="Calibri" panose="020F0502020204030204" pitchFamily="34" charset="0"/>
              </a:rPr>
              <a:t>Core 0</a:t>
            </a:r>
          </a:p>
        </p:txBody>
      </p:sp>
      <p:sp>
        <p:nvSpPr>
          <p:cNvPr id="19" name="직사각형 4"/>
          <p:cNvSpPr/>
          <p:nvPr/>
        </p:nvSpPr>
        <p:spPr>
          <a:xfrm flipV="1">
            <a:off x="2764222" y="3270732"/>
            <a:ext cx="697187" cy="7694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20" name="TextBox 19"/>
          <p:cNvSpPr txBox="1"/>
          <p:nvPr/>
        </p:nvSpPr>
        <p:spPr>
          <a:xfrm>
            <a:off x="3108945" y="2980139"/>
            <a:ext cx="675564" cy="300082"/>
          </a:xfrm>
          <a:prstGeom prst="rect">
            <a:avLst/>
          </a:prstGeom>
          <a:noFill/>
        </p:spPr>
        <p:txBody>
          <a:bodyPr wrap="square" rtlCol="0">
            <a:spAutoFit/>
          </a:bodyPr>
          <a:lstStyle/>
          <a:p>
            <a:r>
              <a:rPr lang="en-US" sz="1350" dirty="0">
                <a:latin typeface="Calibri" panose="020F0502020204030204" pitchFamily="34" charset="0"/>
              </a:rPr>
              <a:t>Core 1</a:t>
            </a:r>
          </a:p>
        </p:txBody>
      </p:sp>
      <p:sp>
        <p:nvSpPr>
          <p:cNvPr id="21" name="직사각형 4"/>
          <p:cNvSpPr/>
          <p:nvPr/>
        </p:nvSpPr>
        <p:spPr>
          <a:xfrm flipV="1">
            <a:off x="5318860" y="3276229"/>
            <a:ext cx="697187" cy="7694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22" name="TextBox 21"/>
          <p:cNvSpPr txBox="1"/>
          <p:nvPr/>
        </p:nvSpPr>
        <p:spPr>
          <a:xfrm>
            <a:off x="5641812" y="2985637"/>
            <a:ext cx="675564" cy="300082"/>
          </a:xfrm>
          <a:prstGeom prst="rect">
            <a:avLst/>
          </a:prstGeom>
          <a:noFill/>
        </p:spPr>
        <p:txBody>
          <a:bodyPr wrap="square" rtlCol="0">
            <a:spAutoFit/>
          </a:bodyPr>
          <a:lstStyle/>
          <a:p>
            <a:r>
              <a:rPr lang="en-US" sz="1350" dirty="0">
                <a:latin typeface="Calibri" panose="020F0502020204030204" pitchFamily="34" charset="0"/>
              </a:rPr>
              <a:t>Core 3</a:t>
            </a:r>
          </a:p>
        </p:txBody>
      </p:sp>
      <p:sp>
        <p:nvSpPr>
          <p:cNvPr id="23" name="직사각형 4"/>
          <p:cNvSpPr/>
          <p:nvPr/>
        </p:nvSpPr>
        <p:spPr>
          <a:xfrm flipV="1">
            <a:off x="4072301" y="3270732"/>
            <a:ext cx="697187" cy="7694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24" name="TextBox 23"/>
          <p:cNvSpPr txBox="1"/>
          <p:nvPr/>
        </p:nvSpPr>
        <p:spPr>
          <a:xfrm>
            <a:off x="4395254" y="2980139"/>
            <a:ext cx="675564" cy="300082"/>
          </a:xfrm>
          <a:prstGeom prst="rect">
            <a:avLst/>
          </a:prstGeom>
          <a:noFill/>
        </p:spPr>
        <p:txBody>
          <a:bodyPr wrap="square" rtlCol="0">
            <a:spAutoFit/>
          </a:bodyPr>
          <a:lstStyle/>
          <a:p>
            <a:r>
              <a:rPr lang="en-US" sz="1350" dirty="0">
                <a:latin typeface="Calibri" panose="020F0502020204030204" pitchFamily="34" charset="0"/>
              </a:rPr>
              <a:t>Core 2</a:t>
            </a:r>
          </a:p>
        </p:txBody>
      </p:sp>
      <p:sp>
        <p:nvSpPr>
          <p:cNvPr id="25" name="직사각형 4"/>
          <p:cNvSpPr/>
          <p:nvPr/>
        </p:nvSpPr>
        <p:spPr>
          <a:xfrm flipV="1">
            <a:off x="1476340" y="1864339"/>
            <a:ext cx="697187" cy="411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26" name="직사각형 4"/>
          <p:cNvSpPr/>
          <p:nvPr/>
        </p:nvSpPr>
        <p:spPr>
          <a:xfrm flipV="1">
            <a:off x="2692902" y="1864339"/>
            <a:ext cx="697187" cy="411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27" name="직사각형 4"/>
          <p:cNvSpPr/>
          <p:nvPr/>
        </p:nvSpPr>
        <p:spPr>
          <a:xfrm flipV="1">
            <a:off x="4035196" y="1864339"/>
            <a:ext cx="697187" cy="411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sp>
        <p:nvSpPr>
          <p:cNvPr id="28" name="직사각형 4"/>
          <p:cNvSpPr/>
          <p:nvPr/>
        </p:nvSpPr>
        <p:spPr>
          <a:xfrm flipV="1">
            <a:off x="5377489" y="1864339"/>
            <a:ext cx="697187" cy="411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350" dirty="0">
              <a:latin typeface="Calibri" panose="020F0502020204030204" pitchFamily="34" charset="0"/>
              <a:cs typeface="Arial" panose="020B0604020202020204" pitchFamily="34" charset="0"/>
            </a:endParaRPr>
          </a:p>
        </p:txBody>
      </p:sp>
      <p:grpSp>
        <p:nvGrpSpPr>
          <p:cNvPr id="29" name="Group 28"/>
          <p:cNvGrpSpPr/>
          <p:nvPr/>
        </p:nvGrpSpPr>
        <p:grpSpPr>
          <a:xfrm>
            <a:off x="1600746" y="1986257"/>
            <a:ext cx="426878" cy="1938664"/>
            <a:chOff x="610327" y="2648342"/>
            <a:chExt cx="569171" cy="2584885"/>
          </a:xfrm>
        </p:grpSpPr>
        <p:grpSp>
          <p:nvGrpSpPr>
            <p:cNvPr id="30" name="Group 29"/>
            <p:cNvGrpSpPr/>
            <p:nvPr/>
          </p:nvGrpSpPr>
          <p:grpSpPr>
            <a:xfrm>
              <a:off x="783809" y="4638685"/>
              <a:ext cx="315929" cy="594542"/>
              <a:chOff x="783809" y="4638685"/>
              <a:chExt cx="315929" cy="594542"/>
            </a:xfrm>
          </p:grpSpPr>
          <p:sp>
            <p:nvSpPr>
              <p:cNvPr id="33" name="직사각형 30"/>
              <p:cNvSpPr/>
              <p:nvPr/>
            </p:nvSpPr>
            <p:spPr>
              <a:xfrm rot="5400000">
                <a:off x="803766" y="4937254"/>
                <a:ext cx="276016" cy="31592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sp>
            <p:nvSpPr>
              <p:cNvPr id="34" name="직사각형 31"/>
              <p:cNvSpPr/>
              <p:nvPr/>
            </p:nvSpPr>
            <p:spPr>
              <a:xfrm rot="5400000">
                <a:off x="803766" y="4618728"/>
                <a:ext cx="276016" cy="31592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grpSp>
        <p:sp>
          <p:nvSpPr>
            <p:cNvPr id="31" name="직사각형 31"/>
            <p:cNvSpPr/>
            <p:nvPr/>
          </p:nvSpPr>
          <p:spPr>
            <a:xfrm rot="5400000">
              <a:off x="756904" y="2501765"/>
              <a:ext cx="276018" cy="569171"/>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cxnSp>
          <p:nvCxnSpPr>
            <p:cNvPr id="32" name="직선 화살표 연결선 73"/>
            <p:cNvCxnSpPr/>
            <p:nvPr/>
          </p:nvCxnSpPr>
          <p:spPr>
            <a:xfrm flipV="1">
              <a:off x="909243" y="3106590"/>
              <a:ext cx="0" cy="1136946"/>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grpSp>
      <p:sp>
        <p:nvSpPr>
          <p:cNvPr id="35" name="직사각형 95"/>
          <p:cNvSpPr/>
          <p:nvPr/>
        </p:nvSpPr>
        <p:spPr>
          <a:xfrm>
            <a:off x="824635" y="2323192"/>
            <a:ext cx="1013931" cy="830997"/>
          </a:xfrm>
          <a:prstGeom prst="rect">
            <a:avLst/>
          </a:prstGeom>
        </p:spPr>
        <p:txBody>
          <a:bodyPr wrap="none">
            <a:spAutoFit/>
          </a:bodyPr>
          <a:lstStyle/>
          <a:p>
            <a:pPr algn="ctr"/>
            <a:r>
              <a:rPr lang="en-US" altLang="ko-KR" sz="1200" dirty="0">
                <a:latin typeface="Calibri" panose="020F0502020204030204" pitchFamily="34" charset="0"/>
                <a:cs typeface="Arial" panose="020B0604020202020204" pitchFamily="34" charset="0"/>
              </a:rPr>
              <a:t>Interrupt </a:t>
            </a:r>
            <a:br>
              <a:rPr lang="en-US" altLang="ko-KR" sz="1200" dirty="0">
                <a:latin typeface="Calibri" panose="020F0502020204030204" pitchFamily="34" charset="0"/>
                <a:cs typeface="Arial" panose="020B0604020202020204" pitchFamily="34" charset="0"/>
              </a:rPr>
            </a:br>
            <a:r>
              <a:rPr lang="en-US" altLang="ko-KR" sz="1200" dirty="0" smtClean="0">
                <a:latin typeface="Calibri" panose="020F0502020204030204" pitchFamily="34" charset="0"/>
                <a:cs typeface="Arial" panose="020B0604020202020204" pitchFamily="34" charset="0"/>
              </a:rPr>
              <a:t>handler + </a:t>
            </a:r>
          </a:p>
          <a:p>
            <a:pPr algn="ctr"/>
            <a:r>
              <a:rPr lang="en-US" altLang="ko-KR" sz="1200" dirty="0" smtClean="0">
                <a:latin typeface="Calibri" panose="020F0502020204030204" pitchFamily="34" charset="0"/>
                <a:cs typeface="Arial" panose="020B0604020202020204" pitchFamily="34" charset="0"/>
              </a:rPr>
              <a:t>TCP state</a:t>
            </a:r>
          </a:p>
          <a:p>
            <a:pPr algn="ctr"/>
            <a:r>
              <a:rPr lang="en-US" altLang="ko-KR" sz="1200" dirty="0" smtClean="0">
                <a:latin typeface="Calibri" panose="020F0502020204030204" pitchFamily="34" charset="0"/>
                <a:cs typeface="Arial" panose="020B0604020202020204" pitchFamily="34" charset="0"/>
              </a:rPr>
              <a:t>management</a:t>
            </a:r>
            <a:endParaRPr lang="ko-KR" altLang="en-US" sz="1200" dirty="0">
              <a:latin typeface="Calibri" panose="020F0502020204030204" pitchFamily="34" charset="0"/>
              <a:cs typeface="Arial" panose="020B0604020202020204" pitchFamily="34" charset="0"/>
            </a:endParaRPr>
          </a:p>
        </p:txBody>
      </p:sp>
      <p:sp>
        <p:nvSpPr>
          <p:cNvPr id="36" name="직사각형 101"/>
          <p:cNvSpPr/>
          <p:nvPr/>
        </p:nvSpPr>
        <p:spPr>
          <a:xfrm>
            <a:off x="6177318" y="1574296"/>
            <a:ext cx="945067" cy="923330"/>
          </a:xfrm>
          <a:prstGeom prst="rect">
            <a:avLst/>
          </a:prstGeom>
        </p:spPr>
        <p:txBody>
          <a:bodyPr wrap="none">
            <a:spAutoFit/>
          </a:bodyPr>
          <a:lstStyle/>
          <a:p>
            <a:r>
              <a:rPr lang="en-US" altLang="ko-KR" dirty="0">
                <a:latin typeface="Calibri" panose="020F0502020204030204" pitchFamily="34" charset="0"/>
                <a:cs typeface="Arial" panose="020B0604020202020204" pitchFamily="34" charset="0"/>
              </a:rPr>
              <a:t>accept()</a:t>
            </a:r>
            <a:br>
              <a:rPr lang="en-US" altLang="ko-KR" dirty="0">
                <a:latin typeface="Calibri" panose="020F0502020204030204" pitchFamily="34" charset="0"/>
                <a:cs typeface="Arial" panose="020B0604020202020204" pitchFamily="34" charset="0"/>
              </a:rPr>
            </a:br>
            <a:r>
              <a:rPr lang="en-US" altLang="ko-KR" dirty="0">
                <a:latin typeface="Calibri" panose="020F0502020204030204" pitchFamily="34" charset="0"/>
                <a:cs typeface="Arial" panose="020B0604020202020204" pitchFamily="34" charset="0"/>
              </a:rPr>
              <a:t>read()</a:t>
            </a:r>
            <a:br>
              <a:rPr lang="en-US" altLang="ko-KR" dirty="0">
                <a:latin typeface="Calibri" panose="020F0502020204030204" pitchFamily="34" charset="0"/>
                <a:cs typeface="Arial" panose="020B0604020202020204" pitchFamily="34" charset="0"/>
              </a:rPr>
            </a:br>
            <a:r>
              <a:rPr lang="en-US" altLang="ko-KR" dirty="0">
                <a:latin typeface="Calibri" panose="020F0502020204030204" pitchFamily="34" charset="0"/>
                <a:cs typeface="Arial" panose="020B0604020202020204" pitchFamily="34" charset="0"/>
              </a:rPr>
              <a:t>write()</a:t>
            </a:r>
            <a:endParaRPr lang="ko-KR" altLang="en-US" dirty="0">
              <a:latin typeface="Calibri" panose="020F0502020204030204" pitchFamily="34" charset="0"/>
              <a:cs typeface="Arial" panose="020B0604020202020204" pitchFamily="34" charset="0"/>
            </a:endParaRPr>
          </a:p>
        </p:txBody>
      </p:sp>
      <p:grpSp>
        <p:nvGrpSpPr>
          <p:cNvPr id="37" name="Group 36"/>
          <p:cNvGrpSpPr/>
          <p:nvPr/>
        </p:nvGrpSpPr>
        <p:grpSpPr>
          <a:xfrm>
            <a:off x="1829695" y="1859577"/>
            <a:ext cx="4131585" cy="315085"/>
            <a:chOff x="915593" y="2479436"/>
            <a:chExt cx="5508780" cy="420113"/>
          </a:xfrm>
        </p:grpSpPr>
        <p:cxnSp>
          <p:nvCxnSpPr>
            <p:cNvPr id="38" name="직선 화살표 연결선 73"/>
            <p:cNvCxnSpPr>
              <a:stCxn id="25" idx="2"/>
              <a:endCxn id="28" idx="2"/>
            </p:cNvCxnSpPr>
            <p:nvPr/>
          </p:nvCxnSpPr>
          <p:spPr>
            <a:xfrm rot="5400000" flipH="1" flipV="1">
              <a:off x="3510010" y="-114981"/>
              <a:ext cx="12700" cy="5201533"/>
            </a:xfrm>
            <a:prstGeom prst="curvedConnector3">
              <a:avLst>
                <a:gd name="adj1" fmla="val 5228575"/>
              </a:avLst>
            </a:prstGeom>
            <a:ln w="28575">
              <a:solidFill>
                <a:schemeClr val="tx1"/>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39" name="직사각형 31"/>
            <p:cNvSpPr/>
            <p:nvPr/>
          </p:nvSpPr>
          <p:spPr>
            <a:xfrm rot="5400000">
              <a:off x="6001779" y="2476954"/>
              <a:ext cx="276018" cy="569171"/>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grpSp>
      <p:sp>
        <p:nvSpPr>
          <p:cNvPr id="40" name="직사각형 42"/>
          <p:cNvSpPr/>
          <p:nvPr/>
        </p:nvSpPr>
        <p:spPr>
          <a:xfrm>
            <a:off x="3874980" y="1117352"/>
            <a:ext cx="3743374" cy="36340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lnSpc>
                <a:spcPct val="80000"/>
              </a:lnSpc>
            </a:pPr>
            <a:r>
              <a:rPr lang="en-US" altLang="ko-KR" sz="1650" dirty="0">
                <a:latin typeface="Calibri" panose="020F0502020204030204" pitchFamily="34" charset="0"/>
                <a:cs typeface="Arial" panose="020B0604020202020204" pitchFamily="34" charset="0"/>
              </a:rPr>
              <a:t>Interrupt handling core != accepting core</a:t>
            </a:r>
            <a:endParaRPr lang="ko-KR" altLang="en-US" sz="1650" dirty="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8550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left)">
                                      <p:cBhvr>
                                        <p:cTn id="14" dur="500"/>
                                        <p:tgtEl>
                                          <p:spTgt spid="37"/>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6</a:t>
            </a:fld>
            <a:endParaRPr lang="en-US" dirty="0"/>
          </a:p>
        </p:txBody>
      </p:sp>
      <p:sp>
        <p:nvSpPr>
          <p:cNvPr id="3" name="Title 2"/>
          <p:cNvSpPr>
            <a:spLocks noGrp="1"/>
          </p:cNvSpPr>
          <p:nvPr>
            <p:ph type="title"/>
          </p:nvPr>
        </p:nvSpPr>
        <p:spPr/>
        <p:txBody>
          <a:bodyPr/>
          <a:lstStyle/>
          <a:p>
            <a:r>
              <a:rPr lang="en-US" dirty="0" smtClean="0"/>
              <a:t>Lack of Support for Batch Processing</a:t>
            </a:r>
            <a:endParaRPr lang="en-US" dirty="0"/>
          </a:p>
        </p:txBody>
      </p:sp>
      <p:sp>
        <p:nvSpPr>
          <p:cNvPr id="5" name="내용 개체 틀 2"/>
          <p:cNvSpPr txBox="1">
            <a:spLocks/>
          </p:cNvSpPr>
          <p:nvPr/>
        </p:nvSpPr>
        <p:spPr>
          <a:xfrm>
            <a:off x="392200" y="839913"/>
            <a:ext cx="6172200" cy="3892078"/>
          </a:xfrm>
          <a:prstGeom prst="rect">
            <a:avLst/>
          </a:prstGeom>
        </p:spPr>
        <p:txBody>
          <a:bodyPr vert="horz" lIns="68580" tIns="34290" rIns="68580" bIns="34290" rtlCol="0">
            <a:normAutofit/>
          </a:bodyPr>
          <a:lstStyle>
            <a:lvl1pPr marL="342900" indent="-342900" algn="l" defTabSz="914400" rtl="0" eaLnBrk="1" latinLnBrk="1" hangingPunct="1">
              <a:spcBef>
                <a:spcPct val="20000"/>
              </a:spcBef>
              <a:buClr>
                <a:schemeClr val="accent5"/>
              </a:buClr>
              <a:buFont typeface="Arial" pitchFamily="34" charset="0"/>
              <a:buChar char="•"/>
              <a:defRPr sz="2400" kern="1200">
                <a:solidFill>
                  <a:schemeClr val="tx1"/>
                </a:solidFill>
                <a:latin typeface="Calibri" panose="020F0502020204030204" pitchFamily="34" charset="0"/>
                <a:ea typeface="+mn-ea"/>
                <a:cs typeface="Times New Roman" pitchFamily="18" charset="0"/>
              </a:defRPr>
            </a:lvl1pPr>
            <a:lvl2pPr marL="742950" marR="0" indent="-285750" algn="l" defTabSz="914400" rtl="0" eaLnBrk="1" fontAlgn="auto" latinLnBrk="1" hangingPunct="1">
              <a:lnSpc>
                <a:spcPct val="100000"/>
              </a:lnSpc>
              <a:spcBef>
                <a:spcPct val="20000"/>
              </a:spcBef>
              <a:spcAft>
                <a:spcPts val="0"/>
              </a:spcAft>
              <a:buClr>
                <a:schemeClr val="accent6"/>
              </a:buClr>
              <a:buSzTx/>
              <a:buFont typeface="Arial" pitchFamily="34" charset="0"/>
              <a:buChar char="–"/>
              <a:tabLst/>
              <a:defRPr sz="2000" kern="1200">
                <a:solidFill>
                  <a:schemeClr val="tx1"/>
                </a:solidFill>
                <a:latin typeface="Calibri" panose="020F0502020204030204" pitchFamily="34" charset="0"/>
                <a:ea typeface="+mn-ea"/>
                <a:cs typeface="Arial" panose="020B0604020202020204" pitchFamily="34" charset="0"/>
              </a:defRPr>
            </a:lvl2pPr>
            <a:lvl3pPr marL="114300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Calibri" panose="020F0502020204030204" pitchFamily="34" charset="0"/>
                <a:ea typeface="+mn-ea"/>
                <a:cs typeface="Times New Roman" pitchFamily="18" charset="0"/>
              </a:defRPr>
            </a:lvl3pPr>
            <a:lvl4pPr marL="1600200" indent="-228600" algn="l" defTabSz="914400" rtl="0" eaLnBrk="1" latinLnBrk="1" hangingPunct="1">
              <a:spcBef>
                <a:spcPct val="20000"/>
              </a:spcBef>
              <a:buClr>
                <a:srgbClr val="FFCC00"/>
              </a:buClr>
              <a:buFont typeface="Arial" pitchFamily="34" charset="0"/>
              <a:buChar char="–"/>
              <a:defRPr sz="1600" kern="1200">
                <a:solidFill>
                  <a:schemeClr val="tx1"/>
                </a:solidFill>
                <a:latin typeface="Calibri" panose="020F0502020204030204" pitchFamily="34" charset="0"/>
                <a:ea typeface="+mn-ea"/>
                <a:cs typeface="Times New Roman" pitchFamily="18" charset="0"/>
              </a:defRPr>
            </a:lvl4pPr>
            <a:lvl5pPr marL="2057400" indent="-228600" algn="l" defTabSz="914400" rtl="0" eaLnBrk="1" latinLnBrk="1" hangingPunct="1">
              <a:spcBef>
                <a:spcPct val="20000"/>
              </a:spcBef>
              <a:buFont typeface="Arial" pitchFamily="34" charset="0"/>
              <a:buChar char="»"/>
              <a:defRPr sz="1600" kern="1200">
                <a:solidFill>
                  <a:schemeClr val="tx1"/>
                </a:solidFill>
                <a:latin typeface="Calibri" panose="020F0502020204030204" pitchFamily="34" charset="0"/>
                <a:ea typeface="+mn-ea"/>
                <a:cs typeface="Times New Roman" pitchFamily="18"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800" dirty="0" smtClean="0">
                <a:solidFill>
                  <a:srgbClr val="0071C5"/>
                </a:solidFill>
                <a:latin typeface="+mn-lt"/>
                <a:cs typeface="Intel Clear" panose="020B0604020203020204" pitchFamily="34" charset="0"/>
              </a:rPr>
              <a:t>2. Per </a:t>
            </a:r>
            <a:r>
              <a:rPr lang="en-US" altLang="ko-KR" sz="1800" dirty="0">
                <a:solidFill>
                  <a:srgbClr val="0071C5"/>
                </a:solidFill>
                <a:latin typeface="+mn-lt"/>
                <a:cs typeface="Intel Clear" panose="020B0604020203020204" pitchFamily="34" charset="0"/>
              </a:rPr>
              <a:t>packet, per system call processing</a:t>
            </a:r>
          </a:p>
        </p:txBody>
      </p:sp>
      <p:sp>
        <p:nvSpPr>
          <p:cNvPr id="6" name="직사각형 149"/>
          <p:cNvSpPr/>
          <p:nvPr/>
        </p:nvSpPr>
        <p:spPr>
          <a:xfrm>
            <a:off x="4818641" y="3190281"/>
            <a:ext cx="3098128" cy="43774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ko-KR"/>
            </a:defPPr>
            <a:lvl1pPr marL="0" algn="l" defTabSz="914400" rtl="0" eaLnBrk="1" latinLnBrk="1" hangingPunct="1">
              <a:defRPr sz="1800" kern="1200">
                <a:solidFill>
                  <a:schemeClr val="dk1"/>
                </a:solidFill>
                <a:latin typeface="+mn-lt"/>
                <a:ea typeface="+mn-ea"/>
                <a:cs typeface="+mn-cs"/>
              </a:defRPr>
            </a:lvl1pPr>
            <a:lvl2pPr marL="457200" algn="l" defTabSz="914400" rtl="0" eaLnBrk="1" latinLnBrk="1" hangingPunct="1">
              <a:defRPr sz="1800" kern="1200">
                <a:solidFill>
                  <a:schemeClr val="dk1"/>
                </a:solidFill>
                <a:latin typeface="+mn-lt"/>
                <a:ea typeface="+mn-ea"/>
                <a:cs typeface="+mn-cs"/>
              </a:defRPr>
            </a:lvl2pPr>
            <a:lvl3pPr marL="914400" algn="l" defTabSz="914400" rtl="0" eaLnBrk="1" latinLnBrk="1" hangingPunct="1">
              <a:defRPr sz="1800" kern="1200">
                <a:solidFill>
                  <a:schemeClr val="dk1"/>
                </a:solidFill>
                <a:latin typeface="+mn-lt"/>
                <a:ea typeface="+mn-ea"/>
                <a:cs typeface="+mn-cs"/>
              </a:defRPr>
            </a:lvl3pPr>
            <a:lvl4pPr marL="1371600" algn="l" defTabSz="914400" rtl="0" eaLnBrk="1" latinLnBrk="1" hangingPunct="1">
              <a:defRPr sz="1800" kern="1200">
                <a:solidFill>
                  <a:schemeClr val="dk1"/>
                </a:solidFill>
                <a:latin typeface="+mn-lt"/>
                <a:ea typeface="+mn-ea"/>
                <a:cs typeface="+mn-cs"/>
              </a:defRPr>
            </a:lvl4pPr>
            <a:lvl5pPr marL="1828800" algn="l" defTabSz="914400" rtl="0" eaLnBrk="1" latinLnBrk="1" hangingPunct="1">
              <a:defRPr sz="1800" kern="1200">
                <a:solidFill>
                  <a:schemeClr val="dk1"/>
                </a:solidFill>
                <a:latin typeface="+mn-lt"/>
                <a:ea typeface="+mn-ea"/>
                <a:cs typeface="+mn-cs"/>
              </a:defRPr>
            </a:lvl5pPr>
            <a:lvl6pPr marL="2286000" algn="l" defTabSz="914400" rtl="0" eaLnBrk="1" latinLnBrk="1" hangingPunct="1">
              <a:defRPr sz="1800" kern="1200">
                <a:solidFill>
                  <a:schemeClr val="dk1"/>
                </a:solidFill>
                <a:latin typeface="+mn-lt"/>
                <a:ea typeface="+mn-ea"/>
                <a:cs typeface="+mn-cs"/>
              </a:defRPr>
            </a:lvl6pPr>
            <a:lvl7pPr marL="2743200" algn="l" defTabSz="914400" rtl="0" eaLnBrk="1" latinLnBrk="1" hangingPunct="1">
              <a:defRPr sz="1800" kern="1200">
                <a:solidFill>
                  <a:schemeClr val="dk1"/>
                </a:solidFill>
                <a:latin typeface="+mn-lt"/>
                <a:ea typeface="+mn-ea"/>
                <a:cs typeface="+mn-cs"/>
              </a:defRPr>
            </a:lvl7pPr>
            <a:lvl8pPr marL="3200400" algn="l" defTabSz="914400" rtl="0" eaLnBrk="1" latinLnBrk="1" hangingPunct="1">
              <a:defRPr sz="1800" kern="1200">
                <a:solidFill>
                  <a:schemeClr val="dk1"/>
                </a:solidFill>
                <a:latin typeface="+mn-lt"/>
                <a:ea typeface="+mn-ea"/>
                <a:cs typeface="+mn-cs"/>
              </a:defRPr>
            </a:lvl8pPr>
            <a:lvl9pPr marL="3657600" algn="l" defTabSz="914400" rtl="0" eaLnBrk="1" latinLnBrk="1" hangingPunct="1">
              <a:defRPr sz="1800" kern="1200">
                <a:solidFill>
                  <a:schemeClr val="dk1"/>
                </a:solidFill>
                <a:latin typeface="+mn-lt"/>
                <a:ea typeface="+mn-ea"/>
                <a:cs typeface="+mn-cs"/>
              </a:defRPr>
            </a:lvl9pPr>
          </a:lstStyle>
          <a:p>
            <a:pPr>
              <a:lnSpc>
                <a:spcPct val="80000"/>
              </a:lnSpc>
            </a:pPr>
            <a:r>
              <a:rPr lang="en-US" altLang="ko-KR" sz="1500" b="1" dirty="0">
                <a:solidFill>
                  <a:schemeClr val="tx1"/>
                </a:solidFill>
                <a:latin typeface="Calibri" panose="020F0502020204030204" pitchFamily="34" charset="0"/>
                <a:cs typeface="Arial" panose="020B0604020202020204" pitchFamily="34" charset="0"/>
              </a:rPr>
              <a:t>Inefficient per packet processing</a:t>
            </a:r>
          </a:p>
        </p:txBody>
      </p:sp>
      <p:sp>
        <p:nvSpPr>
          <p:cNvPr id="7" name="직사각형 151"/>
          <p:cNvSpPr/>
          <p:nvPr/>
        </p:nvSpPr>
        <p:spPr>
          <a:xfrm>
            <a:off x="4850501" y="2266024"/>
            <a:ext cx="2171107" cy="553998"/>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500" dirty="0">
                <a:latin typeface="Calibri" panose="020F0502020204030204" pitchFamily="34" charset="0"/>
                <a:cs typeface="Arial" panose="020B0604020202020204" pitchFamily="34" charset="0"/>
              </a:rPr>
              <a:t>Frequent mode switching</a:t>
            </a:r>
            <a:br>
              <a:rPr lang="en-US" altLang="ko-KR" sz="1500" dirty="0">
                <a:latin typeface="Calibri" panose="020F0502020204030204" pitchFamily="34" charset="0"/>
                <a:cs typeface="Arial" panose="020B0604020202020204" pitchFamily="34" charset="0"/>
              </a:rPr>
            </a:br>
            <a:r>
              <a:rPr lang="en-US" altLang="ko-KR" sz="1500" dirty="0">
                <a:latin typeface="Calibri" panose="020F0502020204030204" pitchFamily="34" charset="0"/>
                <a:cs typeface="Arial" panose="020B0604020202020204" pitchFamily="34" charset="0"/>
              </a:rPr>
              <a:t>Cache pollution</a:t>
            </a:r>
            <a:endParaRPr lang="ko-KR" altLang="en-US" sz="1500" dirty="0"/>
          </a:p>
        </p:txBody>
      </p:sp>
      <p:sp>
        <p:nvSpPr>
          <p:cNvPr id="8" name="직사각형 152"/>
          <p:cNvSpPr/>
          <p:nvPr/>
        </p:nvSpPr>
        <p:spPr>
          <a:xfrm>
            <a:off x="4897226" y="3630786"/>
            <a:ext cx="3585163" cy="323165"/>
          </a:xfrm>
          <a:prstGeom prst="rect">
            <a:avLst/>
          </a:prstGeom>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500" dirty="0">
                <a:latin typeface="Calibri" panose="020F0502020204030204" pitchFamily="34" charset="0"/>
                <a:cs typeface="Arial" panose="020B0604020202020204" pitchFamily="34" charset="0"/>
              </a:rPr>
              <a:t>Per packet memory allocation</a:t>
            </a:r>
            <a:endParaRPr lang="ko-KR" altLang="en-US" sz="1500" dirty="0"/>
          </a:p>
        </p:txBody>
      </p:sp>
      <p:cxnSp>
        <p:nvCxnSpPr>
          <p:cNvPr id="9" name="직선 연결선 146"/>
          <p:cNvCxnSpPr/>
          <p:nvPr/>
        </p:nvCxnSpPr>
        <p:spPr>
          <a:xfrm>
            <a:off x="1143000" y="2029480"/>
            <a:ext cx="3402919" cy="0"/>
          </a:xfrm>
          <a:prstGeom prst="line">
            <a:avLst/>
          </a:prstGeom>
          <a:ln w="57150">
            <a:prstDash val="solid"/>
          </a:ln>
        </p:spPr>
        <p:style>
          <a:lnRef idx="1">
            <a:schemeClr val="dk1"/>
          </a:lnRef>
          <a:fillRef idx="0">
            <a:schemeClr val="dk1"/>
          </a:fillRef>
          <a:effectRef idx="0">
            <a:schemeClr val="dk1"/>
          </a:effectRef>
          <a:fontRef idx="minor">
            <a:schemeClr val="tx1"/>
          </a:fontRef>
        </p:style>
      </p:cxnSp>
      <p:cxnSp>
        <p:nvCxnSpPr>
          <p:cNvPr id="10" name="직선 화살표 연결선 148"/>
          <p:cNvCxnSpPr/>
          <p:nvPr/>
        </p:nvCxnSpPr>
        <p:spPr>
          <a:xfrm flipV="1">
            <a:off x="4431762" y="1716070"/>
            <a:ext cx="0" cy="2009000"/>
          </a:xfrm>
          <a:prstGeom prst="straightConnector1">
            <a:avLst/>
          </a:prstGeom>
          <a:ln w="38100">
            <a:solidFill>
              <a:schemeClr val="tx1"/>
            </a:solidFill>
            <a:prstDash val="sysDash"/>
            <a:headEnd type="triangle"/>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1" name="오른쪽 중괄호 150"/>
          <p:cNvSpPr/>
          <p:nvPr/>
        </p:nvSpPr>
        <p:spPr>
          <a:xfrm>
            <a:off x="4536804" y="1810768"/>
            <a:ext cx="172120" cy="460129"/>
          </a:xfrm>
          <a:prstGeom prst="rightBrace">
            <a:avLst/>
          </a:prstGeom>
          <a:ln w="38100" cmpd="sng">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endParaRPr lang="ko-KR" altLang="en-US" sz="1500"/>
          </a:p>
        </p:txBody>
      </p:sp>
      <p:sp>
        <p:nvSpPr>
          <p:cNvPr id="12" name="오른쪽 중괄호 153"/>
          <p:cNvSpPr/>
          <p:nvPr/>
        </p:nvSpPr>
        <p:spPr>
          <a:xfrm>
            <a:off x="4522248" y="3170539"/>
            <a:ext cx="172120" cy="460129"/>
          </a:xfrm>
          <a:prstGeom prst="rightBrace">
            <a:avLst/>
          </a:prstGeom>
          <a:ln w="38100" cmpd="sng">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endParaRPr lang="ko-KR" altLang="en-US" sz="1500"/>
          </a:p>
        </p:txBody>
      </p:sp>
      <p:sp>
        <p:nvSpPr>
          <p:cNvPr id="13" name="직사각형 154"/>
          <p:cNvSpPr/>
          <p:nvPr/>
        </p:nvSpPr>
        <p:spPr>
          <a:xfrm>
            <a:off x="4850239" y="1791052"/>
            <a:ext cx="3074114" cy="43774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ko-KR"/>
            </a:defPPr>
            <a:lvl1pPr marL="0" algn="l" defTabSz="914400" rtl="0" eaLnBrk="1" latinLnBrk="1" hangingPunct="1">
              <a:defRPr sz="1800" kern="1200">
                <a:solidFill>
                  <a:schemeClr val="dk1"/>
                </a:solidFill>
                <a:latin typeface="+mn-lt"/>
                <a:ea typeface="+mn-ea"/>
                <a:cs typeface="+mn-cs"/>
              </a:defRPr>
            </a:lvl1pPr>
            <a:lvl2pPr marL="457200" algn="l" defTabSz="914400" rtl="0" eaLnBrk="1" latinLnBrk="1" hangingPunct="1">
              <a:defRPr sz="1800" kern="1200">
                <a:solidFill>
                  <a:schemeClr val="dk1"/>
                </a:solidFill>
                <a:latin typeface="+mn-lt"/>
                <a:ea typeface="+mn-ea"/>
                <a:cs typeface="+mn-cs"/>
              </a:defRPr>
            </a:lvl2pPr>
            <a:lvl3pPr marL="914400" algn="l" defTabSz="914400" rtl="0" eaLnBrk="1" latinLnBrk="1" hangingPunct="1">
              <a:defRPr sz="1800" kern="1200">
                <a:solidFill>
                  <a:schemeClr val="dk1"/>
                </a:solidFill>
                <a:latin typeface="+mn-lt"/>
                <a:ea typeface="+mn-ea"/>
                <a:cs typeface="+mn-cs"/>
              </a:defRPr>
            </a:lvl3pPr>
            <a:lvl4pPr marL="1371600" algn="l" defTabSz="914400" rtl="0" eaLnBrk="1" latinLnBrk="1" hangingPunct="1">
              <a:defRPr sz="1800" kern="1200">
                <a:solidFill>
                  <a:schemeClr val="dk1"/>
                </a:solidFill>
                <a:latin typeface="+mn-lt"/>
                <a:ea typeface="+mn-ea"/>
                <a:cs typeface="+mn-cs"/>
              </a:defRPr>
            </a:lvl4pPr>
            <a:lvl5pPr marL="1828800" algn="l" defTabSz="914400" rtl="0" eaLnBrk="1" latinLnBrk="1" hangingPunct="1">
              <a:defRPr sz="1800" kern="1200">
                <a:solidFill>
                  <a:schemeClr val="dk1"/>
                </a:solidFill>
                <a:latin typeface="+mn-lt"/>
                <a:ea typeface="+mn-ea"/>
                <a:cs typeface="+mn-cs"/>
              </a:defRPr>
            </a:lvl5pPr>
            <a:lvl6pPr marL="2286000" algn="l" defTabSz="914400" rtl="0" eaLnBrk="1" latinLnBrk="1" hangingPunct="1">
              <a:defRPr sz="1800" kern="1200">
                <a:solidFill>
                  <a:schemeClr val="dk1"/>
                </a:solidFill>
                <a:latin typeface="+mn-lt"/>
                <a:ea typeface="+mn-ea"/>
                <a:cs typeface="+mn-cs"/>
              </a:defRPr>
            </a:lvl6pPr>
            <a:lvl7pPr marL="2743200" algn="l" defTabSz="914400" rtl="0" eaLnBrk="1" latinLnBrk="1" hangingPunct="1">
              <a:defRPr sz="1800" kern="1200">
                <a:solidFill>
                  <a:schemeClr val="dk1"/>
                </a:solidFill>
                <a:latin typeface="+mn-lt"/>
                <a:ea typeface="+mn-ea"/>
                <a:cs typeface="+mn-cs"/>
              </a:defRPr>
            </a:lvl7pPr>
            <a:lvl8pPr marL="3200400" algn="l" defTabSz="914400" rtl="0" eaLnBrk="1" latinLnBrk="1" hangingPunct="1">
              <a:defRPr sz="1800" kern="1200">
                <a:solidFill>
                  <a:schemeClr val="dk1"/>
                </a:solidFill>
                <a:latin typeface="+mn-lt"/>
                <a:ea typeface="+mn-ea"/>
                <a:cs typeface="+mn-cs"/>
              </a:defRPr>
            </a:lvl8pPr>
            <a:lvl9pPr marL="3657600" algn="l" defTabSz="914400" rtl="0" eaLnBrk="1" latinLnBrk="1" hangingPunct="1">
              <a:defRPr sz="1800" kern="1200">
                <a:solidFill>
                  <a:schemeClr val="dk1"/>
                </a:solidFill>
                <a:latin typeface="+mn-lt"/>
                <a:ea typeface="+mn-ea"/>
                <a:cs typeface="+mn-cs"/>
              </a:defRPr>
            </a:lvl9pPr>
          </a:lstStyle>
          <a:p>
            <a:pPr>
              <a:lnSpc>
                <a:spcPct val="80000"/>
              </a:lnSpc>
            </a:pPr>
            <a:r>
              <a:rPr lang="en-US" altLang="ko-KR" sz="1500" b="1" dirty="0">
                <a:solidFill>
                  <a:schemeClr val="tx1"/>
                </a:solidFill>
                <a:latin typeface="Calibri" panose="020F0502020204030204" pitchFamily="34" charset="0"/>
                <a:cs typeface="Arial" panose="020B0604020202020204" pitchFamily="34" charset="0"/>
              </a:rPr>
              <a:t>Inefficient per system call processing</a:t>
            </a:r>
          </a:p>
        </p:txBody>
      </p:sp>
      <p:grpSp>
        <p:nvGrpSpPr>
          <p:cNvPr id="14" name="Group 13"/>
          <p:cNvGrpSpPr/>
          <p:nvPr/>
        </p:nvGrpSpPr>
        <p:grpSpPr>
          <a:xfrm>
            <a:off x="4575894" y="3919983"/>
            <a:ext cx="1337903" cy="207012"/>
            <a:chOff x="4329541" y="5226644"/>
            <a:chExt cx="1783871" cy="276016"/>
          </a:xfrm>
        </p:grpSpPr>
        <p:sp>
          <p:nvSpPr>
            <p:cNvPr id="15" name="직사각형 31"/>
            <p:cNvSpPr/>
            <p:nvPr/>
          </p:nvSpPr>
          <p:spPr>
            <a:xfrm rot="5400000">
              <a:off x="4349498" y="5206687"/>
              <a:ext cx="276016" cy="31592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cxnSp>
          <p:nvCxnSpPr>
            <p:cNvPr id="16" name="Straight Arrow Connector 15"/>
            <p:cNvCxnSpPr/>
            <p:nvPr/>
          </p:nvCxnSpPr>
          <p:spPr>
            <a:xfrm>
              <a:off x="4757984" y="5386754"/>
              <a:ext cx="1355428" cy="0"/>
            </a:xfrm>
            <a:prstGeom prst="straightConnector1">
              <a:avLst/>
            </a:prstGeom>
            <a:ln w="57150" cmpd="sng">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4575894" y="4161676"/>
            <a:ext cx="2372048" cy="207012"/>
            <a:chOff x="4329541" y="5548901"/>
            <a:chExt cx="3162731" cy="276016"/>
          </a:xfrm>
        </p:grpSpPr>
        <p:sp>
          <p:nvSpPr>
            <p:cNvPr id="18" name="직사각형 30"/>
            <p:cNvSpPr/>
            <p:nvPr/>
          </p:nvSpPr>
          <p:spPr>
            <a:xfrm rot="5400000">
              <a:off x="4349498" y="5528944"/>
              <a:ext cx="276016" cy="3159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cxnSp>
          <p:nvCxnSpPr>
            <p:cNvPr id="19" name="Straight Arrow Connector 18"/>
            <p:cNvCxnSpPr/>
            <p:nvPr/>
          </p:nvCxnSpPr>
          <p:spPr>
            <a:xfrm>
              <a:off x="6136844" y="5686908"/>
              <a:ext cx="1355428" cy="0"/>
            </a:xfrm>
            <a:prstGeom prst="straightConnector1">
              <a:avLst/>
            </a:prstGeom>
            <a:ln w="57150" cmpd="sng">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4571719" y="4403369"/>
            <a:ext cx="3345050" cy="207012"/>
            <a:chOff x="4323975" y="5871158"/>
            <a:chExt cx="4460066" cy="276016"/>
          </a:xfrm>
        </p:grpSpPr>
        <p:sp>
          <p:nvSpPr>
            <p:cNvPr id="21" name="직사각형 30"/>
            <p:cNvSpPr/>
            <p:nvPr/>
          </p:nvSpPr>
          <p:spPr>
            <a:xfrm rot="5400000">
              <a:off x="4343932" y="5851201"/>
              <a:ext cx="276016" cy="31592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cxnSp>
          <p:nvCxnSpPr>
            <p:cNvPr id="22" name="Straight Arrow Connector 21"/>
            <p:cNvCxnSpPr/>
            <p:nvPr/>
          </p:nvCxnSpPr>
          <p:spPr>
            <a:xfrm>
              <a:off x="7428613" y="6009165"/>
              <a:ext cx="1355428" cy="0"/>
            </a:xfrm>
            <a:prstGeom prst="straightConnector1">
              <a:avLst/>
            </a:prstGeom>
            <a:ln w="57150" cmpd="sng">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3" name="직사각형 101"/>
          <p:cNvSpPr/>
          <p:nvPr/>
        </p:nvSpPr>
        <p:spPr>
          <a:xfrm>
            <a:off x="4850501" y="1407575"/>
            <a:ext cx="2899082" cy="323165"/>
          </a:xfrm>
          <a:prstGeom prst="rect">
            <a:avLst/>
          </a:prstGeom>
        </p:spPr>
        <p:txBody>
          <a:bodyPr wrap="square">
            <a:spAutoFit/>
          </a:bodyPr>
          <a:lstStyle/>
          <a:p>
            <a:r>
              <a:rPr lang="en-US" altLang="ko-KR" sz="1500" i="1" dirty="0">
                <a:latin typeface="Calibri" panose="020F0502020204030204" pitchFamily="34" charset="0"/>
                <a:cs typeface="Arial" panose="020B0604020202020204" pitchFamily="34" charset="0"/>
              </a:rPr>
              <a:t>accept(), read(), write()</a:t>
            </a:r>
            <a:endParaRPr lang="ko-KR" altLang="en-US" sz="1500" i="1" dirty="0">
              <a:latin typeface="Calibri" panose="020F0502020204030204" pitchFamily="34" charset="0"/>
              <a:cs typeface="Arial" panose="020B0604020202020204" pitchFamily="34" charset="0"/>
            </a:endParaRPr>
          </a:p>
        </p:txBody>
      </p:sp>
      <p:sp>
        <p:nvSpPr>
          <p:cNvPr id="24" name="직사각형 28"/>
          <p:cNvSpPr/>
          <p:nvPr/>
        </p:nvSpPr>
        <p:spPr>
          <a:xfrm>
            <a:off x="1773563" y="3459927"/>
            <a:ext cx="2535115" cy="288125"/>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latin typeface="Calibri" panose="020F0502020204030204" pitchFamily="34" charset="0"/>
                <a:cs typeface="Arial" panose="020B0604020202020204" pitchFamily="34" charset="0"/>
              </a:rPr>
              <a:t>Packet I/O</a:t>
            </a:r>
            <a:endParaRPr lang="ko-KR" altLang="en-US" dirty="0">
              <a:latin typeface="Calibri" panose="020F0502020204030204" pitchFamily="34" charset="0"/>
              <a:cs typeface="Arial" panose="020B0604020202020204" pitchFamily="34" charset="0"/>
            </a:endParaRPr>
          </a:p>
        </p:txBody>
      </p:sp>
      <p:sp>
        <p:nvSpPr>
          <p:cNvPr id="25" name="직사각형 32"/>
          <p:cNvSpPr/>
          <p:nvPr/>
        </p:nvSpPr>
        <p:spPr>
          <a:xfrm>
            <a:off x="1773562" y="2825513"/>
            <a:ext cx="2535115" cy="56784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latin typeface="Calibri" panose="020F0502020204030204" pitchFamily="34" charset="0"/>
                <a:cs typeface="Arial" panose="020B0604020202020204" pitchFamily="34" charset="0"/>
              </a:rPr>
              <a:t>Kernel TCP</a:t>
            </a:r>
            <a:endParaRPr lang="ko-KR" altLang="en-US" dirty="0">
              <a:latin typeface="Calibri" panose="020F0502020204030204" pitchFamily="34" charset="0"/>
              <a:cs typeface="Arial" panose="020B0604020202020204" pitchFamily="34" charset="0"/>
            </a:endParaRPr>
          </a:p>
        </p:txBody>
      </p:sp>
      <p:sp>
        <p:nvSpPr>
          <p:cNvPr id="26" name="직사각형 35"/>
          <p:cNvSpPr/>
          <p:nvPr/>
        </p:nvSpPr>
        <p:spPr>
          <a:xfrm>
            <a:off x="1773562" y="1394474"/>
            <a:ext cx="2535115" cy="483491"/>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latin typeface="Calibri" panose="020F0502020204030204" pitchFamily="34" charset="0"/>
                <a:cs typeface="Arial" panose="020B0604020202020204" pitchFamily="34" charset="0"/>
              </a:rPr>
              <a:t>Application process</a:t>
            </a:r>
            <a:endParaRPr lang="ko-KR" altLang="en-US" dirty="0">
              <a:latin typeface="Calibri" panose="020F0502020204030204" pitchFamily="34" charset="0"/>
              <a:cs typeface="Arial" panose="020B0604020202020204" pitchFamily="34" charset="0"/>
            </a:endParaRPr>
          </a:p>
        </p:txBody>
      </p:sp>
      <p:sp>
        <p:nvSpPr>
          <p:cNvPr id="27" name="직사각형 43"/>
          <p:cNvSpPr/>
          <p:nvPr/>
        </p:nvSpPr>
        <p:spPr>
          <a:xfrm>
            <a:off x="1773563" y="2246949"/>
            <a:ext cx="1315427" cy="442753"/>
          </a:xfrm>
          <a:prstGeom prst="rect">
            <a:avLst/>
          </a:prstGeom>
          <a:solidFill>
            <a:srgbClr val="92D050"/>
          </a:solidFill>
          <a:ln w="28575">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latin typeface="Calibri" panose="020F0502020204030204" pitchFamily="34" charset="0"/>
                <a:cs typeface="Arial" panose="020B0604020202020204" pitchFamily="34" charset="0"/>
              </a:rPr>
              <a:t>BSD socket</a:t>
            </a:r>
            <a:endParaRPr lang="ko-KR" altLang="en-US" dirty="0">
              <a:latin typeface="Calibri" panose="020F0502020204030204" pitchFamily="34" charset="0"/>
              <a:cs typeface="Arial" panose="020B0604020202020204" pitchFamily="34" charset="0"/>
            </a:endParaRPr>
          </a:p>
        </p:txBody>
      </p:sp>
      <p:sp>
        <p:nvSpPr>
          <p:cNvPr id="28" name="직사각형 44"/>
          <p:cNvSpPr/>
          <p:nvPr/>
        </p:nvSpPr>
        <p:spPr>
          <a:xfrm>
            <a:off x="3091376" y="2246949"/>
            <a:ext cx="1217301" cy="442753"/>
          </a:xfrm>
          <a:prstGeom prst="rect">
            <a:avLst/>
          </a:prstGeom>
          <a:solidFill>
            <a:srgbClr val="92D050"/>
          </a:solidFill>
          <a:ln w="28575">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latin typeface="Calibri" panose="020F0502020204030204" pitchFamily="34" charset="0"/>
                <a:cs typeface="Arial" panose="020B0604020202020204" pitchFamily="34" charset="0"/>
              </a:rPr>
              <a:t>Linux </a:t>
            </a:r>
            <a:r>
              <a:rPr lang="en-US" altLang="ko-KR" dirty="0" err="1">
                <a:latin typeface="Calibri" panose="020F0502020204030204" pitchFamily="34" charset="0"/>
                <a:cs typeface="Arial" panose="020B0604020202020204" pitchFamily="34" charset="0"/>
              </a:rPr>
              <a:t>epoll</a:t>
            </a:r>
            <a:endParaRPr lang="ko-KR" altLang="en-US" dirty="0">
              <a:latin typeface="Calibri" panose="020F0502020204030204" pitchFamily="34" charset="0"/>
              <a:cs typeface="Arial" panose="020B0604020202020204" pitchFamily="34" charset="0"/>
            </a:endParaRPr>
          </a:p>
        </p:txBody>
      </p:sp>
      <p:sp>
        <p:nvSpPr>
          <p:cNvPr id="29" name="직사각형 101"/>
          <p:cNvSpPr/>
          <p:nvPr/>
        </p:nvSpPr>
        <p:spPr>
          <a:xfrm>
            <a:off x="1032000" y="2028996"/>
            <a:ext cx="877380" cy="369332"/>
          </a:xfrm>
          <a:prstGeom prst="rect">
            <a:avLst/>
          </a:prstGeom>
        </p:spPr>
        <p:txBody>
          <a:bodyPr wrap="square">
            <a:spAutoFit/>
          </a:bodyPr>
          <a:lstStyle/>
          <a:p>
            <a:r>
              <a:rPr lang="en-US" altLang="ko-KR" b="1" dirty="0">
                <a:latin typeface="Calibri" panose="020F0502020204030204" pitchFamily="34" charset="0"/>
                <a:cs typeface="Arial" panose="020B0604020202020204" pitchFamily="34" charset="0"/>
              </a:rPr>
              <a:t>Kernel</a:t>
            </a:r>
            <a:endParaRPr lang="ko-KR" altLang="en-US" b="1" dirty="0">
              <a:latin typeface="Calibri" panose="020F0502020204030204" pitchFamily="34" charset="0"/>
              <a:cs typeface="Arial" panose="020B0604020202020204" pitchFamily="34" charset="0"/>
            </a:endParaRPr>
          </a:p>
        </p:txBody>
      </p:sp>
      <p:sp>
        <p:nvSpPr>
          <p:cNvPr id="30" name="직사각형 101"/>
          <p:cNvSpPr/>
          <p:nvPr/>
        </p:nvSpPr>
        <p:spPr>
          <a:xfrm>
            <a:off x="1084006" y="1711066"/>
            <a:ext cx="773369" cy="369332"/>
          </a:xfrm>
          <a:prstGeom prst="rect">
            <a:avLst/>
          </a:prstGeom>
        </p:spPr>
        <p:txBody>
          <a:bodyPr wrap="square">
            <a:spAutoFit/>
          </a:bodyPr>
          <a:lstStyle/>
          <a:p>
            <a:r>
              <a:rPr lang="en-US" altLang="ko-KR" b="1" dirty="0">
                <a:latin typeface="Calibri" panose="020F0502020204030204" pitchFamily="34" charset="0"/>
                <a:cs typeface="Arial" panose="020B0604020202020204" pitchFamily="34" charset="0"/>
              </a:rPr>
              <a:t>User</a:t>
            </a:r>
            <a:endParaRPr lang="ko-KR" altLang="en-US" b="1" dirty="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367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0"/>
                            </p:stCondLst>
                            <p:childTnLst>
                              <p:par>
                                <p:cTn id="12" presetID="22"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1000"/>
                                        <p:tgtEl>
                                          <p:spTgt spid="1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1000"/>
                                        <p:tgtEl>
                                          <p:spTgt spid="17"/>
                                        </p:tgtEl>
                                      </p:cBhvr>
                                    </p:animEffec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10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11" grpId="0" animBg="1"/>
      <p:bldP spid="12" grpId="0" animBg="1"/>
      <p:bldP spid="13" grpId="0" animBg="1"/>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7</a:t>
            </a:fld>
            <a:endParaRPr lang="en-US" dirty="0"/>
          </a:p>
        </p:txBody>
      </p:sp>
      <p:sp>
        <p:nvSpPr>
          <p:cNvPr id="3" name="Title 2"/>
          <p:cNvSpPr>
            <a:spLocks noGrp="1"/>
          </p:cNvSpPr>
          <p:nvPr>
            <p:ph type="title"/>
          </p:nvPr>
        </p:nvSpPr>
        <p:spPr/>
        <p:txBody>
          <a:bodyPr/>
          <a:lstStyle/>
          <a:p>
            <a:r>
              <a:rPr lang="en-US" dirty="0" err="1" smtClean="0"/>
              <a:t>mTCP</a:t>
            </a:r>
            <a:r>
              <a:rPr lang="en-US" dirty="0" smtClean="0"/>
              <a:t> Background</a:t>
            </a:r>
            <a:endParaRPr lang="en-US" dirty="0"/>
          </a:p>
        </p:txBody>
      </p:sp>
      <p:sp>
        <p:nvSpPr>
          <p:cNvPr id="4" name="Content Placeholder 3"/>
          <p:cNvSpPr>
            <a:spLocks noGrp="1"/>
          </p:cNvSpPr>
          <p:nvPr>
            <p:ph sz="quarter" idx="13"/>
          </p:nvPr>
        </p:nvSpPr>
        <p:spPr/>
        <p:txBody>
          <a:bodyPr/>
          <a:lstStyle/>
          <a:p>
            <a:pPr marL="285750" indent="-285750">
              <a:buFont typeface="Arial" panose="020B0604020202020204" pitchFamily="34" charset="0"/>
              <a:buChar char="•"/>
            </a:pPr>
            <a:r>
              <a:rPr lang="en-US" dirty="0" smtClean="0"/>
              <a:t>TCP/IP stack: manages active network connections in the system; replaces kernel networking stack</a:t>
            </a:r>
          </a:p>
          <a:p>
            <a:pPr marL="511175" lvl="1" indent="-285750">
              <a:buFont typeface="Arial" panose="020B0604020202020204" pitchFamily="34" charset="0"/>
              <a:buChar char="•"/>
            </a:pPr>
            <a:r>
              <a:rPr lang="en-US" dirty="0" smtClean="0"/>
              <a:t>Ongoing project brought over to Intel Labs</a:t>
            </a:r>
          </a:p>
          <a:p>
            <a:pPr marL="285750" indent="-285750">
              <a:buFont typeface="Arial" panose="020B0604020202020204" pitchFamily="34" charset="0"/>
              <a:buChar char="•"/>
            </a:pPr>
            <a:r>
              <a:rPr lang="en-US" dirty="0" smtClean="0"/>
              <a:t>Bypasses the kernel networking stack: major bottleneck</a:t>
            </a:r>
          </a:p>
          <a:p>
            <a:pPr marL="511175" lvl="1" indent="-285750">
              <a:buFont typeface="Arial" panose="020B0604020202020204" pitchFamily="34" charset="0"/>
              <a:buChar char="•"/>
            </a:pPr>
            <a:r>
              <a:rPr lang="en-US" dirty="0" smtClean="0"/>
              <a:t>Data plane Development Kit (DPDK), </a:t>
            </a:r>
            <a:r>
              <a:rPr lang="en-US" dirty="0" err="1" smtClean="0"/>
              <a:t>Netmap</a:t>
            </a:r>
            <a:endParaRPr lang="en-US" dirty="0" smtClean="0"/>
          </a:p>
          <a:p>
            <a:pPr marL="285750" indent="-285750">
              <a:buFont typeface="Arial" panose="020B0604020202020204" pitchFamily="34" charset="0"/>
              <a:buChar char="•"/>
            </a:pPr>
            <a:r>
              <a:rPr lang="en-US" dirty="0" smtClean="0"/>
              <a:t>Multi-core aware, highly parallelizable</a:t>
            </a:r>
          </a:p>
          <a:p>
            <a:pPr marL="511175" lvl="1" indent="-285750">
              <a:buFont typeface="Arial" panose="020B0604020202020204" pitchFamily="34" charset="0"/>
              <a:buChar char="•"/>
            </a:pPr>
            <a:r>
              <a:rPr lang="en-US" dirty="0"/>
              <a:t>U</a:t>
            </a:r>
            <a:r>
              <a:rPr lang="en-US" dirty="0" smtClean="0"/>
              <a:t>ser space &amp; uniform distribution of tasks across cores (RSS)</a:t>
            </a:r>
            <a:endParaRPr lang="en-US" dirty="0"/>
          </a:p>
          <a:p>
            <a:pPr marL="285750" indent="-285750">
              <a:buFont typeface="Arial" panose="020B0604020202020204" pitchFamily="34" charset="0"/>
              <a:buChar char="•"/>
            </a:pPr>
            <a:r>
              <a:rPr lang="en-US" dirty="0" smtClean="0"/>
              <a:t>Run to completion model</a:t>
            </a:r>
          </a:p>
          <a:p>
            <a:pPr marL="285750" indent="-285750">
              <a:buFont typeface="Arial" panose="020B0604020202020204" pitchFamily="34" charset="0"/>
              <a:buChar char="•"/>
            </a:pPr>
            <a:r>
              <a:rPr lang="en-US" dirty="0" smtClean="0"/>
              <a:t>Can operate at 10+ </a:t>
            </a:r>
            <a:r>
              <a:rPr lang="en-US" dirty="0" err="1" smtClean="0"/>
              <a:t>Gbps</a:t>
            </a:r>
            <a:r>
              <a:rPr lang="en-US" dirty="0" smtClean="0"/>
              <a:t> networks</a:t>
            </a:r>
            <a:endParaRPr lang="en-US" dirty="0"/>
          </a:p>
        </p:txBody>
      </p:sp>
    </p:spTree>
    <p:extLst>
      <p:ext uri="{BB962C8B-B14F-4D97-AF65-F5344CB8AC3E}">
        <p14:creationId xmlns:p14="http://schemas.microsoft.com/office/powerpoint/2010/main" val="308890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8</a:t>
            </a:fld>
            <a:endParaRPr lang="en-US" dirty="0"/>
          </a:p>
        </p:txBody>
      </p:sp>
      <p:sp>
        <p:nvSpPr>
          <p:cNvPr id="3" name="Title 2"/>
          <p:cNvSpPr>
            <a:spLocks noGrp="1"/>
          </p:cNvSpPr>
          <p:nvPr>
            <p:ph type="title"/>
          </p:nvPr>
        </p:nvSpPr>
        <p:spPr/>
        <p:txBody>
          <a:bodyPr/>
          <a:lstStyle/>
          <a:p>
            <a:r>
              <a:rPr lang="en-US" dirty="0" smtClean="0"/>
              <a:t>Multicore Scalability</a:t>
            </a:r>
            <a:endParaRPr lang="en-US" dirty="0"/>
          </a:p>
        </p:txBody>
      </p:sp>
      <p:sp>
        <p:nvSpPr>
          <p:cNvPr id="4" name="Content Placeholder 3"/>
          <p:cNvSpPr>
            <a:spLocks noGrp="1"/>
          </p:cNvSpPr>
          <p:nvPr>
            <p:ph sz="quarter" idx="13"/>
          </p:nvPr>
        </p:nvSpPr>
        <p:spPr/>
        <p:txBody>
          <a:bodyPr/>
          <a:lstStyle/>
          <a:p>
            <a:pPr marL="285750" indent="-285750">
              <a:buFont typeface="Arial" panose="020B0604020202020204" pitchFamily="34" charset="0"/>
              <a:buChar char="•"/>
            </a:pPr>
            <a:r>
              <a:rPr lang="en-US" dirty="0" smtClean="0"/>
              <a:t>64B ping/pong messages per connection</a:t>
            </a:r>
          </a:p>
          <a:p>
            <a:pPr marL="285750" indent="-285750">
              <a:buFont typeface="Arial" panose="020B0604020202020204" pitchFamily="34" charset="0"/>
              <a:buChar char="•"/>
            </a:pPr>
            <a:r>
              <a:rPr lang="en-US" dirty="0" smtClean="0"/>
              <a:t>Heavy connection overhead, small packet processing overhead</a:t>
            </a:r>
          </a:p>
          <a:p>
            <a:pPr marL="285750" indent="-285750">
              <a:buFont typeface="Arial" panose="020B0604020202020204" pitchFamily="34" charset="0"/>
              <a:buChar char="•"/>
            </a:pPr>
            <a:r>
              <a:rPr lang="en-US" b="1" dirty="0" smtClean="0">
                <a:solidFill>
                  <a:srgbClr val="FF0000"/>
                </a:solidFill>
              </a:rPr>
              <a:t>2</a:t>
            </a:r>
            <a:r>
              <a:rPr lang="en-US" b="1" dirty="0">
                <a:solidFill>
                  <a:srgbClr val="FF0000"/>
                </a:solidFill>
              </a:rPr>
              <a:t>5x</a:t>
            </a:r>
            <a:r>
              <a:rPr lang="en-US" dirty="0" smtClean="0"/>
              <a:t> Linux, </a:t>
            </a:r>
            <a:r>
              <a:rPr lang="en-US" b="1" dirty="0">
                <a:solidFill>
                  <a:srgbClr val="FF0000"/>
                </a:solidFill>
              </a:rPr>
              <a:t>5x</a:t>
            </a:r>
            <a:r>
              <a:rPr lang="en-US" dirty="0" smtClean="0"/>
              <a:t> SO_REUSEPORT</a:t>
            </a:r>
            <a:endParaRPr lang="en-US" dirty="0"/>
          </a:p>
        </p:txBody>
      </p:sp>
      <p:graphicFrame>
        <p:nvGraphicFramePr>
          <p:cNvPr id="49" name="Chart 48"/>
          <p:cNvGraphicFramePr/>
          <p:nvPr>
            <p:extLst/>
          </p:nvPr>
        </p:nvGraphicFramePr>
        <p:xfrm>
          <a:off x="1719370" y="2294692"/>
          <a:ext cx="5068191" cy="3131754"/>
        </p:xfrm>
        <a:graphic>
          <a:graphicData uri="http://schemas.openxmlformats.org/drawingml/2006/chart">
            <c:chart xmlns:c="http://schemas.openxmlformats.org/drawingml/2006/chart" xmlns:r="http://schemas.openxmlformats.org/officeDocument/2006/relationships" r:id="rId3"/>
          </a:graphicData>
        </a:graphic>
      </p:graphicFrame>
      <p:sp>
        <p:nvSpPr>
          <p:cNvPr id="50" name="TextBox 49"/>
          <p:cNvSpPr txBox="1"/>
          <p:nvPr/>
        </p:nvSpPr>
        <p:spPr>
          <a:xfrm>
            <a:off x="2504268" y="2901231"/>
            <a:ext cx="1749197" cy="707886"/>
          </a:xfrm>
          <a:prstGeom prst="rect">
            <a:avLst/>
          </a:prstGeom>
          <a:solidFill>
            <a:schemeClr val="bg1"/>
          </a:solidFill>
          <a:ln w="19050">
            <a:solidFill>
              <a:schemeClr val="accent1"/>
            </a:solidFill>
          </a:ln>
        </p:spPr>
        <p:txBody>
          <a:bodyPr wrap="none" rtlCol="0">
            <a:spAutoFit/>
          </a:bodyPr>
          <a:lstStyle/>
          <a:p>
            <a:r>
              <a:rPr lang="en-US" sz="1000" dirty="0" smtClean="0">
                <a:solidFill>
                  <a:schemeClr val="tx2"/>
                </a:solidFill>
                <a:cs typeface="Neo Sans Intel"/>
              </a:rPr>
              <a:t>Linux-3.13.0</a:t>
            </a:r>
          </a:p>
          <a:p>
            <a:r>
              <a:rPr lang="en-US" sz="1000" dirty="0" smtClean="0">
                <a:solidFill>
                  <a:schemeClr val="tx2"/>
                </a:solidFill>
                <a:cs typeface="Neo Sans Intel"/>
              </a:rPr>
              <a:t>Intel Xeon E5-2690</a:t>
            </a:r>
          </a:p>
          <a:p>
            <a:r>
              <a:rPr lang="en-US" sz="1000" dirty="0" smtClean="0">
                <a:solidFill>
                  <a:schemeClr val="tx2"/>
                </a:solidFill>
                <a:cs typeface="Neo Sans Intel"/>
              </a:rPr>
              <a:t>32 GB RAM</a:t>
            </a:r>
          </a:p>
          <a:p>
            <a:r>
              <a:rPr lang="en-US" sz="1000" dirty="0" smtClean="0">
                <a:solidFill>
                  <a:schemeClr val="tx2"/>
                </a:solidFill>
                <a:cs typeface="Neo Sans Intel"/>
              </a:rPr>
              <a:t>Intel 10 </a:t>
            </a:r>
            <a:r>
              <a:rPr lang="en-US" sz="1000" dirty="0" err="1" smtClean="0">
                <a:solidFill>
                  <a:schemeClr val="tx2"/>
                </a:solidFill>
                <a:cs typeface="Neo Sans Intel"/>
              </a:rPr>
              <a:t>Gbps</a:t>
            </a:r>
            <a:r>
              <a:rPr lang="en-US" sz="1000" dirty="0" smtClean="0">
                <a:solidFill>
                  <a:schemeClr val="tx2"/>
                </a:solidFill>
                <a:cs typeface="Neo Sans Intel"/>
              </a:rPr>
              <a:t> NIC (</a:t>
            </a:r>
            <a:r>
              <a:rPr lang="en-US" sz="1000" dirty="0" err="1" smtClean="0">
                <a:solidFill>
                  <a:schemeClr val="tx2"/>
                </a:solidFill>
                <a:cs typeface="Neo Sans Intel"/>
              </a:rPr>
              <a:t>Niantec</a:t>
            </a:r>
            <a:r>
              <a:rPr lang="en-US" sz="1000" dirty="0" smtClean="0">
                <a:solidFill>
                  <a:schemeClr val="tx2"/>
                </a:solidFill>
                <a:cs typeface="Neo Sans Intel"/>
              </a:rPr>
              <a:t>)</a:t>
            </a:r>
          </a:p>
        </p:txBody>
      </p:sp>
    </p:spTree>
    <p:extLst>
      <p:ext uri="{BB962C8B-B14F-4D97-AF65-F5344CB8AC3E}">
        <p14:creationId xmlns:p14="http://schemas.microsoft.com/office/powerpoint/2010/main" val="69964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9">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graphicEl>
                                              <a:chart seriesIdx="2" categoryIdx="-4" bldStep="series"/>
                                            </p:graphic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9" grpId="0">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직사각형 12"/>
          <p:cNvSpPr/>
          <p:nvPr/>
        </p:nvSpPr>
        <p:spPr>
          <a:xfrm>
            <a:off x="885963" y="3127407"/>
            <a:ext cx="5431069" cy="38416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Calibri" panose="020F0502020204030204" pitchFamily="34" charset="0"/>
                <a:cs typeface="Arial" panose="020B0604020202020204" pitchFamily="34" charset="0"/>
              </a:rPr>
              <a:t>NIC Device</a:t>
            </a:r>
            <a:endParaRPr lang="ko-KR" altLang="en-US" sz="2000" dirty="0">
              <a:latin typeface="Calibri" panose="020F050202020403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EE2556C5-CE8C-6547-B838-EA80C61A4AF7}" type="slidenum">
              <a:rPr lang="en-US" smtClean="0"/>
              <a:pPr/>
              <a:t>9</a:t>
            </a:fld>
            <a:endParaRPr lang="en-US" dirty="0"/>
          </a:p>
        </p:txBody>
      </p:sp>
      <p:sp>
        <p:nvSpPr>
          <p:cNvPr id="3" name="Title 2"/>
          <p:cNvSpPr>
            <a:spLocks noGrp="1"/>
          </p:cNvSpPr>
          <p:nvPr>
            <p:ph type="title"/>
          </p:nvPr>
        </p:nvSpPr>
        <p:spPr/>
        <p:txBody>
          <a:bodyPr/>
          <a:lstStyle/>
          <a:p>
            <a:r>
              <a:rPr lang="en-US" dirty="0" smtClean="0"/>
              <a:t>Overview of node.js/</a:t>
            </a:r>
            <a:r>
              <a:rPr lang="en-US" dirty="0" err="1" smtClean="0"/>
              <a:t>mTCP</a:t>
            </a:r>
            <a:r>
              <a:rPr lang="en-US" dirty="0" smtClean="0"/>
              <a:t>-DPDK</a:t>
            </a:r>
            <a:endParaRPr lang="en-US" dirty="0"/>
          </a:p>
        </p:txBody>
      </p:sp>
      <p:grpSp>
        <p:nvGrpSpPr>
          <p:cNvPr id="95" name="Group 94"/>
          <p:cNvGrpSpPr/>
          <p:nvPr/>
        </p:nvGrpSpPr>
        <p:grpSpPr>
          <a:xfrm>
            <a:off x="885964" y="734132"/>
            <a:ext cx="2374201" cy="2933014"/>
            <a:chOff x="885964" y="734132"/>
            <a:chExt cx="2374201" cy="2933014"/>
          </a:xfrm>
        </p:grpSpPr>
        <p:grpSp>
          <p:nvGrpSpPr>
            <p:cNvPr id="61" name="Group 60"/>
            <p:cNvGrpSpPr/>
            <p:nvPr/>
          </p:nvGrpSpPr>
          <p:grpSpPr>
            <a:xfrm>
              <a:off x="885964" y="734132"/>
              <a:ext cx="2374200" cy="1442798"/>
              <a:chOff x="2421917" y="905955"/>
              <a:chExt cx="4247322" cy="3652747"/>
            </a:xfrm>
          </p:grpSpPr>
          <p:sp>
            <p:nvSpPr>
              <p:cNvPr id="5" name="Rectangle 4"/>
              <p:cNvSpPr/>
              <p:nvPr/>
            </p:nvSpPr>
            <p:spPr>
              <a:xfrm>
                <a:off x="2421917" y="905955"/>
                <a:ext cx="4247322" cy="3652747"/>
              </a:xfrm>
              <a:prstGeom prst="rect">
                <a:avLst/>
              </a:prstGeom>
              <a:solidFill>
                <a:schemeClr val="bg2">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3542006" y="1972529"/>
                <a:ext cx="2845752" cy="543952"/>
              </a:xfrm>
              <a:prstGeom prst="rect">
                <a:avLst/>
              </a:prstGeom>
              <a:solidFill>
                <a:schemeClr val="accent4">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769246" y="1972531"/>
                <a:ext cx="724170" cy="2459701"/>
              </a:xfrm>
              <a:prstGeom prst="rect">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769246" y="1169526"/>
                <a:ext cx="3618512" cy="734777"/>
              </a:xfrm>
              <a:prstGeom prst="rect">
                <a:avLst/>
              </a:prstGeom>
              <a:solidFill>
                <a:srgbClr val="66CC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12"/>
              <p:cNvGrpSpPr/>
              <p:nvPr/>
            </p:nvGrpSpPr>
            <p:grpSpPr>
              <a:xfrm>
                <a:off x="3542006" y="2584714"/>
                <a:ext cx="2845746" cy="1847525"/>
                <a:chOff x="2769246" y="2584706"/>
                <a:chExt cx="3618512" cy="1847525"/>
              </a:xfrm>
            </p:grpSpPr>
            <p:sp>
              <p:nvSpPr>
                <p:cNvPr id="14" name="Rectangle 13"/>
                <p:cNvSpPr/>
                <p:nvPr/>
              </p:nvSpPr>
              <p:spPr>
                <a:xfrm>
                  <a:off x="2769246" y="2584706"/>
                  <a:ext cx="3618512" cy="1847525"/>
                </a:xfrm>
                <a:prstGeom prst="rect">
                  <a:avLst/>
                </a:prstGeom>
                <a:solidFill>
                  <a:srgbClr val="FFCC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Rounded Rectangle 58"/>
                <p:cNvSpPr/>
                <p:nvPr/>
              </p:nvSpPr>
              <p:spPr>
                <a:xfrm>
                  <a:off x="2868348" y="2800383"/>
                  <a:ext cx="564058" cy="338435"/>
                </a:xfrm>
                <a:prstGeom prst="roundRect">
                  <a:avLst>
                    <a:gd name="adj" fmla="val 10000"/>
                  </a:avLst>
                </a:prstGeom>
                <a:ln>
                  <a:solidFill>
                    <a:schemeClr val="tx1"/>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a:lstStyle/>
                <a:p>
                  <a:endParaRPr lang="en-US"/>
                </a:p>
              </p:txBody>
            </p:sp>
            <p:grpSp>
              <p:nvGrpSpPr>
                <p:cNvPr id="18" name="Group 17"/>
                <p:cNvGrpSpPr/>
                <p:nvPr/>
              </p:nvGrpSpPr>
              <p:grpSpPr>
                <a:xfrm>
                  <a:off x="3470669" y="2900582"/>
                  <a:ext cx="81117" cy="139886"/>
                  <a:chOff x="1992863" y="2402019"/>
                  <a:chExt cx="81117" cy="139886"/>
                </a:xfrm>
                <a:solidFill>
                  <a:schemeClr val="tx1"/>
                </a:solidFill>
              </p:grpSpPr>
              <p:sp>
                <p:nvSpPr>
                  <p:cNvPr id="57" name="Right Arrow 56"/>
                  <p:cNvSpPr/>
                  <p:nvPr/>
                </p:nvSpPr>
                <p:spPr>
                  <a:xfrm rot="8810">
                    <a:off x="1992863" y="2402019"/>
                    <a:ext cx="81117" cy="139886"/>
                  </a:xfrm>
                  <a:prstGeom prst="rightArrow">
                    <a:avLst>
                      <a:gd name="adj1" fmla="val 60000"/>
                      <a:gd name="adj2" fmla="val 50000"/>
                    </a:avLst>
                  </a:prstGeom>
                  <a:grpFill/>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58" name="Right Arrow 6"/>
                  <p:cNvSpPr/>
                  <p:nvPr/>
                </p:nvSpPr>
                <p:spPr>
                  <a:xfrm rot="8810">
                    <a:off x="1992863" y="2429965"/>
                    <a:ext cx="56782" cy="83932"/>
                  </a:xfrm>
                  <a:prstGeom prst="rect">
                    <a:avLst/>
                  </a:prstGeom>
                  <a:grpFill/>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55" name="Rounded Rectangle 54"/>
                <p:cNvSpPr/>
                <p:nvPr/>
              </p:nvSpPr>
              <p:spPr>
                <a:xfrm>
                  <a:off x="3585458" y="2802221"/>
                  <a:ext cx="564058" cy="338435"/>
                </a:xfrm>
                <a:prstGeom prst="roundRect">
                  <a:avLst>
                    <a:gd name="adj" fmla="val 10000"/>
                  </a:avLst>
                </a:prstGeom>
                <a:ln>
                  <a:solidFill>
                    <a:schemeClr val="tx1"/>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a:lstStyle/>
                <a:p>
                  <a:endParaRPr lang="en-US"/>
                </a:p>
              </p:txBody>
            </p:sp>
            <p:grpSp>
              <p:nvGrpSpPr>
                <p:cNvPr id="20" name="Group 19"/>
                <p:cNvGrpSpPr/>
                <p:nvPr/>
              </p:nvGrpSpPr>
              <p:grpSpPr>
                <a:xfrm>
                  <a:off x="4184051" y="2901495"/>
                  <a:ext cx="73213" cy="139886"/>
                  <a:chOff x="2706245" y="2402932"/>
                  <a:chExt cx="73213" cy="139886"/>
                </a:xfrm>
                <a:solidFill>
                  <a:schemeClr val="tx1"/>
                </a:solidFill>
              </p:grpSpPr>
              <p:sp>
                <p:nvSpPr>
                  <p:cNvPr id="53" name="Right Arrow 52"/>
                  <p:cNvSpPr/>
                  <p:nvPr/>
                </p:nvSpPr>
                <p:spPr>
                  <a:xfrm>
                    <a:off x="2706245" y="2402932"/>
                    <a:ext cx="73213" cy="139886"/>
                  </a:xfrm>
                  <a:prstGeom prst="rightArrow">
                    <a:avLst>
                      <a:gd name="adj1" fmla="val 60000"/>
                      <a:gd name="adj2" fmla="val 50000"/>
                    </a:avLst>
                  </a:prstGeom>
                  <a:grpFill/>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54" name="Right Arrow 10"/>
                  <p:cNvSpPr/>
                  <p:nvPr/>
                </p:nvSpPr>
                <p:spPr>
                  <a:xfrm>
                    <a:off x="2706245" y="2430909"/>
                    <a:ext cx="51249" cy="83932"/>
                  </a:xfrm>
                  <a:prstGeom prst="rect">
                    <a:avLst/>
                  </a:prstGeom>
                  <a:grpFill/>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51" name="Rounded Rectangle 50"/>
                <p:cNvSpPr/>
                <p:nvPr/>
              </p:nvSpPr>
              <p:spPr>
                <a:xfrm>
                  <a:off x="4287654" y="2802221"/>
                  <a:ext cx="564058" cy="338435"/>
                </a:xfrm>
                <a:prstGeom prst="roundRect">
                  <a:avLst>
                    <a:gd name="adj" fmla="val 10000"/>
                  </a:avLst>
                </a:prstGeom>
                <a:ln>
                  <a:solidFill>
                    <a:schemeClr val="tx1"/>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a:lstStyle/>
                <a:p>
                  <a:endParaRPr lang="en-US"/>
                </a:p>
              </p:txBody>
            </p:sp>
            <p:grpSp>
              <p:nvGrpSpPr>
                <p:cNvPr id="22" name="Group 21"/>
                <p:cNvGrpSpPr/>
                <p:nvPr/>
              </p:nvGrpSpPr>
              <p:grpSpPr>
                <a:xfrm>
                  <a:off x="4885109" y="2900888"/>
                  <a:ext cx="70800" cy="139886"/>
                  <a:chOff x="3407303" y="2402325"/>
                  <a:chExt cx="70800" cy="139886"/>
                </a:xfrm>
                <a:solidFill>
                  <a:schemeClr val="tx1"/>
                </a:solidFill>
              </p:grpSpPr>
              <p:sp>
                <p:nvSpPr>
                  <p:cNvPr id="49" name="Right Arrow 48"/>
                  <p:cNvSpPr/>
                  <p:nvPr/>
                </p:nvSpPr>
                <p:spPr>
                  <a:xfrm rot="21594046">
                    <a:off x="3407303" y="2402325"/>
                    <a:ext cx="70800" cy="139886"/>
                  </a:xfrm>
                  <a:prstGeom prst="rightArrow">
                    <a:avLst>
                      <a:gd name="adj1" fmla="val 60000"/>
                      <a:gd name="adj2" fmla="val 50000"/>
                    </a:avLst>
                  </a:prstGeom>
                  <a:grpFill/>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50" name="Right Arrow 14"/>
                  <p:cNvSpPr/>
                  <p:nvPr/>
                </p:nvSpPr>
                <p:spPr>
                  <a:xfrm rot="21594046">
                    <a:off x="3407303" y="2430320"/>
                    <a:ext cx="49560" cy="83932"/>
                  </a:xfrm>
                  <a:prstGeom prst="rect">
                    <a:avLst/>
                  </a:prstGeom>
                  <a:grpFill/>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47" name="Rounded Rectangle 46"/>
                <p:cNvSpPr/>
                <p:nvPr/>
              </p:nvSpPr>
              <p:spPr>
                <a:xfrm>
                  <a:off x="4985299" y="2801013"/>
                  <a:ext cx="564058" cy="338435"/>
                </a:xfrm>
                <a:prstGeom prst="roundRect">
                  <a:avLst>
                    <a:gd name="adj" fmla="val 10000"/>
                  </a:avLst>
                </a:prstGeom>
                <a:ln>
                  <a:solidFill>
                    <a:schemeClr val="tx1"/>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a:lstStyle/>
                <a:p>
                  <a:endParaRPr lang="en-US"/>
                </a:p>
              </p:txBody>
            </p:sp>
            <p:grpSp>
              <p:nvGrpSpPr>
                <p:cNvPr id="24" name="Group 23"/>
                <p:cNvGrpSpPr/>
                <p:nvPr/>
              </p:nvGrpSpPr>
              <p:grpSpPr>
                <a:xfrm>
                  <a:off x="5589187" y="2896383"/>
                  <a:ext cx="84449" cy="139886"/>
                  <a:chOff x="4111381" y="2397820"/>
                  <a:chExt cx="84449" cy="139886"/>
                </a:xfrm>
                <a:solidFill>
                  <a:schemeClr val="tx1"/>
                </a:solidFill>
              </p:grpSpPr>
              <p:sp>
                <p:nvSpPr>
                  <p:cNvPr id="45" name="Right Arrow 44"/>
                  <p:cNvSpPr/>
                  <p:nvPr/>
                </p:nvSpPr>
                <p:spPr>
                  <a:xfrm rot="21563138">
                    <a:off x="4111381" y="2397820"/>
                    <a:ext cx="84449" cy="139886"/>
                  </a:xfrm>
                  <a:prstGeom prst="rightArrow">
                    <a:avLst>
                      <a:gd name="adj1" fmla="val 60000"/>
                      <a:gd name="adj2" fmla="val 50000"/>
                    </a:avLst>
                  </a:prstGeom>
                  <a:grpFill/>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46" name="Right Arrow 18"/>
                  <p:cNvSpPr/>
                  <p:nvPr/>
                </p:nvSpPr>
                <p:spPr>
                  <a:xfrm rot="21563138">
                    <a:off x="4111382" y="2425933"/>
                    <a:ext cx="59114" cy="83932"/>
                  </a:xfrm>
                  <a:prstGeom prst="rect">
                    <a:avLst/>
                  </a:prstGeom>
                  <a:grpFill/>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43" name="Rounded Rectangle 42"/>
                <p:cNvSpPr/>
                <p:nvPr/>
              </p:nvSpPr>
              <p:spPr>
                <a:xfrm>
                  <a:off x="5708687" y="2793256"/>
                  <a:ext cx="564058" cy="338435"/>
                </a:xfrm>
                <a:prstGeom prst="roundRect">
                  <a:avLst>
                    <a:gd name="adj" fmla="val 10000"/>
                  </a:avLst>
                </a:prstGeom>
                <a:ln>
                  <a:solidFill>
                    <a:schemeClr val="tx1"/>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a:lstStyle/>
                <a:p>
                  <a:endParaRPr lang="en-US"/>
                </a:p>
              </p:txBody>
            </p:sp>
            <p:sp>
              <p:nvSpPr>
                <p:cNvPr id="26" name="Oval 25"/>
                <p:cNvSpPr/>
                <p:nvPr/>
              </p:nvSpPr>
              <p:spPr>
                <a:xfrm>
                  <a:off x="3088683" y="3886950"/>
                  <a:ext cx="2918733" cy="432987"/>
                </a:xfrm>
                <a:prstGeom prst="ellipse">
                  <a:avLst/>
                </a:prstGeom>
                <a:solidFill>
                  <a:schemeClr val="bg1"/>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3"/>
                <a:stretch>
                  <a:fillRect/>
                </a:stretch>
              </p:blipFill>
              <p:spPr>
                <a:xfrm>
                  <a:off x="4500092" y="3967625"/>
                  <a:ext cx="156820" cy="271636"/>
                </a:xfrm>
                <a:prstGeom prst="rect">
                  <a:avLst/>
                </a:prstGeom>
              </p:spPr>
            </p:pic>
            <p:sp>
              <p:nvSpPr>
                <p:cNvPr id="34" name="Arc 33"/>
                <p:cNvSpPr/>
                <p:nvPr/>
              </p:nvSpPr>
              <p:spPr>
                <a:xfrm>
                  <a:off x="4313364" y="3184710"/>
                  <a:ext cx="699254" cy="665221"/>
                </a:xfrm>
                <a:prstGeom prst="arc">
                  <a:avLst>
                    <a:gd name="adj1" fmla="val 16200000"/>
                    <a:gd name="adj2" fmla="val 5838151"/>
                  </a:avLst>
                </a:prstGeom>
                <a:ln>
                  <a:solidFill>
                    <a:schemeClr val="tx2"/>
                  </a:solidFill>
                  <a:headEnd w="lg" len="lg"/>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Arc 34"/>
                <p:cNvSpPr/>
                <p:nvPr/>
              </p:nvSpPr>
              <p:spPr>
                <a:xfrm rot="10800000">
                  <a:off x="4213642" y="3184710"/>
                  <a:ext cx="699254" cy="665221"/>
                </a:xfrm>
                <a:prstGeom prst="arc">
                  <a:avLst>
                    <a:gd name="adj1" fmla="val 16200000"/>
                    <a:gd name="adj2" fmla="val 5838151"/>
                  </a:avLst>
                </a:prstGeom>
                <a:ln>
                  <a:solidFill>
                    <a:schemeClr val="tx2"/>
                  </a:solidFill>
                  <a:headEnd w="lg" len="lg"/>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sp>
          <p:nvSpPr>
            <p:cNvPr id="62" name="직사각형 32"/>
            <p:cNvSpPr/>
            <p:nvPr/>
          </p:nvSpPr>
          <p:spPr>
            <a:xfrm>
              <a:off x="885964" y="2178738"/>
              <a:ext cx="2374200" cy="480083"/>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err="1" smtClean="0">
                  <a:latin typeface="Calibri" panose="020F0502020204030204" pitchFamily="34" charset="0"/>
                  <a:cs typeface="Arial" panose="020B0604020202020204" pitchFamily="34" charset="0"/>
                </a:rPr>
                <a:t>mTCP</a:t>
              </a:r>
              <a:r>
                <a:rPr lang="en-US" altLang="ko-KR" sz="2000" dirty="0">
                  <a:latin typeface="Calibri" panose="020F0502020204030204" pitchFamily="34" charset="0"/>
                  <a:cs typeface="Arial" panose="020B0604020202020204" pitchFamily="34" charset="0"/>
                </a:rPr>
                <a:t> </a:t>
              </a:r>
              <a:r>
                <a:rPr lang="en-US" altLang="ko-KR" sz="2000" dirty="0" smtClean="0">
                  <a:latin typeface="Calibri" panose="020F0502020204030204" pitchFamily="34" charset="0"/>
                  <a:cs typeface="Arial" panose="020B0604020202020204" pitchFamily="34" charset="0"/>
                </a:rPr>
                <a:t>thread 0</a:t>
              </a:r>
              <a:endParaRPr lang="ko-KR" altLang="en-US" sz="2000" dirty="0">
                <a:latin typeface="Calibri" panose="020F0502020204030204" pitchFamily="34" charset="0"/>
                <a:cs typeface="Arial" panose="020B0604020202020204" pitchFamily="34" charset="0"/>
              </a:endParaRPr>
            </a:p>
          </p:txBody>
        </p:sp>
        <p:sp>
          <p:nvSpPr>
            <p:cNvPr id="63" name="직사각형 28"/>
            <p:cNvSpPr/>
            <p:nvPr/>
          </p:nvSpPr>
          <p:spPr>
            <a:xfrm>
              <a:off x="885965" y="2655630"/>
              <a:ext cx="2374200" cy="38416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Calibri" panose="020F0502020204030204" pitchFamily="34" charset="0"/>
                  <a:cs typeface="Arial" panose="020B0604020202020204" pitchFamily="34" charset="0"/>
                </a:rPr>
                <a:t>User-level DPDK I/O</a:t>
              </a:r>
              <a:endParaRPr lang="ko-KR" altLang="en-US" sz="2000" dirty="0">
                <a:latin typeface="Calibri" panose="020F0502020204030204" pitchFamily="34" charset="0"/>
                <a:cs typeface="Arial" panose="020B0604020202020204" pitchFamily="34" charset="0"/>
              </a:endParaRPr>
            </a:p>
          </p:txBody>
        </p:sp>
        <p:sp>
          <p:nvSpPr>
            <p:cNvPr id="64" name="직사각형 4"/>
            <p:cNvSpPr/>
            <p:nvPr/>
          </p:nvSpPr>
          <p:spPr>
            <a:xfrm flipV="1">
              <a:off x="885965" y="3565334"/>
              <a:ext cx="2374200" cy="101812"/>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latin typeface="Calibri" panose="020F0502020204030204" pitchFamily="34" charset="0"/>
                <a:cs typeface="Arial" panose="020B0604020202020204" pitchFamily="34" charset="0"/>
              </a:endParaRPr>
            </a:p>
          </p:txBody>
        </p:sp>
      </p:grpSp>
      <p:grpSp>
        <p:nvGrpSpPr>
          <p:cNvPr id="80" name="Group 79"/>
          <p:cNvGrpSpPr/>
          <p:nvPr/>
        </p:nvGrpSpPr>
        <p:grpSpPr>
          <a:xfrm>
            <a:off x="1803612" y="3697320"/>
            <a:ext cx="8553477" cy="1321285"/>
            <a:chOff x="3079201" y="5000317"/>
            <a:chExt cx="8553477" cy="1321285"/>
          </a:xfrm>
        </p:grpSpPr>
        <p:grpSp>
          <p:nvGrpSpPr>
            <p:cNvPr id="81" name="그룹 51"/>
            <p:cNvGrpSpPr/>
            <p:nvPr/>
          </p:nvGrpSpPr>
          <p:grpSpPr>
            <a:xfrm>
              <a:off x="3079201" y="5000317"/>
              <a:ext cx="523553" cy="1004254"/>
              <a:chOff x="3116853" y="4768305"/>
              <a:chExt cx="523553" cy="1004254"/>
            </a:xfrm>
          </p:grpSpPr>
          <p:sp>
            <p:nvSpPr>
              <p:cNvPr id="91" name="오른쪽 대괄호 29"/>
              <p:cNvSpPr/>
              <p:nvPr/>
            </p:nvSpPr>
            <p:spPr>
              <a:xfrm rot="5400000">
                <a:off x="2876503" y="5008655"/>
                <a:ext cx="1004254" cy="523553"/>
              </a:xfrm>
              <a:prstGeom prst="rightBracket">
                <a:avLst>
                  <a:gd name="adj" fmla="val 0"/>
                </a:avLst>
              </a:prstGeom>
              <a:solidFill>
                <a:schemeClr val="bg1">
                  <a:lumMod val="75000"/>
                </a:schemeClr>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2" name="직사각형 30"/>
              <p:cNvSpPr/>
              <p:nvPr/>
            </p:nvSpPr>
            <p:spPr>
              <a:xfrm rot="5400000">
                <a:off x="3229244" y="5432583"/>
                <a:ext cx="276016" cy="31592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smtClean="0"/>
              </a:p>
            </p:txBody>
          </p:sp>
          <p:sp>
            <p:nvSpPr>
              <p:cNvPr id="93" name="직사각형 31"/>
              <p:cNvSpPr/>
              <p:nvPr/>
            </p:nvSpPr>
            <p:spPr>
              <a:xfrm rot="5400000">
                <a:off x="3229244" y="5127705"/>
                <a:ext cx="276016" cy="31592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smtClean="0"/>
              </a:p>
            </p:txBody>
          </p:sp>
          <p:sp>
            <p:nvSpPr>
              <p:cNvPr id="94" name="직사각형 32"/>
              <p:cNvSpPr/>
              <p:nvPr/>
            </p:nvSpPr>
            <p:spPr>
              <a:xfrm rot="5400000">
                <a:off x="3229244" y="4795531"/>
                <a:ext cx="276016" cy="3159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smtClean="0"/>
              </a:p>
            </p:txBody>
          </p:sp>
        </p:grpSp>
        <p:grpSp>
          <p:nvGrpSpPr>
            <p:cNvPr id="82" name="그룹 53"/>
            <p:cNvGrpSpPr/>
            <p:nvPr/>
          </p:nvGrpSpPr>
          <p:grpSpPr>
            <a:xfrm>
              <a:off x="6062157" y="5000317"/>
              <a:ext cx="523553" cy="1004254"/>
              <a:chOff x="6062157" y="4781950"/>
              <a:chExt cx="523553" cy="1004254"/>
            </a:xfrm>
          </p:grpSpPr>
          <p:sp>
            <p:nvSpPr>
              <p:cNvPr id="87" name="오른쪽 대괄호 33"/>
              <p:cNvSpPr/>
              <p:nvPr/>
            </p:nvSpPr>
            <p:spPr>
              <a:xfrm rot="5400000">
                <a:off x="5821807" y="5022300"/>
                <a:ext cx="1004254" cy="523553"/>
              </a:xfrm>
              <a:prstGeom prst="rightBracket">
                <a:avLst>
                  <a:gd name="adj" fmla="val 0"/>
                </a:avLst>
              </a:prstGeom>
              <a:solidFill>
                <a:schemeClr val="bg1">
                  <a:lumMod val="75000"/>
                </a:schemeClr>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88" name="직사각형 34"/>
              <p:cNvSpPr/>
              <p:nvPr/>
            </p:nvSpPr>
            <p:spPr>
              <a:xfrm rot="5400000">
                <a:off x="6174548" y="5446228"/>
                <a:ext cx="276016" cy="31592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smtClean="0"/>
              </a:p>
            </p:txBody>
          </p:sp>
          <p:sp>
            <p:nvSpPr>
              <p:cNvPr id="89" name="직사각형 35"/>
              <p:cNvSpPr/>
              <p:nvPr/>
            </p:nvSpPr>
            <p:spPr>
              <a:xfrm rot="5400000">
                <a:off x="6174548" y="5141350"/>
                <a:ext cx="276016" cy="31592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smtClean="0"/>
              </a:p>
            </p:txBody>
          </p:sp>
          <p:sp>
            <p:nvSpPr>
              <p:cNvPr id="90" name="직사각형 36"/>
              <p:cNvSpPr/>
              <p:nvPr/>
            </p:nvSpPr>
            <p:spPr>
              <a:xfrm rot="5400000">
                <a:off x="6174548" y="4809176"/>
                <a:ext cx="276016" cy="31592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smtClean="0"/>
              </a:p>
            </p:txBody>
          </p:sp>
        </p:grpSp>
        <p:cxnSp>
          <p:nvCxnSpPr>
            <p:cNvPr id="83" name="직선 화살표 연결선 41"/>
            <p:cNvCxnSpPr>
              <a:stCxn id="92" idx="3"/>
            </p:cNvCxnSpPr>
            <p:nvPr/>
          </p:nvCxnSpPr>
          <p:spPr>
            <a:xfrm rot="16200000" flipH="1">
              <a:off x="5413849" y="3876318"/>
              <a:ext cx="361034" cy="4529533"/>
            </a:xfrm>
            <a:prstGeom prst="bentConnector2">
              <a:avLst/>
            </a:prstGeom>
            <a:ln w="28575" cmpd="sng">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4" name="직선 화살표 연결선 41"/>
            <p:cNvCxnSpPr>
              <a:stCxn id="88" idx="3"/>
            </p:cNvCxnSpPr>
            <p:nvPr/>
          </p:nvCxnSpPr>
          <p:spPr>
            <a:xfrm rot="16200000" flipH="1">
              <a:off x="7100660" y="5172463"/>
              <a:ext cx="360726" cy="1936935"/>
            </a:xfrm>
            <a:prstGeom prst="bentConnector2">
              <a:avLst/>
            </a:prstGeom>
            <a:ln w="28575" cmpd="sng">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315746" y="5556042"/>
              <a:ext cx="4316932" cy="400110"/>
            </a:xfrm>
            <a:prstGeom prst="rect">
              <a:avLst/>
            </a:prstGeom>
            <a:noFill/>
          </p:spPr>
          <p:txBody>
            <a:bodyPr wrap="square" rtlCol="0">
              <a:spAutoFit/>
            </a:bodyPr>
            <a:lstStyle/>
            <a:p>
              <a:r>
                <a:rPr lang="en-US" sz="2000" dirty="0" smtClean="0">
                  <a:latin typeface="Calibri" panose="020F0502020204030204" pitchFamily="34" charset="0"/>
                </a:rPr>
                <a:t>Symmetric RSS (H/W)</a:t>
              </a:r>
              <a:endParaRPr lang="en-US" sz="2000" dirty="0">
                <a:latin typeface="Calibri" panose="020F0502020204030204" pitchFamily="34" charset="0"/>
              </a:endParaRPr>
            </a:p>
          </p:txBody>
        </p:sp>
        <p:sp>
          <p:nvSpPr>
            <p:cNvPr id="86" name="TextBox 85"/>
            <p:cNvSpPr txBox="1"/>
            <p:nvPr/>
          </p:nvSpPr>
          <p:spPr>
            <a:xfrm>
              <a:off x="3576341" y="5220633"/>
              <a:ext cx="1621912" cy="707886"/>
            </a:xfrm>
            <a:prstGeom prst="rect">
              <a:avLst/>
            </a:prstGeom>
            <a:noFill/>
          </p:spPr>
          <p:txBody>
            <a:bodyPr wrap="square" rtlCol="0">
              <a:spAutoFit/>
            </a:bodyPr>
            <a:lstStyle/>
            <a:p>
              <a:r>
                <a:rPr lang="en-US" sz="2000" b="1" dirty="0" smtClean="0">
                  <a:latin typeface="Calibri" panose="020F0502020204030204" pitchFamily="34" charset="0"/>
                </a:rPr>
                <a:t>Per-core </a:t>
              </a:r>
              <a:br>
                <a:rPr lang="en-US" sz="2000" b="1" dirty="0" smtClean="0">
                  <a:latin typeface="Calibri" panose="020F0502020204030204" pitchFamily="34" charset="0"/>
                </a:rPr>
              </a:br>
              <a:r>
                <a:rPr lang="en-US" sz="2000" b="1" dirty="0" smtClean="0">
                  <a:latin typeface="Calibri" panose="020F0502020204030204" pitchFamily="34" charset="0"/>
                </a:rPr>
                <a:t>NIC queue</a:t>
              </a:r>
              <a:endParaRPr lang="en-US" sz="2000" b="1" dirty="0">
                <a:latin typeface="Calibri" panose="020F0502020204030204" pitchFamily="34" charset="0"/>
              </a:endParaRPr>
            </a:p>
          </p:txBody>
        </p:sp>
      </p:grpSp>
      <p:grpSp>
        <p:nvGrpSpPr>
          <p:cNvPr id="96" name="Group 95"/>
          <p:cNvGrpSpPr/>
          <p:nvPr/>
        </p:nvGrpSpPr>
        <p:grpSpPr>
          <a:xfrm>
            <a:off x="3942833" y="734132"/>
            <a:ext cx="2374201" cy="2933008"/>
            <a:chOff x="885964" y="734132"/>
            <a:chExt cx="2374201" cy="2933008"/>
          </a:xfrm>
        </p:grpSpPr>
        <p:grpSp>
          <p:nvGrpSpPr>
            <p:cNvPr id="97" name="Group 96"/>
            <p:cNvGrpSpPr/>
            <p:nvPr/>
          </p:nvGrpSpPr>
          <p:grpSpPr>
            <a:xfrm>
              <a:off x="885964" y="734132"/>
              <a:ext cx="2374200" cy="1442798"/>
              <a:chOff x="2421917" y="905955"/>
              <a:chExt cx="4247322" cy="3652747"/>
            </a:xfrm>
          </p:grpSpPr>
          <p:sp>
            <p:nvSpPr>
              <p:cNvPr id="101" name="Rectangle 100"/>
              <p:cNvSpPr/>
              <p:nvPr/>
            </p:nvSpPr>
            <p:spPr>
              <a:xfrm>
                <a:off x="2421917" y="905955"/>
                <a:ext cx="4247322" cy="3652747"/>
              </a:xfrm>
              <a:prstGeom prst="rect">
                <a:avLst/>
              </a:prstGeom>
              <a:solidFill>
                <a:schemeClr val="bg2">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2" name="Rectangle 101"/>
              <p:cNvSpPr/>
              <p:nvPr/>
            </p:nvSpPr>
            <p:spPr>
              <a:xfrm>
                <a:off x="3542006" y="1972529"/>
                <a:ext cx="2845752" cy="543952"/>
              </a:xfrm>
              <a:prstGeom prst="rect">
                <a:avLst/>
              </a:prstGeom>
              <a:solidFill>
                <a:schemeClr val="accent4">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2769246" y="1972531"/>
                <a:ext cx="724170" cy="2459701"/>
              </a:xfrm>
              <a:prstGeom prst="rect">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2769246" y="1169526"/>
                <a:ext cx="3618512" cy="734777"/>
              </a:xfrm>
              <a:prstGeom prst="rect">
                <a:avLst/>
              </a:prstGeom>
              <a:solidFill>
                <a:srgbClr val="66CC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5" name="Group 104"/>
              <p:cNvGrpSpPr/>
              <p:nvPr/>
            </p:nvGrpSpPr>
            <p:grpSpPr>
              <a:xfrm>
                <a:off x="3542006" y="2584714"/>
                <a:ext cx="2845746" cy="1847525"/>
                <a:chOff x="2769246" y="2584706"/>
                <a:chExt cx="3618512" cy="1847525"/>
              </a:xfrm>
            </p:grpSpPr>
            <p:sp>
              <p:nvSpPr>
                <p:cNvPr id="106" name="Rectangle 105"/>
                <p:cNvSpPr/>
                <p:nvPr/>
              </p:nvSpPr>
              <p:spPr>
                <a:xfrm>
                  <a:off x="2769246" y="2584706"/>
                  <a:ext cx="3618512" cy="1847525"/>
                </a:xfrm>
                <a:prstGeom prst="rect">
                  <a:avLst/>
                </a:prstGeom>
                <a:solidFill>
                  <a:srgbClr val="FFCC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7" name="Rounded Rectangle 106"/>
                <p:cNvSpPr/>
                <p:nvPr/>
              </p:nvSpPr>
              <p:spPr>
                <a:xfrm>
                  <a:off x="2868348" y="2800383"/>
                  <a:ext cx="564058" cy="338435"/>
                </a:xfrm>
                <a:prstGeom prst="roundRect">
                  <a:avLst>
                    <a:gd name="adj" fmla="val 10000"/>
                  </a:avLst>
                </a:prstGeom>
                <a:ln>
                  <a:solidFill>
                    <a:schemeClr val="tx1"/>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a:lstStyle/>
                <a:p>
                  <a:endParaRPr lang="en-US"/>
                </a:p>
              </p:txBody>
            </p:sp>
            <p:grpSp>
              <p:nvGrpSpPr>
                <p:cNvPr id="108" name="Group 107"/>
                <p:cNvGrpSpPr/>
                <p:nvPr/>
              </p:nvGrpSpPr>
              <p:grpSpPr>
                <a:xfrm>
                  <a:off x="3470669" y="2900582"/>
                  <a:ext cx="81117" cy="139886"/>
                  <a:chOff x="1992863" y="2402019"/>
                  <a:chExt cx="81117" cy="139886"/>
                </a:xfrm>
                <a:solidFill>
                  <a:schemeClr val="tx1"/>
                </a:solidFill>
              </p:grpSpPr>
              <p:sp>
                <p:nvSpPr>
                  <p:cNvPr id="126" name="Right Arrow 125"/>
                  <p:cNvSpPr/>
                  <p:nvPr/>
                </p:nvSpPr>
                <p:spPr>
                  <a:xfrm rot="8810">
                    <a:off x="1992863" y="2402019"/>
                    <a:ext cx="81117" cy="139886"/>
                  </a:xfrm>
                  <a:prstGeom prst="rightArrow">
                    <a:avLst>
                      <a:gd name="adj1" fmla="val 60000"/>
                      <a:gd name="adj2" fmla="val 50000"/>
                    </a:avLst>
                  </a:prstGeom>
                  <a:grpFill/>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127" name="Right Arrow 6"/>
                  <p:cNvSpPr/>
                  <p:nvPr/>
                </p:nvSpPr>
                <p:spPr>
                  <a:xfrm rot="8810">
                    <a:off x="1992863" y="2429965"/>
                    <a:ext cx="56782" cy="83932"/>
                  </a:xfrm>
                  <a:prstGeom prst="rect">
                    <a:avLst/>
                  </a:prstGeom>
                  <a:grpFill/>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109" name="Rounded Rectangle 108"/>
                <p:cNvSpPr/>
                <p:nvPr/>
              </p:nvSpPr>
              <p:spPr>
                <a:xfrm>
                  <a:off x="3585458" y="2802221"/>
                  <a:ext cx="564058" cy="338435"/>
                </a:xfrm>
                <a:prstGeom prst="roundRect">
                  <a:avLst>
                    <a:gd name="adj" fmla="val 10000"/>
                  </a:avLst>
                </a:prstGeom>
                <a:ln>
                  <a:solidFill>
                    <a:schemeClr val="tx1"/>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a:lstStyle/>
                <a:p>
                  <a:endParaRPr lang="en-US"/>
                </a:p>
              </p:txBody>
            </p:sp>
            <p:grpSp>
              <p:nvGrpSpPr>
                <p:cNvPr id="110" name="Group 109"/>
                <p:cNvGrpSpPr/>
                <p:nvPr/>
              </p:nvGrpSpPr>
              <p:grpSpPr>
                <a:xfrm>
                  <a:off x="4184051" y="2901495"/>
                  <a:ext cx="73213" cy="139886"/>
                  <a:chOff x="2706245" y="2402932"/>
                  <a:chExt cx="73213" cy="139886"/>
                </a:xfrm>
                <a:solidFill>
                  <a:schemeClr val="tx1"/>
                </a:solidFill>
              </p:grpSpPr>
              <p:sp>
                <p:nvSpPr>
                  <p:cNvPr id="124" name="Right Arrow 123"/>
                  <p:cNvSpPr/>
                  <p:nvPr/>
                </p:nvSpPr>
                <p:spPr>
                  <a:xfrm>
                    <a:off x="2706245" y="2402932"/>
                    <a:ext cx="73213" cy="139886"/>
                  </a:xfrm>
                  <a:prstGeom prst="rightArrow">
                    <a:avLst>
                      <a:gd name="adj1" fmla="val 60000"/>
                      <a:gd name="adj2" fmla="val 50000"/>
                    </a:avLst>
                  </a:prstGeom>
                  <a:grpFill/>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125" name="Right Arrow 10"/>
                  <p:cNvSpPr/>
                  <p:nvPr/>
                </p:nvSpPr>
                <p:spPr>
                  <a:xfrm>
                    <a:off x="2706245" y="2430909"/>
                    <a:ext cx="51249" cy="83932"/>
                  </a:xfrm>
                  <a:prstGeom prst="rect">
                    <a:avLst/>
                  </a:prstGeom>
                  <a:grpFill/>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111" name="Rounded Rectangle 110"/>
                <p:cNvSpPr/>
                <p:nvPr/>
              </p:nvSpPr>
              <p:spPr>
                <a:xfrm>
                  <a:off x="4287654" y="2802221"/>
                  <a:ext cx="564058" cy="338435"/>
                </a:xfrm>
                <a:prstGeom prst="roundRect">
                  <a:avLst>
                    <a:gd name="adj" fmla="val 10000"/>
                  </a:avLst>
                </a:prstGeom>
                <a:ln>
                  <a:solidFill>
                    <a:schemeClr val="tx1"/>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a:lstStyle/>
                <a:p>
                  <a:endParaRPr lang="en-US"/>
                </a:p>
              </p:txBody>
            </p:sp>
            <p:grpSp>
              <p:nvGrpSpPr>
                <p:cNvPr id="112" name="Group 111"/>
                <p:cNvGrpSpPr/>
                <p:nvPr/>
              </p:nvGrpSpPr>
              <p:grpSpPr>
                <a:xfrm>
                  <a:off x="4885109" y="2900888"/>
                  <a:ext cx="70800" cy="139886"/>
                  <a:chOff x="3407303" y="2402325"/>
                  <a:chExt cx="70800" cy="139886"/>
                </a:xfrm>
                <a:solidFill>
                  <a:schemeClr val="tx1"/>
                </a:solidFill>
              </p:grpSpPr>
              <p:sp>
                <p:nvSpPr>
                  <p:cNvPr id="122" name="Right Arrow 121"/>
                  <p:cNvSpPr/>
                  <p:nvPr/>
                </p:nvSpPr>
                <p:spPr>
                  <a:xfrm rot="21594046">
                    <a:off x="3407303" y="2402325"/>
                    <a:ext cx="70800" cy="139886"/>
                  </a:xfrm>
                  <a:prstGeom prst="rightArrow">
                    <a:avLst>
                      <a:gd name="adj1" fmla="val 60000"/>
                      <a:gd name="adj2" fmla="val 50000"/>
                    </a:avLst>
                  </a:prstGeom>
                  <a:grpFill/>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123" name="Right Arrow 14"/>
                  <p:cNvSpPr/>
                  <p:nvPr/>
                </p:nvSpPr>
                <p:spPr>
                  <a:xfrm rot="21594046">
                    <a:off x="3407303" y="2430320"/>
                    <a:ext cx="49560" cy="83932"/>
                  </a:xfrm>
                  <a:prstGeom prst="rect">
                    <a:avLst/>
                  </a:prstGeom>
                  <a:grpFill/>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113" name="Rounded Rectangle 112"/>
                <p:cNvSpPr/>
                <p:nvPr/>
              </p:nvSpPr>
              <p:spPr>
                <a:xfrm>
                  <a:off x="4985299" y="2801013"/>
                  <a:ext cx="564058" cy="338435"/>
                </a:xfrm>
                <a:prstGeom prst="roundRect">
                  <a:avLst>
                    <a:gd name="adj" fmla="val 10000"/>
                  </a:avLst>
                </a:prstGeom>
                <a:ln>
                  <a:solidFill>
                    <a:schemeClr val="tx1"/>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a:lstStyle/>
                <a:p>
                  <a:endParaRPr lang="en-US"/>
                </a:p>
              </p:txBody>
            </p:sp>
            <p:grpSp>
              <p:nvGrpSpPr>
                <p:cNvPr id="114" name="Group 113"/>
                <p:cNvGrpSpPr/>
                <p:nvPr/>
              </p:nvGrpSpPr>
              <p:grpSpPr>
                <a:xfrm>
                  <a:off x="5589187" y="2896383"/>
                  <a:ext cx="84449" cy="139886"/>
                  <a:chOff x="4111381" y="2397820"/>
                  <a:chExt cx="84449" cy="139886"/>
                </a:xfrm>
                <a:solidFill>
                  <a:schemeClr val="tx1"/>
                </a:solidFill>
              </p:grpSpPr>
              <p:sp>
                <p:nvSpPr>
                  <p:cNvPr id="120" name="Right Arrow 119"/>
                  <p:cNvSpPr/>
                  <p:nvPr/>
                </p:nvSpPr>
                <p:spPr>
                  <a:xfrm rot="21563138">
                    <a:off x="4111381" y="2397820"/>
                    <a:ext cx="84449" cy="139886"/>
                  </a:xfrm>
                  <a:prstGeom prst="rightArrow">
                    <a:avLst>
                      <a:gd name="adj1" fmla="val 60000"/>
                      <a:gd name="adj2" fmla="val 50000"/>
                    </a:avLst>
                  </a:prstGeom>
                  <a:grpFill/>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121" name="Right Arrow 18"/>
                  <p:cNvSpPr/>
                  <p:nvPr/>
                </p:nvSpPr>
                <p:spPr>
                  <a:xfrm rot="21563138">
                    <a:off x="4111382" y="2425933"/>
                    <a:ext cx="59114" cy="83932"/>
                  </a:xfrm>
                  <a:prstGeom prst="rect">
                    <a:avLst/>
                  </a:prstGeom>
                  <a:grpFill/>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115" name="Rounded Rectangle 114"/>
                <p:cNvSpPr/>
                <p:nvPr/>
              </p:nvSpPr>
              <p:spPr>
                <a:xfrm>
                  <a:off x="5708687" y="2793256"/>
                  <a:ext cx="564058" cy="338435"/>
                </a:xfrm>
                <a:prstGeom prst="roundRect">
                  <a:avLst>
                    <a:gd name="adj" fmla="val 10000"/>
                  </a:avLst>
                </a:prstGeom>
                <a:ln>
                  <a:solidFill>
                    <a:schemeClr val="tx1"/>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a:lstStyle/>
                <a:p>
                  <a:endParaRPr lang="en-US"/>
                </a:p>
              </p:txBody>
            </p:sp>
            <p:sp>
              <p:nvSpPr>
                <p:cNvPr id="116" name="Oval 115"/>
                <p:cNvSpPr/>
                <p:nvPr/>
              </p:nvSpPr>
              <p:spPr>
                <a:xfrm>
                  <a:off x="3088683" y="3886950"/>
                  <a:ext cx="2918733" cy="432987"/>
                </a:xfrm>
                <a:prstGeom prst="ellipse">
                  <a:avLst/>
                </a:prstGeom>
                <a:solidFill>
                  <a:schemeClr val="bg1"/>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7" name="Picture 116"/>
                <p:cNvPicPr>
                  <a:picLocks noChangeAspect="1"/>
                </p:cNvPicPr>
                <p:nvPr/>
              </p:nvPicPr>
              <p:blipFill>
                <a:blip r:embed="rId3"/>
                <a:stretch>
                  <a:fillRect/>
                </a:stretch>
              </p:blipFill>
              <p:spPr>
                <a:xfrm>
                  <a:off x="4500092" y="3967625"/>
                  <a:ext cx="156820" cy="271636"/>
                </a:xfrm>
                <a:prstGeom prst="rect">
                  <a:avLst/>
                </a:prstGeom>
              </p:spPr>
            </p:pic>
            <p:sp>
              <p:nvSpPr>
                <p:cNvPr id="118" name="Arc 117"/>
                <p:cNvSpPr/>
                <p:nvPr/>
              </p:nvSpPr>
              <p:spPr>
                <a:xfrm>
                  <a:off x="4313364" y="3184710"/>
                  <a:ext cx="699254" cy="665221"/>
                </a:xfrm>
                <a:prstGeom prst="arc">
                  <a:avLst>
                    <a:gd name="adj1" fmla="val 16200000"/>
                    <a:gd name="adj2" fmla="val 5838151"/>
                  </a:avLst>
                </a:prstGeom>
                <a:ln>
                  <a:solidFill>
                    <a:schemeClr val="tx2"/>
                  </a:solidFill>
                  <a:headEnd w="lg" len="lg"/>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9" name="Arc 118"/>
                <p:cNvSpPr/>
                <p:nvPr/>
              </p:nvSpPr>
              <p:spPr>
                <a:xfrm rot="10800000">
                  <a:off x="4213642" y="3184710"/>
                  <a:ext cx="699254" cy="665221"/>
                </a:xfrm>
                <a:prstGeom prst="arc">
                  <a:avLst>
                    <a:gd name="adj1" fmla="val 16200000"/>
                    <a:gd name="adj2" fmla="val 5838151"/>
                  </a:avLst>
                </a:prstGeom>
                <a:ln>
                  <a:solidFill>
                    <a:schemeClr val="tx2"/>
                  </a:solidFill>
                  <a:headEnd w="lg" len="lg"/>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sp>
          <p:nvSpPr>
            <p:cNvPr id="98" name="직사각형 32"/>
            <p:cNvSpPr/>
            <p:nvPr/>
          </p:nvSpPr>
          <p:spPr>
            <a:xfrm>
              <a:off x="885964" y="2178738"/>
              <a:ext cx="2374200" cy="480083"/>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err="1" smtClean="0">
                  <a:latin typeface="Calibri" panose="020F0502020204030204" pitchFamily="34" charset="0"/>
                  <a:cs typeface="Arial" panose="020B0604020202020204" pitchFamily="34" charset="0"/>
                </a:rPr>
                <a:t>mTCP</a:t>
              </a:r>
              <a:r>
                <a:rPr lang="en-US" altLang="ko-KR" sz="2000" dirty="0">
                  <a:latin typeface="Calibri" panose="020F0502020204030204" pitchFamily="34" charset="0"/>
                  <a:cs typeface="Arial" panose="020B0604020202020204" pitchFamily="34" charset="0"/>
                </a:rPr>
                <a:t> </a:t>
              </a:r>
              <a:r>
                <a:rPr lang="en-US" altLang="ko-KR" sz="2000" dirty="0" smtClean="0">
                  <a:latin typeface="Calibri" panose="020F0502020204030204" pitchFamily="34" charset="0"/>
                  <a:cs typeface="Arial" panose="020B0604020202020204" pitchFamily="34" charset="0"/>
                </a:rPr>
                <a:t>thread 1</a:t>
              </a:r>
              <a:endParaRPr lang="ko-KR" altLang="en-US" sz="2000" dirty="0">
                <a:latin typeface="Calibri" panose="020F0502020204030204" pitchFamily="34" charset="0"/>
                <a:cs typeface="Arial" panose="020B0604020202020204" pitchFamily="34" charset="0"/>
              </a:endParaRPr>
            </a:p>
          </p:txBody>
        </p:sp>
        <p:sp>
          <p:nvSpPr>
            <p:cNvPr id="99" name="직사각형 28"/>
            <p:cNvSpPr/>
            <p:nvPr/>
          </p:nvSpPr>
          <p:spPr>
            <a:xfrm>
              <a:off x="885965" y="2655654"/>
              <a:ext cx="2374200" cy="38416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Calibri" panose="020F0502020204030204" pitchFamily="34" charset="0"/>
                  <a:cs typeface="Arial" panose="020B0604020202020204" pitchFamily="34" charset="0"/>
                </a:rPr>
                <a:t>User-level DPDK I/O</a:t>
              </a:r>
              <a:endParaRPr lang="ko-KR" altLang="en-US" sz="2000" dirty="0">
                <a:latin typeface="Calibri" panose="020F0502020204030204" pitchFamily="34" charset="0"/>
                <a:cs typeface="Arial" panose="020B0604020202020204" pitchFamily="34" charset="0"/>
              </a:endParaRPr>
            </a:p>
          </p:txBody>
        </p:sp>
        <p:sp>
          <p:nvSpPr>
            <p:cNvPr id="100" name="직사각형 4"/>
            <p:cNvSpPr/>
            <p:nvPr/>
          </p:nvSpPr>
          <p:spPr>
            <a:xfrm flipV="1">
              <a:off x="885965" y="3565328"/>
              <a:ext cx="2374200" cy="101812"/>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latin typeface="Calibri" panose="020F0502020204030204" pitchFamily="34" charset="0"/>
                <a:cs typeface="Arial" panose="020B0604020202020204" pitchFamily="34" charset="0"/>
              </a:endParaRPr>
            </a:p>
          </p:txBody>
        </p:sp>
      </p:grpSp>
      <p:sp>
        <p:nvSpPr>
          <p:cNvPr id="128" name="TextBox 127"/>
          <p:cNvSpPr txBox="1"/>
          <p:nvPr/>
        </p:nvSpPr>
        <p:spPr>
          <a:xfrm>
            <a:off x="814084" y="3560566"/>
            <a:ext cx="900752" cy="400110"/>
          </a:xfrm>
          <a:prstGeom prst="rect">
            <a:avLst/>
          </a:prstGeom>
          <a:noFill/>
        </p:spPr>
        <p:txBody>
          <a:bodyPr wrap="square" rtlCol="0">
            <a:spAutoFit/>
          </a:bodyPr>
          <a:lstStyle/>
          <a:p>
            <a:r>
              <a:rPr lang="en-US" sz="2000" dirty="0" smtClean="0">
                <a:latin typeface="Calibri" panose="020F0502020204030204" pitchFamily="34" charset="0"/>
              </a:rPr>
              <a:t>Core 0</a:t>
            </a:r>
            <a:endParaRPr lang="en-US" sz="2000" dirty="0">
              <a:latin typeface="Calibri" panose="020F0502020204030204" pitchFamily="34" charset="0"/>
            </a:endParaRPr>
          </a:p>
        </p:txBody>
      </p:sp>
      <p:sp>
        <p:nvSpPr>
          <p:cNvPr id="129" name="TextBox 128"/>
          <p:cNvSpPr txBox="1"/>
          <p:nvPr/>
        </p:nvSpPr>
        <p:spPr>
          <a:xfrm>
            <a:off x="3889011" y="3560566"/>
            <a:ext cx="900752" cy="400110"/>
          </a:xfrm>
          <a:prstGeom prst="rect">
            <a:avLst/>
          </a:prstGeom>
          <a:noFill/>
        </p:spPr>
        <p:txBody>
          <a:bodyPr wrap="square" rtlCol="0">
            <a:spAutoFit/>
          </a:bodyPr>
          <a:lstStyle/>
          <a:p>
            <a:r>
              <a:rPr lang="en-US" sz="2000" dirty="0" smtClean="0">
                <a:latin typeface="Calibri" panose="020F0502020204030204" pitchFamily="34" charset="0"/>
              </a:rPr>
              <a:t>Core 1</a:t>
            </a:r>
            <a:endParaRPr lang="en-US" sz="2000" dirty="0">
              <a:latin typeface="Calibri" panose="020F0502020204030204" pitchFamily="34" charset="0"/>
            </a:endParaRPr>
          </a:p>
        </p:txBody>
      </p:sp>
      <p:grpSp>
        <p:nvGrpSpPr>
          <p:cNvPr id="130" name="Group 129"/>
          <p:cNvGrpSpPr/>
          <p:nvPr/>
        </p:nvGrpSpPr>
        <p:grpSpPr>
          <a:xfrm>
            <a:off x="292551" y="1245714"/>
            <a:ext cx="8851288" cy="1201738"/>
            <a:chOff x="1033156" y="2434858"/>
            <a:chExt cx="8851288" cy="1201738"/>
          </a:xfrm>
        </p:grpSpPr>
        <p:grpSp>
          <p:nvGrpSpPr>
            <p:cNvPr id="131" name="그룹 65"/>
            <p:cNvGrpSpPr/>
            <p:nvPr/>
          </p:nvGrpSpPr>
          <p:grpSpPr>
            <a:xfrm>
              <a:off x="1033156" y="2439734"/>
              <a:ext cx="523553" cy="854360"/>
              <a:chOff x="3116853" y="4918199"/>
              <a:chExt cx="523553" cy="854360"/>
            </a:xfrm>
          </p:grpSpPr>
          <p:sp>
            <p:nvSpPr>
              <p:cNvPr id="139" name="오른쪽 대괄호 66"/>
              <p:cNvSpPr/>
              <p:nvPr/>
            </p:nvSpPr>
            <p:spPr>
              <a:xfrm rot="5400000">
                <a:off x="2951450" y="5083602"/>
                <a:ext cx="854360" cy="523553"/>
              </a:xfrm>
              <a:prstGeom prst="rightBracket">
                <a:avLst>
                  <a:gd name="adj" fmla="val 0"/>
                </a:avLst>
              </a:prstGeom>
              <a:solidFill>
                <a:srgbClr val="92D050"/>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40" name="직사각형 67"/>
              <p:cNvSpPr/>
              <p:nvPr/>
            </p:nvSpPr>
            <p:spPr>
              <a:xfrm rot="5400000">
                <a:off x="3229244" y="5432583"/>
                <a:ext cx="276016" cy="31592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smtClean="0"/>
              </a:p>
            </p:txBody>
          </p:sp>
          <p:sp>
            <p:nvSpPr>
              <p:cNvPr id="141" name="직사각형 69"/>
              <p:cNvSpPr/>
              <p:nvPr/>
            </p:nvSpPr>
            <p:spPr>
              <a:xfrm rot="5400000">
                <a:off x="3229244" y="5109431"/>
                <a:ext cx="276016" cy="3159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smtClean="0"/>
              </a:p>
            </p:txBody>
          </p:sp>
        </p:grpSp>
        <p:grpSp>
          <p:nvGrpSpPr>
            <p:cNvPr id="132" name="그룹 71"/>
            <p:cNvGrpSpPr/>
            <p:nvPr/>
          </p:nvGrpSpPr>
          <p:grpSpPr>
            <a:xfrm>
              <a:off x="7362202" y="2434858"/>
              <a:ext cx="523553" cy="854360"/>
              <a:chOff x="3928761" y="4855594"/>
              <a:chExt cx="523553" cy="854360"/>
            </a:xfrm>
          </p:grpSpPr>
          <p:sp>
            <p:nvSpPr>
              <p:cNvPr id="136" name="오른쪽 대괄호 72"/>
              <p:cNvSpPr/>
              <p:nvPr/>
            </p:nvSpPr>
            <p:spPr>
              <a:xfrm rot="5400000">
                <a:off x="3763358" y="5020997"/>
                <a:ext cx="854360" cy="523553"/>
              </a:xfrm>
              <a:prstGeom prst="rightBracket">
                <a:avLst>
                  <a:gd name="adj" fmla="val 0"/>
                </a:avLst>
              </a:prstGeom>
              <a:solidFill>
                <a:srgbClr val="92D050"/>
              </a:solidFill>
              <a:ln w="285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37" name="직사각형 73"/>
              <p:cNvSpPr/>
              <p:nvPr/>
            </p:nvSpPr>
            <p:spPr>
              <a:xfrm rot="5400000">
                <a:off x="4041152" y="5369978"/>
                <a:ext cx="276016" cy="31592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smtClean="0"/>
              </a:p>
            </p:txBody>
          </p:sp>
          <p:sp>
            <p:nvSpPr>
              <p:cNvPr id="138" name="직사각형 74"/>
              <p:cNvSpPr/>
              <p:nvPr/>
            </p:nvSpPr>
            <p:spPr>
              <a:xfrm rot="5400000">
                <a:off x="4041152" y="5046826"/>
                <a:ext cx="276016" cy="31592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smtClean="0"/>
              </a:p>
            </p:txBody>
          </p:sp>
        </p:grpSp>
        <p:sp>
          <p:nvSpPr>
            <p:cNvPr id="133" name="TextBox 132"/>
            <p:cNvSpPr txBox="1"/>
            <p:nvPr/>
          </p:nvSpPr>
          <p:spPr>
            <a:xfrm>
              <a:off x="8006688" y="2519899"/>
              <a:ext cx="1877756" cy="707886"/>
            </a:xfrm>
            <a:prstGeom prst="rect">
              <a:avLst/>
            </a:prstGeom>
            <a:noFill/>
          </p:spPr>
          <p:txBody>
            <a:bodyPr wrap="square" rtlCol="0">
              <a:spAutoFit/>
            </a:bodyPr>
            <a:lstStyle/>
            <a:p>
              <a:r>
                <a:rPr lang="en-US" sz="2000" b="1" dirty="0" smtClean="0">
                  <a:latin typeface="Calibri" panose="020F0502020204030204" pitchFamily="34" charset="0"/>
                </a:rPr>
                <a:t>Per-core </a:t>
              </a:r>
              <a:br>
                <a:rPr lang="en-US" sz="2000" b="1" dirty="0" smtClean="0">
                  <a:latin typeface="Calibri" panose="020F0502020204030204" pitchFamily="34" charset="0"/>
                </a:rPr>
              </a:br>
              <a:r>
                <a:rPr lang="en-US" sz="2000" b="1" dirty="0" smtClean="0">
                  <a:latin typeface="Calibri" panose="020F0502020204030204" pitchFamily="34" charset="0"/>
                </a:rPr>
                <a:t>listening queue</a:t>
              </a:r>
              <a:endParaRPr lang="en-US" sz="2000" b="1" dirty="0">
                <a:latin typeface="Calibri" panose="020F0502020204030204" pitchFamily="34" charset="0"/>
              </a:endParaRPr>
            </a:p>
          </p:txBody>
        </p:sp>
        <p:cxnSp>
          <p:nvCxnSpPr>
            <p:cNvPr id="135" name="직선 화살표 연결선 41"/>
            <p:cNvCxnSpPr>
              <a:stCxn id="136" idx="2"/>
            </p:cNvCxnSpPr>
            <p:nvPr/>
          </p:nvCxnSpPr>
          <p:spPr>
            <a:xfrm rot="16200000" flipH="1" flipV="1">
              <a:off x="7065637" y="3078255"/>
              <a:ext cx="347379" cy="769304"/>
            </a:xfrm>
            <a:prstGeom prst="curvedConnector4">
              <a:avLst>
                <a:gd name="adj1" fmla="val 149331"/>
                <a:gd name="adj2" fmla="val 77764"/>
              </a:avLst>
            </a:prstGeom>
            <a:ln w="28575" cmpd="sng">
              <a:solidFill>
                <a:srgbClr val="C0000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43" name="그룹 90"/>
          <p:cNvGrpSpPr/>
          <p:nvPr/>
        </p:nvGrpSpPr>
        <p:grpSpPr>
          <a:xfrm>
            <a:off x="1228099" y="838240"/>
            <a:ext cx="4741595" cy="3814916"/>
            <a:chOff x="828069" y="971538"/>
            <a:chExt cx="4741595" cy="4775866"/>
          </a:xfrm>
        </p:grpSpPr>
        <p:cxnSp>
          <p:nvCxnSpPr>
            <p:cNvPr id="144" name="직선 화살표 연결선 79"/>
            <p:cNvCxnSpPr/>
            <p:nvPr/>
          </p:nvCxnSpPr>
          <p:spPr>
            <a:xfrm flipH="1" flipV="1">
              <a:off x="828069" y="971538"/>
              <a:ext cx="27644" cy="4775866"/>
            </a:xfrm>
            <a:prstGeom prst="straightConnector1">
              <a:avLst/>
            </a:prstGeom>
            <a:ln>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45" name="직선 화살표 연결선 87"/>
            <p:cNvCxnSpPr/>
            <p:nvPr/>
          </p:nvCxnSpPr>
          <p:spPr>
            <a:xfrm flipH="1" flipV="1">
              <a:off x="1252478" y="971538"/>
              <a:ext cx="6491" cy="4775866"/>
            </a:xfrm>
            <a:prstGeom prst="straightConnector1">
              <a:avLst/>
            </a:prstGeom>
            <a:ln>
              <a:headEnd type="triangle"/>
              <a:tailEnd type="non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46" name="직선 화살표 연결선 88"/>
            <p:cNvCxnSpPr/>
            <p:nvPr/>
          </p:nvCxnSpPr>
          <p:spPr>
            <a:xfrm flipH="1" flipV="1">
              <a:off x="5155130" y="971538"/>
              <a:ext cx="11278" cy="4696978"/>
            </a:xfrm>
            <a:prstGeom prst="straightConnector1">
              <a:avLst/>
            </a:prstGeom>
            <a:ln>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47" name="직선 화살표 연결선 89"/>
            <p:cNvCxnSpPr/>
            <p:nvPr/>
          </p:nvCxnSpPr>
          <p:spPr>
            <a:xfrm flipH="1" flipV="1">
              <a:off x="5540233" y="971538"/>
              <a:ext cx="29431" cy="4696978"/>
            </a:xfrm>
            <a:prstGeom prst="straightConnector1">
              <a:avLst/>
            </a:prstGeom>
            <a:ln>
              <a:headEnd type="triangle"/>
              <a:tailEnd type="non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cxnSp>
        <p:nvCxnSpPr>
          <p:cNvPr id="148" name="직선 연결선 13"/>
          <p:cNvCxnSpPr/>
          <p:nvPr/>
        </p:nvCxnSpPr>
        <p:spPr>
          <a:xfrm>
            <a:off x="603954" y="3074432"/>
            <a:ext cx="6268042" cy="12330"/>
          </a:xfrm>
          <a:prstGeom prst="line">
            <a:avLst/>
          </a:prstGeom>
          <a:ln w="28575"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6280850" y="3091414"/>
            <a:ext cx="1530471" cy="400110"/>
          </a:xfrm>
          <a:prstGeom prst="rect">
            <a:avLst/>
          </a:prstGeom>
          <a:noFill/>
        </p:spPr>
        <p:txBody>
          <a:bodyPr wrap="square" rtlCol="0">
            <a:spAutoFit/>
          </a:bodyPr>
          <a:lstStyle/>
          <a:p>
            <a:r>
              <a:rPr lang="en-US" sz="2000" dirty="0">
                <a:latin typeface="Calibri" panose="020F0502020204030204" pitchFamily="34" charset="0"/>
              </a:rPr>
              <a:t>H</a:t>
            </a:r>
            <a:r>
              <a:rPr lang="en-US" sz="2000" dirty="0" smtClean="0">
                <a:latin typeface="Calibri" panose="020F0502020204030204" pitchFamily="34" charset="0"/>
              </a:rPr>
              <a:t>/W-level</a:t>
            </a:r>
            <a:endParaRPr lang="en-US" sz="2000" dirty="0">
              <a:latin typeface="Calibri" panose="020F0502020204030204" pitchFamily="34" charset="0"/>
            </a:endParaRPr>
          </a:p>
        </p:txBody>
      </p:sp>
      <p:sp>
        <p:nvSpPr>
          <p:cNvPr id="151" name="TextBox 150"/>
          <p:cNvSpPr txBox="1"/>
          <p:nvPr/>
        </p:nvSpPr>
        <p:spPr>
          <a:xfrm>
            <a:off x="6316710" y="2678710"/>
            <a:ext cx="1749998" cy="400110"/>
          </a:xfrm>
          <a:prstGeom prst="rect">
            <a:avLst/>
          </a:prstGeom>
          <a:noFill/>
        </p:spPr>
        <p:txBody>
          <a:bodyPr wrap="square" rtlCol="0">
            <a:spAutoFit/>
          </a:bodyPr>
          <a:lstStyle/>
          <a:p>
            <a:r>
              <a:rPr lang="en-US" sz="2000" dirty="0" smtClean="0">
                <a:latin typeface="Calibri" panose="020F0502020204030204" pitchFamily="34" charset="0"/>
              </a:rPr>
              <a:t>S/W-level</a:t>
            </a:r>
            <a:endParaRPr lang="en-US" sz="2000" dirty="0">
              <a:latin typeface="Calibri" panose="020F0502020204030204" pitchFamily="34" charset="0"/>
            </a:endParaRPr>
          </a:p>
        </p:txBody>
      </p:sp>
      <p:pic>
        <p:nvPicPr>
          <p:cNvPr id="142" name="Picture 141"/>
          <p:cNvPicPr>
            <a:picLocks noChangeAspect="1"/>
          </p:cNvPicPr>
          <p:nvPr/>
        </p:nvPicPr>
        <p:blipFill>
          <a:blip r:embed="rId3"/>
          <a:stretch>
            <a:fillRect/>
          </a:stretch>
        </p:blipFill>
        <p:spPr>
          <a:xfrm>
            <a:off x="2336278" y="1943464"/>
            <a:ext cx="68940" cy="107294"/>
          </a:xfrm>
          <a:prstGeom prst="rect">
            <a:avLst/>
          </a:prstGeom>
        </p:spPr>
      </p:pic>
      <p:pic>
        <p:nvPicPr>
          <p:cNvPr id="152" name="Picture 151"/>
          <p:cNvPicPr>
            <a:picLocks noChangeAspect="1"/>
          </p:cNvPicPr>
          <p:nvPr/>
        </p:nvPicPr>
        <p:blipFill>
          <a:blip r:embed="rId3"/>
          <a:stretch>
            <a:fillRect/>
          </a:stretch>
        </p:blipFill>
        <p:spPr>
          <a:xfrm>
            <a:off x="2402445" y="1945723"/>
            <a:ext cx="68940" cy="107294"/>
          </a:xfrm>
          <a:prstGeom prst="rect">
            <a:avLst/>
          </a:prstGeom>
        </p:spPr>
      </p:pic>
      <p:pic>
        <p:nvPicPr>
          <p:cNvPr id="153" name="Picture 152"/>
          <p:cNvPicPr>
            <a:picLocks noChangeAspect="1"/>
          </p:cNvPicPr>
          <p:nvPr/>
        </p:nvPicPr>
        <p:blipFill>
          <a:blip r:embed="rId3"/>
          <a:stretch>
            <a:fillRect/>
          </a:stretch>
        </p:blipFill>
        <p:spPr>
          <a:xfrm>
            <a:off x="2465744" y="1945723"/>
            <a:ext cx="68940" cy="107294"/>
          </a:xfrm>
          <a:prstGeom prst="rect">
            <a:avLst/>
          </a:prstGeom>
        </p:spPr>
      </p:pic>
      <p:pic>
        <p:nvPicPr>
          <p:cNvPr id="154" name="Picture 153"/>
          <p:cNvPicPr>
            <a:picLocks noChangeAspect="1"/>
          </p:cNvPicPr>
          <p:nvPr/>
        </p:nvPicPr>
        <p:blipFill>
          <a:blip r:embed="rId3"/>
          <a:stretch>
            <a:fillRect/>
          </a:stretch>
        </p:blipFill>
        <p:spPr>
          <a:xfrm>
            <a:off x="2218437" y="1943099"/>
            <a:ext cx="68940" cy="107294"/>
          </a:xfrm>
          <a:prstGeom prst="rect">
            <a:avLst/>
          </a:prstGeom>
        </p:spPr>
      </p:pic>
      <p:pic>
        <p:nvPicPr>
          <p:cNvPr id="155" name="Picture 154"/>
          <p:cNvPicPr>
            <a:picLocks noChangeAspect="1"/>
          </p:cNvPicPr>
          <p:nvPr/>
        </p:nvPicPr>
        <p:blipFill>
          <a:blip r:embed="rId3"/>
          <a:stretch>
            <a:fillRect/>
          </a:stretch>
        </p:blipFill>
        <p:spPr>
          <a:xfrm>
            <a:off x="2161180" y="1943099"/>
            <a:ext cx="68940" cy="107294"/>
          </a:xfrm>
          <a:prstGeom prst="rect">
            <a:avLst/>
          </a:prstGeom>
        </p:spPr>
      </p:pic>
      <p:pic>
        <p:nvPicPr>
          <p:cNvPr id="271" name="Picture 270"/>
          <p:cNvPicPr>
            <a:picLocks noChangeAspect="1"/>
          </p:cNvPicPr>
          <p:nvPr/>
        </p:nvPicPr>
        <p:blipFill>
          <a:blip r:embed="rId3"/>
          <a:stretch>
            <a:fillRect/>
          </a:stretch>
        </p:blipFill>
        <p:spPr>
          <a:xfrm>
            <a:off x="2114991" y="1944907"/>
            <a:ext cx="63704" cy="107294"/>
          </a:xfrm>
          <a:prstGeom prst="rect">
            <a:avLst/>
          </a:prstGeom>
        </p:spPr>
      </p:pic>
      <p:pic>
        <p:nvPicPr>
          <p:cNvPr id="272" name="Picture 271"/>
          <p:cNvPicPr>
            <a:picLocks noChangeAspect="1"/>
          </p:cNvPicPr>
          <p:nvPr/>
        </p:nvPicPr>
        <p:blipFill>
          <a:blip r:embed="rId3"/>
          <a:stretch>
            <a:fillRect/>
          </a:stretch>
        </p:blipFill>
        <p:spPr>
          <a:xfrm>
            <a:off x="5259384" y="1943099"/>
            <a:ext cx="68940" cy="107294"/>
          </a:xfrm>
          <a:prstGeom prst="rect">
            <a:avLst/>
          </a:prstGeom>
        </p:spPr>
      </p:pic>
      <p:pic>
        <p:nvPicPr>
          <p:cNvPr id="273" name="Picture 272"/>
          <p:cNvPicPr>
            <a:picLocks noChangeAspect="1"/>
          </p:cNvPicPr>
          <p:nvPr/>
        </p:nvPicPr>
        <p:blipFill>
          <a:blip r:embed="rId3"/>
          <a:stretch>
            <a:fillRect/>
          </a:stretch>
        </p:blipFill>
        <p:spPr>
          <a:xfrm>
            <a:off x="5200898" y="1943099"/>
            <a:ext cx="68940" cy="107294"/>
          </a:xfrm>
          <a:prstGeom prst="rect">
            <a:avLst/>
          </a:prstGeom>
        </p:spPr>
      </p:pic>
      <p:pic>
        <p:nvPicPr>
          <p:cNvPr id="274" name="Picture 273"/>
          <p:cNvPicPr>
            <a:picLocks noChangeAspect="1"/>
          </p:cNvPicPr>
          <p:nvPr/>
        </p:nvPicPr>
        <p:blipFill>
          <a:blip r:embed="rId3"/>
          <a:stretch>
            <a:fillRect/>
          </a:stretch>
        </p:blipFill>
        <p:spPr>
          <a:xfrm>
            <a:off x="5404942" y="1943099"/>
            <a:ext cx="68940" cy="107294"/>
          </a:xfrm>
          <a:prstGeom prst="rect">
            <a:avLst/>
          </a:prstGeom>
        </p:spPr>
      </p:pic>
      <p:pic>
        <p:nvPicPr>
          <p:cNvPr id="275" name="Picture 274"/>
          <p:cNvPicPr>
            <a:picLocks noChangeAspect="1"/>
          </p:cNvPicPr>
          <p:nvPr/>
        </p:nvPicPr>
        <p:blipFill>
          <a:blip r:embed="rId3"/>
          <a:stretch>
            <a:fillRect/>
          </a:stretch>
        </p:blipFill>
        <p:spPr>
          <a:xfrm>
            <a:off x="5467362" y="1941308"/>
            <a:ext cx="68940" cy="107294"/>
          </a:xfrm>
          <a:prstGeom prst="rect">
            <a:avLst/>
          </a:prstGeom>
        </p:spPr>
      </p:pic>
      <p:pic>
        <p:nvPicPr>
          <p:cNvPr id="276" name="Picture 275"/>
          <p:cNvPicPr>
            <a:picLocks noChangeAspect="1"/>
          </p:cNvPicPr>
          <p:nvPr/>
        </p:nvPicPr>
        <p:blipFill>
          <a:blip r:embed="rId3"/>
          <a:stretch>
            <a:fillRect/>
          </a:stretch>
        </p:blipFill>
        <p:spPr>
          <a:xfrm>
            <a:off x="5141957" y="1943099"/>
            <a:ext cx="68940" cy="107294"/>
          </a:xfrm>
          <a:prstGeom prst="rect">
            <a:avLst/>
          </a:prstGeom>
        </p:spPr>
      </p:pic>
      <p:pic>
        <p:nvPicPr>
          <p:cNvPr id="277" name="Picture 276"/>
          <p:cNvPicPr>
            <a:picLocks noChangeAspect="1"/>
          </p:cNvPicPr>
          <p:nvPr/>
        </p:nvPicPr>
        <p:blipFill>
          <a:blip r:embed="rId3"/>
          <a:stretch>
            <a:fillRect/>
          </a:stretch>
        </p:blipFill>
        <p:spPr>
          <a:xfrm>
            <a:off x="5088521" y="1941308"/>
            <a:ext cx="68940" cy="107294"/>
          </a:xfrm>
          <a:prstGeom prst="rect">
            <a:avLst/>
          </a:prstGeom>
        </p:spPr>
      </p:pic>
    </p:spTree>
    <p:extLst>
      <p:ext uri="{BB962C8B-B14F-4D97-AF65-F5344CB8AC3E}">
        <p14:creationId xmlns:p14="http://schemas.microsoft.com/office/powerpoint/2010/main" val="402513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telLabs Clear WS Template 2014">
  <a:themeElements>
    <a:clrScheme name="Intel Clear Jan 2014">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AEEF"/>
      </a:hlink>
      <a:folHlink>
        <a:srgbClr val="0071C5"/>
      </a:folHlink>
    </a:clrScheme>
    <a:fontScheme name="IntelClearPPT">
      <a:majorFont>
        <a:latin typeface="Intel Clear Light"/>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cs typeface="Neo Sans Intel"/>
          </a:defRPr>
        </a:defPPr>
      </a:lstStyle>
    </a:txDef>
  </a:objectDefaults>
  <a:extraClrSchemeLst/>
  <a:extLst>
    <a:ext uri="{05A4C25C-085E-4340-85A3-A5531E510DB2}">
      <thm15:themeFamily xmlns:thm15="http://schemas.microsoft.com/office/thememl/2012/main" name="IntelLabs Clear WS Template 2014" id="{8CB10C41-D7C1-4741-8A60-48029AEA97D9}" vid="{CD135A5E-3030-419B-AD16-A72B2BD65B57}"/>
    </a:ext>
  </a:extLst>
</a:theme>
</file>

<file path=ppt/theme/theme2.xml><?xml version="1.0" encoding="utf-8"?>
<a:theme xmlns:a="http://schemas.openxmlformats.org/drawingml/2006/main" name="5_Architecture">
  <a:themeElements>
    <a:clrScheme name="">
      <a:dk1>
        <a:srgbClr val="000000"/>
      </a:dk1>
      <a:lt1>
        <a:srgbClr val="FFFFFF"/>
      </a:lt1>
      <a:dk2>
        <a:srgbClr val="0860A8"/>
      </a:dk2>
      <a:lt2>
        <a:srgbClr val="FDB605"/>
      </a:lt2>
      <a:accent1>
        <a:srgbClr val="009900"/>
      </a:accent1>
      <a:accent2>
        <a:srgbClr val="FF5C00"/>
      </a:accent2>
      <a:accent3>
        <a:srgbClr val="AAB6D1"/>
      </a:accent3>
      <a:accent4>
        <a:srgbClr val="DADADA"/>
      </a:accent4>
      <a:accent5>
        <a:srgbClr val="AACAAA"/>
      </a:accent5>
      <a:accent6>
        <a:srgbClr val="E75300"/>
      </a:accent6>
      <a:hlink>
        <a:srgbClr val="C7015B"/>
      </a:hlink>
      <a:folHlink>
        <a:srgbClr val="567EB9"/>
      </a:folHlink>
    </a:clrScheme>
    <a:fontScheme name="4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52500" rtl="0" eaLnBrk="1" fontAlgn="base" latinLnBrk="0" hangingPunct="1">
          <a:lnSpc>
            <a:spcPct val="100000"/>
          </a:lnSpc>
          <a:spcBef>
            <a:spcPct val="0"/>
          </a:spcBef>
          <a:spcAft>
            <a:spcPct val="0"/>
          </a:spcAft>
          <a:buClrTx/>
          <a:buSzTx/>
          <a:buFontTx/>
          <a:buNone/>
          <a:tabLst/>
          <a:defRPr kumimoji="0" lang="en-US" sz="3100" b="0" i="0" u="none" strike="noStrike" cap="none" normalizeH="0" baseline="0" smtClean="0">
            <a:ln>
              <a:noFill/>
            </a:ln>
            <a:solidFill>
              <a:schemeClr val="tx1"/>
            </a:solidFill>
            <a:effectLst/>
            <a:latin typeface="Neo Sans Intel Medium"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52500" rtl="0" eaLnBrk="1" fontAlgn="base" latinLnBrk="0" hangingPunct="1">
          <a:lnSpc>
            <a:spcPct val="100000"/>
          </a:lnSpc>
          <a:spcBef>
            <a:spcPct val="0"/>
          </a:spcBef>
          <a:spcAft>
            <a:spcPct val="0"/>
          </a:spcAft>
          <a:buClrTx/>
          <a:buSzTx/>
          <a:buFontTx/>
          <a:buNone/>
          <a:tabLst/>
          <a:defRPr kumimoji="0" lang="en-US" sz="3100" b="0" i="0" u="none" strike="noStrike" cap="none" normalizeH="0" baseline="0" smtClean="0">
            <a:ln>
              <a:noFill/>
            </a:ln>
            <a:solidFill>
              <a:schemeClr val="tx1"/>
            </a:solidFill>
            <a:effectLst/>
            <a:latin typeface="Neo Sans Intel Medium" pitchFamily="34" charset="0"/>
            <a:cs typeface="Arial" charset="0"/>
          </a:defRPr>
        </a:defPPr>
      </a:lstStyle>
    </a:lnDef>
  </a:objectDefaults>
  <a:extraClrSchemeLst>
    <a:extraClrScheme>
      <a:clrScheme name="4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4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4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4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4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4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4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4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4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4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4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4199</Words>
  <Application>Microsoft Office PowerPoint</Application>
  <PresentationFormat>On-screen Show (16:9)</PresentationFormat>
  <Paragraphs>759</Paragraphs>
  <Slides>45</Slides>
  <Notes>44</Notes>
  <HiddenSlides>1</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45</vt:i4>
      </vt:variant>
    </vt:vector>
  </HeadingPairs>
  <TitlesOfParts>
    <vt:vector size="63" baseType="lpstr">
      <vt:lpstr>맑은 고딕</vt:lpstr>
      <vt:lpstr>Arial</vt:lpstr>
      <vt:lpstr>Arial Narrow</vt:lpstr>
      <vt:lpstr>Calibri</vt:lpstr>
      <vt:lpstr>Calibri Light</vt:lpstr>
      <vt:lpstr>Cambria</vt:lpstr>
      <vt:lpstr>Courier New</vt:lpstr>
      <vt:lpstr>Intel Clear</vt:lpstr>
      <vt:lpstr>Intel Clear Light</vt:lpstr>
      <vt:lpstr>Lucida Grande</vt:lpstr>
      <vt:lpstr>MS Mincho</vt:lpstr>
      <vt:lpstr>Neo Sans Intel</vt:lpstr>
      <vt:lpstr>Neo Sans Intel Medium</vt:lpstr>
      <vt:lpstr>Times New Roman</vt:lpstr>
      <vt:lpstr>Verdana</vt:lpstr>
      <vt:lpstr>Wingdings</vt:lpstr>
      <vt:lpstr>IntelLabs Clear WS Template 2014</vt:lpstr>
      <vt:lpstr>5_Architecture</vt:lpstr>
      <vt:lpstr>     Intel Labs Workstream          mTCP/DPDK Userspace Network Stack for Application Acceleration (Node.js)  Gate-2: Phase Transition from PoC to Transfer</vt:lpstr>
      <vt:lpstr>RAPID</vt:lpstr>
      <vt:lpstr>Node.js</vt:lpstr>
      <vt:lpstr>Libuv’s Network Subsystem</vt:lpstr>
      <vt:lpstr>Broken CPU Cache Locality</vt:lpstr>
      <vt:lpstr>Lack of Support for Batch Processing</vt:lpstr>
      <vt:lpstr>mTCP Background</vt:lpstr>
      <vt:lpstr>Multicore Scalability</vt:lpstr>
      <vt:lpstr>Overview of node.js/mTCP-DPDK</vt:lpstr>
      <vt:lpstr>Exploiting Batched + Prioritized Event/Packet Processing</vt:lpstr>
      <vt:lpstr>Context Switching?</vt:lpstr>
      <vt:lpstr>Performance Evaluation: File Download</vt:lpstr>
      <vt:lpstr>Performance Evaluation – MongoDB Test</vt:lpstr>
      <vt:lpstr>Summary of Transfer Plan</vt:lpstr>
      <vt:lpstr>IL Gate 2 Checklist: Transition POC  Transfer</vt:lpstr>
      <vt:lpstr>Feedback</vt:lpstr>
      <vt:lpstr>     Intel Labs Workstream     Appendix</vt:lpstr>
      <vt:lpstr>Corporate Compliance Summary for mTCP : Multi CPU Core TCP</vt:lpstr>
      <vt:lpstr>Node.js Runtime Engine (2nd version)</vt:lpstr>
      <vt:lpstr>Node.js (3rd version)</vt:lpstr>
      <vt:lpstr>     Intel Labs Workstream     Why is the kernel networking stack slow?</vt:lpstr>
      <vt:lpstr>Broken CPU Cache Locality</vt:lpstr>
      <vt:lpstr>Lack of Support for Batch Processing</vt:lpstr>
      <vt:lpstr>Shared File Descriptors Increase Contention</vt:lpstr>
      <vt:lpstr>Shared File Descriptors Increase Contention</vt:lpstr>
      <vt:lpstr>     Intel Labs Workstream     Evaluation results (alternative)</vt:lpstr>
      <vt:lpstr>Performance Evaluation - II</vt:lpstr>
      <vt:lpstr>     Intel Labs Workstream     References</vt:lpstr>
      <vt:lpstr>Related Papers</vt:lpstr>
      <vt:lpstr>Other mTCP-based Applications</vt:lpstr>
      <vt:lpstr>mTCP-based Applications</vt:lpstr>
      <vt:lpstr>mTCP API</vt:lpstr>
      <vt:lpstr>mTCP Socket API</vt:lpstr>
      <vt:lpstr>Sample Server Code</vt:lpstr>
      <vt:lpstr>Sample Client Code</vt:lpstr>
      <vt:lpstr>mTCP Socket API</vt:lpstr>
      <vt:lpstr>mTCP CPU-Queue Assignment</vt:lpstr>
      <vt:lpstr>CPU Queue Assignment</vt:lpstr>
      <vt:lpstr>CPU Queue Assignment</vt:lpstr>
      <vt:lpstr>mTCP configuration file (1)</vt:lpstr>
      <vt:lpstr>mTCP configuration file (2)</vt:lpstr>
      <vt:lpstr>mTCP Implementation</vt:lpstr>
      <vt:lpstr>mTCP Implementation</vt:lpstr>
      <vt:lpstr>     Intel Labs Workstream     Follow-up works</vt:lpstr>
      <vt:lpstr>Follow-up projects within Intel</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CTPClassification=CTP_NT</cp:keywords>
  <cp:lastModifiedBy/>
  <cp:revision>1</cp:revision>
  <dcterms:created xsi:type="dcterms:W3CDTF">2014-08-28T18:09:05Z</dcterms:created>
  <dcterms:modified xsi:type="dcterms:W3CDTF">2019-01-18T03:59:06Z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6691d50f-f1f7-47d6-9149-ee85c92c7759</vt:lpwstr>
  </property>
  <property fmtid="{D5CDD505-2E9C-101B-9397-08002B2CF9AE}" pid="3" name="CTPClassification">
    <vt:lpwstr>CTP_NT</vt:lpwstr>
  </property>
  <property fmtid="{D5CDD505-2E9C-101B-9397-08002B2CF9AE}" pid="4" name="CTP_TimeStamp">
    <vt:lpwstr>2018-11-20 22:20:28Z</vt:lpwstr>
  </property>
  <property fmtid="{D5CDD505-2E9C-101B-9397-08002B2CF9AE}" pid="5" name="CTP_BU">
    <vt:lpwstr>NA</vt:lpwstr>
  </property>
  <property fmtid="{D5CDD505-2E9C-101B-9397-08002B2CF9AE}" pid="6" name="CTP_IDSID">
    <vt:lpwstr>NA</vt:lpwstr>
  </property>
  <property fmtid="{D5CDD505-2E9C-101B-9397-08002B2CF9AE}" pid="7" name="CTP_WWID">
    <vt:lpwstr>NA</vt:lpwstr>
  </property>
</Properties>
</file>