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4" r:id="rId5"/>
  </p:sldMasterIdLst>
  <p:notesMasterIdLst>
    <p:notesMasterId r:id="rId16"/>
  </p:notesMasterIdLst>
  <p:sldIdLst>
    <p:sldId id="1170" r:id="rId6"/>
    <p:sldId id="1279" r:id="rId7"/>
    <p:sldId id="1281" r:id="rId8"/>
    <p:sldId id="1280" r:id="rId9"/>
    <p:sldId id="1276" r:id="rId10"/>
    <p:sldId id="1254" r:id="rId11"/>
    <p:sldId id="1255" r:id="rId12"/>
    <p:sldId id="1256" r:id="rId13"/>
    <p:sldId id="1257" r:id="rId14"/>
    <p:sldId id="128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FF9900"/>
    <a:srgbClr val="66FF33"/>
    <a:srgbClr val="FFFF00"/>
    <a:srgbClr val="E7EFE7"/>
    <a:srgbClr val="CBDECB"/>
    <a:srgbClr val="0000FF"/>
    <a:srgbClr val="FFFFFF"/>
    <a:srgbClr val="E7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8" autoAdjust="0"/>
    <p:restoredTop sz="99429" autoAdjust="0"/>
  </p:normalViewPr>
  <p:slideViewPr>
    <p:cSldViewPr snapToGrid="0">
      <p:cViewPr varScale="1">
        <p:scale>
          <a:sx n="79" d="100"/>
          <a:sy n="79" d="100"/>
        </p:scale>
        <p:origin x="-1590" y="-78"/>
      </p:cViewPr>
      <p:guideLst>
        <p:guide orient="horz" pos="2160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028" y="30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4EEF79-FC8E-4621-BD17-971C11F59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EF20-8461-4BF8-A2A3-6FCD4BE5A71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43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EF20-8461-4BF8-A2A3-6FCD4BE5A71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569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EF20-8461-4BF8-A2A3-6FCD4BE5A71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124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EF20-8461-4BF8-A2A3-6FCD4BE5A7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EF20-8461-4BF8-A2A3-6FCD4BE5A71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039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l_rgb_17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538163"/>
            <a:ext cx="12985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757488"/>
            <a:ext cx="6265863" cy="549275"/>
          </a:xfrm>
        </p:spPr>
        <p:txBody>
          <a:bodyPr anchor="b">
            <a:spAutoFit/>
          </a:bodyPr>
          <a:lstStyle>
            <a:lvl1pPr algn="r">
              <a:defRPr sz="3600">
                <a:solidFill>
                  <a:srgbClr val="0860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4478338"/>
            <a:ext cx="4057650" cy="365125"/>
          </a:xfrm>
        </p:spPr>
        <p:txBody>
          <a:bodyPr wrap="none">
            <a:spAutoFit/>
          </a:bodyPr>
          <a:lstStyle>
            <a:lvl1pPr algn="r">
              <a:defRPr sz="2400">
                <a:solidFill>
                  <a:srgbClr val="0860A8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1D52-DF3D-4609-BA70-8FB229643A6F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8D047-4FC7-44B0-AFB8-7565AED0D475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CAF61-0BB1-4146-9720-DC56E5471B17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FC09D-200F-4FFC-B11A-03A85A9F2AF3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8F5BE-29EE-42A4-9348-617B9D18954E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6883F-7456-4709-8763-50F1C43732A1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1B92-C5FD-4E31-9F5E-1D76DE084301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64A05-356F-467B-B6C0-DDA69CF340D9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2D1E5-B064-4AF4-A440-C2A58BF1E923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0AEC-E410-4842-9032-F9378FCFCA6C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72AF-78A1-43E2-979B-5B8BFF0B2D17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1600"/>
            <a:ext cx="40417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371600"/>
            <a:ext cx="4043362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441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441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1600"/>
            <a:ext cx="82375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287177" name="Rectangle 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Verdana" pitchFamily="34" charset="0"/>
              <a:cs typeface="+mn-cs"/>
            </a:endParaRPr>
          </a:p>
        </p:txBody>
      </p:sp>
      <p:sp>
        <p:nvSpPr>
          <p:cNvPr id="1287178" name="Text Box 10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+mn-cs"/>
              </a:rPr>
              <a:t>Intel Confidential</a:t>
            </a:r>
          </a:p>
        </p:txBody>
      </p:sp>
      <p:sp>
        <p:nvSpPr>
          <p:cNvPr id="1287179" name="Rectangle 11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E2F068C6-7A25-4595-B541-E962C5C15D70}" type="slidenum">
              <a:rPr lang="en-US" sz="9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+mn-cs"/>
            </a:endParaRPr>
          </a:p>
        </p:txBody>
      </p:sp>
      <p:pic>
        <p:nvPicPr>
          <p:cNvPr id="6151" name="Picture 12" descr="intel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black">
          <a:xfrm>
            <a:off x="7996238" y="6115050"/>
            <a:ext cx="989012" cy="71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268" r:id="rId2"/>
    <p:sldLayoutId id="2147484266" r:id="rId3"/>
    <p:sldLayoutId id="2147484265" r:id="rId4"/>
    <p:sldLayoutId id="2147484264" r:id="rId5"/>
    <p:sldLayoutId id="2147484262" r:id="rId6"/>
    <p:sldLayoutId id="2147484261" r:id="rId7"/>
    <p:sldLayoutId id="2147484260" r:id="rId8"/>
    <p:sldLayoutId id="214748425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46063" indent="-244475" algn="l" rtl="0" eaLnBrk="0" fontAlgn="base" hangingPunct="0">
        <a:spcBef>
          <a:spcPct val="40000"/>
        </a:spcBef>
        <a:spcAft>
          <a:spcPct val="0"/>
        </a:spcAft>
        <a:buSzPct val="125000"/>
        <a:buFont typeface="Times" charset="0"/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571500" indent="-3238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3pPr>
      <a:lvl4pPr marL="725488" indent="-1524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136650" indent="-40957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5pPr>
      <a:lvl6pPr marL="15938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0510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5082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9654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9" name="Rectangle 9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rgbClr val="3366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Verdana" pitchFamily="34" charset="0"/>
              <a:cs typeface="+mn-cs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71851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25F6EE10-4263-4A72-9964-7BC2E4932DCD}" type="slidenum">
              <a:rPr lang="en-US" sz="900" b="1">
                <a:solidFill>
                  <a:schemeClr val="bg1"/>
                </a:solidFill>
                <a:latin typeface="Verdana" pitchFamily="34" charset="0"/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chemeClr val="bg1"/>
              </a:solidFill>
              <a:latin typeface="Verdana" pitchFamily="34" charset="0"/>
              <a:cs typeface="+mn-cs"/>
            </a:endParaRPr>
          </a:p>
        </p:txBody>
      </p:sp>
      <p:pic>
        <p:nvPicPr>
          <p:cNvPr id="7175" name="Picture 12" descr="intel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115050"/>
            <a:ext cx="98901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397625" y="6032500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5988" y="6338888"/>
            <a:ext cx="752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262953-67CE-47AA-836B-114F78FFDB42}" type="datetime1">
              <a:rPr lang="en-US"/>
              <a:pPr>
                <a:defRPr/>
              </a:pPr>
              <a:t>12/8/2015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78" r:id="rId2"/>
    <p:sldLayoutId id="2147484277" r:id="rId3"/>
    <p:sldLayoutId id="2147484276" r:id="rId4"/>
    <p:sldLayoutId id="2147484275" r:id="rId5"/>
    <p:sldLayoutId id="2147484274" r:id="rId6"/>
    <p:sldLayoutId id="2147484273" r:id="rId7"/>
    <p:sldLayoutId id="2147484272" r:id="rId8"/>
    <p:sldLayoutId id="2147484271" r:id="rId9"/>
    <p:sldLayoutId id="2147484270" r:id="rId10"/>
    <p:sldLayoutId id="214748426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5664" y="2672463"/>
            <a:ext cx="8848725" cy="1107996"/>
          </a:xfrm>
        </p:spPr>
        <p:txBody>
          <a:bodyPr/>
          <a:lstStyle/>
          <a:p>
            <a:pPr algn="ctr"/>
            <a:r>
              <a:rPr lang="en-US" dirty="0" smtClean="0"/>
              <a:t>EMON Data Processing (EDP) Tool</a:t>
            </a:r>
            <a:br>
              <a:rPr lang="en-US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EDP – Jprocess.cmd script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84094" y="1254912"/>
            <a:ext cx="865990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 ruby interpreter, change it according to the path where ruby is installed in your system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JRUBY="jruby.exe"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RUBY="ruby.exe“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 JVM options for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JRuby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 --server means using server JVM, which means better GC efficiency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 5g is the heap size, a larger heap size is always helpful.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JRUBY_OPTIONS=--server -J-Xmx5g -J-Xms5g --1.8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 number of threads to process data in parallel. Typically it should equal to the number of logical CPUs in your processing system.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PARALLELISM=24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 input file names, you may need to change them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EMON_DATA=emon.dat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EMON_V=emon-v.dat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EMON_M=emon-m.dat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 VIEW=--socket-view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::set VIEW=--socket-view --core-view --thread-view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::set VIEW=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::set the throughput (Transaction per Second)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::set TPS=--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tps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10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%JRUBY% %JRUBY_OPTIONS%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edp.rb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%EMON_DATA% -j %EMON_V% -k %EMON_M% -f %CHART_FORMAT% -o %OUTPUT% -m %METRICS% -b %BEGIN% -e %END% -q %QPI% %VIEW% %TPS% --step 1 -p %PARALLELISM%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%RUBY%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edp.rb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%EMON_DATA% -j %EMON_V% -k %EMON_M% -f %CHART_FORMAT% -o %OUTPUT% -m %METRICS% -b %BEGIN% -e %END% -q %QPI% %VIEW% %TPS% --step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>
            <a:off x="2022563" y="2671535"/>
            <a:ext cx="1660916" cy="802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685307" y="2627094"/>
            <a:ext cx="2151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parallel threads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4167964" y="3891516"/>
            <a:ext cx="754911" cy="372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022315" y="3349440"/>
            <a:ext cx="497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J-ruby used to split EMON input file and process in parallel with multiple threads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>
            <a:off x="2392326" y="5167423"/>
            <a:ext cx="951848" cy="4368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97335" y="5495544"/>
            <a:ext cx="497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charting is still done with single thread due to bugs w/ </a:t>
            </a:r>
            <a:r>
              <a:rPr lang="en-US" dirty="0" err="1" smtClean="0"/>
              <a:t>Jruby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061" y="964769"/>
            <a:ext cx="585872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jprocess.cmd: </a:t>
            </a:r>
            <a:r>
              <a:rPr lang="en-US" sz="1200" dirty="0" smtClean="0"/>
              <a:t>super-set  of process.cmd with support for parallel processing</a:t>
            </a: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705896"/>
          </a:xfrm>
        </p:spPr>
        <p:txBody>
          <a:bodyPr/>
          <a:lstStyle/>
          <a:p>
            <a:r>
              <a:rPr lang="en-US" sz="3200" dirty="0" smtClean="0"/>
              <a:t>EDP Features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40" y="995536"/>
            <a:ext cx="8237537" cy="4343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Supports both steady state and non-steady state workloads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Supports many architectures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NHM/WSM EP, NHM/WSM EX, SNB-EP, SNB Client, Atom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Predefined set of events containing all core and </a:t>
            </a:r>
            <a:r>
              <a:rPr lang="en-US" sz="1800" dirty="0" err="1" smtClean="0"/>
              <a:t>uncore</a:t>
            </a:r>
            <a:r>
              <a:rPr lang="en-US" sz="1800" dirty="0" smtClean="0"/>
              <a:t> events that are needed for basic characterization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CPI, branch </a:t>
            </a:r>
            <a:r>
              <a:rPr lang="en-US" sz="1400" dirty="0" err="1" smtClean="0"/>
              <a:t>mispredicts</a:t>
            </a:r>
            <a:r>
              <a:rPr lang="en-US" sz="1400" dirty="0" smtClean="0"/>
              <a:t>, TLB MPI, L1/L2/L3 MPI, QPI and memory b/w, snoop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Thread/core/socket level view for all the metrics</a:t>
            </a:r>
            <a:endParaRPr lang="en-US" sz="1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Flexibility for the users to add events of their interest (that are not already in the 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XML file that contains formula for all the important metrics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Easy to maintain and users can also add their 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Automatic time-series charting of events and metrics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Shows how events/metrics vary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Various statistical metrics on the </a:t>
            </a:r>
            <a:r>
              <a:rPr lang="en-US" sz="1800" dirty="0" err="1" smtClean="0"/>
              <a:t>emon</a:t>
            </a:r>
            <a:r>
              <a:rPr lang="en-US" sz="1800" dirty="0" smtClean="0"/>
              <a:t>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average, min, max, 95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 and variance for all the samples collected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5" name="AutoShape 140"/>
          <p:cNvSpPr>
            <a:spLocks noChangeArrowheads="1"/>
          </p:cNvSpPr>
          <p:nvPr/>
        </p:nvSpPr>
        <p:spPr bwMode="auto">
          <a:xfrm>
            <a:off x="797442" y="5609185"/>
            <a:ext cx="7357730" cy="393700"/>
          </a:xfrm>
          <a:prstGeom prst="flowChartAlternateProcess">
            <a:avLst/>
          </a:prstGeom>
          <a:gradFill rotWithShape="1">
            <a:gsLst>
              <a:gs pos="0">
                <a:srgbClr val="7B7B7B">
                  <a:gamma/>
                  <a:tint val="38039"/>
                  <a:invGamma/>
                </a:srgbClr>
              </a:gs>
              <a:gs pos="50000">
                <a:srgbClr val="7B7B7B"/>
              </a:gs>
              <a:gs pos="100000">
                <a:srgbClr val="7B7B7B">
                  <a:gamma/>
                  <a:tint val="38039"/>
                  <a:invGamma/>
                </a:srgbClr>
              </a:gs>
            </a:gsLst>
            <a:lin ang="5400000" scaled="1"/>
          </a:gradFill>
          <a:ln w="12700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Highly customizable and easy to support 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use EDP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58" y="963491"/>
            <a:ext cx="8237537" cy="45666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Collect EMON data on the target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Either the data could be collected over the entire duration of the workload execution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Emon</a:t>
            </a:r>
            <a:r>
              <a:rPr lang="en-US" sz="1800" dirty="0" smtClean="0"/>
              <a:t> –stop command can be executed anytime to stop the EMON data collection.  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Or, data could be collected over a specific period of the workload execution (more suitable for steady state execution)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 collection could be either on Windows or Linux o/s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Post-process the data on any windows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Done through scripts based on Ruby scripts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Parallelizes the processing if there are more h/w threads available on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Automatically imports the data into excel and creates necessary charts</a:t>
            </a:r>
          </a:p>
          <a:p>
            <a:pPr lvl="3" eaLnBrk="1" hangingPunct="1">
              <a:lnSpc>
                <a:spcPct val="90000"/>
              </a:lnSpc>
            </a:pP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EDP (</a:t>
            </a:r>
            <a:r>
              <a:rPr lang="en-US" dirty="0" err="1" smtClean="0"/>
              <a:t>contd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58" y="1196502"/>
            <a:ext cx="8237537" cy="4343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Drilling down into specific phases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Typically, the initial data collection is over the entire duration of the workload execution (which includes ramp-up and ramp-down phases)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Now analyze </a:t>
            </a:r>
            <a:r>
              <a:rPr lang="en-US" dirty="0" err="1" smtClean="0"/>
              <a:t>inst_retired</a:t>
            </a:r>
            <a:r>
              <a:rPr lang="en-US" dirty="0" smtClean="0"/>
              <a:t> and </a:t>
            </a:r>
            <a:r>
              <a:rPr lang="en-US" dirty="0" err="1" smtClean="0"/>
              <a:t>cpu_clk_unhalted</a:t>
            </a:r>
            <a:r>
              <a:rPr lang="en-US" dirty="0" smtClean="0"/>
              <a:t> cycles charts for periods of interest and note down the starting and ending sample numbers of those periods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Modify the jprocess.cmd to select the correct BEGIN and END sample numbers based on the data from previous step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Re-process the data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Now the metrics and the charts will be shown for the duration selected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These steps can be repeated many times for various phases in the workload</a:t>
            </a:r>
          </a:p>
          <a:p>
            <a:pPr lvl="2"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85038" y="6407150"/>
            <a:ext cx="420687" cy="301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D3427E-B7B2-4B6A-AAEA-57B00DB0BA8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EDP ZIP file package contents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31875"/>
            <a:ext cx="8281988" cy="4689475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edp-v*.zip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/>
              <a:t>readme.docx</a:t>
            </a:r>
            <a:r>
              <a:rPr lang="en-US" sz="1800" dirty="0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Describes the EDP Tool in detail and how to customize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err="1" smtClean="0"/>
              <a:t>edp.rb</a:t>
            </a:r>
            <a:r>
              <a:rPr lang="en-US" dirty="0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Ruby script that processes the EMON raw data and creates a spreadsheet with charts and metrics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/>
              <a:t>Architecture Specific </a:t>
            </a:r>
            <a:r>
              <a:rPr lang="en-US" sz="1800" dirty="0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Sub-folders for NHM/WSM-EP, NHM/WSM-EX, SNB-EP and Atom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Each sub-folder contains 3 files that are specific for that architecture</a:t>
            </a:r>
          </a:p>
          <a:p>
            <a:pPr lvl="4" eaLnBrk="1" hangingPunct="1">
              <a:lnSpc>
                <a:spcPct val="9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arch_name</a:t>
            </a:r>
            <a:r>
              <a:rPr lang="en-US" dirty="0" smtClean="0"/>
              <a:t>&gt;-events.txt : </a:t>
            </a:r>
            <a:r>
              <a:rPr lang="en-US" dirty="0" err="1" smtClean="0"/>
              <a:t>Emon</a:t>
            </a:r>
            <a:r>
              <a:rPr lang="en-US" dirty="0" smtClean="0"/>
              <a:t> events </a:t>
            </a:r>
          </a:p>
          <a:p>
            <a:pPr lvl="4" eaLnBrk="1" hangingPunct="1">
              <a:lnSpc>
                <a:spcPct val="9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arch_name</a:t>
            </a:r>
            <a:r>
              <a:rPr lang="en-US" dirty="0" smtClean="0"/>
              <a:t>&gt;.xml : Formulas for deriving the metrics</a:t>
            </a:r>
          </a:p>
          <a:p>
            <a:pPr lvl="4" eaLnBrk="1" hangingPunct="1">
              <a:lnSpc>
                <a:spcPct val="90000"/>
              </a:lnSpc>
            </a:pPr>
            <a:r>
              <a:rPr lang="en-US" dirty="0" err="1" smtClean="0"/>
              <a:t>chart_format</a:t>
            </a:r>
            <a:r>
              <a:rPr lang="en-US" dirty="0" smtClean="0"/>
              <a:t>_&lt;</a:t>
            </a:r>
            <a:r>
              <a:rPr lang="en-US" dirty="0" err="1" smtClean="0"/>
              <a:t>arch_name</a:t>
            </a:r>
            <a:r>
              <a:rPr lang="en-US" dirty="0" smtClean="0"/>
              <a:t>&gt;.txt : Metrics/events for charting in excel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/>
              <a:t>jprocess.cmd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cmd</a:t>
            </a:r>
            <a:r>
              <a:rPr lang="en-US" dirty="0" smtClean="0"/>
              <a:t> file that drives ruby script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Implements support for parallelizing the input file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Also used for configuring input/output file names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b="1" dirty="0" smtClean="0"/>
              <a:t>process.cmd</a:t>
            </a:r>
            <a:r>
              <a:rPr lang="en-US" dirty="0" smtClean="0"/>
              <a:t> is the original non-parallel version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85038" y="6407150"/>
            <a:ext cx="420687" cy="301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D3427E-B7B2-4B6A-AAEA-57B00DB0BA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EDP – Basic </a:t>
            </a:r>
            <a:r>
              <a:rPr lang="en-US" sz="2800" dirty="0" err="1" smtClean="0"/>
              <a:t>emon</a:t>
            </a:r>
            <a:r>
              <a:rPr lang="en-US" sz="2800" dirty="0" smtClean="0"/>
              <a:t> events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867" y="924299"/>
            <a:ext cx="8281988" cy="923385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&lt;</a:t>
            </a:r>
            <a:r>
              <a:rPr lang="en-US" sz="1600" dirty="0" err="1" smtClean="0"/>
              <a:t>arch_name</a:t>
            </a:r>
            <a:r>
              <a:rPr lang="en-US" sz="1600" dirty="0" smtClean="0"/>
              <a:t>&gt;-events.txt: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Event file: 5 sample groups in WSM-EP : Each event sampled for 100 </a:t>
            </a:r>
            <a:r>
              <a:rPr lang="en-US" sz="1200" dirty="0" err="1" smtClean="0"/>
              <a:t>msec</a:t>
            </a:r>
            <a:r>
              <a:rPr lang="en-US" sz="1200" dirty="0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900" dirty="0" smtClean="0"/>
              <a:t>Sampling rate is workload dependent  and may have to be reduced from 100 </a:t>
            </a:r>
            <a:r>
              <a:rPr lang="en-US" sz="900" dirty="0" err="1" smtClean="0"/>
              <a:t>msec</a:t>
            </a:r>
            <a:r>
              <a:rPr lang="en-US" sz="900" dirty="0" smtClean="0"/>
              <a:t> if workload is </a:t>
            </a:r>
            <a:r>
              <a:rPr lang="en-US" sz="900" dirty="0" err="1" smtClean="0"/>
              <a:t>bursty</a:t>
            </a:r>
            <a:r>
              <a:rPr lang="en-US" sz="900" dirty="0" smtClean="0"/>
              <a:t> (but may add to perturbation);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Contains 20 core events and many </a:t>
            </a:r>
            <a:r>
              <a:rPr lang="en-US" sz="1200" dirty="0" err="1" smtClean="0"/>
              <a:t>uncore</a:t>
            </a:r>
            <a:r>
              <a:rPr lang="en-US" sz="1200" dirty="0" smtClean="0"/>
              <a:t> events to cover IMC, QPI and snoop 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289" y="1848255"/>
            <a:ext cx="6858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-q -k -t0.2 -l100000</a:t>
            </a:r>
          </a:p>
          <a:p>
            <a:r>
              <a:rPr lang="en-US" sz="700" dirty="0" smtClean="0"/>
              <a:t>-C(</a:t>
            </a:r>
          </a:p>
          <a:p>
            <a:r>
              <a:rPr lang="en-US" sz="700" dirty="0" smtClean="0">
                <a:solidFill>
                  <a:srgbClr val="FF0000"/>
                </a:solidFill>
              </a:rPr>
              <a:t>INST_RETIRED.ANY, </a:t>
            </a:r>
          </a:p>
          <a:p>
            <a:r>
              <a:rPr lang="en-US" sz="700" dirty="0" smtClean="0">
                <a:solidFill>
                  <a:srgbClr val="FF0000"/>
                </a:solidFill>
              </a:rPr>
              <a:t>CPU_CLK_UNHALTED.THREAD, </a:t>
            </a:r>
          </a:p>
          <a:p>
            <a:r>
              <a:rPr lang="en-US" sz="700" dirty="0" smtClean="0">
                <a:solidFill>
                  <a:srgbClr val="FF0000"/>
                </a:solidFill>
              </a:rPr>
              <a:t>CPU_CLK_UNHALTED.REF,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OFFCORE_REQUESTS_OUTSTANDING.DEMAND.READ_DATA,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OFFCORE_REQUESTS.DEMAND.READ_DATA,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BR_INST_RETIRED.ALL_BRANCHES,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BR_MISP_RETIRED.ALL_BRANCHES,</a:t>
            </a:r>
          </a:p>
          <a:p>
            <a:r>
              <a:rPr lang="en-US" sz="700" dirty="0" smtClean="0">
                <a:solidFill>
                  <a:srgbClr val="008000"/>
                </a:solidFill>
              </a:rPr>
              <a:t>UNC_IMC_NORMAL_READS.ANY,</a:t>
            </a:r>
          </a:p>
          <a:p>
            <a:r>
              <a:rPr lang="en-US" sz="700" dirty="0" smtClean="0">
                <a:solidFill>
                  <a:srgbClr val="008000"/>
                </a:solidFill>
              </a:rPr>
              <a:t>UNC_IMC_WRITES.FULL.ANY,</a:t>
            </a:r>
          </a:p>
          <a:p>
            <a:r>
              <a:rPr lang="en-US" sz="700" dirty="0" smtClean="0"/>
              <a:t>UNC_LLC_MISS.ANY,</a:t>
            </a:r>
          </a:p>
          <a:p>
            <a:r>
              <a:rPr lang="en-US" sz="700" dirty="0" smtClean="0"/>
              <a:t>UNC_LLC_LINES_OUT.M_STATE,</a:t>
            </a:r>
          </a:p>
          <a:p>
            <a:r>
              <a:rPr lang="en-US" sz="700" dirty="0" smtClean="0"/>
              <a:t>UNC_IMC_NORMAL_OCCUPANCY.ANY,</a:t>
            </a:r>
          </a:p>
          <a:p>
            <a:r>
              <a:rPr lang="en-US" sz="700" dirty="0" smtClean="0"/>
              <a:t>UNC_QHL_REQUESTS.IOH_READS,</a:t>
            </a:r>
          </a:p>
          <a:p>
            <a:r>
              <a:rPr lang="en-US" sz="700" dirty="0" smtClean="0"/>
              <a:t>UNC_QHL_REQUESTS.IOH_WRITES,</a:t>
            </a:r>
          </a:p>
          <a:p>
            <a:r>
              <a:rPr lang="en-US" sz="700" dirty="0" smtClean="0"/>
              <a:t>UNC_QPI_HCLK_TX_PACKETS.PROTOCOL.LINK_0,</a:t>
            </a:r>
          </a:p>
          <a:p>
            <a:r>
              <a:rPr lang="en-US" sz="700" dirty="0" smtClean="0"/>
              <a:t>UNC_QPI_HCLK_TX_PACKETS.PROTOCOL.LINK_1,</a:t>
            </a:r>
          </a:p>
          <a:p>
            <a:r>
              <a:rPr lang="en-US" sz="700" dirty="0" smtClean="0"/>
              <a:t>UNC_CLOCKTICKS,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r>
              <a:rPr lang="en-US" sz="700" dirty="0" smtClean="0">
                <a:solidFill>
                  <a:srgbClr val="FF0000"/>
                </a:solidFill>
              </a:rPr>
              <a:t>INST_RETIRED.ANY, </a:t>
            </a:r>
          </a:p>
          <a:p>
            <a:r>
              <a:rPr lang="en-US" sz="700" dirty="0" smtClean="0">
                <a:solidFill>
                  <a:srgbClr val="FF0000"/>
                </a:solidFill>
              </a:rPr>
              <a:t>CPU_CLK_UNHALTED.THREAD, </a:t>
            </a:r>
          </a:p>
          <a:p>
            <a:r>
              <a:rPr lang="en-US" sz="700" dirty="0" smtClean="0">
                <a:solidFill>
                  <a:srgbClr val="FF0000"/>
                </a:solidFill>
              </a:rPr>
              <a:t>CPU_CLK_UNHALTED.REF,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OFFCORE_RESPONSE_0.ANY_IFETCH.ANY_LLC_MISS,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L2_RQSTS.PREFETCH_MISS,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L2_RQSTS.PREFETCHES,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L2_WRITE.RFO.I_STATE,</a:t>
            </a:r>
          </a:p>
          <a:p>
            <a:r>
              <a:rPr lang="en-US" sz="700" dirty="0" smtClean="0">
                <a:solidFill>
                  <a:srgbClr val="008000"/>
                </a:solidFill>
              </a:rPr>
              <a:t>UNC_IMC_NORMAL_READS.ANY,</a:t>
            </a:r>
          </a:p>
          <a:p>
            <a:r>
              <a:rPr lang="en-US" sz="700" dirty="0" smtClean="0">
                <a:solidFill>
                  <a:srgbClr val="008000"/>
                </a:solidFill>
              </a:rPr>
              <a:t>UNC_IMC_WRITES.FULL.ANY,</a:t>
            </a:r>
          </a:p>
          <a:p>
            <a:r>
              <a:rPr lang="en-US" sz="700" dirty="0" smtClean="0"/>
              <a:t>UNC_LLC_MISS.ANY,</a:t>
            </a:r>
          </a:p>
          <a:p>
            <a:r>
              <a:rPr lang="en-US" sz="700" dirty="0" smtClean="0"/>
              <a:t>UNC_LLC_LINES_OUT.M_STATE,</a:t>
            </a:r>
          </a:p>
          <a:p>
            <a:r>
              <a:rPr lang="en-US" sz="700" dirty="0" smtClean="0"/>
              <a:t>UNC_QHL_REQUESTS.REMOTE_READS,</a:t>
            </a:r>
          </a:p>
          <a:p>
            <a:r>
              <a:rPr lang="en-US" sz="700" dirty="0" smtClean="0"/>
              <a:t>UNC_QHL_REQUESTS.REMOTE_WRITES,</a:t>
            </a:r>
          </a:p>
          <a:p>
            <a:r>
              <a:rPr lang="en-US" sz="700" dirty="0" smtClean="0"/>
              <a:t>UNC_QHL_REQUESTS.LOCAL_READS,</a:t>
            </a:r>
          </a:p>
          <a:p>
            <a:r>
              <a:rPr lang="en-US" sz="700" dirty="0" smtClean="0"/>
              <a:t>UNC_QHL_REQUESTS.LOCAL_WRITES,</a:t>
            </a:r>
          </a:p>
          <a:p>
            <a:r>
              <a:rPr lang="en-US" sz="700" dirty="0" smtClean="0"/>
              <a:t>UNC_QPI_HCLK_CLOCKTICKS:ALL,</a:t>
            </a:r>
          </a:p>
          <a:p>
            <a:endParaRPr lang="en-US" sz="700" dirty="0" smtClean="0"/>
          </a:p>
        </p:txBody>
      </p:sp>
      <p:sp>
        <p:nvSpPr>
          <p:cNvPr id="7" name="Right Brace 6"/>
          <p:cNvSpPr/>
          <p:nvPr/>
        </p:nvSpPr>
        <p:spPr bwMode="auto">
          <a:xfrm>
            <a:off x="2412215" y="2003898"/>
            <a:ext cx="272619" cy="408561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1021" y="2081719"/>
            <a:ext cx="3488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fixed counter events present in every group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3177458" y="2412459"/>
            <a:ext cx="227223" cy="53502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9804" y="2535677"/>
            <a:ext cx="411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events focusing on core/L1/L2 events in every group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 bwMode="auto">
          <a:xfrm rot="10800000">
            <a:off x="1796528" y="2990631"/>
            <a:ext cx="1495312" cy="6454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10174" y="3496235"/>
            <a:ext cx="529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b/w events are present in every group for complete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85038" y="6407150"/>
            <a:ext cx="420687" cy="301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D3427E-B7B2-4B6A-AAEA-57B00DB0BA8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6736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EDP - Derived metrics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374" y="1060200"/>
            <a:ext cx="7545286" cy="16439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Formulas for computing all the metrics are defined in &lt;</a:t>
            </a:r>
            <a:r>
              <a:rPr lang="en-US" sz="2000" dirty="0" err="1" smtClean="0"/>
              <a:t>arch_name</a:t>
            </a:r>
            <a:r>
              <a:rPr lang="en-US" sz="2000" dirty="0" smtClean="0"/>
              <a:t>&gt;.xml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Can contain references to events that are not collected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200" dirty="0" smtClean="0"/>
              <a:t>Metrics will be computed only for events for which samples are present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Can add your own metrics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87939" y="3054910"/>
            <a:ext cx="66235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&lt;metric name="</a:t>
            </a:r>
            <a:r>
              <a:rPr lang="en-US" dirty="0" err="1" smtClean="0">
                <a:solidFill>
                  <a:srgbClr val="FF0000"/>
                </a:solidFill>
              </a:rPr>
              <a:t>metric_CPI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	&lt;</a:t>
            </a:r>
            <a:r>
              <a:rPr lang="en-US" dirty="0" smtClean="0"/>
              <a:t>event alias="a"&gt;CPU_CLK_UNHALTED.THREAD&lt;/event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/>
              <a:t>event alias="b"&gt;INST_RETIRED.ANY&lt;/event&gt;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	&lt;</a:t>
            </a:r>
            <a:r>
              <a:rPr lang="en-US" dirty="0" smtClean="0"/>
              <a:t>formula&gt;a/b&lt;/formula&gt;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&lt;/</a:t>
            </a:r>
            <a:r>
              <a:rPr lang="en-US" dirty="0" smtClean="0"/>
              <a:t>metric&gt;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96822" y="4430852"/>
            <a:ext cx="69260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&lt;metric name="</a:t>
            </a:r>
            <a:r>
              <a:rPr lang="en-US" dirty="0" err="1" smtClean="0">
                <a:solidFill>
                  <a:srgbClr val="FF0000"/>
                </a:solidFill>
              </a:rPr>
              <a:t>metric_memory_bandwidth_total</a:t>
            </a:r>
            <a:r>
              <a:rPr lang="en-US" dirty="0" smtClean="0">
                <a:solidFill>
                  <a:srgbClr val="FF0000"/>
                </a:solidFill>
              </a:rPr>
              <a:t> (MB/sec)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event alias="a"&gt;UNC_IMC_NORMAL_READS.ANY&lt;/event&gt;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event alias="b"&gt;UNC_IMC_WRITES.FULL.ANY&lt;/event&gt;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smtClean="0"/>
              <a:t>formula&gt;(</a:t>
            </a:r>
            <a:r>
              <a:rPr lang="en-US" dirty="0" err="1" smtClean="0"/>
              <a:t>a+b</a:t>
            </a:r>
            <a:r>
              <a:rPr lang="en-US" dirty="0" smtClean="0"/>
              <a:t>)*64/1000/1000&lt;/formula&gt;</a:t>
            </a:r>
          </a:p>
          <a:p>
            <a:r>
              <a:rPr lang="en-US" dirty="0" smtClean="0"/>
              <a:t>	&lt;/metric&gt;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975" y="2643629"/>
            <a:ext cx="29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 of metrics from WSM-EP.xml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85038" y="6407150"/>
            <a:ext cx="420687" cy="301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D3427E-B7B2-4B6A-AAEA-57B00DB0BA8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EDP – Charts for metrics/events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31875"/>
            <a:ext cx="8281988" cy="1079027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1800" dirty="0" err="1" smtClean="0"/>
              <a:t>chart_format</a:t>
            </a:r>
            <a:r>
              <a:rPr lang="en-US" sz="1800" dirty="0" smtClean="0"/>
              <a:t>_&lt;</a:t>
            </a:r>
            <a:r>
              <a:rPr lang="en-US" sz="1800" dirty="0" err="1" smtClean="0"/>
              <a:t>arch_name</a:t>
            </a:r>
            <a:r>
              <a:rPr lang="en-US" sz="1800" dirty="0" smtClean="0"/>
              <a:t>&gt;.txt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Specifies what &amp; how you want the data charted (#Columns separated by blank line)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Names listed together in adjacent lines are charted side-by-side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A blank line puts the next group in a new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89" y="2679175"/>
            <a:ext cx="7101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CPU_CLK_UNHALTED.THREAD</a:t>
            </a:r>
          </a:p>
          <a:p>
            <a:r>
              <a:rPr lang="en-US" dirty="0" smtClean="0"/>
              <a:t>CPU_CLK_UNHALTED.REF</a:t>
            </a:r>
          </a:p>
          <a:p>
            <a:endParaRPr lang="en-US" dirty="0" smtClean="0"/>
          </a:p>
          <a:p>
            <a:r>
              <a:rPr lang="en-US" dirty="0" err="1" smtClean="0"/>
              <a:t>metric_CPU_utilization</a:t>
            </a:r>
            <a:r>
              <a:rPr lang="en-US" dirty="0" smtClean="0"/>
              <a:t>_%</a:t>
            </a:r>
          </a:p>
          <a:p>
            <a:r>
              <a:rPr lang="en-US" dirty="0" smtClean="0"/>
              <a:t>INST_RETIRED.ANY</a:t>
            </a:r>
          </a:p>
          <a:p>
            <a:endParaRPr lang="en-US" dirty="0" smtClean="0"/>
          </a:p>
          <a:p>
            <a:r>
              <a:rPr lang="en-US" dirty="0" err="1" smtClean="0"/>
              <a:t>metric_CPI</a:t>
            </a:r>
            <a:endParaRPr lang="en-US" dirty="0" smtClean="0"/>
          </a:p>
          <a:p>
            <a:r>
              <a:rPr lang="en-US" dirty="0" err="1" smtClean="0"/>
              <a:t>metric_mispredict_ratio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metric_L2_Any local request that HITM in a sibling core (per inst)</a:t>
            </a:r>
          </a:p>
          <a:p>
            <a:r>
              <a:rPr lang="en-US" dirty="0" smtClean="0"/>
              <a:t>metric_L2_Core sends HITM response to snoop (per inst)</a:t>
            </a:r>
          </a:p>
          <a:p>
            <a:r>
              <a:rPr lang="en-US" dirty="0" smtClean="0"/>
              <a:t>metric_L2_read_miss_latency(in core clocks)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117" y="2292060"/>
            <a:ext cx="3217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 from chart_format_wsm_ep.txt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5628979" y="4674541"/>
            <a:ext cx="267419" cy="70118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8059" y="4733704"/>
            <a:ext cx="236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Charts for these three metrics appear side-by-side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85038" y="6407150"/>
            <a:ext cx="420687" cy="301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D3427E-B7B2-4B6A-AAEA-57B00DB0BA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EDP – Process.cmd script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31875"/>
            <a:ext cx="8281988" cy="520596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process.cmd: </a:t>
            </a:r>
            <a:r>
              <a:rPr lang="en-US" sz="1100" dirty="0" err="1" smtClean="0"/>
              <a:t>Cmd</a:t>
            </a:r>
            <a:r>
              <a:rPr lang="en-US" sz="1100" dirty="0" smtClean="0"/>
              <a:t> file to post-process the raw data</a:t>
            </a:r>
            <a:endParaRPr lang="en-US" sz="1100" b="1" dirty="0" smtClean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ruby interpreter, change it according to the path where ruby is installed in your system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RUBY="ruby.exe"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input file names, you may need to change them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EMON_DATA=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emon.dat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EMON_V=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emon-v.dat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EMON_M=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emon-m.dat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output file name, you may want to change it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OUTPUT=summary.xlsx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the metrics definition file; need to change this based on the architecture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METRICS=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wsm-ep.xml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Excel chart format file, Need to change it based on the architecture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CHART_FORMAT=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chart_format_wsm_ep.txt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the average value will be calculated from the %BEGIN% sample to %END% sample.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setting %END% to a negative value means the last available sample.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BEGIN=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END=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100000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::set BEGIN=1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::set END=-1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QPI frequency in GT/sec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QPI frequency cannot be detected automatically, so user needs to specify it manually.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QPI=6.4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sz="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by default only system view will be outputted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there are 3 optional views to be selected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you can select one or more of them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 VIEW=</a:t>
            </a:r>
            <a:r>
              <a:rPr 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--socket-view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::set VIEW=--socket-view --core-view --thread-view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::set VIEW=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::set the throughput (Transaction per Second)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::set TPS=--</a:t>
            </a:r>
            <a:r>
              <a:rPr lang="en-US" sz="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tps</a:t>
            </a: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%ruby% </a:t>
            </a:r>
            <a:r>
              <a:rPr lang="en-US" sz="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edp.rb</a:t>
            </a: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%EMON_DATA% -j %EMON_V% -k %EMON_M% -f %CHART_FORMAT% -o %OUTPUT% -m %METRICS% -b %BEGIN% -e %END% -q %QPI% %VIEW%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2053087" y="1895065"/>
            <a:ext cx="267419" cy="40544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1627517" y="3731036"/>
            <a:ext cx="267419" cy="43419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0800000" flipV="1">
            <a:off x="3359657" y="3240879"/>
            <a:ext cx="586596" cy="86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8" name="Right Brace 27"/>
          <p:cNvSpPr/>
          <p:nvPr/>
        </p:nvSpPr>
        <p:spPr bwMode="auto">
          <a:xfrm>
            <a:off x="3751592" y="5079879"/>
            <a:ext cx="267419" cy="43419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1986" y="1974327"/>
            <a:ext cx="4170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EMON data file names collected from the target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8650" y="3791660"/>
            <a:ext cx="356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range of interest for deeper drill-down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55634" y="5101031"/>
            <a:ext cx="434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Drilling down data into socket/core/thread views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3607307" y="5650704"/>
            <a:ext cx="586596" cy="86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27084" y="5462981"/>
            <a:ext cx="434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Transactions per second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intel_template_1_111605_WHITE">
  <a:themeElements>
    <a:clrScheme name="3_intel_template_1_111605_WHITE 2">
      <a:dk1>
        <a:srgbClr val="0860A8"/>
      </a:dk1>
      <a:lt1>
        <a:srgbClr val="FFFFFF"/>
      </a:lt1>
      <a:dk2>
        <a:srgbClr val="F5E647"/>
      </a:dk2>
      <a:lt2>
        <a:srgbClr val="FF5C47"/>
      </a:lt2>
      <a:accent1>
        <a:srgbClr val="A6CAE1"/>
      </a:accent1>
      <a:accent2>
        <a:srgbClr val="567EB9"/>
      </a:accent2>
      <a:accent3>
        <a:srgbClr val="FFFFFF"/>
      </a:accent3>
      <a:accent4>
        <a:srgbClr val="06518F"/>
      </a:accent4>
      <a:accent5>
        <a:srgbClr val="D0E1EE"/>
      </a:accent5>
      <a:accent6>
        <a:srgbClr val="4D72A7"/>
      </a:accent6>
      <a:hlink>
        <a:srgbClr val="0C2E86"/>
      </a:hlink>
      <a:folHlink>
        <a:srgbClr val="AA014C"/>
      </a:folHlink>
    </a:clrScheme>
    <a:fontScheme name="3_intel_template_1_111605_WHITE">
      <a:majorFont>
        <a:latin typeface="Calibri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3_intel_template_1_111605_WHIT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_template_1_111605_WHIT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285EA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214F88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0711C4AA5FA4ABA7288397F22DFE1" ma:contentTypeVersion="0" ma:contentTypeDescription="Create a new document." ma:contentTypeScope="" ma:versionID="ad0f9f09964f7899b73585881b07672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F484D8D-3565-4BC7-90F8-75C51C1BB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6AF614-5E72-4168-A1C1-7E9ABC3D57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D3D61-970E-44DF-A39D-71DB1D6E638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193656</TotalTime>
  <Words>1435</Words>
  <Application>Microsoft Office PowerPoint</Application>
  <PresentationFormat>On-screen Show (4:3)</PresentationFormat>
  <Paragraphs>222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3_intel_template_1_111605_WHITE</vt:lpstr>
      <vt:lpstr>1_Default Design</vt:lpstr>
      <vt:lpstr>EMON Data Processing (EDP) Tool </vt:lpstr>
      <vt:lpstr>EDP Features</vt:lpstr>
      <vt:lpstr>How to use EDP</vt:lpstr>
      <vt:lpstr>How to use EDP (contd) </vt:lpstr>
      <vt:lpstr>EDP ZIP file package contents</vt:lpstr>
      <vt:lpstr>EDP – Basic emon events</vt:lpstr>
      <vt:lpstr>EDP - Derived metrics</vt:lpstr>
      <vt:lpstr>EDP – Charts for metrics/events</vt:lpstr>
      <vt:lpstr>EDP – Process.cmd script</vt:lpstr>
      <vt:lpstr>EDP – Jprocess.cmd script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DCG Workload Perf/Characterization Plans</dc:title>
  <dc:subject>DPA/DCG Perf Plans</dc:subject>
  <dc:creator>Vikram Saletore</dc:creator>
  <cp:lastModifiedBy>Viswanathan, Vish</cp:lastModifiedBy>
  <cp:revision>2689</cp:revision>
  <dcterms:created xsi:type="dcterms:W3CDTF">2004-03-24T17:50:24Z</dcterms:created>
  <dcterms:modified xsi:type="dcterms:W3CDTF">2015-12-08T23:13:04Z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3400.00000000000</vt:lpwstr>
  </property>
  <property fmtid="{D5CDD505-2E9C-101B-9397-08002B2CF9AE}" pid="3" name="Sort Order">
    <vt:lpwstr>2.00000000000000</vt:lpwstr>
  </property>
  <property fmtid="{D5CDD505-2E9C-101B-9397-08002B2CF9AE}" pid="4" name="ContentTypeId">
    <vt:lpwstr>0x010100C490711C4AA5FA4ABA7288397F22DFE1</vt:lpwstr>
  </property>
</Properties>
</file>