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60" r:id="rId2"/>
    <p:sldId id="256" r:id="rId3"/>
    <p:sldId id="257" r:id="rId4"/>
    <p:sldId id="258" r:id="rId5"/>
    <p:sldId id="259" r:id="rId6"/>
  </p:sldIdLst>
  <p:sldSz cx="14630400" cy="8229600"/>
  <p:notesSz cx="8229600" cy="14630400"/>
  <p:embeddedFontLst>
    <p:embeddedFont>
      <p:font typeface="Inter" panose="02000503000000020004" pitchFamily="2" charset="0"/>
      <p:regular r:id="rId8"/>
    </p:embeddedFont>
    <p:embeddedFont>
      <p:font typeface="Nunito Sans Light" pitchFamily="2" charset="77"/>
      <p:regular r:id="rId9"/>
      <p:italic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74"/>
    <p:restoredTop sz="88179"/>
  </p:normalViewPr>
  <p:slideViewPr>
    <p:cSldViewPr snapToGrid="0" snapToObjects="1">
      <p:cViewPr varScale="1">
        <p:scale>
          <a:sx n="86" d="100"/>
          <a:sy n="86" d="100"/>
        </p:scale>
        <p:origin x="864"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172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76991ad39_2_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US" dirty="0"/>
              <a:t>Hello Kites, I'm Aman and I’m from </a:t>
            </a:r>
            <a:r>
              <a:rPr lang="en-US" b="1" dirty="0"/>
              <a:t>Google Cloud Team at Koenig Solution. I'm a google cloud certified ML, DE and Database Engineer.</a:t>
            </a:r>
            <a:br>
              <a:rPr lang="en-US" dirty="0"/>
            </a:br>
            <a:endParaRPr lang="en-US" dirty="0"/>
          </a:p>
          <a:p>
            <a:r>
              <a:rPr lang="en-US" dirty="0"/>
              <a:t>Talking about personal background, I'm like most of you kites, an Engineer. I have done my bachelors from IIT Roorkee. After that, I also in worked training of LLMs like Gemini-2.5 Pro and ChatGPT's O1. I worked in training of these LLMs for software codes.</a:t>
            </a:r>
          </a:p>
          <a:p>
            <a:r>
              <a:rPr lang="en-US" dirty="0"/>
              <a:t>So, when </a:t>
            </a:r>
            <a:r>
              <a:rPr lang="en-US" dirty="0" err="1"/>
              <a:t>i</a:t>
            </a:r>
            <a:r>
              <a:rPr lang="en-US" dirty="0"/>
              <a:t> got the opportunity by Koenig solutions to built agents, I thought why not  put my skills to test. </a:t>
            </a:r>
          </a:p>
          <a:p>
            <a:endParaRPr lang="en-US" dirty="0"/>
          </a:p>
          <a:p>
            <a:r>
              <a:rPr lang="en-US" dirty="0"/>
              <a:t>So, let me introduce you to my workflow I have built to simplify your lives when it comes to building presentations.</a:t>
            </a:r>
            <a:br>
              <a:rPr lang="en-US" dirty="0"/>
            </a:br>
            <a:endParaRPr lang="en-US" dirty="0"/>
          </a:p>
          <a:p>
            <a:r>
              <a:rPr lang="en-US" dirty="0"/>
              <a:t>This agent is designed to </a:t>
            </a:r>
            <a:r>
              <a:rPr lang="en-US" b="1" dirty="0"/>
              <a:t>solve your PowerPoint-related issues</a:t>
            </a:r>
            <a:r>
              <a:rPr lang="en-US" dirty="0"/>
              <a:t>, whether it’s creating professional slides, fixing formatting problems, or making your presentations more impactful — all in a matter of seconds.</a:t>
            </a:r>
          </a:p>
          <a:p>
            <a:br>
              <a:rPr lang="en-US" dirty="0"/>
            </a:br>
            <a:endParaRPr lang="en-US" dirty="0"/>
          </a:p>
        </p:txBody>
      </p:sp>
      <p:sp>
        <p:nvSpPr>
          <p:cNvPr id="127" name="Google Shape;127;g3576991ad39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**(Slide Title: Today's Agenda)**</a:t>
            </a:r>
          </a:p>
          <a:p>
            <a:endParaRPr/>
          </a:p>
          <a:p>
            <a:r>
              <a:t>Good morning/afternoon, everyone.  We'll cover five key areas today:  First, a brief introduction to PPT Studio and its core AI capabilities.  Next, we'll identify common presentation workflow pain points.  Then, we'll dive into PPT Studio's features and automation. Following that, a live demo of both the Enhancer and Creator functionalities. Finally, we'll have a Q&amp;A session.  Let's begin!</a:t>
            </a:r>
          </a:p>
          <a:p>
            <a:endParaRP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Slide Title: Introducing PPT Studio</a:t>
            </a:r>
          </a:p>
          <a:p>
            <a:endParaRPr/>
          </a:p>
          <a:p>
            <a:r>
              <a:t>**(Speaker Notes):** Good morning/afternoon everyone.  Today, I'm excited to introduce PPT Studio, an AI-powered application revolutionizing PowerPoint creation and enhancement.  It offers two key workflows:  an *Enhancer* for automating tasks like branding, watermark removal, and speaker note generation on existing presentations, and a *Creator* that leverages AI to build stunning presentations from scratch using just your documents and images.  Crucially, PPT Studio's serverless architecture on Google Cloud ensures reliable, scalable, and cost-effective performance for a seamless user experience.  This means you get high quality, quickly and efficiently.</a:t>
            </a:r>
          </a:p>
          <a:p>
            <a:endParaRP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**(Slide Title: Pain Points in Traditional Presentations)**</a:t>
            </a:r>
          </a:p>
          <a:p>
            <a:endParaRPr/>
          </a:p>
          <a:p>
            <a:r>
              <a:t>"This slide highlights the common frustrations in creating presentations.  We're all familiar with the tedious tasks: manually branding every slide, painstakingly removing watermarks, lacking robust speaker notes, and the significant time investment in transforming raw content into polished presentations.  This is where PPT Studio steps in to solve these problems."</a:t>
            </a:r>
          </a:p>
          <a:p>
            <a:endParaRP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Slide Title: PPT Studio Capabilities</a:t>
            </a:r>
          </a:p>
          <a:p>
            <a:endParaRPr/>
          </a:p>
          <a:p>
            <a:r>
              <a:t>**Key takeaway:** PPT Studio streamlines presentation creation &amp; enhancement, offering automated features, AI assistance, and robust deployment.</a:t>
            </a:r>
          </a:p>
          <a:p>
            <a:endParaRPr/>
          </a:p>
          <a:p>
            <a:r>
              <a:t>**Talking points:**</a:t>
            </a:r>
          </a:p>
          <a:p>
            <a:endParaRPr/>
          </a:p>
          <a:p>
            <a:r>
              <a:t>* **Enhancer Workflow:**  Focus on automated watermark removal &amp; dynamic branding for professional consistency.</a:t>
            </a:r>
          </a:p>
          <a:p>
            <a:r>
              <a:t>* **Creator Workflow:** Highlight AI-powered slide generation from raw content, intuitive editing, and advanced layout features.  Mention real-time preview.</a:t>
            </a:r>
          </a:p>
          <a:p>
            <a:r>
              <a:t>* **Integrated Feedback:** Emphasize continuous improvement driven by user feedback.</a:t>
            </a:r>
          </a:p>
          <a:p>
            <a:r>
              <a:t>* **Enterprise Deployment:**  Reinforce reliability and scalability via Google Cloud.</a:t>
            </a:r>
          </a:p>
          <a:p>
            <a:endParaRPr/>
          </a:p>
          <a:p>
            <a:r>
              <a:t>**Conclude:** PPT Studio empowers you to create stunning, professional presentations with ease.</a:t>
            </a:r>
          </a:p>
          <a:p>
            <a:endParaRP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365760" y="5085081"/>
            <a:ext cx="1706880" cy="292101"/>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2499360" y="5085081"/>
            <a:ext cx="2316480" cy="292101"/>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5242560" y="5085081"/>
            <a:ext cx="1706880" cy="292101"/>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078657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example.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example.com"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https://www.exampl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hyperlink" Target="https://www.examp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grpSp>
        <p:nvGrpSpPr>
          <p:cNvPr id="129" name="Google Shape;129;p25"/>
          <p:cNvGrpSpPr/>
          <p:nvPr/>
        </p:nvGrpSpPr>
        <p:grpSpPr>
          <a:xfrm>
            <a:off x="9080803" y="-28978"/>
            <a:ext cx="5549598" cy="8272024"/>
            <a:chOff x="0" y="-9525"/>
            <a:chExt cx="1271360" cy="2718863"/>
          </a:xfrm>
        </p:grpSpPr>
        <p:sp>
          <p:nvSpPr>
            <p:cNvPr id="130" name="Google Shape;130;p25"/>
            <p:cNvSpPr/>
            <p:nvPr/>
          </p:nvSpPr>
          <p:spPr>
            <a:xfrm>
              <a:off x="0" y="0"/>
              <a:ext cx="1271360" cy="2709338"/>
            </a:xfrm>
            <a:custGeom>
              <a:avLst/>
              <a:gdLst/>
              <a:ahLst/>
              <a:cxnLst/>
              <a:rect l="l" t="t" r="r" b="b"/>
              <a:pathLst>
                <a:path w="1271360" h="2709338" extrusionOk="0">
                  <a:moveTo>
                    <a:pt x="0" y="0"/>
                  </a:moveTo>
                  <a:lnTo>
                    <a:pt x="1271360" y="0"/>
                  </a:lnTo>
                  <a:lnTo>
                    <a:pt x="1271360" y="2709338"/>
                  </a:lnTo>
                  <a:lnTo>
                    <a:pt x="0" y="2709338"/>
                  </a:lnTo>
                  <a:close/>
                </a:path>
              </a:pathLst>
            </a:custGeom>
            <a:solidFill>
              <a:srgbClr val="113347"/>
            </a:solidFill>
            <a:ln>
              <a:noFill/>
            </a:ln>
          </p:spPr>
          <p:txBody>
            <a:bodyPr spcFirstLastPara="1" wrap="square" lIns="73160" tIns="36560" rIns="73160" bIns="36560" anchor="t" anchorCtr="0">
              <a:noAutofit/>
            </a:bodyPr>
            <a:lstStyle/>
            <a:p>
              <a:endParaRPr sz="1440">
                <a:solidFill>
                  <a:schemeClr val="dk1"/>
                </a:solidFill>
                <a:latin typeface="Calibri"/>
                <a:ea typeface="Calibri"/>
                <a:cs typeface="Calibri"/>
                <a:sym typeface="Calibri"/>
              </a:endParaRPr>
            </a:p>
          </p:txBody>
        </p:sp>
        <p:sp>
          <p:nvSpPr>
            <p:cNvPr id="131" name="Google Shape;131;p25"/>
            <p:cNvSpPr txBox="1"/>
            <p:nvPr/>
          </p:nvSpPr>
          <p:spPr>
            <a:xfrm>
              <a:off x="0" y="-9525"/>
              <a:ext cx="1271360" cy="2718863"/>
            </a:xfrm>
            <a:prstGeom prst="rect">
              <a:avLst/>
            </a:prstGeom>
            <a:noFill/>
            <a:ln>
              <a:noFill/>
            </a:ln>
          </p:spPr>
          <p:txBody>
            <a:bodyPr spcFirstLastPara="1" wrap="square" lIns="40640" tIns="40640" rIns="40640" bIns="40640" anchor="ctr" anchorCtr="0">
              <a:noAutofit/>
            </a:bodyPr>
            <a:lstStyle/>
            <a:p>
              <a:pPr algn="ctr">
                <a:lnSpc>
                  <a:spcPct val="133277"/>
                </a:lnSpc>
              </a:pPr>
              <a:endParaRPr sz="1440">
                <a:solidFill>
                  <a:schemeClr val="dk1"/>
                </a:solidFill>
                <a:highlight>
                  <a:schemeClr val="dk2"/>
                </a:highlight>
                <a:latin typeface="Calibri"/>
                <a:ea typeface="Calibri"/>
                <a:cs typeface="Calibri"/>
                <a:sym typeface="Calibri"/>
              </a:endParaRPr>
            </a:p>
          </p:txBody>
        </p:sp>
      </p:grpSp>
      <p:sp>
        <p:nvSpPr>
          <p:cNvPr id="132" name="Google Shape;132;p25"/>
          <p:cNvSpPr/>
          <p:nvPr/>
        </p:nvSpPr>
        <p:spPr>
          <a:xfrm>
            <a:off x="962920" y="822961"/>
            <a:ext cx="2874675" cy="1002878"/>
          </a:xfrm>
          <a:custGeom>
            <a:avLst/>
            <a:gdLst/>
            <a:ahLst/>
            <a:cxnLst/>
            <a:rect l="l" t="t" r="r" b="b"/>
            <a:pathLst>
              <a:path w="3593343" h="1253597" extrusionOk="0">
                <a:moveTo>
                  <a:pt x="0" y="0"/>
                </a:moveTo>
                <a:lnTo>
                  <a:pt x="3593343" y="0"/>
                </a:lnTo>
                <a:lnTo>
                  <a:pt x="3593343" y="1253597"/>
                </a:lnTo>
                <a:lnTo>
                  <a:pt x="0" y="1253597"/>
                </a:lnTo>
                <a:lnTo>
                  <a:pt x="0" y="0"/>
                </a:lnTo>
                <a:close/>
              </a:path>
            </a:pathLst>
          </a:custGeom>
          <a:blipFill rotWithShape="1">
            <a:blip r:embed="rId3">
              <a:alphaModFix/>
            </a:blip>
            <a:stretch>
              <a:fillRect/>
            </a:stretch>
          </a:blipFill>
          <a:ln>
            <a:noFill/>
          </a:ln>
        </p:spPr>
        <p:txBody>
          <a:bodyPr spcFirstLastPara="1" wrap="square" lIns="73160" tIns="36560" rIns="73160" bIns="36560" anchor="t" anchorCtr="0">
            <a:noAutofit/>
          </a:bodyPr>
          <a:lstStyle/>
          <a:p>
            <a:endParaRPr sz="1440">
              <a:solidFill>
                <a:schemeClr val="dk1"/>
              </a:solidFill>
              <a:latin typeface="Calibri"/>
              <a:ea typeface="Calibri"/>
              <a:cs typeface="Calibri"/>
              <a:sym typeface="Calibri"/>
            </a:endParaRPr>
          </a:p>
        </p:txBody>
      </p:sp>
      <p:grpSp>
        <p:nvGrpSpPr>
          <p:cNvPr id="133" name="Google Shape;133;p25"/>
          <p:cNvGrpSpPr/>
          <p:nvPr/>
        </p:nvGrpSpPr>
        <p:grpSpPr>
          <a:xfrm>
            <a:off x="197161" y="3002596"/>
            <a:ext cx="9409778" cy="2443421"/>
            <a:chOff x="-520963" y="567537"/>
            <a:chExt cx="15682963" cy="4072367"/>
          </a:xfrm>
        </p:grpSpPr>
        <p:sp>
          <p:nvSpPr>
            <p:cNvPr id="134" name="Google Shape;134;p25"/>
            <p:cNvSpPr txBox="1"/>
            <p:nvPr/>
          </p:nvSpPr>
          <p:spPr>
            <a:xfrm>
              <a:off x="-520963" y="567537"/>
              <a:ext cx="15162000" cy="2708432"/>
            </a:xfrm>
            <a:prstGeom prst="rect">
              <a:avLst/>
            </a:prstGeom>
            <a:noFill/>
            <a:ln>
              <a:noFill/>
            </a:ln>
          </p:spPr>
          <p:txBody>
            <a:bodyPr spcFirstLastPara="1" wrap="square" lIns="0" tIns="0" rIns="0" bIns="0" anchor="t" anchorCtr="0">
              <a:spAutoFit/>
            </a:bodyPr>
            <a:lstStyle/>
            <a:p>
              <a:pPr>
                <a:lnSpc>
                  <a:spcPct val="110001"/>
                </a:lnSpc>
              </a:pPr>
              <a:r>
                <a:rPr lang="en-US" sz="4800" dirty="0">
                  <a:solidFill>
                    <a:srgbClr val="0694D1"/>
                  </a:solidFill>
                  <a:latin typeface="Calibri"/>
                  <a:ea typeface="Calibri"/>
                  <a:cs typeface="Calibri"/>
                  <a:sym typeface="Calibri"/>
                </a:rPr>
                <a:t>Exploring AI Powered Teleprompter</a:t>
              </a:r>
            </a:p>
            <a:p>
              <a:pPr>
                <a:lnSpc>
                  <a:spcPct val="110001"/>
                </a:lnSpc>
              </a:pPr>
              <a:r>
                <a:rPr lang="en-US" sz="4800" dirty="0">
                  <a:solidFill>
                    <a:srgbClr val="0694D1"/>
                  </a:solidFill>
                  <a:latin typeface="Calibri"/>
                  <a:ea typeface="Calibri"/>
                  <a:cs typeface="Calibri"/>
                  <a:sym typeface="Calibri"/>
                </a:rPr>
                <a:t>&amp; PPT Enhancer</a:t>
              </a:r>
            </a:p>
          </p:txBody>
        </p:sp>
        <p:sp>
          <p:nvSpPr>
            <p:cNvPr id="135" name="Google Shape;135;p25"/>
            <p:cNvSpPr txBox="1"/>
            <p:nvPr/>
          </p:nvSpPr>
          <p:spPr>
            <a:xfrm>
              <a:off x="0" y="4237762"/>
              <a:ext cx="15162000" cy="402142"/>
            </a:xfrm>
            <a:prstGeom prst="rect">
              <a:avLst/>
            </a:prstGeom>
            <a:noFill/>
            <a:ln>
              <a:noFill/>
            </a:ln>
          </p:spPr>
          <p:txBody>
            <a:bodyPr spcFirstLastPara="1" wrap="square" lIns="0" tIns="0" rIns="0" bIns="0" anchor="t" anchorCtr="0">
              <a:spAutoFit/>
            </a:bodyPr>
            <a:lstStyle/>
            <a:p>
              <a:pPr>
                <a:lnSpc>
                  <a:spcPct val="140013"/>
                </a:lnSpc>
              </a:pPr>
              <a:endParaRPr sz="1120"/>
            </a:p>
          </p:txBody>
        </p:sp>
      </p:grpSp>
      <p:grpSp>
        <p:nvGrpSpPr>
          <p:cNvPr id="136" name="Google Shape;136;p25"/>
          <p:cNvGrpSpPr/>
          <p:nvPr/>
        </p:nvGrpSpPr>
        <p:grpSpPr>
          <a:xfrm>
            <a:off x="9884640" y="4472443"/>
            <a:ext cx="3713546" cy="1643413"/>
            <a:chOff x="-301372" y="-1247903"/>
            <a:chExt cx="6189244" cy="2739023"/>
          </a:xfrm>
        </p:grpSpPr>
        <p:sp>
          <p:nvSpPr>
            <p:cNvPr id="137" name="Google Shape;137;p25"/>
            <p:cNvSpPr txBox="1"/>
            <p:nvPr/>
          </p:nvSpPr>
          <p:spPr>
            <a:xfrm>
              <a:off x="-301372" y="-1247903"/>
              <a:ext cx="5967000" cy="886354"/>
            </a:xfrm>
            <a:prstGeom prst="rect">
              <a:avLst/>
            </a:prstGeom>
            <a:noFill/>
            <a:ln>
              <a:noFill/>
            </a:ln>
          </p:spPr>
          <p:txBody>
            <a:bodyPr spcFirstLastPara="1" wrap="square" lIns="0" tIns="0" rIns="0" bIns="0" anchor="t" anchorCtr="0">
              <a:spAutoFit/>
            </a:bodyPr>
            <a:lstStyle/>
            <a:p>
              <a:pPr algn="ctr">
                <a:lnSpc>
                  <a:spcPct val="120050"/>
                </a:lnSpc>
              </a:pPr>
              <a:r>
                <a:rPr lang="en" sz="2880" dirty="0">
                  <a:solidFill>
                    <a:srgbClr val="0694D1"/>
                  </a:solidFill>
                  <a:latin typeface="Calibri"/>
                  <a:ea typeface="Calibri"/>
                  <a:cs typeface="Calibri"/>
                  <a:sym typeface="Calibri"/>
                </a:rPr>
                <a:t>Aman Kumar</a:t>
              </a:r>
              <a:endParaRPr sz="1120" dirty="0"/>
            </a:p>
          </p:txBody>
        </p:sp>
        <p:sp>
          <p:nvSpPr>
            <p:cNvPr id="138" name="Google Shape;138;p25"/>
            <p:cNvSpPr txBox="1"/>
            <p:nvPr/>
          </p:nvSpPr>
          <p:spPr>
            <a:xfrm>
              <a:off x="-79128" y="-84739"/>
              <a:ext cx="5967000" cy="1575859"/>
            </a:xfrm>
            <a:prstGeom prst="rect">
              <a:avLst/>
            </a:prstGeom>
            <a:noFill/>
            <a:ln>
              <a:noFill/>
            </a:ln>
          </p:spPr>
          <p:txBody>
            <a:bodyPr spcFirstLastPara="1" wrap="square" lIns="0" tIns="0" rIns="0" bIns="0" anchor="t" anchorCtr="0">
              <a:spAutoFit/>
            </a:bodyPr>
            <a:lstStyle/>
            <a:p>
              <a:pPr algn="ctr">
                <a:lnSpc>
                  <a:spcPct val="119993"/>
                </a:lnSpc>
              </a:pPr>
              <a:r>
                <a:rPr lang="en" sz="2560" dirty="0">
                  <a:solidFill>
                    <a:srgbClr val="FFFFFF"/>
                  </a:solidFill>
                </a:rPr>
                <a:t>Google Cloud Platform Corporate Trainer</a:t>
              </a:r>
              <a:endParaRPr sz="1120" dirty="0"/>
            </a:p>
          </p:txBody>
        </p:sp>
      </p:grpSp>
      <p:pic>
        <p:nvPicPr>
          <p:cNvPr id="139" name="Google Shape;139;p25" title="Untitled design (4).png"/>
          <p:cNvPicPr preferRelativeResize="0"/>
          <p:nvPr/>
        </p:nvPicPr>
        <p:blipFill rotWithShape="1">
          <a:blip r:embed="rId4">
            <a:alphaModFix/>
          </a:blip>
          <a:srcRect l="27346" t="10499" r="23470" b="11896"/>
          <a:stretch/>
        </p:blipFill>
        <p:spPr>
          <a:xfrm>
            <a:off x="10534093" y="1825839"/>
            <a:ext cx="2581564" cy="23535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145977"/>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000000"/>
                </a:solidFill>
                <a:latin typeface="Nunito Sans Bold" pitchFamily="34" charset="0"/>
                <a:ea typeface="Nunito Sans Bold" pitchFamily="34" charset="-122"/>
                <a:cs typeface="Nunito Sans Bold" pitchFamily="34" charset="-120"/>
              </a:rPr>
              <a:t>Today's Agenda</a:t>
            </a:r>
            <a:endParaRPr lang="en-US" sz="4450" dirty="0"/>
          </a:p>
        </p:txBody>
      </p:sp>
      <p:sp>
        <p:nvSpPr>
          <p:cNvPr id="3" name="Text 1"/>
          <p:cNvSpPr/>
          <p:nvPr/>
        </p:nvSpPr>
        <p:spPr>
          <a:xfrm>
            <a:off x="793790" y="2308384"/>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Nunito Sans Light" pitchFamily="34" charset="0"/>
                <a:ea typeface="Nunito Sans Light" pitchFamily="34" charset="-122"/>
                <a:cs typeface="Nunito Sans Light" pitchFamily="34" charset="-120"/>
              </a:rPr>
              <a:t>01</a:t>
            </a:r>
            <a:endParaRPr lang="en-US" sz="1750" dirty="0"/>
          </a:p>
        </p:txBody>
      </p:sp>
      <p:sp>
        <p:nvSpPr>
          <p:cNvPr id="4" name="Shape 2"/>
          <p:cNvSpPr/>
          <p:nvPr/>
        </p:nvSpPr>
        <p:spPr>
          <a:xfrm>
            <a:off x="793790" y="2663428"/>
            <a:ext cx="4196358" cy="30480"/>
          </a:xfrm>
          <a:prstGeom prst="rect">
            <a:avLst/>
          </a:prstGeom>
          <a:solidFill>
            <a:srgbClr val="0593CF"/>
          </a:solidFill>
          <a:ln/>
        </p:spPr>
        <p:txBody>
          <a:bodyPr/>
          <a:lstStyle/>
          <a:p>
            <a:endParaRPr/>
          </a:p>
        </p:txBody>
      </p:sp>
      <p:sp>
        <p:nvSpPr>
          <p:cNvPr id="5" name="Text 3"/>
          <p:cNvSpPr/>
          <p:nvPr/>
        </p:nvSpPr>
        <p:spPr>
          <a:xfrm>
            <a:off x="793790" y="2837736"/>
            <a:ext cx="3501033"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Nunito Sans Bold" pitchFamily="34" charset="0"/>
                <a:ea typeface="Nunito Sans Bold" pitchFamily="34" charset="-122"/>
                <a:cs typeface="Nunito Sans Bold" pitchFamily="34" charset="-120"/>
              </a:rPr>
              <a:t>Introduction to PPT Studio</a:t>
            </a:r>
            <a:endParaRPr lang="en-US" sz="2200" dirty="0"/>
          </a:p>
        </p:txBody>
      </p:sp>
      <p:sp>
        <p:nvSpPr>
          <p:cNvPr id="6" name="Text 4"/>
          <p:cNvSpPr/>
          <p:nvPr/>
        </p:nvSpPr>
        <p:spPr>
          <a:xfrm>
            <a:off x="793790" y="3328154"/>
            <a:ext cx="4196358" cy="1088708"/>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Overview of our AI-powered presentation toolkit and its core capabilities</a:t>
            </a:r>
            <a:endParaRPr lang="en-US" sz="1750" dirty="0"/>
          </a:p>
        </p:txBody>
      </p:sp>
      <p:sp>
        <p:nvSpPr>
          <p:cNvPr id="7" name="Text 5"/>
          <p:cNvSpPr/>
          <p:nvPr/>
        </p:nvSpPr>
        <p:spPr>
          <a:xfrm>
            <a:off x="5216962" y="2308384"/>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Nunito Sans Light" pitchFamily="34" charset="0"/>
                <a:ea typeface="Nunito Sans Light" pitchFamily="34" charset="-122"/>
                <a:cs typeface="Nunito Sans Light" pitchFamily="34" charset="-120"/>
              </a:rPr>
              <a:t>02</a:t>
            </a:r>
            <a:endParaRPr lang="en-US" sz="1750" dirty="0"/>
          </a:p>
        </p:txBody>
      </p:sp>
      <p:sp>
        <p:nvSpPr>
          <p:cNvPr id="8" name="Shape 6"/>
          <p:cNvSpPr/>
          <p:nvPr/>
        </p:nvSpPr>
        <p:spPr>
          <a:xfrm>
            <a:off x="5216962" y="2663428"/>
            <a:ext cx="4196358" cy="30480"/>
          </a:xfrm>
          <a:prstGeom prst="rect">
            <a:avLst/>
          </a:prstGeom>
          <a:solidFill>
            <a:srgbClr val="0593CF"/>
          </a:solidFill>
          <a:ln/>
        </p:spPr>
        <p:txBody>
          <a:bodyPr/>
          <a:lstStyle/>
          <a:p>
            <a:endParaRPr/>
          </a:p>
        </p:txBody>
      </p:sp>
      <p:sp>
        <p:nvSpPr>
          <p:cNvPr id="9" name="Text 7"/>
          <p:cNvSpPr/>
          <p:nvPr/>
        </p:nvSpPr>
        <p:spPr>
          <a:xfrm>
            <a:off x="5216962" y="2837736"/>
            <a:ext cx="4196358" cy="708660"/>
          </a:xfrm>
          <a:prstGeom prst="rect">
            <a:avLst/>
          </a:prstGeom>
          <a:noFill/>
          <a:ln/>
        </p:spPr>
        <p:txBody>
          <a:bodyPr wrap="square" lIns="0" tIns="0" rIns="0" bIns="0" rtlCol="0" anchor="t"/>
          <a:lstStyle/>
          <a:p>
            <a:pPr marL="0" indent="0" algn="l">
              <a:lnSpc>
                <a:spcPts val="2750"/>
              </a:lnSpc>
              <a:buNone/>
            </a:pPr>
            <a:r>
              <a:rPr lang="en-US" sz="2200" b="1" dirty="0">
                <a:solidFill>
                  <a:srgbClr val="000000"/>
                </a:solidFill>
                <a:latin typeface="Nunito Sans Bold" pitchFamily="34" charset="0"/>
                <a:ea typeface="Nunito Sans Bold" pitchFamily="34" charset="-122"/>
                <a:cs typeface="Nunito Sans Bold" pitchFamily="34" charset="-120"/>
              </a:rPr>
              <a:t>Pain Points in Presentation Workflows</a:t>
            </a:r>
            <a:endParaRPr lang="en-US" sz="2200" dirty="0"/>
          </a:p>
        </p:txBody>
      </p:sp>
      <p:sp>
        <p:nvSpPr>
          <p:cNvPr id="10" name="Text 8"/>
          <p:cNvSpPr/>
          <p:nvPr/>
        </p:nvSpPr>
        <p:spPr>
          <a:xfrm>
            <a:off x="5216962" y="3682484"/>
            <a:ext cx="4196358" cy="1088708"/>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Identifying challenges in traditional presentation creation and enhancement processes</a:t>
            </a:r>
            <a:endParaRPr lang="en-US" sz="1750" dirty="0"/>
          </a:p>
        </p:txBody>
      </p:sp>
      <p:sp>
        <p:nvSpPr>
          <p:cNvPr id="11" name="Text 9"/>
          <p:cNvSpPr/>
          <p:nvPr/>
        </p:nvSpPr>
        <p:spPr>
          <a:xfrm>
            <a:off x="9640133" y="2308384"/>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Nunito Sans Light" pitchFamily="34" charset="0"/>
                <a:ea typeface="Nunito Sans Light" pitchFamily="34" charset="-122"/>
                <a:cs typeface="Nunito Sans Light" pitchFamily="34" charset="-120"/>
              </a:rPr>
              <a:t>03</a:t>
            </a:r>
            <a:endParaRPr lang="en-US" sz="1750" dirty="0"/>
          </a:p>
        </p:txBody>
      </p:sp>
      <p:sp>
        <p:nvSpPr>
          <p:cNvPr id="12" name="Shape 10"/>
          <p:cNvSpPr/>
          <p:nvPr/>
        </p:nvSpPr>
        <p:spPr>
          <a:xfrm>
            <a:off x="9640133" y="2663428"/>
            <a:ext cx="4196358" cy="30480"/>
          </a:xfrm>
          <a:prstGeom prst="rect">
            <a:avLst/>
          </a:prstGeom>
          <a:solidFill>
            <a:srgbClr val="0593CF"/>
          </a:solidFill>
          <a:ln/>
        </p:spPr>
        <p:txBody>
          <a:bodyPr/>
          <a:lstStyle/>
          <a:p>
            <a:endParaRPr/>
          </a:p>
        </p:txBody>
      </p:sp>
      <p:sp>
        <p:nvSpPr>
          <p:cNvPr id="13" name="Text 11"/>
          <p:cNvSpPr/>
          <p:nvPr/>
        </p:nvSpPr>
        <p:spPr>
          <a:xfrm>
            <a:off x="9640133" y="2837736"/>
            <a:ext cx="3040380"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Nunito Sans Bold" pitchFamily="34" charset="0"/>
                <a:ea typeface="Nunito Sans Bold" pitchFamily="34" charset="-122"/>
                <a:cs typeface="Nunito Sans Bold" pitchFamily="34" charset="-120"/>
              </a:rPr>
              <a:t>Features &amp; Capabilities</a:t>
            </a:r>
            <a:endParaRPr lang="en-US" sz="2200" dirty="0"/>
          </a:p>
        </p:txBody>
      </p:sp>
      <p:sp>
        <p:nvSpPr>
          <p:cNvPr id="14" name="Text 12"/>
          <p:cNvSpPr/>
          <p:nvPr/>
        </p:nvSpPr>
        <p:spPr>
          <a:xfrm>
            <a:off x="9640133" y="3328154"/>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Deep dive into PPT Studio's powerful automation and creation features</a:t>
            </a:r>
            <a:endParaRPr lang="en-US" sz="1750" dirty="0"/>
          </a:p>
        </p:txBody>
      </p:sp>
      <p:sp>
        <p:nvSpPr>
          <p:cNvPr id="15" name="Text 13"/>
          <p:cNvSpPr/>
          <p:nvPr/>
        </p:nvSpPr>
        <p:spPr>
          <a:xfrm>
            <a:off x="793790" y="5168027"/>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Nunito Sans Light" pitchFamily="34" charset="0"/>
                <a:ea typeface="Nunito Sans Light" pitchFamily="34" charset="-122"/>
                <a:cs typeface="Nunito Sans Light" pitchFamily="34" charset="-120"/>
              </a:rPr>
              <a:t>04</a:t>
            </a:r>
            <a:endParaRPr lang="en-US" sz="1750" dirty="0"/>
          </a:p>
        </p:txBody>
      </p:sp>
      <p:sp>
        <p:nvSpPr>
          <p:cNvPr id="16" name="Shape 14"/>
          <p:cNvSpPr/>
          <p:nvPr/>
        </p:nvSpPr>
        <p:spPr>
          <a:xfrm>
            <a:off x="793790" y="5523071"/>
            <a:ext cx="6407944" cy="30480"/>
          </a:xfrm>
          <a:prstGeom prst="rect">
            <a:avLst/>
          </a:prstGeom>
          <a:solidFill>
            <a:srgbClr val="0593CF"/>
          </a:solidFill>
          <a:ln/>
        </p:spPr>
        <p:txBody>
          <a:bodyPr/>
          <a:lstStyle/>
          <a:p>
            <a:endParaRPr/>
          </a:p>
        </p:txBody>
      </p:sp>
      <p:sp>
        <p:nvSpPr>
          <p:cNvPr id="17" name="Text 15"/>
          <p:cNvSpPr/>
          <p:nvPr/>
        </p:nvSpPr>
        <p:spPr>
          <a:xfrm>
            <a:off x="793790" y="569737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Nunito Sans Bold" pitchFamily="34" charset="0"/>
                <a:ea typeface="Nunito Sans Bold" pitchFamily="34" charset="-122"/>
                <a:cs typeface="Nunito Sans Bold" pitchFamily="34" charset="-120"/>
              </a:rPr>
              <a:t>Demo Walkthrough</a:t>
            </a:r>
            <a:endParaRPr lang="en-US" sz="2200" dirty="0"/>
          </a:p>
        </p:txBody>
      </p:sp>
      <p:sp>
        <p:nvSpPr>
          <p:cNvPr id="18" name="Text 16"/>
          <p:cNvSpPr/>
          <p:nvPr/>
        </p:nvSpPr>
        <p:spPr>
          <a:xfrm>
            <a:off x="793790" y="6187797"/>
            <a:ext cx="6407944" cy="725805"/>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Live demonstration of both Enhancer and Creator workflows in action</a:t>
            </a:r>
            <a:endParaRPr lang="en-US" sz="1750" dirty="0"/>
          </a:p>
        </p:txBody>
      </p:sp>
      <p:sp>
        <p:nvSpPr>
          <p:cNvPr id="19" name="Text 17"/>
          <p:cNvSpPr/>
          <p:nvPr/>
        </p:nvSpPr>
        <p:spPr>
          <a:xfrm>
            <a:off x="7428548" y="5168027"/>
            <a:ext cx="226814" cy="283488"/>
          </a:xfrm>
          <a:prstGeom prst="rect">
            <a:avLst/>
          </a:prstGeom>
          <a:noFill/>
          <a:ln/>
        </p:spPr>
        <p:txBody>
          <a:bodyPr wrap="none" lIns="0" tIns="0" rIns="0" bIns="0" rtlCol="0" anchor="t"/>
          <a:lstStyle/>
          <a:p>
            <a:pPr marL="0" indent="0" algn="l">
              <a:lnSpc>
                <a:spcPts val="2850"/>
              </a:lnSpc>
              <a:buNone/>
            </a:pPr>
            <a:r>
              <a:rPr lang="en-US" sz="1750" dirty="0">
                <a:solidFill>
                  <a:srgbClr val="000000"/>
                </a:solidFill>
                <a:latin typeface="Nunito Sans Light" pitchFamily="34" charset="0"/>
                <a:ea typeface="Nunito Sans Light" pitchFamily="34" charset="-122"/>
                <a:cs typeface="Nunito Sans Light" pitchFamily="34" charset="-120"/>
              </a:rPr>
              <a:t>05</a:t>
            </a:r>
            <a:endParaRPr lang="en-US" sz="1750" dirty="0"/>
          </a:p>
        </p:txBody>
      </p:sp>
      <p:sp>
        <p:nvSpPr>
          <p:cNvPr id="20" name="Shape 18"/>
          <p:cNvSpPr/>
          <p:nvPr/>
        </p:nvSpPr>
        <p:spPr>
          <a:xfrm>
            <a:off x="7428548" y="5523071"/>
            <a:ext cx="6407944" cy="30480"/>
          </a:xfrm>
          <a:prstGeom prst="rect">
            <a:avLst/>
          </a:prstGeom>
          <a:solidFill>
            <a:srgbClr val="0593CF"/>
          </a:solidFill>
          <a:ln/>
        </p:spPr>
        <p:txBody>
          <a:bodyPr/>
          <a:lstStyle/>
          <a:p>
            <a:endParaRPr/>
          </a:p>
        </p:txBody>
      </p:sp>
      <p:sp>
        <p:nvSpPr>
          <p:cNvPr id="21" name="Text 19"/>
          <p:cNvSpPr/>
          <p:nvPr/>
        </p:nvSpPr>
        <p:spPr>
          <a:xfrm>
            <a:off x="7428548" y="569737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000000"/>
                </a:solidFill>
                <a:latin typeface="Nunito Sans Bold" pitchFamily="34" charset="0"/>
                <a:ea typeface="Nunito Sans Bold" pitchFamily="34" charset="-122"/>
                <a:cs typeface="Nunito Sans Bold" pitchFamily="34" charset="-120"/>
              </a:rPr>
              <a:t>Q&amp;A Session</a:t>
            </a:r>
            <a:endParaRPr lang="en-US" sz="2200" dirty="0"/>
          </a:p>
        </p:txBody>
      </p:sp>
      <p:sp>
        <p:nvSpPr>
          <p:cNvPr id="22" name="Text 20"/>
          <p:cNvSpPr/>
          <p:nvPr/>
        </p:nvSpPr>
        <p:spPr>
          <a:xfrm>
            <a:off x="7428548" y="6187797"/>
            <a:ext cx="6407944" cy="725805"/>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pitchFamily="34" charset="0"/>
                <a:ea typeface="Inter" pitchFamily="34" charset="-122"/>
                <a:cs typeface="Inter" pitchFamily="34" charset="-120"/>
              </a:rPr>
              <a:t>Open discussion and answers to your questions about PPT Studio</a:t>
            </a:r>
            <a:endParaRPr lang="en-US" sz="1750" dirty="0"/>
          </a:p>
        </p:txBody>
      </p:sp>
      <p:pic>
        <p:nvPicPr>
          <p:cNvPr id="23" name="Picture 22" descr="logo.png"/>
          <p:cNvPicPr>
            <a:picLocks noChangeAspect="1"/>
          </p:cNvPicPr>
          <p:nvPr/>
        </p:nvPicPr>
        <p:blipFill>
          <a:blip r:embed="rId3"/>
          <a:stretch>
            <a:fillRect/>
          </a:stretch>
        </p:blipFill>
        <p:spPr>
          <a:xfrm>
            <a:off x="182880" y="182880"/>
            <a:ext cx="914400" cy="408648"/>
          </a:xfrm>
          <a:prstGeom prst="rect">
            <a:avLst/>
          </a:prstGeom>
        </p:spPr>
      </p:pic>
      <p:sp>
        <p:nvSpPr>
          <p:cNvPr id="24" name="TextBox 23"/>
          <p:cNvSpPr txBox="1"/>
          <p:nvPr/>
        </p:nvSpPr>
        <p:spPr>
          <a:xfrm>
            <a:off x="12252960" y="7772400"/>
            <a:ext cx="2286000" cy="365760"/>
          </a:xfrm>
          <a:prstGeom prst="rect">
            <a:avLst/>
          </a:prstGeom>
          <a:noFill/>
        </p:spPr>
        <p:txBody>
          <a:bodyPr wrap="none">
            <a:spAutoFit/>
          </a:bodyPr>
          <a:lstStyle/>
          <a:p>
            <a:pPr algn="r"/>
            <a:r>
              <a:rPr sz="1000">
                <a:solidFill>
                  <a:srgbClr val="969696"/>
                </a:solidFill>
                <a:hlinkClick r:id="rId4"/>
              </a:rPr>
              <a:t>Processed by PPT Studio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219388" y="497204"/>
            <a:ext cx="4823698" cy="559832"/>
          </a:xfrm>
          <a:prstGeom prst="rect">
            <a:avLst/>
          </a:prstGeom>
          <a:noFill/>
          <a:ln/>
        </p:spPr>
        <p:txBody>
          <a:bodyPr wrap="none" lIns="0" tIns="0" rIns="0" bIns="0" rtlCol="0" anchor="t"/>
          <a:lstStyle/>
          <a:p>
            <a:pPr marL="0" indent="0" algn="l">
              <a:lnSpc>
                <a:spcPts val="4400"/>
              </a:lnSpc>
              <a:buNone/>
            </a:pPr>
            <a:r>
              <a:rPr lang="en-US" sz="3500" b="1" dirty="0">
                <a:solidFill>
                  <a:srgbClr val="000000"/>
                </a:solidFill>
                <a:latin typeface="Nunito Sans Bold" pitchFamily="34" charset="0"/>
                <a:ea typeface="Nunito Sans Bold" pitchFamily="34" charset="-122"/>
                <a:cs typeface="Nunito Sans Bold" pitchFamily="34" charset="-120"/>
              </a:rPr>
              <a:t>Introducing PPT Studio</a:t>
            </a:r>
            <a:endParaRPr lang="en-US" sz="3500" dirty="0"/>
          </a:p>
        </p:txBody>
      </p:sp>
      <p:sp>
        <p:nvSpPr>
          <p:cNvPr id="3" name="Text 1"/>
          <p:cNvSpPr/>
          <p:nvPr/>
        </p:nvSpPr>
        <p:spPr>
          <a:xfrm>
            <a:off x="627102" y="1482447"/>
            <a:ext cx="7850743" cy="573405"/>
          </a:xfrm>
          <a:prstGeom prst="rect">
            <a:avLst/>
          </a:prstGeom>
          <a:noFill/>
          <a:ln/>
        </p:spPr>
        <p:txBody>
          <a:bodyPr wrap="square" lIns="0" tIns="0" rIns="0" bIns="0" rtlCol="0" anchor="t"/>
          <a:lstStyle/>
          <a:p>
            <a:pPr marL="0" indent="0" algn="l">
              <a:lnSpc>
                <a:spcPts val="2250"/>
              </a:lnSpc>
              <a:buNone/>
            </a:pPr>
            <a:r>
              <a:rPr lang="en-US" sz="1400" dirty="0">
                <a:solidFill>
                  <a:srgbClr val="000000"/>
                </a:solidFill>
                <a:latin typeface="Inter" pitchFamily="34" charset="0"/>
                <a:ea typeface="Inter" pitchFamily="34" charset="-122"/>
                <a:cs typeface="Inter" pitchFamily="34" charset="-120"/>
              </a:rPr>
              <a:t>PPT Studio is an </a:t>
            </a:r>
            <a:r>
              <a:rPr lang="en-US" sz="1400" b="1" dirty="0">
                <a:solidFill>
                  <a:srgbClr val="000000"/>
                </a:solidFill>
                <a:latin typeface="Inter" pitchFamily="34" charset="0"/>
                <a:ea typeface="Inter" pitchFamily="34" charset="-122"/>
                <a:cs typeface="Inter" pitchFamily="34" charset="-120"/>
              </a:rPr>
              <a:t>AI-driven application</a:t>
            </a:r>
            <a:r>
              <a:rPr lang="en-US" sz="1400" dirty="0">
                <a:solidFill>
                  <a:srgbClr val="000000"/>
                </a:solidFill>
                <a:latin typeface="Inter" pitchFamily="34" charset="0"/>
                <a:ea typeface="Inter" pitchFamily="34" charset="-122"/>
                <a:cs typeface="Inter" pitchFamily="34" charset="-120"/>
              </a:rPr>
              <a:t> designed to enhance and create professional PowerPoint presentations with unprecedented efficiency and quality.</a:t>
            </a:r>
            <a:endParaRPr lang="en-US" sz="1400" dirty="0"/>
          </a:p>
        </p:txBody>
      </p:sp>
      <p:sp>
        <p:nvSpPr>
          <p:cNvPr id="4" name="Shape 2"/>
          <p:cNvSpPr/>
          <p:nvPr/>
        </p:nvSpPr>
        <p:spPr>
          <a:xfrm>
            <a:off x="627102" y="2257425"/>
            <a:ext cx="7850743" cy="1405771"/>
          </a:xfrm>
          <a:prstGeom prst="roundRect">
            <a:avLst>
              <a:gd name="adj" fmla="val 5353"/>
            </a:avLst>
          </a:prstGeom>
          <a:solidFill>
            <a:srgbClr val="CDEFFE"/>
          </a:solidFill>
          <a:ln w="7620">
            <a:solidFill>
              <a:srgbClr val="B3D5E4"/>
            </a:solidFill>
            <a:prstDash val="solid"/>
          </a:ln>
        </p:spPr>
        <p:txBody>
          <a:bodyPr/>
          <a:lstStyle/>
          <a:p>
            <a:endParaRPr/>
          </a:p>
        </p:txBody>
      </p:sp>
      <p:sp>
        <p:nvSpPr>
          <p:cNvPr id="5" name="Text 3"/>
          <p:cNvSpPr/>
          <p:nvPr/>
        </p:nvSpPr>
        <p:spPr>
          <a:xfrm>
            <a:off x="813792" y="2444115"/>
            <a:ext cx="2239685" cy="279916"/>
          </a:xfrm>
          <a:prstGeom prst="rect">
            <a:avLst/>
          </a:prstGeom>
          <a:noFill/>
          <a:ln/>
        </p:spPr>
        <p:txBody>
          <a:bodyPr wrap="none" lIns="0" tIns="0" rIns="0" bIns="0" rtlCol="0" anchor="t"/>
          <a:lstStyle/>
          <a:p>
            <a:pPr marL="0" indent="0" algn="l">
              <a:lnSpc>
                <a:spcPts val="2200"/>
              </a:lnSpc>
              <a:buNone/>
            </a:pPr>
            <a:r>
              <a:rPr lang="en-US" sz="1750" b="1" dirty="0">
                <a:solidFill>
                  <a:srgbClr val="000000"/>
                </a:solidFill>
                <a:latin typeface="Nunito Sans Bold" pitchFamily="34" charset="0"/>
                <a:ea typeface="Nunito Sans Bold" pitchFamily="34" charset="-122"/>
                <a:cs typeface="Nunito Sans Bold" pitchFamily="34" charset="-120"/>
              </a:rPr>
              <a:t>Enhancer Workflow</a:t>
            </a:r>
            <a:endParaRPr lang="en-US" sz="1750" dirty="0"/>
          </a:p>
        </p:txBody>
      </p:sp>
      <p:sp>
        <p:nvSpPr>
          <p:cNvPr id="6" name="Text 4"/>
          <p:cNvSpPr/>
          <p:nvPr/>
        </p:nvSpPr>
        <p:spPr>
          <a:xfrm>
            <a:off x="813792" y="2903101"/>
            <a:ext cx="7477363" cy="573405"/>
          </a:xfrm>
          <a:prstGeom prst="rect">
            <a:avLst/>
          </a:prstGeom>
          <a:noFill/>
          <a:ln/>
        </p:spPr>
        <p:txBody>
          <a:bodyPr wrap="square" lIns="0" tIns="0" rIns="0" bIns="0" rtlCol="0" anchor="t"/>
          <a:lstStyle/>
          <a:p>
            <a:pPr marL="0" indent="0" algn="l">
              <a:lnSpc>
                <a:spcPts val="2250"/>
              </a:lnSpc>
              <a:buNone/>
            </a:pPr>
            <a:r>
              <a:rPr lang="en-US" sz="1400" dirty="0">
                <a:solidFill>
                  <a:srgbClr val="000000"/>
                </a:solidFill>
                <a:latin typeface="Inter" pitchFamily="34" charset="0"/>
                <a:ea typeface="Inter" pitchFamily="34" charset="-122"/>
                <a:cs typeface="Inter" pitchFamily="34" charset="-120"/>
              </a:rPr>
              <a:t>Automates branding, watermark cleanup, and speaker note generation for existing presentations</a:t>
            </a:r>
            <a:endParaRPr lang="en-US" sz="1400" dirty="0"/>
          </a:p>
        </p:txBody>
      </p:sp>
      <p:sp>
        <p:nvSpPr>
          <p:cNvPr id="7" name="Shape 5"/>
          <p:cNvSpPr/>
          <p:nvPr/>
        </p:nvSpPr>
        <p:spPr>
          <a:xfrm>
            <a:off x="627101" y="4114800"/>
            <a:ext cx="7850743" cy="1405771"/>
          </a:xfrm>
          <a:prstGeom prst="roundRect">
            <a:avLst>
              <a:gd name="adj" fmla="val 5353"/>
            </a:avLst>
          </a:prstGeom>
          <a:solidFill>
            <a:srgbClr val="CDEFFE"/>
          </a:solidFill>
          <a:ln w="7620">
            <a:solidFill>
              <a:srgbClr val="B3D5E4"/>
            </a:solidFill>
            <a:prstDash val="solid"/>
          </a:ln>
        </p:spPr>
        <p:txBody>
          <a:bodyPr/>
          <a:lstStyle/>
          <a:p>
            <a:endParaRPr/>
          </a:p>
        </p:txBody>
      </p:sp>
      <p:sp>
        <p:nvSpPr>
          <p:cNvPr id="8" name="Text 6"/>
          <p:cNvSpPr/>
          <p:nvPr/>
        </p:nvSpPr>
        <p:spPr>
          <a:xfrm>
            <a:off x="813791" y="4301490"/>
            <a:ext cx="2239685" cy="279916"/>
          </a:xfrm>
          <a:prstGeom prst="rect">
            <a:avLst/>
          </a:prstGeom>
          <a:noFill/>
          <a:ln/>
        </p:spPr>
        <p:txBody>
          <a:bodyPr wrap="none" lIns="0" tIns="0" rIns="0" bIns="0" rtlCol="0" anchor="t"/>
          <a:lstStyle/>
          <a:p>
            <a:pPr marL="0" indent="0" algn="l">
              <a:lnSpc>
                <a:spcPts val="2200"/>
              </a:lnSpc>
              <a:buNone/>
            </a:pPr>
            <a:r>
              <a:rPr lang="en-US" sz="1750" b="1" dirty="0">
                <a:solidFill>
                  <a:srgbClr val="000000"/>
                </a:solidFill>
                <a:latin typeface="Nunito Sans Bold" pitchFamily="34" charset="0"/>
                <a:ea typeface="Nunito Sans Bold" pitchFamily="34" charset="-122"/>
                <a:cs typeface="Nunito Sans Bold" pitchFamily="34" charset="-120"/>
              </a:rPr>
              <a:t>Creator Workflow</a:t>
            </a:r>
            <a:endParaRPr lang="en-US" sz="1750" dirty="0"/>
          </a:p>
        </p:txBody>
      </p:sp>
      <p:sp>
        <p:nvSpPr>
          <p:cNvPr id="9" name="Text 7"/>
          <p:cNvSpPr/>
          <p:nvPr/>
        </p:nvSpPr>
        <p:spPr>
          <a:xfrm>
            <a:off x="813791" y="4760476"/>
            <a:ext cx="7477363" cy="573405"/>
          </a:xfrm>
          <a:prstGeom prst="rect">
            <a:avLst/>
          </a:prstGeom>
          <a:noFill/>
          <a:ln/>
        </p:spPr>
        <p:txBody>
          <a:bodyPr wrap="square" lIns="0" tIns="0" rIns="0" bIns="0" rtlCol="0" anchor="t"/>
          <a:lstStyle/>
          <a:p>
            <a:pPr marL="0" indent="0" algn="l">
              <a:lnSpc>
                <a:spcPts val="2250"/>
              </a:lnSpc>
              <a:buNone/>
            </a:pPr>
            <a:r>
              <a:rPr lang="en-US" sz="1400" dirty="0">
                <a:solidFill>
                  <a:srgbClr val="000000"/>
                </a:solidFill>
                <a:latin typeface="Inter" pitchFamily="34" charset="0"/>
                <a:ea typeface="Inter" pitchFamily="34" charset="-122"/>
                <a:cs typeface="Inter" pitchFamily="34" charset="-120"/>
              </a:rPr>
              <a:t>Generates new, polished presentations from raw documents and images using intelligent design</a:t>
            </a:r>
            <a:endParaRPr lang="en-US" sz="1400" dirty="0"/>
          </a:p>
        </p:txBody>
      </p:sp>
      <p:sp>
        <p:nvSpPr>
          <p:cNvPr id="10" name="Text 8"/>
          <p:cNvSpPr/>
          <p:nvPr/>
        </p:nvSpPr>
        <p:spPr>
          <a:xfrm>
            <a:off x="640080" y="6025056"/>
            <a:ext cx="7850743" cy="573405"/>
          </a:xfrm>
          <a:prstGeom prst="rect">
            <a:avLst/>
          </a:prstGeom>
          <a:noFill/>
          <a:ln/>
        </p:spPr>
        <p:txBody>
          <a:bodyPr wrap="square" lIns="0" tIns="0" rIns="0" bIns="0" rtlCol="0" anchor="t"/>
          <a:lstStyle/>
          <a:p>
            <a:pPr marL="0" indent="0" algn="l">
              <a:lnSpc>
                <a:spcPts val="2250"/>
              </a:lnSpc>
              <a:buNone/>
            </a:pPr>
            <a:r>
              <a:rPr lang="en-US" sz="1400" dirty="0">
                <a:solidFill>
                  <a:srgbClr val="000000"/>
                </a:solidFill>
                <a:latin typeface="Inter" pitchFamily="34" charset="0"/>
                <a:ea typeface="Inter" pitchFamily="34" charset="-122"/>
                <a:cs typeface="Inter" pitchFamily="34" charset="-120"/>
              </a:rPr>
              <a:t>Built on a </a:t>
            </a:r>
            <a:r>
              <a:rPr lang="en-US" sz="1400" dirty="0">
                <a:solidFill>
                  <a:srgbClr val="0593CF"/>
                </a:solidFill>
                <a:latin typeface="Inter" pitchFamily="34" charset="0"/>
                <a:ea typeface="Inter" pitchFamily="34" charset="-122"/>
                <a:cs typeface="Inter" pitchFamily="34" charset="-120"/>
              </a:rPr>
              <a:t>fully scalable, serverless architecture</a:t>
            </a:r>
            <a:r>
              <a:rPr lang="en-US" sz="1400" dirty="0">
                <a:solidFill>
                  <a:srgbClr val="000000"/>
                </a:solidFill>
                <a:latin typeface="Inter" pitchFamily="34" charset="0"/>
                <a:ea typeface="Inter" pitchFamily="34" charset="-122"/>
                <a:cs typeface="Inter" pitchFamily="34" charset="-120"/>
              </a:rPr>
              <a:t> deployed on Google Cloud, ensuring reliable performance and seamless user experience.</a:t>
            </a:r>
            <a:endParaRPr lang="en-US" sz="1400" dirty="0"/>
          </a:p>
        </p:txBody>
      </p:sp>
      <p:pic>
        <p:nvPicPr>
          <p:cNvPr id="11" name="Image 0" descr="preencoded.png"/>
          <p:cNvPicPr>
            <a:picLocks noChangeAspect="1"/>
          </p:cNvPicPr>
          <p:nvPr/>
        </p:nvPicPr>
        <p:blipFill>
          <a:blip r:embed="rId3"/>
          <a:stretch>
            <a:fillRect/>
          </a:stretch>
        </p:blipFill>
        <p:spPr>
          <a:xfrm>
            <a:off x="9314549" y="1223622"/>
            <a:ext cx="5088136" cy="5088136"/>
          </a:xfrm>
          <a:prstGeom prst="rect">
            <a:avLst/>
          </a:prstGeom>
        </p:spPr>
      </p:pic>
      <p:sp>
        <p:nvSpPr>
          <p:cNvPr id="14" name="Text 10"/>
          <p:cNvSpPr/>
          <p:nvPr/>
        </p:nvSpPr>
        <p:spPr>
          <a:xfrm>
            <a:off x="9504759" y="7036356"/>
            <a:ext cx="4326969" cy="860108"/>
          </a:xfrm>
          <a:prstGeom prst="rect">
            <a:avLst/>
          </a:prstGeom>
          <a:noFill/>
          <a:ln/>
        </p:spPr>
        <p:txBody>
          <a:bodyPr wrap="square" lIns="0" tIns="0" rIns="0" bIns="0" rtlCol="0" anchor="t"/>
          <a:lstStyle/>
          <a:p>
            <a:pPr marL="0" indent="0" algn="l">
              <a:lnSpc>
                <a:spcPts val="2250"/>
              </a:lnSpc>
              <a:buNone/>
            </a:pPr>
            <a:endParaRPr lang="en-US" sz="1400" dirty="0"/>
          </a:p>
        </p:txBody>
      </p:sp>
      <p:pic>
        <p:nvPicPr>
          <p:cNvPr id="15" name="Picture 14" descr="logo.png"/>
          <p:cNvPicPr>
            <a:picLocks noChangeAspect="1"/>
          </p:cNvPicPr>
          <p:nvPr/>
        </p:nvPicPr>
        <p:blipFill>
          <a:blip r:embed="rId4"/>
          <a:stretch>
            <a:fillRect/>
          </a:stretch>
        </p:blipFill>
        <p:spPr>
          <a:xfrm>
            <a:off x="182880" y="182880"/>
            <a:ext cx="914400" cy="408648"/>
          </a:xfrm>
          <a:prstGeom prst="rect">
            <a:avLst/>
          </a:prstGeom>
        </p:spPr>
      </p:pic>
      <p:sp>
        <p:nvSpPr>
          <p:cNvPr id="16" name="TextBox 15"/>
          <p:cNvSpPr txBox="1"/>
          <p:nvPr/>
        </p:nvSpPr>
        <p:spPr>
          <a:xfrm>
            <a:off x="12252960" y="7772400"/>
            <a:ext cx="2286000" cy="365760"/>
          </a:xfrm>
          <a:prstGeom prst="rect">
            <a:avLst/>
          </a:prstGeom>
          <a:noFill/>
        </p:spPr>
        <p:txBody>
          <a:bodyPr wrap="none">
            <a:spAutoFit/>
          </a:bodyPr>
          <a:lstStyle/>
          <a:p>
            <a:pPr algn="r"/>
            <a:r>
              <a:rPr sz="1000">
                <a:solidFill>
                  <a:srgbClr val="969696"/>
                </a:solidFill>
                <a:hlinkClick r:id="rId5"/>
              </a:rPr>
              <a:t>Processed by PPT Studio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05922" y="597813"/>
            <a:ext cx="11678960" cy="630436"/>
          </a:xfrm>
          <a:prstGeom prst="rect">
            <a:avLst/>
          </a:prstGeom>
          <a:noFill/>
          <a:ln/>
        </p:spPr>
        <p:txBody>
          <a:bodyPr wrap="none" lIns="0" tIns="0" rIns="0" bIns="0" rtlCol="0" anchor="t"/>
          <a:lstStyle/>
          <a:p>
            <a:pPr marL="0" indent="0" algn="l">
              <a:lnSpc>
                <a:spcPts val="4950"/>
              </a:lnSpc>
              <a:buNone/>
            </a:pPr>
            <a:r>
              <a:rPr lang="en-US" sz="3950" b="1" dirty="0">
                <a:solidFill>
                  <a:srgbClr val="000000"/>
                </a:solidFill>
                <a:latin typeface="Nunito Sans Bold" pitchFamily="34" charset="0"/>
                <a:ea typeface="Nunito Sans Bold" pitchFamily="34" charset="-122"/>
                <a:cs typeface="Nunito Sans Bold" pitchFamily="34" charset="-120"/>
              </a:rPr>
              <a:t>Pain Points in Traditional Presentation Workflows</a:t>
            </a:r>
            <a:endParaRPr lang="en-US" sz="3950" dirty="0"/>
          </a:p>
        </p:txBody>
      </p:sp>
      <p:sp>
        <p:nvSpPr>
          <p:cNvPr id="3" name="Text 1"/>
          <p:cNvSpPr/>
          <p:nvPr/>
        </p:nvSpPr>
        <p:spPr>
          <a:xfrm>
            <a:off x="705922" y="1530787"/>
            <a:ext cx="13218557" cy="64531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Inter" pitchFamily="34" charset="0"/>
                <a:ea typeface="Inter" pitchFamily="34" charset="-122"/>
                <a:cs typeface="Inter" pitchFamily="34" charset="-120"/>
              </a:rPr>
              <a:t>Current presentation creation processes are plagued with inefficiencies that consume valuable time and resources. Let's examine the key challenges professionals face daily.</a:t>
            </a:r>
            <a:endParaRPr lang="en-US" sz="1550" dirty="0"/>
          </a:p>
        </p:txBody>
      </p:sp>
      <p:sp>
        <p:nvSpPr>
          <p:cNvPr id="5" name="Text 2"/>
          <p:cNvSpPr/>
          <p:nvPr/>
        </p:nvSpPr>
        <p:spPr>
          <a:xfrm>
            <a:off x="907613" y="2777888"/>
            <a:ext cx="4015621" cy="315158"/>
          </a:xfrm>
          <a:prstGeom prst="rect">
            <a:avLst/>
          </a:prstGeom>
          <a:noFill/>
          <a:ln/>
        </p:spPr>
        <p:txBody>
          <a:bodyPr wrap="none" lIns="0" tIns="0" rIns="0" bIns="0" rtlCol="0" anchor="t"/>
          <a:lstStyle/>
          <a:p>
            <a:pPr marL="0" indent="0" algn="l">
              <a:lnSpc>
                <a:spcPts val="2450"/>
              </a:lnSpc>
              <a:buNone/>
            </a:pPr>
            <a:r>
              <a:rPr lang="en-US" sz="1950" b="1" dirty="0">
                <a:solidFill>
                  <a:srgbClr val="000000"/>
                </a:solidFill>
                <a:latin typeface="Nunito Sans Bold" pitchFamily="34" charset="0"/>
                <a:ea typeface="Nunito Sans Bold" pitchFamily="34" charset="-122"/>
                <a:cs typeface="Nunito Sans Bold" pitchFamily="34" charset="-120"/>
              </a:rPr>
              <a:t>Manual Branding &amp; Logo Insertion</a:t>
            </a:r>
            <a:endParaRPr lang="en-US" sz="1950" dirty="0"/>
          </a:p>
        </p:txBody>
      </p:sp>
      <p:sp>
        <p:nvSpPr>
          <p:cNvPr id="6" name="Text 3"/>
          <p:cNvSpPr/>
          <p:nvPr/>
        </p:nvSpPr>
        <p:spPr>
          <a:xfrm>
            <a:off x="907612" y="3472928"/>
            <a:ext cx="6205895" cy="967978"/>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Inter" pitchFamily="34" charset="0"/>
                <a:ea typeface="Inter" pitchFamily="34" charset="-122"/>
                <a:cs typeface="Inter" pitchFamily="34" charset="-120"/>
              </a:rPr>
              <a:t>Tedious process of applying consistent branding across multiple slides, often requiring individual attention to each slide's layout and positioning.</a:t>
            </a:r>
            <a:endParaRPr lang="en-US" sz="1550" dirty="0"/>
          </a:p>
        </p:txBody>
      </p:sp>
      <p:sp>
        <p:nvSpPr>
          <p:cNvPr id="8" name="Text 4"/>
          <p:cNvSpPr/>
          <p:nvPr/>
        </p:nvSpPr>
        <p:spPr>
          <a:xfrm>
            <a:off x="7516892" y="2742307"/>
            <a:ext cx="3402330" cy="315158"/>
          </a:xfrm>
          <a:prstGeom prst="rect">
            <a:avLst/>
          </a:prstGeom>
          <a:noFill/>
          <a:ln/>
        </p:spPr>
        <p:txBody>
          <a:bodyPr wrap="none" lIns="0" tIns="0" rIns="0" bIns="0" rtlCol="0" anchor="t"/>
          <a:lstStyle/>
          <a:p>
            <a:pPr marL="0" indent="0" algn="l">
              <a:lnSpc>
                <a:spcPts val="2450"/>
              </a:lnSpc>
              <a:buNone/>
            </a:pPr>
            <a:r>
              <a:rPr lang="en-US" sz="1950" b="1" dirty="0">
                <a:solidFill>
                  <a:srgbClr val="000000"/>
                </a:solidFill>
                <a:latin typeface="Nunito Sans Bold" pitchFamily="34" charset="0"/>
                <a:ea typeface="Nunito Sans Bold" pitchFamily="34" charset="-122"/>
                <a:cs typeface="Nunito Sans Bold" pitchFamily="34" charset="-120"/>
              </a:rPr>
              <a:t>Watermark &amp; Image Cleanup</a:t>
            </a:r>
            <a:endParaRPr lang="en-US" sz="1950" dirty="0"/>
          </a:p>
        </p:txBody>
      </p:sp>
      <p:sp>
        <p:nvSpPr>
          <p:cNvPr id="9" name="Text 5"/>
          <p:cNvSpPr/>
          <p:nvPr/>
        </p:nvSpPr>
        <p:spPr>
          <a:xfrm>
            <a:off x="7516892" y="3472928"/>
            <a:ext cx="6205895" cy="967978"/>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Inter" pitchFamily="34" charset="0"/>
                <a:ea typeface="Inter" pitchFamily="34" charset="-122"/>
                <a:cs typeface="Inter" pitchFamily="34" charset="-120"/>
              </a:rPr>
              <a:t>Removing watermarks and duplicate images is incredibly time-consuming, often requiring specialised software and manual editing expertise.</a:t>
            </a:r>
            <a:endParaRPr lang="en-US" sz="1550" dirty="0"/>
          </a:p>
        </p:txBody>
      </p:sp>
      <p:sp>
        <p:nvSpPr>
          <p:cNvPr id="11" name="Text 6"/>
          <p:cNvSpPr/>
          <p:nvPr/>
        </p:nvSpPr>
        <p:spPr>
          <a:xfrm>
            <a:off x="907613" y="5293932"/>
            <a:ext cx="2613898" cy="315158"/>
          </a:xfrm>
          <a:prstGeom prst="rect">
            <a:avLst/>
          </a:prstGeom>
          <a:noFill/>
          <a:ln/>
        </p:spPr>
        <p:txBody>
          <a:bodyPr wrap="none" lIns="0" tIns="0" rIns="0" bIns="0" rtlCol="0" anchor="t"/>
          <a:lstStyle/>
          <a:p>
            <a:pPr marL="0" indent="0" algn="l">
              <a:lnSpc>
                <a:spcPts val="2450"/>
              </a:lnSpc>
              <a:buNone/>
            </a:pPr>
            <a:r>
              <a:rPr lang="en-US" sz="1950" b="1" dirty="0">
                <a:solidFill>
                  <a:srgbClr val="000000"/>
                </a:solidFill>
                <a:latin typeface="Nunito Sans Bold" pitchFamily="34" charset="0"/>
                <a:ea typeface="Nunito Sans Bold" pitchFamily="34" charset="-122"/>
                <a:cs typeface="Nunito Sans Bold" pitchFamily="34" charset="-120"/>
              </a:rPr>
              <a:t>Lack of Speaker Notes</a:t>
            </a:r>
            <a:endParaRPr lang="en-US" sz="1950" dirty="0"/>
          </a:p>
        </p:txBody>
      </p:sp>
      <p:sp>
        <p:nvSpPr>
          <p:cNvPr id="12" name="Text 7"/>
          <p:cNvSpPr/>
          <p:nvPr/>
        </p:nvSpPr>
        <p:spPr>
          <a:xfrm>
            <a:off x="907613" y="5857160"/>
            <a:ext cx="6205895" cy="967978"/>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Inter" pitchFamily="34" charset="0"/>
                <a:ea typeface="Inter" pitchFamily="34" charset="-122"/>
                <a:cs typeface="Inter" pitchFamily="34" charset="-120"/>
              </a:rPr>
              <a:t>Presenters struggle without comprehensive speaker notes, leading to less confident delivery and missed key messaging opportunities.</a:t>
            </a:r>
            <a:endParaRPr lang="en-US" sz="1550" dirty="0"/>
          </a:p>
        </p:txBody>
      </p:sp>
      <p:sp>
        <p:nvSpPr>
          <p:cNvPr id="14" name="Text 8"/>
          <p:cNvSpPr/>
          <p:nvPr/>
        </p:nvSpPr>
        <p:spPr>
          <a:xfrm>
            <a:off x="7540585" y="5293932"/>
            <a:ext cx="3378637" cy="315158"/>
          </a:xfrm>
          <a:prstGeom prst="rect">
            <a:avLst/>
          </a:prstGeom>
          <a:noFill/>
          <a:ln/>
        </p:spPr>
        <p:txBody>
          <a:bodyPr wrap="none" lIns="0" tIns="0" rIns="0" bIns="0" rtlCol="0" anchor="t"/>
          <a:lstStyle/>
          <a:p>
            <a:pPr marL="0" indent="0" algn="l">
              <a:lnSpc>
                <a:spcPts val="2450"/>
              </a:lnSpc>
              <a:buNone/>
            </a:pPr>
            <a:r>
              <a:rPr lang="en-US" sz="1950" b="1" dirty="0">
                <a:solidFill>
                  <a:srgbClr val="000000"/>
                </a:solidFill>
                <a:latin typeface="Nunito Sans Bold" pitchFamily="34" charset="0"/>
                <a:ea typeface="Nunito Sans Bold" pitchFamily="34" charset="-122"/>
                <a:cs typeface="Nunito Sans Bold" pitchFamily="34" charset="-120"/>
              </a:rPr>
              <a:t>Raw Content Transformation</a:t>
            </a:r>
            <a:endParaRPr lang="en-US" sz="1950" dirty="0"/>
          </a:p>
        </p:txBody>
      </p:sp>
      <p:sp>
        <p:nvSpPr>
          <p:cNvPr id="15" name="Text 9"/>
          <p:cNvSpPr/>
          <p:nvPr/>
        </p:nvSpPr>
        <p:spPr>
          <a:xfrm>
            <a:off x="7540585" y="5857160"/>
            <a:ext cx="6205895" cy="64531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Inter" pitchFamily="34" charset="0"/>
                <a:ea typeface="Inter" pitchFamily="34" charset="-122"/>
                <a:cs typeface="Inter" pitchFamily="34" charset="-120"/>
              </a:rPr>
              <a:t>Converting raw documents and images into professional slides requires hours of design work and formatting expertise.</a:t>
            </a:r>
            <a:endParaRPr lang="en-US" sz="1550" dirty="0"/>
          </a:p>
        </p:txBody>
      </p:sp>
      <p:pic>
        <p:nvPicPr>
          <p:cNvPr id="16" name="Picture 15" descr="logo.png"/>
          <p:cNvPicPr>
            <a:picLocks noChangeAspect="1"/>
          </p:cNvPicPr>
          <p:nvPr/>
        </p:nvPicPr>
        <p:blipFill>
          <a:blip r:embed="rId3"/>
          <a:stretch>
            <a:fillRect/>
          </a:stretch>
        </p:blipFill>
        <p:spPr>
          <a:xfrm>
            <a:off x="182880" y="182880"/>
            <a:ext cx="914400" cy="408648"/>
          </a:xfrm>
          <a:prstGeom prst="rect">
            <a:avLst/>
          </a:prstGeom>
        </p:spPr>
      </p:pic>
      <p:sp>
        <p:nvSpPr>
          <p:cNvPr id="17" name="TextBox 16"/>
          <p:cNvSpPr txBox="1"/>
          <p:nvPr/>
        </p:nvSpPr>
        <p:spPr>
          <a:xfrm>
            <a:off x="12252960" y="7772400"/>
            <a:ext cx="2286000" cy="365760"/>
          </a:xfrm>
          <a:prstGeom prst="rect">
            <a:avLst/>
          </a:prstGeom>
          <a:noFill/>
        </p:spPr>
        <p:txBody>
          <a:bodyPr wrap="none">
            <a:spAutoFit/>
          </a:bodyPr>
          <a:lstStyle/>
          <a:p>
            <a:pPr algn="r"/>
            <a:r>
              <a:rPr sz="1000">
                <a:solidFill>
                  <a:srgbClr val="969696"/>
                </a:solidFill>
                <a:hlinkClick r:id="rId4"/>
              </a:rPr>
              <a:t>Processed by PPT Studio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62928" y="570905"/>
            <a:ext cx="4390668" cy="502682"/>
          </a:xfrm>
          <a:prstGeom prst="rect">
            <a:avLst/>
          </a:prstGeom>
          <a:noFill/>
          <a:ln/>
        </p:spPr>
        <p:txBody>
          <a:bodyPr wrap="none" lIns="0" tIns="0" rIns="0" bIns="0" rtlCol="0" anchor="t"/>
          <a:lstStyle/>
          <a:p>
            <a:pPr marL="0" indent="0" algn="l">
              <a:lnSpc>
                <a:spcPts val="3950"/>
              </a:lnSpc>
              <a:buNone/>
            </a:pPr>
            <a:r>
              <a:rPr lang="en-US" sz="3150" b="1" dirty="0">
                <a:solidFill>
                  <a:srgbClr val="000000"/>
                </a:solidFill>
                <a:latin typeface="Nunito Sans Bold" pitchFamily="34" charset="0"/>
                <a:ea typeface="Nunito Sans Bold" pitchFamily="34" charset="-122"/>
                <a:cs typeface="Nunito Sans Bold" pitchFamily="34" charset="-120"/>
              </a:rPr>
              <a:t>PPT Studio Capabilities</a:t>
            </a:r>
            <a:endParaRPr lang="en-US" sz="3150" dirty="0"/>
          </a:p>
        </p:txBody>
      </p:sp>
      <p:sp>
        <p:nvSpPr>
          <p:cNvPr id="3" name="Text 1"/>
          <p:cNvSpPr/>
          <p:nvPr/>
        </p:nvSpPr>
        <p:spPr>
          <a:xfrm>
            <a:off x="562928" y="1395293"/>
            <a:ext cx="13504545" cy="257294"/>
          </a:xfrm>
          <a:prstGeom prst="rect">
            <a:avLst/>
          </a:prstGeom>
          <a:noFill/>
          <a:ln/>
        </p:spPr>
        <p:txBody>
          <a:bodyPr wrap="non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Our comprehensive feature set addresses every aspect of presentation creation and enhancement, delivering professional results with minimal effort.</a:t>
            </a:r>
            <a:endParaRPr lang="en-US" sz="1250" dirty="0"/>
          </a:p>
        </p:txBody>
      </p:sp>
      <p:sp>
        <p:nvSpPr>
          <p:cNvPr id="4" name="Text 2"/>
          <p:cNvSpPr/>
          <p:nvPr/>
        </p:nvSpPr>
        <p:spPr>
          <a:xfrm>
            <a:off x="2634496" y="1994297"/>
            <a:ext cx="2412921" cy="301585"/>
          </a:xfrm>
          <a:prstGeom prst="rect">
            <a:avLst/>
          </a:prstGeom>
          <a:noFill/>
          <a:ln/>
        </p:spPr>
        <p:txBody>
          <a:bodyPr wrap="none" lIns="0" tIns="0" rIns="0" bIns="0" rtlCol="0" anchor="t"/>
          <a:lstStyle/>
          <a:p>
            <a:pPr marL="0" indent="0" algn="ctr">
              <a:lnSpc>
                <a:spcPts val="2350"/>
              </a:lnSpc>
              <a:buNone/>
            </a:pPr>
            <a:r>
              <a:rPr lang="en-US" sz="1850" b="1" dirty="0">
                <a:solidFill>
                  <a:srgbClr val="0593CF"/>
                </a:solidFill>
                <a:latin typeface="Nunito Sans Bold" pitchFamily="34" charset="0"/>
                <a:ea typeface="Nunito Sans Bold" pitchFamily="34" charset="-122"/>
                <a:cs typeface="Nunito Sans Bold" pitchFamily="34" charset="-120"/>
              </a:rPr>
              <a:t>Enhancer Workflow</a:t>
            </a:r>
            <a:endParaRPr lang="en-US" sz="1850" dirty="0"/>
          </a:p>
        </p:txBody>
      </p:sp>
      <p:sp>
        <p:nvSpPr>
          <p:cNvPr id="5" name="Shape 3"/>
          <p:cNvSpPr/>
          <p:nvPr/>
        </p:nvSpPr>
        <p:spPr>
          <a:xfrm>
            <a:off x="562928" y="2476738"/>
            <a:ext cx="361831" cy="361831"/>
          </a:xfrm>
          <a:prstGeom prst="roundRect">
            <a:avLst>
              <a:gd name="adj" fmla="val 18673"/>
            </a:avLst>
          </a:prstGeom>
          <a:solidFill>
            <a:srgbClr val="CDEFFE"/>
          </a:solidFill>
          <a:ln w="7620">
            <a:solidFill>
              <a:srgbClr val="B3D5E4"/>
            </a:solidFill>
            <a:prstDash val="solid"/>
          </a:ln>
        </p:spPr>
        <p:txBody>
          <a:bodyPr/>
          <a:lstStyle/>
          <a:p>
            <a:endParaRPr/>
          </a:p>
        </p:txBody>
      </p:sp>
      <p:sp>
        <p:nvSpPr>
          <p:cNvPr id="6" name="Text 4"/>
          <p:cNvSpPr/>
          <p:nvPr/>
        </p:nvSpPr>
        <p:spPr>
          <a:xfrm>
            <a:off x="1085612" y="2531983"/>
            <a:ext cx="3028593"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Automated Watermark Removal</a:t>
            </a:r>
            <a:endParaRPr lang="en-US" sz="1550" dirty="0"/>
          </a:p>
        </p:txBody>
      </p:sp>
      <p:sp>
        <p:nvSpPr>
          <p:cNvPr id="7" name="Text 5"/>
          <p:cNvSpPr/>
          <p:nvPr/>
        </p:nvSpPr>
        <p:spPr>
          <a:xfrm>
            <a:off x="1085612" y="2944178"/>
            <a:ext cx="6033373" cy="514588"/>
          </a:xfrm>
          <a:prstGeom prst="rect">
            <a:avLst/>
          </a:prstGeom>
          <a:noFill/>
          <a:ln/>
        </p:spPr>
        <p:txBody>
          <a:bodyPr wrap="squar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Intelligent detection and removal of watermarks and duplicate images across all slides</a:t>
            </a:r>
            <a:endParaRPr lang="en-US" sz="1250" dirty="0"/>
          </a:p>
        </p:txBody>
      </p:sp>
      <p:sp>
        <p:nvSpPr>
          <p:cNvPr id="8" name="Shape 6"/>
          <p:cNvSpPr/>
          <p:nvPr/>
        </p:nvSpPr>
        <p:spPr>
          <a:xfrm>
            <a:off x="562928" y="3780473"/>
            <a:ext cx="361831" cy="361831"/>
          </a:xfrm>
          <a:prstGeom prst="roundRect">
            <a:avLst>
              <a:gd name="adj" fmla="val 18673"/>
            </a:avLst>
          </a:prstGeom>
          <a:solidFill>
            <a:srgbClr val="CDEFFE"/>
          </a:solidFill>
          <a:ln w="7620">
            <a:solidFill>
              <a:srgbClr val="B3D5E4"/>
            </a:solidFill>
            <a:prstDash val="solid"/>
          </a:ln>
        </p:spPr>
        <p:txBody>
          <a:bodyPr/>
          <a:lstStyle/>
          <a:p>
            <a:endParaRPr/>
          </a:p>
        </p:txBody>
      </p:sp>
      <p:sp>
        <p:nvSpPr>
          <p:cNvPr id="9" name="Text 7"/>
          <p:cNvSpPr/>
          <p:nvPr/>
        </p:nvSpPr>
        <p:spPr>
          <a:xfrm>
            <a:off x="1085612" y="3835718"/>
            <a:ext cx="2801660"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Dynamic Branding Integration</a:t>
            </a:r>
            <a:endParaRPr lang="en-US" sz="1550" dirty="0"/>
          </a:p>
        </p:txBody>
      </p:sp>
      <p:sp>
        <p:nvSpPr>
          <p:cNvPr id="10" name="Text 8"/>
          <p:cNvSpPr/>
          <p:nvPr/>
        </p:nvSpPr>
        <p:spPr>
          <a:xfrm>
            <a:off x="1085612" y="4247912"/>
            <a:ext cx="6033373" cy="257294"/>
          </a:xfrm>
          <a:prstGeom prst="rect">
            <a:avLst/>
          </a:prstGeom>
          <a:noFill/>
          <a:ln/>
        </p:spPr>
        <p:txBody>
          <a:bodyPr wrap="non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Seamless logo and credits insertion with consistent positioning and styling</a:t>
            </a:r>
            <a:endParaRPr lang="en-US" sz="1250" dirty="0"/>
          </a:p>
        </p:txBody>
      </p:sp>
      <p:sp>
        <p:nvSpPr>
          <p:cNvPr id="11" name="Shape 9"/>
          <p:cNvSpPr/>
          <p:nvPr/>
        </p:nvSpPr>
        <p:spPr>
          <a:xfrm>
            <a:off x="562928" y="4826913"/>
            <a:ext cx="361831" cy="361831"/>
          </a:xfrm>
          <a:prstGeom prst="roundRect">
            <a:avLst>
              <a:gd name="adj" fmla="val 18673"/>
            </a:avLst>
          </a:prstGeom>
          <a:solidFill>
            <a:srgbClr val="CDEFFE"/>
          </a:solidFill>
          <a:ln w="7620">
            <a:solidFill>
              <a:srgbClr val="B3D5E4"/>
            </a:solidFill>
            <a:prstDash val="solid"/>
          </a:ln>
        </p:spPr>
        <p:txBody>
          <a:bodyPr/>
          <a:lstStyle/>
          <a:p>
            <a:endParaRPr/>
          </a:p>
        </p:txBody>
      </p:sp>
      <p:sp>
        <p:nvSpPr>
          <p:cNvPr id="12" name="Text 10"/>
          <p:cNvSpPr/>
          <p:nvPr/>
        </p:nvSpPr>
        <p:spPr>
          <a:xfrm>
            <a:off x="1085612" y="4882158"/>
            <a:ext cx="2686526"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AI-Generated Speaker Notes</a:t>
            </a:r>
            <a:endParaRPr lang="en-US" sz="1550" dirty="0"/>
          </a:p>
        </p:txBody>
      </p:sp>
      <p:sp>
        <p:nvSpPr>
          <p:cNvPr id="13" name="Text 11"/>
          <p:cNvSpPr/>
          <p:nvPr/>
        </p:nvSpPr>
        <p:spPr>
          <a:xfrm>
            <a:off x="1085612" y="5294352"/>
            <a:ext cx="6033373" cy="514588"/>
          </a:xfrm>
          <a:prstGeom prst="rect">
            <a:avLst/>
          </a:prstGeom>
          <a:noFill/>
          <a:ln/>
        </p:spPr>
        <p:txBody>
          <a:bodyPr wrap="squar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Comprehensive, contextual notes that enhance presenter confidence and delivery</a:t>
            </a:r>
            <a:endParaRPr lang="en-US" sz="1250" dirty="0"/>
          </a:p>
        </p:txBody>
      </p:sp>
      <p:sp>
        <p:nvSpPr>
          <p:cNvPr id="14" name="Text 12"/>
          <p:cNvSpPr/>
          <p:nvPr/>
        </p:nvSpPr>
        <p:spPr>
          <a:xfrm>
            <a:off x="9590603" y="1994297"/>
            <a:ext cx="2412921" cy="301585"/>
          </a:xfrm>
          <a:prstGeom prst="rect">
            <a:avLst/>
          </a:prstGeom>
          <a:noFill/>
          <a:ln/>
        </p:spPr>
        <p:txBody>
          <a:bodyPr wrap="none" lIns="0" tIns="0" rIns="0" bIns="0" rtlCol="0" anchor="t"/>
          <a:lstStyle/>
          <a:p>
            <a:pPr marL="0" indent="0" algn="ctr">
              <a:lnSpc>
                <a:spcPts val="2350"/>
              </a:lnSpc>
              <a:buNone/>
            </a:pPr>
            <a:r>
              <a:rPr lang="en-US" sz="1850" b="1" dirty="0">
                <a:solidFill>
                  <a:srgbClr val="D19847"/>
                </a:solidFill>
                <a:latin typeface="Nunito Sans Bold" pitchFamily="34" charset="0"/>
                <a:ea typeface="Nunito Sans Bold" pitchFamily="34" charset="-122"/>
                <a:cs typeface="Nunito Sans Bold" pitchFamily="34" charset="-120"/>
              </a:rPr>
              <a:t>Creator Workflow</a:t>
            </a:r>
            <a:endParaRPr lang="en-US" sz="1850" dirty="0"/>
          </a:p>
        </p:txBody>
      </p:sp>
      <p:sp>
        <p:nvSpPr>
          <p:cNvPr id="15" name="Shape 13"/>
          <p:cNvSpPr/>
          <p:nvPr/>
        </p:nvSpPr>
        <p:spPr>
          <a:xfrm>
            <a:off x="7519035" y="2476738"/>
            <a:ext cx="361831" cy="361831"/>
          </a:xfrm>
          <a:prstGeom prst="roundRect">
            <a:avLst>
              <a:gd name="adj" fmla="val 18673"/>
            </a:avLst>
          </a:prstGeom>
          <a:solidFill>
            <a:srgbClr val="CDEFFE"/>
          </a:solidFill>
          <a:ln w="7620">
            <a:solidFill>
              <a:srgbClr val="B3D5E4"/>
            </a:solidFill>
            <a:prstDash val="solid"/>
          </a:ln>
        </p:spPr>
        <p:txBody>
          <a:bodyPr/>
          <a:lstStyle/>
          <a:p>
            <a:endParaRPr/>
          </a:p>
        </p:txBody>
      </p:sp>
      <p:sp>
        <p:nvSpPr>
          <p:cNvPr id="16" name="Text 14"/>
          <p:cNvSpPr/>
          <p:nvPr/>
        </p:nvSpPr>
        <p:spPr>
          <a:xfrm>
            <a:off x="8041719" y="2531983"/>
            <a:ext cx="2604492"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Intelligent Content Analysis</a:t>
            </a:r>
            <a:endParaRPr lang="en-US" sz="1550" dirty="0"/>
          </a:p>
        </p:txBody>
      </p:sp>
      <p:sp>
        <p:nvSpPr>
          <p:cNvPr id="17" name="Text 15"/>
          <p:cNvSpPr/>
          <p:nvPr/>
        </p:nvSpPr>
        <p:spPr>
          <a:xfrm>
            <a:off x="8041719" y="2944178"/>
            <a:ext cx="6033373" cy="257294"/>
          </a:xfrm>
          <a:prstGeom prst="rect">
            <a:avLst/>
          </a:prstGeom>
          <a:noFill/>
          <a:ln/>
        </p:spPr>
        <p:txBody>
          <a:bodyPr wrap="non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Upload raw documents and images for AI-powered slide plan generation</a:t>
            </a:r>
            <a:endParaRPr lang="en-US" sz="1250" dirty="0"/>
          </a:p>
        </p:txBody>
      </p:sp>
      <p:sp>
        <p:nvSpPr>
          <p:cNvPr id="18" name="Shape 16"/>
          <p:cNvSpPr/>
          <p:nvPr/>
        </p:nvSpPr>
        <p:spPr>
          <a:xfrm>
            <a:off x="7519035" y="3523178"/>
            <a:ext cx="361831" cy="361831"/>
          </a:xfrm>
          <a:prstGeom prst="roundRect">
            <a:avLst>
              <a:gd name="adj" fmla="val 18673"/>
            </a:avLst>
          </a:prstGeom>
          <a:solidFill>
            <a:srgbClr val="CDEFFE"/>
          </a:solidFill>
          <a:ln w="7620">
            <a:solidFill>
              <a:srgbClr val="B3D5E4"/>
            </a:solidFill>
            <a:prstDash val="solid"/>
          </a:ln>
        </p:spPr>
        <p:txBody>
          <a:bodyPr/>
          <a:lstStyle/>
          <a:p>
            <a:endParaRPr/>
          </a:p>
        </p:txBody>
      </p:sp>
      <p:sp>
        <p:nvSpPr>
          <p:cNvPr id="19" name="Text 17"/>
          <p:cNvSpPr/>
          <p:nvPr/>
        </p:nvSpPr>
        <p:spPr>
          <a:xfrm>
            <a:off x="8041719" y="3578423"/>
            <a:ext cx="2230160"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Interactive Editing Suite</a:t>
            </a:r>
            <a:endParaRPr lang="en-US" sz="1550" dirty="0"/>
          </a:p>
        </p:txBody>
      </p:sp>
      <p:sp>
        <p:nvSpPr>
          <p:cNvPr id="20" name="Text 18"/>
          <p:cNvSpPr/>
          <p:nvPr/>
        </p:nvSpPr>
        <p:spPr>
          <a:xfrm>
            <a:off x="8041719" y="3990618"/>
            <a:ext cx="6033373" cy="257294"/>
          </a:xfrm>
          <a:prstGeom prst="rect">
            <a:avLst/>
          </a:prstGeom>
          <a:noFill/>
          <a:ln/>
        </p:spPr>
        <p:txBody>
          <a:bodyPr wrap="non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Real-time preview and editing capabilities with professional design templates</a:t>
            </a:r>
            <a:endParaRPr lang="en-US" sz="1250" dirty="0"/>
          </a:p>
        </p:txBody>
      </p:sp>
      <p:sp>
        <p:nvSpPr>
          <p:cNvPr id="21" name="Shape 19"/>
          <p:cNvSpPr/>
          <p:nvPr/>
        </p:nvSpPr>
        <p:spPr>
          <a:xfrm>
            <a:off x="7519035" y="4569619"/>
            <a:ext cx="361831" cy="361831"/>
          </a:xfrm>
          <a:prstGeom prst="roundRect">
            <a:avLst>
              <a:gd name="adj" fmla="val 18673"/>
            </a:avLst>
          </a:prstGeom>
          <a:solidFill>
            <a:srgbClr val="CDEFFE"/>
          </a:solidFill>
          <a:ln w="7620">
            <a:solidFill>
              <a:srgbClr val="B3D5E4"/>
            </a:solidFill>
            <a:prstDash val="solid"/>
          </a:ln>
        </p:spPr>
        <p:txBody>
          <a:bodyPr/>
          <a:lstStyle/>
          <a:p>
            <a:endParaRPr/>
          </a:p>
        </p:txBody>
      </p:sp>
      <p:sp>
        <p:nvSpPr>
          <p:cNvPr id="22" name="Text 20"/>
          <p:cNvSpPr/>
          <p:nvPr/>
        </p:nvSpPr>
        <p:spPr>
          <a:xfrm>
            <a:off x="8041719" y="4624864"/>
            <a:ext cx="2303026"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Advanced Layout Engine</a:t>
            </a:r>
            <a:endParaRPr lang="en-US" sz="1550" dirty="0"/>
          </a:p>
        </p:txBody>
      </p:sp>
      <p:sp>
        <p:nvSpPr>
          <p:cNvPr id="23" name="Text 21"/>
          <p:cNvSpPr/>
          <p:nvPr/>
        </p:nvSpPr>
        <p:spPr>
          <a:xfrm>
            <a:off x="8041719" y="5037058"/>
            <a:ext cx="6033373" cy="514588"/>
          </a:xfrm>
          <a:prstGeom prst="rect">
            <a:avLst/>
          </a:prstGeom>
          <a:noFill/>
          <a:ln/>
        </p:spPr>
        <p:txBody>
          <a:bodyPr wrap="squar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Sophisticated algorithms ensure optimal visual hierarchy and professional aesthetics</a:t>
            </a:r>
            <a:endParaRPr lang="en-US" sz="1250" dirty="0"/>
          </a:p>
        </p:txBody>
      </p:sp>
      <p:sp>
        <p:nvSpPr>
          <p:cNvPr id="24" name="Shape 22"/>
          <p:cNvSpPr/>
          <p:nvPr/>
        </p:nvSpPr>
        <p:spPr>
          <a:xfrm>
            <a:off x="562928" y="6250992"/>
            <a:ext cx="13504545" cy="27623"/>
          </a:xfrm>
          <a:prstGeom prst="rect">
            <a:avLst/>
          </a:prstGeom>
          <a:solidFill>
            <a:srgbClr val="000000">
              <a:alpha val="50000"/>
            </a:srgbClr>
          </a:solidFill>
          <a:ln/>
        </p:spPr>
        <p:txBody>
          <a:bodyPr/>
          <a:lstStyle/>
          <a:p>
            <a:endParaRPr/>
          </a:p>
        </p:txBody>
      </p:sp>
      <p:sp>
        <p:nvSpPr>
          <p:cNvPr id="25" name="Shape 23"/>
          <p:cNvSpPr/>
          <p:nvPr/>
        </p:nvSpPr>
        <p:spPr>
          <a:xfrm>
            <a:off x="562928" y="6459379"/>
            <a:ext cx="13504545" cy="1199317"/>
          </a:xfrm>
          <a:prstGeom prst="roundRect">
            <a:avLst>
              <a:gd name="adj" fmla="val 5633"/>
            </a:avLst>
          </a:prstGeom>
          <a:solidFill>
            <a:srgbClr val="CDEFFE"/>
          </a:solidFill>
          <a:ln w="7620">
            <a:solidFill>
              <a:srgbClr val="B3D5E4"/>
            </a:solidFill>
            <a:prstDash val="solid"/>
          </a:ln>
        </p:spPr>
        <p:txBody>
          <a:bodyPr/>
          <a:lstStyle/>
          <a:p>
            <a:endParaRPr/>
          </a:p>
        </p:txBody>
      </p:sp>
      <p:sp>
        <p:nvSpPr>
          <p:cNvPr id="26" name="Shape 24"/>
          <p:cNvSpPr/>
          <p:nvPr/>
        </p:nvSpPr>
        <p:spPr>
          <a:xfrm>
            <a:off x="570548" y="6466999"/>
            <a:ext cx="6744653" cy="1184077"/>
          </a:xfrm>
          <a:prstGeom prst="roundRect">
            <a:avLst>
              <a:gd name="adj" fmla="val 5706"/>
            </a:avLst>
          </a:prstGeom>
          <a:solidFill>
            <a:srgbClr val="CDEFFE"/>
          </a:solidFill>
          <a:ln/>
        </p:spPr>
        <p:txBody>
          <a:bodyPr/>
          <a:lstStyle/>
          <a:p>
            <a:endParaRPr/>
          </a:p>
        </p:txBody>
      </p:sp>
      <p:sp>
        <p:nvSpPr>
          <p:cNvPr id="27" name="Text 25"/>
          <p:cNvSpPr/>
          <p:nvPr/>
        </p:nvSpPr>
        <p:spPr>
          <a:xfrm>
            <a:off x="731401" y="6627852"/>
            <a:ext cx="2650808"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Integrated Feedback System</a:t>
            </a:r>
            <a:endParaRPr lang="en-US" sz="1550" dirty="0"/>
          </a:p>
        </p:txBody>
      </p:sp>
      <p:sp>
        <p:nvSpPr>
          <p:cNvPr id="28" name="Text 26"/>
          <p:cNvSpPr/>
          <p:nvPr/>
        </p:nvSpPr>
        <p:spPr>
          <a:xfrm>
            <a:off x="731401" y="6975634"/>
            <a:ext cx="6422946" cy="514588"/>
          </a:xfrm>
          <a:prstGeom prst="rect">
            <a:avLst/>
          </a:prstGeom>
          <a:noFill/>
          <a:ln/>
        </p:spPr>
        <p:txBody>
          <a:bodyPr wrap="squar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Built-in user feedback collection for continuous improvement and feature development</a:t>
            </a:r>
            <a:endParaRPr lang="en-US" sz="1250" dirty="0"/>
          </a:p>
        </p:txBody>
      </p:sp>
      <p:sp>
        <p:nvSpPr>
          <p:cNvPr id="29" name="Shape 27"/>
          <p:cNvSpPr/>
          <p:nvPr/>
        </p:nvSpPr>
        <p:spPr>
          <a:xfrm>
            <a:off x="7315200" y="6466999"/>
            <a:ext cx="6744653" cy="1184077"/>
          </a:xfrm>
          <a:prstGeom prst="rect">
            <a:avLst/>
          </a:prstGeom>
          <a:solidFill>
            <a:srgbClr val="CDEFFE"/>
          </a:solidFill>
          <a:ln/>
        </p:spPr>
        <p:txBody>
          <a:bodyPr/>
          <a:lstStyle/>
          <a:p>
            <a:endParaRPr/>
          </a:p>
        </p:txBody>
      </p:sp>
      <p:sp>
        <p:nvSpPr>
          <p:cNvPr id="30" name="Shape 28"/>
          <p:cNvSpPr/>
          <p:nvPr/>
        </p:nvSpPr>
        <p:spPr>
          <a:xfrm>
            <a:off x="7315200" y="6466999"/>
            <a:ext cx="22860" cy="1184077"/>
          </a:xfrm>
          <a:prstGeom prst="roundRect">
            <a:avLst>
              <a:gd name="adj" fmla="val 295552"/>
            </a:avLst>
          </a:prstGeom>
          <a:solidFill>
            <a:srgbClr val="B3D5E4"/>
          </a:solidFill>
          <a:ln/>
        </p:spPr>
        <p:txBody>
          <a:bodyPr/>
          <a:lstStyle/>
          <a:p>
            <a:endParaRPr/>
          </a:p>
        </p:txBody>
      </p:sp>
      <p:sp>
        <p:nvSpPr>
          <p:cNvPr id="31" name="Text 29"/>
          <p:cNvSpPr/>
          <p:nvPr/>
        </p:nvSpPr>
        <p:spPr>
          <a:xfrm>
            <a:off x="7476053" y="6627852"/>
            <a:ext cx="2158603" cy="251341"/>
          </a:xfrm>
          <a:prstGeom prst="rect">
            <a:avLst/>
          </a:prstGeom>
          <a:noFill/>
          <a:ln/>
        </p:spPr>
        <p:txBody>
          <a:bodyPr wrap="none" lIns="0" tIns="0" rIns="0" bIns="0" rtlCol="0" anchor="t"/>
          <a:lstStyle/>
          <a:p>
            <a:pPr marL="0" indent="0" algn="l">
              <a:lnSpc>
                <a:spcPts val="1950"/>
              </a:lnSpc>
              <a:buNone/>
            </a:pPr>
            <a:r>
              <a:rPr lang="en-US" sz="1550" b="1" dirty="0">
                <a:solidFill>
                  <a:srgbClr val="000000"/>
                </a:solidFill>
                <a:latin typeface="Nunito Sans Bold" pitchFamily="34" charset="0"/>
                <a:ea typeface="Nunito Sans Bold" pitchFamily="34" charset="-122"/>
                <a:cs typeface="Nunito Sans Bold" pitchFamily="34" charset="-120"/>
              </a:rPr>
              <a:t>Enterprise Deployment</a:t>
            </a:r>
            <a:endParaRPr lang="en-US" sz="1550" dirty="0"/>
          </a:p>
        </p:txBody>
      </p:sp>
      <p:sp>
        <p:nvSpPr>
          <p:cNvPr id="32" name="Text 30"/>
          <p:cNvSpPr/>
          <p:nvPr/>
        </p:nvSpPr>
        <p:spPr>
          <a:xfrm>
            <a:off x="7476053" y="6975634"/>
            <a:ext cx="6422946" cy="514588"/>
          </a:xfrm>
          <a:prstGeom prst="rect">
            <a:avLst/>
          </a:prstGeom>
          <a:noFill/>
          <a:ln/>
        </p:spPr>
        <p:txBody>
          <a:bodyPr wrap="square" lIns="0" tIns="0" rIns="0" bIns="0" rtlCol="0" anchor="t"/>
          <a:lstStyle/>
          <a:p>
            <a:pPr marL="0" indent="0" algn="l">
              <a:lnSpc>
                <a:spcPts val="2000"/>
              </a:lnSpc>
              <a:buNone/>
            </a:pPr>
            <a:r>
              <a:rPr lang="en-US" sz="1250" dirty="0">
                <a:solidFill>
                  <a:srgbClr val="000000"/>
                </a:solidFill>
                <a:latin typeface="Inter" pitchFamily="34" charset="0"/>
                <a:ea typeface="Inter" pitchFamily="34" charset="-122"/>
                <a:cs typeface="Inter" pitchFamily="34" charset="-120"/>
              </a:rPr>
              <a:t>CI/CD pipeline on Google Cloud Run and Firebase Hosting ensures reliability and scalability</a:t>
            </a:r>
            <a:endParaRPr lang="en-US" sz="1250" dirty="0"/>
          </a:p>
        </p:txBody>
      </p:sp>
      <p:pic>
        <p:nvPicPr>
          <p:cNvPr id="33" name="Picture 32" descr="logo.png"/>
          <p:cNvPicPr>
            <a:picLocks noChangeAspect="1"/>
          </p:cNvPicPr>
          <p:nvPr/>
        </p:nvPicPr>
        <p:blipFill>
          <a:blip r:embed="rId3"/>
          <a:stretch>
            <a:fillRect/>
          </a:stretch>
        </p:blipFill>
        <p:spPr>
          <a:xfrm>
            <a:off x="182880" y="182880"/>
            <a:ext cx="914400" cy="408648"/>
          </a:xfrm>
          <a:prstGeom prst="rect">
            <a:avLst/>
          </a:prstGeom>
        </p:spPr>
      </p:pic>
      <p:sp>
        <p:nvSpPr>
          <p:cNvPr id="34" name="TextBox 33"/>
          <p:cNvSpPr txBox="1"/>
          <p:nvPr/>
        </p:nvSpPr>
        <p:spPr>
          <a:xfrm>
            <a:off x="12252960" y="7772400"/>
            <a:ext cx="2286000" cy="365760"/>
          </a:xfrm>
          <a:prstGeom prst="rect">
            <a:avLst/>
          </a:prstGeom>
          <a:noFill/>
        </p:spPr>
        <p:txBody>
          <a:bodyPr wrap="none">
            <a:spAutoFit/>
          </a:bodyPr>
          <a:lstStyle/>
          <a:p>
            <a:pPr algn="r"/>
            <a:r>
              <a:rPr sz="1000">
                <a:solidFill>
                  <a:srgbClr val="969696"/>
                </a:solidFill>
                <a:hlinkClick r:id="rId4"/>
              </a:rPr>
              <a:t>Processed by PPT Studio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1253</TotalTime>
  <Words>984</Words>
  <Application>Microsoft Macintosh PowerPoint</Application>
  <PresentationFormat>Custom</PresentationFormat>
  <Paragraphs>93</Paragraphs>
  <Slides>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Nunito Sans Bold</vt:lpstr>
      <vt:lpstr>Calibri</vt:lpstr>
      <vt:lpstr>Nunito Sans Light</vt:lpstr>
      <vt:lpstr>Arial</vt:lpstr>
      <vt:lpstr>Inter</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Aman Kumar</cp:lastModifiedBy>
  <cp:revision>4</cp:revision>
  <dcterms:created xsi:type="dcterms:W3CDTF">2025-09-16T09:55:00Z</dcterms:created>
  <dcterms:modified xsi:type="dcterms:W3CDTF">2025-09-17T07:09:34Z</dcterms:modified>
</cp:coreProperties>
</file>