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explores cloud computing, pricing, billing, security, and Google's environmental commitment to the platform.</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enable you to group projects under an organization in a hierarchical manner. This allows resources to be grouped on a per-department basis, and provides teams with the ability to delegate administrative rights for independent work.</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Resources in a folder inherit policies and permissions from that folder. Centralizing policies in folders avoids duplication and simplifies permission management, reducing potential errors.</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organization node is the topmost resource in the Google Cloud hierarchy. All projects, folders, and other resources are attached to this node.</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Special roles, like organization policy administrator (to control policy changes) and project creator (to control who can create projects and spend money), are associated with the top-level organization node.</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Creating an organization node depends on whether the company is a Google Workspace customer. If so, Google Cloud projects automatically belong. Otherwise, use Cloud Identity to create one.</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introduces Identity and Access Management (IAM) within the Google Cloud resource hierarchy, including IAM roles, service accounts, Cloud Identity, and methods for interacting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Administrators use IAM to apply policies that define who can do what on which resources. 'Who' can be a Google account, group, service account, or Cloud Identity domain. 'Can do what' is defined by a role, which is a collection of permissions.</a:t>
            </a:r>
          </a:p>
        </p:txBody>
      </p:sp>
      <p:sp>
        <p:nvSpPr>
          <p:cNvPr id="4" name="Slide Number Placeholder 3"/>
          <p:cNvSpPr>
            <a:spLocks noGrp="1"/>
          </p:cNvSpPr>
          <p:nvPr>
            <p:ph type="sldNum" idx="5" sz="quarter"/>
          </p:nvPr>
        </p:nvSpPr>
        <p:spPr/>
      </p:sp>
    </p:spTree>
  </p:cSld>
  <p:clrMapOvr>
    <a:masterClrMapping/>
  </p:clrMapOvr>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When a principal (user, group, or service account) is granted a role on a specific element within the resource hierarchy, the resulting policy applies to the chosen element, as well as all elements below it.</a:t>
            </a:r>
          </a:p>
        </p:txBody>
      </p:sp>
      <p:sp>
        <p:nvSpPr>
          <p:cNvPr id="4" name="Slide Number Placeholder 3"/>
          <p:cNvSpPr>
            <a:spLocks noGrp="1"/>
          </p:cNvSpPr>
          <p:nvPr>
            <p:ph type="sldNum" idx="5" sz="quarter"/>
          </p:nvPr>
        </p:nvSpPr>
        <p:spPr/>
      </p:sp>
    </p:spTree>
  </p:cSld>
  <p:clrMapOvr>
    <a:masterClrMapping/>
  </p:clrMapOvr>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Deny policies prevent certain principals from using specific permissions, regardless of the roles they're granted. IAM always checks relevant deny policies before allow policies. Deny policies, like allow policies, are inherited through the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focuses on IAM Roles within the Google Cloud environment.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Resources are organized within projects, and access is managed using Identity and Access Management (IAM). Users can interact with Google Cloud through the web user interface, command-line interface, and mobile apps.</a:t>
            </a:r>
          </a:p>
        </p:txBody>
      </p:sp>
      <p:sp>
        <p:nvSpPr>
          <p:cNvPr id="4" name="Slide Number Placeholder 3"/>
          <p:cNvSpPr>
            <a:spLocks noGrp="1"/>
          </p:cNvSpPr>
          <p:nvPr>
            <p:ph type="sldNum" idx="5" sz="quarter"/>
          </p:nvPr>
        </p:nvSpPr>
        <p:spPr/>
      </p:sp>
    </p:spTree>
  </p:cSld>
  <p:clrMapOvr>
    <a:masterClrMapping/>
  </p:clrMapOvr>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three main types of roles in IAM: basic, predefined, and custom. Each type offers different levels of granularity and control over permissions.</a:t>
            </a:r>
          </a:p>
        </p:txBody>
      </p:sp>
      <p:sp>
        <p:nvSpPr>
          <p:cNvPr id="4" name="Slide Number Placeholder 3"/>
          <p:cNvSpPr>
            <a:spLocks noGrp="1"/>
          </p:cNvSpPr>
          <p:nvPr>
            <p:ph type="sldNum" idx="5" sz="quarter"/>
          </p:nvPr>
        </p:nvSpPr>
        <p:spPr/>
      </p:sp>
    </p:spTree>
  </p:cSld>
  <p:clrMapOvr>
    <a:masterClrMapping/>
  </p:clrMapOvr>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Basic roles are broad in scope and affect all resources in a Google Cloud project. Basic roles include owner, editor, viewer, and billing administrator. They are often too broad for projects containing sensitive data.</a:t>
            </a:r>
          </a:p>
        </p:txBody>
      </p:sp>
      <p:sp>
        <p:nvSpPr>
          <p:cNvPr id="4" name="Slide Number Placeholder 3"/>
          <p:cNvSpPr>
            <a:spLocks noGrp="1"/>
          </p:cNvSpPr>
          <p:nvPr>
            <p:ph type="sldNum" idx="5" sz="quarter"/>
          </p:nvPr>
        </p:nvSpPr>
        <p:spPr/>
      </p:sp>
    </p:spTree>
  </p:cSld>
  <p:clrMapOvr>
    <a:masterClrMapping/>
  </p:clrMapOvr>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Specific Google Cloud services offer sets of predefined roles that can be applied to resources. For example, Compute Engine has roles like “instanceAdmin” that allow specific actions on Compute Engine resources.</a:t>
            </a:r>
          </a:p>
        </p:txBody>
      </p:sp>
      <p:sp>
        <p:nvSpPr>
          <p:cNvPr id="4" name="Slide Number Placeholder 3"/>
          <p:cNvSpPr>
            <a:spLocks noGrp="1"/>
          </p:cNvSpPr>
          <p:nvPr>
            <p:ph type="sldNum" idx="5" sz="quarter"/>
          </p:nvPr>
        </p:nvSpPr>
        <p:spPr/>
      </p:sp>
    </p:spTree>
  </p:cSld>
  <p:clrMapOvr>
    <a:masterClrMapping/>
  </p:clrMapOvr>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Custom roles provide the most specific permissions. Using a 'least-privilege' model, an 'instanceOperator' role could allow users to start/stop Compute Engine VMs without reconfiguration permissions.</a:t>
            </a:r>
          </a:p>
        </p:txBody>
      </p:sp>
      <p:sp>
        <p:nvSpPr>
          <p:cNvPr id="4" name="Slide Number Placeholder 3"/>
          <p:cNvSpPr>
            <a:spLocks noGrp="1"/>
          </p:cNvSpPr>
          <p:nvPr>
            <p:ph type="sldNum" idx="5" sz="quarter"/>
          </p:nvPr>
        </p:nvSpPr>
        <p:spPr/>
      </p:sp>
    </p:spTree>
  </p:cSld>
  <p:clrMapOvr>
    <a:masterClrMapping/>
  </p:clrMapOvr>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Custom roles are created at the project or organization level. They require careful management of permissions and can be applied at either the project or organization level, not the folder level.</a:t>
            </a:r>
          </a:p>
        </p:txBody>
      </p:sp>
      <p:sp>
        <p:nvSpPr>
          <p:cNvPr id="4" name="Slide Number Placeholder 3"/>
          <p:cNvSpPr>
            <a:spLocks noGrp="1"/>
          </p:cNvSpPr>
          <p:nvPr>
            <p:ph type="sldNum" idx="5" sz="quarter"/>
          </p:nvPr>
        </p:nvSpPr>
        <p:spPr/>
      </p:sp>
    </p:spTree>
  </p:cSld>
  <p:clrMapOvr>
    <a:masterClrMapping/>
  </p:clrMapOvr>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Introduces service accounts within Google Cloud, highlighting its place within the IAM framework.</a:t>
            </a:r>
          </a:p>
        </p:txBody>
      </p:sp>
      <p:sp>
        <p:nvSpPr>
          <p:cNvPr id="4" name="Slide Number Placeholder 3"/>
          <p:cNvSpPr>
            <a:spLocks noGrp="1"/>
          </p:cNvSpPr>
          <p:nvPr>
            <p:ph type="sldNum" idx="5" sz="quarter"/>
          </p:nvPr>
        </p:nvSpPr>
        <p:spPr/>
      </p:sp>
    </p:spTree>
  </p:cSld>
  <p:clrMapOvr>
    <a:masterClrMapping/>
  </p:clrMapOvr>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are used to assign specific permissions to a virtual machine, enabling it to interact with other cloud services without human intervention. For example, a service account can authenticate a VM to Cloud Storage.</a:t>
            </a:r>
          </a:p>
        </p:txBody>
      </p:sp>
      <p:sp>
        <p:nvSpPr>
          <p:cNvPr id="4" name="Slide Number Placeholder 3"/>
          <p:cNvSpPr>
            <a:spLocks noGrp="1"/>
          </p:cNvSpPr>
          <p:nvPr>
            <p:ph type="sldNum" idx="5" sz="quarter"/>
          </p:nvPr>
        </p:nvSpPr>
        <p:spPr/>
      </p:sp>
    </p:spTree>
  </p:cSld>
  <p:clrMapOvr>
    <a:masterClrMapping/>
  </p:clrMapOvr>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are identified by email addresses but use cryptographic keys instead of passwords to access resources. If granted Compute Engine's Instance Admin role, an application running in a VM with that service account could create, modify, and delete other VMs.</a:t>
            </a:r>
          </a:p>
        </p:txBody>
      </p:sp>
      <p:sp>
        <p:nvSpPr>
          <p:cNvPr id="4" name="Slide Number Placeholder 3"/>
          <p:cNvSpPr>
            <a:spLocks noGrp="1"/>
          </p:cNvSpPr>
          <p:nvPr>
            <p:ph type="sldNum" idx="5" sz="quarter"/>
          </p:nvPr>
        </p:nvSpPr>
        <p:spPr/>
      </p:sp>
    </p:spTree>
  </p:cSld>
  <p:clrMapOvr>
    <a:masterClrMapping/>
  </p:clrMapOvr>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Service accounts are managed by IAM policies just like any other Google Cloud resource. You can assign roles to users to manage service accounts.</a:t>
            </a:r>
          </a:p>
        </p:txBody>
      </p:sp>
      <p:sp>
        <p:nvSpPr>
          <p:cNvPr id="4" name="Slide Number Placeholder 3"/>
          <p:cNvSpPr>
            <a:spLocks noGrp="1"/>
          </p:cNvSpPr>
          <p:nvPr>
            <p:ph type="sldNum" idx="5" sz="quarter"/>
          </p:nvPr>
        </p:nvSpPr>
        <p:spPr/>
      </p:sp>
    </p:spTree>
  </p:cSld>
  <p:clrMapOvr>
    <a:masterClrMapping/>
  </p:clrMapOvr>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focuses on Cloud Identity within the Google Cloud context.</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focuses on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Identity manages team and organization access and policies. Using Gmail accounts and Google Groups is common but can be challenging for centralized management, especially when someone leaves the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Identity lets organizations define policies and manage their users and groups using the Google Admin console, providing centralized control over identities.</a:t>
            </a:r>
          </a:p>
        </p:txBody>
      </p:sp>
      <p:sp>
        <p:nvSpPr>
          <p:cNvPr id="4" name="Slide Number Placeholder 3"/>
          <p:cNvSpPr>
            <a:spLocks noGrp="1"/>
          </p:cNvSpPr>
          <p:nvPr>
            <p:ph type="sldNum" idx="5" sz="quarter"/>
          </p:nvPr>
        </p:nvSpPr>
        <p:spPr/>
      </p:sp>
    </p:spTree>
  </p:cSld>
  <p:clrMapOvr>
    <a:masterClrMapping/>
  </p:clrMapOvr>
</p:notes>
</file>

<file path=ppt/notesSlides/notesSlide3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Identity allows admins to manage resources with existing Active Directory/LDAP credentials. It enables disabling accounts and removing them from groups easily. Cloud Identity is available in free and premium editions and is already available to Google Workspace customers in the Google Admin console.</a:t>
            </a:r>
          </a:p>
        </p:txBody>
      </p:sp>
      <p:sp>
        <p:nvSpPr>
          <p:cNvPr id="4" name="Slide Number Placeholder 3"/>
          <p:cNvSpPr>
            <a:spLocks noGrp="1"/>
          </p:cNvSpPr>
          <p:nvPr>
            <p:ph type="sldNum" idx="5" sz="quarter"/>
          </p:nvPr>
        </p:nvSpPr>
        <p:spPr/>
      </p:sp>
    </p:spTree>
  </p:cSld>
  <p:clrMapOvr>
    <a:masterClrMapping/>
  </p:clrMapOvr>
</p:notes>
</file>

<file path=ppt/notesSlides/notesSlide3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focuses on Interacting with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3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There are four primary ways to interact with Google Cloud: the Google Cloud Console, Google Cloud SDK and Cloud Shell, APIs, and the Google Cloud app.</a:t>
            </a:r>
          </a:p>
        </p:txBody>
      </p:sp>
      <p:sp>
        <p:nvSpPr>
          <p:cNvPr id="4" name="Slide Number Placeholder 3"/>
          <p:cNvSpPr>
            <a:spLocks noGrp="1"/>
          </p:cNvSpPr>
          <p:nvPr>
            <p:ph type="sldNum" idx="5" sz="quarter"/>
          </p:nvPr>
        </p:nvSpPr>
        <p:spPr/>
      </p:sp>
    </p:spTree>
  </p:cSld>
  <p:clrMapOvr>
    <a:masterClrMapping/>
  </p:clrMapOvr>
</p:notes>
</file>

<file path=ppt/notesSlides/notesSlide3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Console provides a web-based graphical user interface (GUI) for deploying, scaling, and diagnosing production issues. It enables users to easily find resources, check their health, have full management control, and set budgets.</a:t>
            </a:r>
          </a:p>
        </p:txBody>
      </p:sp>
      <p:sp>
        <p:nvSpPr>
          <p:cNvPr id="4" name="Slide Number Placeholder 3"/>
          <p:cNvSpPr>
            <a:spLocks noGrp="1"/>
          </p:cNvSpPr>
          <p:nvPr>
            <p:ph type="sldNum" idx="5" sz="quarter"/>
          </p:nvPr>
        </p:nvSpPr>
        <p:spPr/>
      </p:sp>
    </p:spTree>
  </p:cSld>
  <p:clrMapOvr>
    <a:masterClrMapping/>
  </p:clrMapOvr>
</p:notes>
</file>

<file path=ppt/notesSlides/notesSlide3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SDK is a collection of command-line tools for managing resources and applications on Google Cloud. This includes the gcloud CLI for Google Cloud products/services and bq, a command-line tool for BigQuery.</a:t>
            </a:r>
          </a:p>
        </p:txBody>
      </p:sp>
      <p:sp>
        <p:nvSpPr>
          <p:cNvPr id="4" name="Slide Number Placeholder 3"/>
          <p:cNvSpPr>
            <a:spLocks noGrp="1"/>
          </p:cNvSpPr>
          <p:nvPr>
            <p:ph type="sldNum" idx="5" sz="quarter"/>
          </p:nvPr>
        </p:nvSpPr>
        <p:spPr/>
      </p:sp>
    </p:spTree>
  </p:cSld>
  <p:clrMapOvr>
    <a:masterClrMapping/>
  </p:clrMapOvr>
</p:notes>
</file>

<file path=ppt/notesSlides/notesSlide3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Cloud Shell provides command-line access to cloud resources directly from a browser. It's a Debian-based virtual machine with a persistent 5-GB home directory. The Google Cloud SDK gcloud command and other utilities are always installed, available, up-to-date, and authenticated.</a:t>
            </a:r>
          </a:p>
        </p:txBody>
      </p:sp>
      <p:sp>
        <p:nvSpPr>
          <p:cNvPr id="4" name="Slide Number Placeholder 3"/>
          <p:cNvSpPr>
            <a:spLocks noGrp="1"/>
          </p:cNvSpPr>
          <p:nvPr>
            <p:ph type="sldNum" idx="5" sz="quarter"/>
          </p:nvPr>
        </p:nvSpPr>
        <p:spPr/>
      </p:sp>
    </p:spTree>
  </p:cSld>
  <p:clrMapOvr>
    <a:masterClrMapping/>
  </p:clrMapOvr>
</p:notes>
</file>

<file path=ppt/notesSlides/notesSlide3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Google Cloud services offer APIs for code control. The Google APIs Explorer shows available APIs and versions. Google provides Cloud Client and Google API Client libraries in Java, Python, PHP, C#, Go, Node.js, Ruby, and C++.</a:t>
            </a:r>
          </a:p>
        </p:txBody>
      </p:sp>
      <p:sp>
        <p:nvSpPr>
          <p:cNvPr id="4" name="Slide Number Placeholder 3"/>
          <p:cNvSpPr>
            <a:spLocks noGrp="1"/>
          </p:cNvSpPr>
          <p:nvPr>
            <p:ph type="sldNum" idx="5" sz="quarter"/>
          </p:nvPr>
        </p:nvSpPr>
        <p:spPr/>
      </p:sp>
    </p:spTree>
  </p:cSld>
  <p:clrMapOvr>
    <a:masterClrMapping/>
  </p:clrMapOvr>
</p:notes>
</file>

<file path=ppt/notesSlides/notesSlide3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Google Cloud app can start/stop Compute Engine instances, connect via SSH, see logs, stop/start Cloud SQL instances, and administer applications on App Engine. It also provides up-to-date billing information and alerts.</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consists of four levels: resources, projects, folders, and an organization node. Resources represent virtual machines, storage buckets, and other Google Cloud services. These resources are organized into projects, which can be further organized into folders and subfolders. The organization node encompasses all projects, folders, and resources.</a:t>
            </a:r>
          </a:p>
        </p:txBody>
      </p:sp>
      <p:sp>
        <p:nvSpPr>
          <p:cNvPr id="4" name="Slide Number Placeholder 3"/>
          <p:cNvSpPr>
            <a:spLocks noGrp="1"/>
          </p:cNvSpPr>
          <p:nvPr>
            <p:ph type="sldNum" idx="5" sz="quarter"/>
          </p:nvPr>
        </p:nvSpPr>
        <p:spPr/>
      </p:sp>
    </p:spTree>
  </p:cSld>
  <p:clrMapOvr>
    <a:masterClrMapping/>
  </p:clrMapOvr>
</p:notes>
</file>

<file path=ppt/notesSlides/notesSlide4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Transition slide to indicate the start of a quiz.</a:t>
            </a:r>
          </a:p>
        </p:txBody>
      </p:sp>
      <p:sp>
        <p:nvSpPr>
          <p:cNvPr id="4" name="Slide Number Placeholder 3"/>
          <p:cNvSpPr>
            <a:spLocks noGrp="1"/>
          </p:cNvSpPr>
          <p:nvPr>
            <p:ph type="sldNum" idx="5" sz="quarter"/>
          </p:nvPr>
        </p:nvSpPr>
        <p:spPr/>
      </p:sp>
    </p:spTree>
  </p:cSld>
  <p:clrMapOvr>
    <a:masterClrMapping/>
  </p:clrMapOvr>
</p:notes>
</file>

<file path=ppt/notesSlides/notesSlide4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Displays the question for Quiz 1. Services and APIs are enabled on a per-__________ basis.</a:t>
            </a:r>
          </a:p>
        </p:txBody>
      </p:sp>
      <p:sp>
        <p:nvSpPr>
          <p:cNvPr id="4" name="Slide Number Placeholder 3"/>
          <p:cNvSpPr>
            <a:spLocks noGrp="1"/>
          </p:cNvSpPr>
          <p:nvPr>
            <p:ph type="sldNum" idx="5" sz="quarter"/>
          </p:nvPr>
        </p:nvSpPr>
        <p:spPr/>
      </p:sp>
    </p:spTree>
  </p:cSld>
  <p:clrMapOvr>
    <a:masterClrMapping/>
  </p:clrMapOvr>
</p:notes>
</file>

<file path=ppt/notesSlides/notesSlide4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Repeats the question for Quiz 1: Choose the correct completion: Services and APIs are enabled on a per-__________ basis.</a:t>
            </a:r>
          </a:p>
        </p:txBody>
      </p:sp>
      <p:sp>
        <p:nvSpPr>
          <p:cNvPr id="4" name="Slide Number Placeholder 3"/>
          <p:cNvSpPr>
            <a:spLocks noGrp="1"/>
          </p:cNvSpPr>
          <p:nvPr>
            <p:ph type="sldNum" idx="5" sz="quarter"/>
          </p:nvPr>
        </p:nvSpPr>
        <p:spPr/>
      </p:sp>
    </p:spTree>
  </p:cSld>
  <p:clrMapOvr>
    <a:masterClrMapping/>
  </p:clrMapOvr>
</p:notes>
</file>

<file path=ppt/notesSlides/notesSlide4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Provides the answer and feedback for Quiz 1. The correct answer is B: Project. Enable or disable APIs on a per-project basis.</a:t>
            </a:r>
          </a:p>
        </p:txBody>
      </p:sp>
      <p:sp>
        <p:nvSpPr>
          <p:cNvPr id="4" name="Slide Number Placeholder 3"/>
          <p:cNvSpPr>
            <a:spLocks noGrp="1"/>
          </p:cNvSpPr>
          <p:nvPr>
            <p:ph type="sldNum" idx="5" sz="quarter"/>
          </p:nvPr>
        </p:nvSpPr>
        <p:spPr/>
      </p:sp>
    </p:spTree>
  </p:cSld>
  <p:clrMapOvr>
    <a:masterClrMapping/>
  </p:clrMapOvr>
</p:notes>
</file>

<file path=ppt/notesSlides/notesSlide4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Displays the question for Quiz 2. Order these IAM role types from broadest to finest-grained.</a:t>
            </a:r>
          </a:p>
        </p:txBody>
      </p:sp>
      <p:sp>
        <p:nvSpPr>
          <p:cNvPr id="4" name="Slide Number Placeholder 3"/>
          <p:cNvSpPr>
            <a:spLocks noGrp="1"/>
          </p:cNvSpPr>
          <p:nvPr>
            <p:ph type="sldNum" idx="5" sz="quarter"/>
          </p:nvPr>
        </p:nvSpPr>
        <p:spPr/>
      </p:sp>
    </p:spTree>
  </p:cSld>
  <p:clrMapOvr>
    <a:masterClrMapping/>
  </p:clrMapOvr>
</p:notes>
</file>

<file path=ppt/notesSlides/notesSlide4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Repeats the question for Quiz 2. Order these IAM role types from broadest to finest-grained.</a:t>
            </a:r>
          </a:p>
        </p:txBody>
      </p:sp>
      <p:sp>
        <p:nvSpPr>
          <p:cNvPr id="4" name="Slide Number Placeholder 3"/>
          <p:cNvSpPr>
            <a:spLocks noGrp="1"/>
          </p:cNvSpPr>
          <p:nvPr>
            <p:ph type="sldNum" idx="5" sz="quarter"/>
          </p:nvPr>
        </p:nvSpPr>
        <p:spPr/>
      </p:sp>
    </p:spTree>
  </p:cSld>
  <p:clrMapOvr>
    <a:masterClrMapping/>
  </p:clrMapOvr>
</p:notes>
</file>

<file path=ppt/notesSlides/notesSlide4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Provides the answer and feedback for Quiz 2. The correct answer is C: Basic roles, predefined roles, custom roles. Basic roles affect all resources in a project.</a:t>
            </a:r>
          </a:p>
        </p:txBody>
      </p:sp>
      <p:sp>
        <p:nvSpPr>
          <p:cNvPr id="4" name="Slide Number Placeholder 3"/>
          <p:cNvSpPr>
            <a:spLocks noGrp="1"/>
          </p:cNvSpPr>
          <p:nvPr>
            <p:ph type="sldNum" idx="5" sz="quarter"/>
          </p:nvPr>
        </p:nvSpPr>
        <p:spPr/>
      </p:sp>
    </p:spTree>
  </p:cSld>
  <p:clrMapOvr>
    <a:masterClrMapping/>
  </p:clrMapOvr>
</p:notes>
</file>

<file path=ppt/notesSlides/notesSlide4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Displays the question for Quiz 3. Which of these values is globally unique, permanent, and unchangeable, but can be modified by the customer during creation?</a:t>
            </a:r>
          </a:p>
        </p:txBody>
      </p:sp>
      <p:sp>
        <p:nvSpPr>
          <p:cNvPr id="4" name="Slide Number Placeholder 3"/>
          <p:cNvSpPr>
            <a:spLocks noGrp="1"/>
          </p:cNvSpPr>
          <p:nvPr>
            <p:ph type="sldNum" idx="5" sz="quarter"/>
          </p:nvPr>
        </p:nvSpPr>
        <p:spPr/>
      </p:sp>
    </p:spTree>
  </p:cSld>
  <p:clrMapOvr>
    <a:masterClrMapping/>
  </p:clrMapOvr>
</p:notes>
</file>

<file path=ppt/notesSlides/notesSlide4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Repeats the question for Quiz 3. Which of these values is globally unique, permanent, and unchangeable, but can be modified by the customer during creation?</a:t>
            </a:r>
          </a:p>
        </p:txBody>
      </p:sp>
      <p:sp>
        <p:nvSpPr>
          <p:cNvPr id="4" name="Slide Number Placeholder 3"/>
          <p:cNvSpPr>
            <a:spLocks noGrp="1"/>
          </p:cNvSpPr>
          <p:nvPr>
            <p:ph type="sldNum" idx="5" sz="quarter"/>
          </p:nvPr>
        </p:nvSpPr>
        <p:spPr/>
      </p:sp>
    </p:spTree>
  </p:cSld>
  <p:clrMapOvr>
    <a:masterClrMapping/>
  </p:clrMapOvr>
</p:notes>
</file>

<file path=ppt/notesSlides/notesSlide4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Provides the answer and feedback for Quiz 3. The correct answer is B: The project ID. The project ID is immutable (cannot be changed) after creation, but can be changed during creation.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is crucial for policy management. Policies can be defined at the project, folder, and organization node levels. Policies are inherited downward, meaning a policy applied to a folder applies to all projects within that folder. Some services allow policies to be applied to individual resources.</a:t>
            </a:r>
          </a:p>
        </p:txBody>
      </p:sp>
      <p:sp>
        <p:nvSpPr>
          <p:cNvPr id="4" name="Slide Number Placeholder 3"/>
          <p:cNvSpPr>
            <a:spLocks noGrp="1"/>
          </p:cNvSpPr>
          <p:nvPr>
            <p:ph type="sldNum" idx="5" sz="quarter"/>
          </p:nvPr>
        </p:nvSpPr>
        <p:spPr/>
      </p:sp>
    </p:spTree>
  </p:cSld>
  <p:clrMapOvr>
    <a:masterClrMapping/>
  </p:clrMapOvr>
</p:notes>
</file>

<file path=ppt/notesSlides/notesSlide5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Introduction to the lab: Getting Started with Cloud Marketplace.  In this lab, you'll use Cloud Marketplace to quickly and easily deploy a LAMP stack on a Compute Engine instance. The Bitnami LAMP Stack provides a complete web development environment for Linux that can be launched in one click.</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form the basis for using Google Cloud services, including managing APIs, enabling billing, adding collaborators, and enabling other Google services. Each project is a separate compartment, with each resource belonging to exactly one project. Projects can have different owners and users and are billed and managed separately.</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globally unique and immutable after creation. Project names are user-created, mutable, and need not be unique. Google Cloud assigns a unique project number for internal tracking.</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designed to manage projects programmatically. It allows users to list projects, create new projects, update existing projects, delete projects, and even recover previously deleted projects. The Resource Manager is accessible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allow users to assign policies to resources at a chosen level of granularity. Projects and subfolders within a folder inherit the policies and permissions assigned to that folder. A folder can contain projects, other folders, or a combination of both.</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1.jpg"/><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2.jpg"/><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3.jpg"/><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4.jpg"/><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jpg"/><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jpg"/><Relationship Id="rId3"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7.jpg"/><Relationship Id="rId3"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jpg"/><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9.jpg"/><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jpg"/><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1.jpg"/><Relationship Id="rId3"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2.jpg"/><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3.jpg"/><Relationship Id="rId3"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4.jpg"/><Relationship Id="rId3"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5.jpg"/><Relationship Id="rId3"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6.jpg"/><Relationship Id="rId3"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7.jpg"/><Relationship Id="rId3"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8.jpg"/><Relationship Id="rId3"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9.jpg"/><Relationship Id="rId3"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0.jpg"/><Relationship Id="rId3"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1.jpg"/><Relationship Id="rId3"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2.jpg"/><Relationship Id="rId3"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3.jpg"/><Relationship Id="rId3"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4.jpg"/><Relationship Id="rId3"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5.jpg"/><Relationship Id="rId3"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6.jpg"/><Relationship Id="rId3"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7.jpg"/><Relationship Id="rId3"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8.jpg"/><Relationship Id="rId3"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9.jpg"/><Relationship Id="rId3"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0.jpg"/><Relationship Id="rId3"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1.jpg"/><Relationship Id="rId3"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2.jpg"/><Relationship Id="rId3"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3.jpg"/><Relationship Id="rId3"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4.jpg"/><Relationship Id="rId3"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5.jpg"/><Relationship Id="rId3"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6.jpg"/><Relationship Id="rId3"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7.jpg"/><Relationship Id="rId3"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&amp; Access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Explore cloud computing</a:t>
            </a:r>
          </a:p>
          <a:p>
            <a:pPr>
              <a:defRPr sz="2400"/>
            </a:pPr>
            <a:r>
              <a:t>Pricing structure &amp; billing</a:t>
            </a:r>
          </a:p>
          <a:p>
            <a:pPr>
              <a:defRPr sz="2400"/>
            </a:pPr>
            <a:r>
              <a:t>Google Cloud security</a:t>
            </a:r>
          </a:p>
          <a:p>
            <a:pPr>
              <a:defRPr sz="2400"/>
            </a:pPr>
            <a:r>
              <a:t>Environmentally friendly platform</a:t>
            </a:r>
          </a:p>
        </p:txBody>
      </p:sp>
      <p:pic>
        <p:nvPicPr>
          <p:cNvPr id="4" name="Picture 3" descr="cropped_page_1.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Group Projects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Group projects in a hierarchy</a:t>
            </a:r>
          </a:p>
          <a:p>
            <a:pPr>
              <a:defRPr sz="2400"/>
            </a:pPr>
            <a:r>
              <a:t>Group resources by department</a:t>
            </a:r>
          </a:p>
          <a:p>
            <a:pPr>
              <a:defRPr sz="2400"/>
            </a:pPr>
            <a:r>
              <a:t>Delegate administrative rights</a:t>
            </a:r>
          </a:p>
        </p:txBody>
      </p:sp>
      <p:pic>
        <p:nvPicPr>
          <p:cNvPr id="4" name="Picture 3" descr="cropped_page_18.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Policy Inheritance</a:t>
            </a:r>
          </a:p>
        </p:txBody>
      </p:sp>
      <p:pic>
        <p:nvPicPr>
          <p:cNvPr id="3" name="Picture 2" descr="cropped_page_19.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Folders facilitate policy inheritance</a:t>
            </a:r>
          </a:p>
          <a:p>
            <a:pPr>
              <a:defRPr sz="2400"/>
            </a:pPr>
            <a:r>
              <a:t>Permissions inherited from folders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Organization Node</a:t>
            </a:r>
          </a:p>
        </p:txBody>
      </p:sp>
      <p:pic>
        <p:nvPicPr>
          <p:cNvPr id="3" name="Picture 2" descr="cropped_page_2.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Topmost resource</a:t>
            </a:r>
          </a:p>
          <a:p>
            <a:pPr>
              <a:defRPr sz="2400"/>
            </a:pPr>
            <a:r>
              <a:t>Everything goes under node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Node Roles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Special roles associated</a:t>
            </a:r>
          </a:p>
          <a:p>
            <a:pPr>
              <a:defRPr sz="2400"/>
            </a:pPr>
            <a:r>
              <a:t>Policy administrator</a:t>
            </a:r>
          </a:p>
          <a:p>
            <a:pPr>
              <a:defRPr sz="2400"/>
            </a:pPr>
            <a:r>
              <a:t>Project creator</a:t>
            </a:r>
          </a:p>
        </p:txBody>
      </p:sp>
      <p:pic>
        <p:nvPicPr>
          <p:cNvPr id="4" name="Picture 3" descr="cropped_page_20.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New Node</a:t>
            </a:r>
          </a:p>
        </p:txBody>
      </p:sp>
      <p:pic>
        <p:nvPicPr>
          <p:cNvPr id="3" name="Picture 2" descr="cropped_page_21.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Projects automatically belong</a:t>
            </a:r>
          </a:p>
          <a:p>
            <a:pPr>
              <a:defRPr sz="2400"/>
            </a:pPr>
            <a:r>
              <a:t>Google Workspace customer</a:t>
            </a:r>
          </a:p>
          <a:p>
            <a:pPr>
              <a:defRPr sz="2400"/>
            </a:pPr>
            <a:r>
              <a:t>Cloud Identity to create node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Identity and Access Management</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pic>
        <p:nvPicPr>
          <p:cNvPr id="4" name="Picture 3" descr="cropped_page_22.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IAM Policies</a:t>
            </a:r>
          </a:p>
        </p:txBody>
      </p:sp>
      <p:pic>
        <p:nvPicPr>
          <p:cNvPr id="3" name="Picture 2" descr="cropped_page_23.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Administrators apply policies</a:t>
            </a:r>
          </a:p>
          <a:p>
            <a:pPr>
              <a:defRPr sz="2400"/>
            </a:pPr>
            <a:r>
              <a:t>Define who can do what</a:t>
            </a:r>
          </a:p>
          <a:p>
            <a:pPr>
              <a:defRPr sz="2400"/>
            </a:pPr>
            <a:r>
              <a:t>Defines what resources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Policy Inheritance</a:t>
            </a:r>
          </a:p>
        </p:txBody>
      </p:sp>
      <p:pic>
        <p:nvPicPr>
          <p:cNvPr id="3" name="Picture 2" descr="cropped_page_24.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Policies managed by IAM</a:t>
            </a:r>
          </a:p>
          <a:p>
            <a:pPr>
              <a:defRPr sz="2400"/>
            </a:pPr>
            <a:r>
              <a:t>Inheritance in resource hierarchy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Deny Policies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Prevent specific permissions</a:t>
            </a:r>
          </a:p>
          <a:p>
            <a:pPr>
              <a:defRPr sz="2400"/>
            </a:pPr>
            <a:r>
              <a:t>Override existing allow policies</a:t>
            </a:r>
          </a:p>
          <a:p>
            <a:pPr>
              <a:defRPr sz="2400"/>
            </a:pPr>
            <a:r>
              <a:t>Inherited through hierarchy</a:t>
            </a:r>
          </a:p>
        </p:txBody>
      </p:sp>
      <p:pic>
        <p:nvPicPr>
          <p:cNvPr id="4" name="Picture 3" descr="cropped_page_25.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IAM Roles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pic>
        <p:nvPicPr>
          <p:cNvPr id="4" name="Picture 3" descr="cropped_page_26.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Resources organized with projects</a:t>
            </a:r>
          </a:p>
          <a:p>
            <a:pPr>
              <a:defRPr sz="2400"/>
            </a:pPr>
            <a:r>
              <a:t>Access shared via IAM</a:t>
            </a:r>
          </a:p>
          <a:p>
            <a:pPr>
              <a:defRPr sz="2400"/>
            </a:pPr>
            <a:r>
              <a:t>Interact via Web UI</a:t>
            </a:r>
          </a:p>
          <a:p>
            <a:pPr>
              <a:defRPr sz="2400"/>
            </a:pPr>
            <a:r>
              <a:t>Command-Line Interface</a:t>
            </a:r>
          </a:p>
          <a:p>
            <a:pPr>
              <a:defRPr sz="2400"/>
            </a:pPr>
            <a:r>
              <a:t>Mobile apps</a:t>
            </a:r>
          </a:p>
        </p:txBody>
      </p:sp>
      <p:pic>
        <p:nvPicPr>
          <p:cNvPr id="4" name="Picture 3" descr="cropped_page_10.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IAM Role Types</a:t>
            </a:r>
          </a:p>
        </p:txBody>
      </p:sp>
      <p:pic>
        <p:nvPicPr>
          <p:cNvPr id="3" name="Picture 2" descr="cropped_page_27.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Three kinds of IAM roles:</a:t>
            </a:r>
          </a:p>
          <a:p>
            <a:pPr>
              <a:defRPr sz="2400"/>
            </a:pPr>
            <a:r>
              <a:t>- Basic</a:t>
            </a:r>
          </a:p>
          <a:p>
            <a:pPr>
              <a:defRPr sz="2400"/>
            </a:pPr>
            <a:r>
              <a:t>- Predefined</a:t>
            </a:r>
          </a:p>
          <a:p>
            <a:pPr>
              <a:defRPr sz="2400"/>
            </a:pPr>
            <a:r>
              <a:t>- Custom</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Basic IAM Roles</a:t>
            </a:r>
          </a:p>
        </p:txBody>
      </p:sp>
      <p:pic>
        <p:nvPicPr>
          <p:cNvPr id="3" name="Picture 2" descr="cropped_page_28.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Broad in scope</a:t>
            </a:r>
          </a:p>
          <a:p>
            <a:pPr>
              <a:defRPr sz="2400"/>
            </a:pPr>
            <a:r>
              <a:t>Affect all resources</a:t>
            </a:r>
          </a:p>
          <a:p>
            <a:pPr>
              <a:defRPr sz="2400"/>
            </a:pPr>
            <a:r>
              <a:t>Include owner, editor, viewer</a:t>
            </a:r>
          </a:p>
          <a:p>
            <a:pPr>
              <a:defRPr sz="2400"/>
            </a:pPr>
            <a:r>
              <a:t>Billing administrator</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Predefined Roles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Match job needs</a:t>
            </a:r>
          </a:p>
          <a:p>
            <a:pPr>
              <a:defRPr sz="2400"/>
            </a:pPr>
            <a:r>
              <a:t>Specific Google Cloud services</a:t>
            </a:r>
          </a:p>
          <a:p>
            <a:pPr>
              <a:defRPr sz="2400"/>
            </a:pPr>
            <a:r>
              <a:t>Roles applied to resources</a:t>
            </a:r>
          </a:p>
        </p:txBody>
      </p:sp>
      <p:pic>
        <p:nvPicPr>
          <p:cNvPr id="4" name="Picture 3" descr="cropped_page_29.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Custom Roles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Specific, flexible permissions</a:t>
            </a:r>
          </a:p>
          <a:p>
            <a:pPr>
              <a:defRPr sz="2400"/>
            </a:pPr>
            <a:r>
              <a:t>Follow least-privilege model</a:t>
            </a:r>
          </a:p>
          <a:p>
            <a:pPr>
              <a:defRPr sz="2400"/>
            </a:pPr>
            <a:r>
              <a:t>Example: instanceOperator role</a:t>
            </a:r>
          </a:p>
        </p:txBody>
      </p:sp>
      <p:pic>
        <p:nvPicPr>
          <p:cNvPr id="4" name="Picture 3" descr="cropped_page_3.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Custom Role Creation</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Created at project/organization level</a:t>
            </a:r>
          </a:p>
          <a:p>
            <a:pPr>
              <a:defRPr sz="2400"/>
            </a:pPr>
            <a:r>
              <a:t>Permissions need management</a:t>
            </a:r>
          </a:p>
          <a:p>
            <a:pPr>
              <a:defRPr sz="2400"/>
            </a:pPr>
            <a:r>
              <a:t>Applied to project or organization</a:t>
            </a:r>
          </a:p>
        </p:txBody>
      </p:sp>
      <p:pic>
        <p:nvPicPr>
          <p:cNvPr id="4" name="Picture 3" descr="cropped_page_30.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pic>
        <p:nvPicPr>
          <p:cNvPr id="4" name="Picture 3" descr="cropped_page_31.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Service Accounts Role</a:t>
            </a:r>
          </a:p>
        </p:txBody>
      </p:sp>
      <p:pic>
        <p:nvPicPr>
          <p:cNvPr id="3" name="Picture 2" descr="cropped_page_32.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Authenticate VM to Cloud Storage</a:t>
            </a:r>
          </a:p>
          <a:p>
            <a:pPr>
              <a:defRPr sz="2400"/>
            </a:pPr>
            <a:r>
              <a:t>Create service account</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Account Identification</a:t>
            </a:r>
          </a:p>
        </p:txBody>
      </p:sp>
      <p:pic>
        <p:nvPicPr>
          <p:cNvPr id="3" name="Picture 2" descr="cropped_page_33.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Identified with email addresses</a:t>
            </a:r>
          </a:p>
          <a:p>
            <a:pPr>
              <a:defRPr sz="2400"/>
            </a:pPr>
            <a:r>
              <a:t>Use cryptographic keys</a:t>
            </a:r>
          </a:p>
          <a:p>
            <a:pPr>
              <a:defRPr sz="2400"/>
            </a:pPr>
            <a:r>
              <a:t>Granted roles enable actions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Managed by IAM</a:t>
            </a:r>
          </a:p>
        </p:txBody>
      </p:sp>
      <p:pic>
        <p:nvPicPr>
          <p:cNvPr id="3" name="Picture 2" descr="cropped_page_34.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Managed by IAM policies</a:t>
            </a:r>
          </a:p>
          <a:p>
            <a:pPr>
              <a:defRPr sz="2400"/>
            </a:pPr>
            <a:r>
              <a:t>Service account is also a resource</a:t>
            </a:r>
          </a:p>
          <a:p>
            <a:pPr>
              <a:defRPr sz="2400"/>
            </a:pPr>
            <a:r>
              <a:t>Assign roles for management</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pic>
        <p:nvPicPr>
          <p:cNvPr id="4" name="Picture 3" descr="cropped_page_35.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11.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Google Cloud Resource Hierarchy</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Team and Organization</a:t>
            </a:r>
          </a:p>
        </p:txBody>
      </p:sp>
      <p:pic>
        <p:nvPicPr>
          <p:cNvPr id="3" name="Picture 2" descr="cropped_page_36.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Gmail account</a:t>
            </a:r>
          </a:p>
          <a:p>
            <a:pPr>
              <a:defRPr sz="2400"/>
            </a:pPr>
            <a:r>
              <a:t>Google Cloud console</a:t>
            </a:r>
          </a:p>
          <a:p>
            <a:pPr>
              <a:defRPr sz="2400"/>
            </a:pPr>
            <a:r>
              <a:t>Google Groups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User and Group Policies</a:t>
            </a:r>
          </a:p>
        </p:txBody>
      </p:sp>
      <p:pic>
        <p:nvPicPr>
          <p:cNvPr id="3" name="Picture 2" descr="cropped_page_37.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Define user policies</a:t>
            </a:r>
          </a:p>
          <a:p>
            <a:pPr>
              <a:defRPr sz="2400"/>
            </a:pPr>
            <a:r>
              <a:t>Manage users</a:t>
            </a:r>
          </a:p>
          <a:p>
            <a:pPr>
              <a:defRPr sz="2400"/>
            </a:pPr>
            <a:r>
              <a:t>Google Admin console</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Identity Features</a:t>
            </a:r>
          </a:p>
        </p:txBody>
      </p:sp>
      <p:pic>
        <p:nvPicPr>
          <p:cNvPr id="3" name="Picture 2" descr="cropped_page_38.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Manage via Active Directory/LDAP</a:t>
            </a:r>
          </a:p>
          <a:p>
            <a:pPr>
              <a:defRPr sz="2400"/>
            </a:pPr>
            <a:r>
              <a:t>Disable accounts easily</a:t>
            </a:r>
          </a:p>
          <a:p>
            <a:pPr>
              <a:defRPr sz="2400"/>
            </a:pPr>
            <a:r>
              <a:t>Free and premium editions</a:t>
            </a:r>
          </a:p>
          <a:p>
            <a:pPr>
              <a:defRPr sz="2400"/>
            </a:pPr>
            <a:r>
              <a:t>Available to Workspace customers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Interacting Ways</a:t>
            </a:r>
          </a:p>
        </p:txBody>
      </p:sp>
      <p:pic>
        <p:nvPicPr>
          <p:cNvPr id="3" name="Picture 2" descr="cropped_page_39.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Google Cloud resource hierarchy</a:t>
            </a:r>
          </a:p>
          <a:p>
            <a:pPr>
              <a:defRPr sz="2400"/>
            </a:pPr>
            <a:r>
              <a:t>Identity and Access Management (IAM)</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Ways to Access</a:t>
            </a:r>
          </a:p>
        </p:txBody>
      </p:sp>
      <p:pic>
        <p:nvPicPr>
          <p:cNvPr id="3" name="Picture 2" descr="cropped_page_4.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Four ways to interact:</a:t>
            </a:r>
          </a:p>
          <a:p>
            <a:pPr>
              <a:defRPr sz="2400"/>
            </a:pPr>
            <a:r>
              <a:t>- Cloud Console</a:t>
            </a:r>
          </a:p>
          <a:p>
            <a:pPr>
              <a:defRPr sz="2400"/>
            </a:pPr>
            <a:r>
              <a:t>- Cloud SDK/Shell</a:t>
            </a:r>
          </a:p>
          <a:p>
            <a:pPr>
              <a:defRPr sz="2400"/>
            </a:pPr>
            <a:r>
              <a:t>- APIs</a:t>
            </a:r>
          </a:p>
          <a:p>
            <a:pPr>
              <a:defRPr sz="2400"/>
            </a:pPr>
            <a:r>
              <a:t>- Cloud App</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Console</a:t>
            </a:r>
          </a:p>
        </p:txBody>
      </p:sp>
      <p:pic>
        <p:nvPicPr>
          <p:cNvPr id="3" name="Picture 2" descr="cropped_page_40.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Web-based interaction</a:t>
            </a:r>
          </a:p>
          <a:p>
            <a:pPr>
              <a:defRPr sz="2400"/>
            </a:pPr>
            <a:r>
              <a:t>Graphical user interface</a:t>
            </a:r>
          </a:p>
          <a:p>
            <a:pPr>
              <a:defRPr sz="2400"/>
            </a:pPr>
            <a:r>
              <a:t>Find resources easily</a:t>
            </a:r>
          </a:p>
          <a:p>
            <a:pPr>
              <a:defRPr sz="2400"/>
            </a:pPr>
            <a:r>
              <a:t>Full management control</a:t>
            </a:r>
          </a:p>
          <a:p>
            <a:pPr>
              <a:defRPr sz="2400"/>
            </a:pPr>
            <a:r>
              <a:t>Set budgets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SDK</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Manage resources/applications</a:t>
            </a:r>
          </a:p>
          <a:p>
            <a:pPr>
              <a:defRPr sz="2400"/>
            </a:pPr>
            <a:r>
              <a:t>Includes Google Cloud CLI</a:t>
            </a:r>
          </a:p>
          <a:p>
            <a:pPr>
              <a:defRPr sz="2400"/>
            </a:pPr>
            <a:r>
              <a:t>Includes bq tool</a:t>
            </a:r>
          </a:p>
        </p:txBody>
      </p:sp>
      <p:pic>
        <p:nvPicPr>
          <p:cNvPr id="4" name="Picture 3" descr="cropped_page_41.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Shell Access</a:t>
            </a:r>
          </a:p>
        </p:txBody>
      </p:sp>
      <p:pic>
        <p:nvPicPr>
          <p:cNvPr id="3" name="Picture 2" descr="cropped_page_42.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Command-line access</a:t>
            </a:r>
          </a:p>
          <a:p>
            <a:pPr>
              <a:defRPr sz="2400"/>
            </a:pPr>
            <a:r>
              <a:t>Debian-based VM</a:t>
            </a:r>
          </a:p>
          <a:p>
            <a:pPr>
              <a:defRPr sz="2400"/>
            </a:pPr>
            <a:r>
              <a:t>Persistent 5-GB directory</a:t>
            </a:r>
          </a:p>
          <a:p>
            <a:pPr>
              <a:defRPr sz="2400"/>
            </a:pPr>
            <a:r>
              <a:t>Always installed and authenticated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API Control</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Code controls Cloud resources</a:t>
            </a:r>
          </a:p>
          <a:p>
            <a:pPr>
              <a:defRPr sz="2400"/>
            </a:pPr>
            <a:r>
              <a:t>APIs Explorer shows availability</a:t>
            </a:r>
          </a:p>
          <a:p>
            <a:pPr>
              <a:defRPr sz="2400"/>
            </a:pPr>
            <a:r>
              <a:t>Client libraries available</a:t>
            </a:r>
          </a:p>
          <a:p>
            <a:pPr>
              <a:defRPr sz="2400"/>
            </a:pPr>
            <a:r>
              <a:t>Multiple languages supported</a:t>
            </a:r>
          </a:p>
        </p:txBody>
      </p:sp>
      <p:pic>
        <p:nvPicPr>
          <p:cNvPr id="4" name="Picture 3" descr="cropped_page_43.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App</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Manage resources</a:t>
            </a:r>
          </a:p>
          <a:p>
            <a:pPr>
              <a:defRPr sz="2400"/>
            </a:pPr>
            <a:r>
              <a:t>Compute Engine SSH</a:t>
            </a:r>
          </a:p>
          <a:p>
            <a:pPr>
              <a:defRPr sz="2400"/>
            </a:pPr>
            <a:r>
              <a:t>Cloud SQL stop/start</a:t>
            </a:r>
          </a:p>
          <a:p>
            <a:pPr>
              <a:defRPr sz="2400"/>
            </a:pPr>
            <a:r>
              <a:t>App Engine admin</a:t>
            </a:r>
          </a:p>
          <a:p>
            <a:pPr>
              <a:defRPr sz="2400"/>
            </a:pPr>
            <a:r>
              <a:t>Billing information</a:t>
            </a:r>
          </a:p>
        </p:txBody>
      </p:sp>
      <p:pic>
        <p:nvPicPr>
          <p:cNvPr id="4" name="Picture 3" descr="cropped_page_44.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Hierarchical Resources</a:t>
            </a:r>
          </a:p>
        </p:txBody>
      </p:sp>
      <p:pic>
        <p:nvPicPr>
          <p:cNvPr id="3" name="Picture 2" descr="cropped_page_12.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Four-level hierarchy:</a:t>
            </a:r>
          </a:p>
          <a:p>
            <a:pPr>
              <a:defRPr sz="2400"/>
            </a:pPr>
            <a:r>
              <a:t>- Resources</a:t>
            </a:r>
          </a:p>
          <a:p>
            <a:pPr>
              <a:defRPr sz="2400"/>
            </a:pPr>
            <a:r>
              <a:t>- Projects</a:t>
            </a:r>
          </a:p>
          <a:p>
            <a:pPr>
              <a:defRPr sz="2400"/>
            </a:pPr>
            <a:r>
              <a:t>- Folders</a:t>
            </a:r>
          </a:p>
          <a:p>
            <a:pPr>
              <a:defRPr sz="2400"/>
            </a:pPr>
            <a:r>
              <a:t>- Organization node</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Quiz</a:t>
            </a:r>
          </a:p>
        </p:txBody>
      </p:sp>
      <p:sp>
        <p:nvSpPr>
          <p:cNvPr id="3" name="TextBox 2"/>
          <p:cNvSpPr txBox="1"/>
          <p:nvPr/>
        </p:nvSpPr>
        <p:spPr>
          <a:xfrm>
            <a:off x="457200" y="1188720"/>
            <a:ext cx="4127862" cy="5212080"/>
          </a:xfrm>
          <a:prstGeom prst="rect">
            <a:avLst/>
          </a:prstGeom>
          <a:noFill/>
        </p:spPr>
        <p:txBody>
          <a:bodyPr wrap="square">
            <a:spAutoFit/>
          </a:bodyPr>
          <a:lstStyle/>
          <a:p/>
        </p:txBody>
      </p:sp>
      <p:pic>
        <p:nvPicPr>
          <p:cNvPr id="4" name="Picture 3" descr="cropped_page_45.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1</a:t>
            </a:r>
          </a:p>
        </p:txBody>
      </p:sp>
      <p:pic>
        <p:nvPicPr>
          <p:cNvPr id="3" name="Picture 2" descr="cropped_page_46.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1</a:t>
            </a:r>
          </a:p>
        </p:txBody>
      </p:sp>
      <p:sp>
        <p:nvSpPr>
          <p:cNvPr id="3" name="TextBox 2"/>
          <p:cNvSpPr txBox="1"/>
          <p:nvPr/>
        </p:nvSpPr>
        <p:spPr>
          <a:xfrm>
            <a:off x="457200" y="1188720"/>
            <a:ext cx="4127862" cy="5212080"/>
          </a:xfrm>
          <a:prstGeom prst="rect">
            <a:avLst/>
          </a:prstGeom>
          <a:noFill/>
        </p:spPr>
        <p:txBody>
          <a:bodyPr wrap="square">
            <a:spAutoFit/>
          </a:bodyPr>
          <a:lstStyle/>
          <a:p/>
        </p:txBody>
      </p:sp>
      <p:pic>
        <p:nvPicPr>
          <p:cNvPr id="4" name="Picture 3" descr="cropped_page_47.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1</a:t>
            </a:r>
          </a:p>
        </p:txBody>
      </p:sp>
      <p:sp>
        <p:nvSpPr>
          <p:cNvPr id="3" name="TextBox 2"/>
          <p:cNvSpPr txBox="1"/>
          <p:nvPr/>
        </p:nvSpPr>
        <p:spPr>
          <a:xfrm>
            <a:off x="457200" y="1188720"/>
            <a:ext cx="4127862" cy="5212080"/>
          </a:xfrm>
          <a:prstGeom prst="rect">
            <a:avLst/>
          </a:prstGeom>
          <a:noFill/>
        </p:spPr>
        <p:txBody>
          <a:bodyPr wrap="square">
            <a:spAutoFit/>
          </a:bodyPr>
          <a:lstStyle/>
          <a:p/>
        </p:txBody>
      </p:sp>
      <p:pic>
        <p:nvPicPr>
          <p:cNvPr id="4" name="Picture 3" descr="cropped_page_5.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2</a:t>
            </a:r>
          </a:p>
        </p:txBody>
      </p:sp>
      <p:pic>
        <p:nvPicPr>
          <p:cNvPr id="3" name="Picture 2" descr="cropped_page_6.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2</a:t>
            </a:r>
          </a:p>
        </p:txBody>
      </p:sp>
      <p:sp>
        <p:nvSpPr>
          <p:cNvPr id="3" name="TextBox 2"/>
          <p:cNvSpPr txBox="1"/>
          <p:nvPr/>
        </p:nvSpPr>
        <p:spPr>
          <a:xfrm>
            <a:off x="457200" y="1188720"/>
            <a:ext cx="4127862" cy="5212080"/>
          </a:xfrm>
          <a:prstGeom prst="rect">
            <a:avLst/>
          </a:prstGeom>
          <a:noFill/>
        </p:spPr>
        <p:txBody>
          <a:bodyPr wrap="square">
            <a:spAutoFit/>
          </a:bodyPr>
          <a:lstStyle/>
          <a:p/>
        </p:txBody>
      </p:sp>
      <p:pic>
        <p:nvPicPr>
          <p:cNvPr id="4" name="Picture 3" descr="cropped_page_7.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2</a:t>
            </a:r>
          </a:p>
        </p:txBody>
      </p:sp>
      <p:sp>
        <p:nvSpPr>
          <p:cNvPr id="3" name="TextBox 2"/>
          <p:cNvSpPr txBox="1"/>
          <p:nvPr/>
        </p:nvSpPr>
        <p:spPr>
          <a:xfrm>
            <a:off x="457200" y="1188720"/>
            <a:ext cx="4127862" cy="5212080"/>
          </a:xfrm>
          <a:prstGeom prst="rect">
            <a:avLst/>
          </a:prstGeom>
          <a:noFill/>
        </p:spPr>
        <p:txBody>
          <a:bodyPr wrap="square">
            <a:spAutoFit/>
          </a:bodyPr>
          <a:lstStyle/>
          <a:p/>
        </p:txBody>
      </p:sp>
      <p:pic>
        <p:nvPicPr>
          <p:cNvPr id="4" name="Picture 3" descr="cropped_page_8.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3</a:t>
            </a:r>
          </a:p>
        </p:txBody>
      </p:sp>
      <p:sp>
        <p:nvSpPr>
          <p:cNvPr id="3" name="TextBox 2"/>
          <p:cNvSpPr txBox="1"/>
          <p:nvPr/>
        </p:nvSpPr>
        <p:spPr>
          <a:xfrm>
            <a:off x="457200" y="1188720"/>
            <a:ext cx="4127862" cy="5212080"/>
          </a:xfrm>
          <a:prstGeom prst="rect">
            <a:avLst/>
          </a:prstGeom>
          <a:noFill/>
        </p:spPr>
        <p:txBody>
          <a:bodyPr wrap="square">
            <a:spAutoFit/>
          </a:bodyPr>
          <a:lstStyle/>
          <a:p/>
        </p:txBody>
      </p:sp>
      <p:pic>
        <p:nvPicPr>
          <p:cNvPr id="4" name="Picture 3" descr="cropped_page_9.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3</a:t>
            </a:r>
          </a:p>
        </p:txBody>
      </p:sp>
      <p:sp>
        <p:nvSpPr>
          <p:cNvPr id="3" name="TextBox 2"/>
          <p:cNvSpPr txBox="1"/>
          <p:nvPr/>
        </p:nvSpPr>
        <p:spPr>
          <a:xfrm>
            <a:off x="457200" y="1188720"/>
            <a:ext cx="8229600" cy="5212080"/>
          </a:xfrm>
          <a:prstGeom prst="rect">
            <a:avLst/>
          </a:prstGeom>
          <a:noFill/>
        </p:spPr>
        <p:txBody>
          <a:bodyPr wrap="square">
            <a:spAutoFit/>
          </a:bodyPr>
          <a:lstStyle/>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Quiz | Question 3</a:t>
            </a:r>
          </a:p>
        </p:txBody>
      </p:sp>
      <p:sp>
        <p:nvSpPr>
          <p:cNvPr id="3" name="TextBox 2"/>
          <p:cNvSpPr txBox="1"/>
          <p:nvPr/>
        </p:nvSpPr>
        <p:spPr>
          <a:xfrm>
            <a:off x="457200" y="1188720"/>
            <a:ext cx="8229600" cy="5212080"/>
          </a:xfrm>
          <a:prstGeom prst="rect">
            <a:avLst/>
          </a:prstGeom>
          <a:noFill/>
        </p:spPr>
        <p:txBody>
          <a:bodyPr wrap="square">
            <a:spAutoFit/>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Policy Management</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Hierarchy determines policies</a:t>
            </a:r>
          </a:p>
          <a:p>
            <a:pPr>
              <a:defRPr sz="2400"/>
            </a:pPr>
            <a:r>
              <a:t>Policies defined at project, folder, node</a:t>
            </a:r>
          </a:p>
          <a:p>
            <a:pPr>
              <a:defRPr sz="2400"/>
            </a:pPr>
            <a:r>
              <a:t>Policies inherited downward</a:t>
            </a:r>
          </a:p>
        </p:txBody>
      </p:sp>
      <p:pic>
        <p:nvPicPr>
          <p:cNvPr id="4" name="Picture 3" descr="cropped_page_13.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Lab Intro</a:t>
            </a:r>
          </a:p>
        </p:txBody>
      </p:sp>
      <p:sp>
        <p:nvSpPr>
          <p:cNvPr id="3" name="TextBox 2"/>
          <p:cNvSpPr txBox="1"/>
          <p:nvPr/>
        </p:nvSpPr>
        <p:spPr>
          <a:xfrm>
            <a:off x="457200" y="1188720"/>
            <a:ext cx="8229600" cy="5212080"/>
          </a:xfrm>
          <a:prstGeom prst="rect">
            <a:avLst/>
          </a:prstGeom>
          <a:noFill/>
        </p:spPr>
        <p:txBody>
          <a:bodyPr wrap="square">
            <a:spAutoFit/>
          </a:bodyPr>
          <a:lstStyle/>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Basis</a:t>
            </a:r>
          </a:p>
        </p:txBody>
      </p:sp>
      <p:pic>
        <p:nvPicPr>
          <p:cNvPr id="3" name="Picture 2" descr="cropped_page_14.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Basis for Cloud services</a:t>
            </a:r>
          </a:p>
          <a:p>
            <a:pPr>
              <a:defRPr sz="2400"/>
            </a:pPr>
            <a:r>
              <a:t>Hold resources</a:t>
            </a:r>
          </a:p>
          <a:p>
            <a:pPr>
              <a:defRPr sz="2400"/>
            </a:pPr>
            <a:r>
              <a:t>Projects billed separately</a:t>
            </a:r>
          </a:p>
          <a:p>
            <a:pPr>
              <a:defRPr sz="2400"/>
            </a:pPr>
            <a:r>
              <a:t>Separate entities</a:t>
            </a:r>
          </a:p>
          <a:p>
            <a:pPr>
              <a:defRPr sz="2400"/>
            </a:pPr>
            <a:r>
              <a:t>Different owners and users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15.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Project ID: Globally unique, immutable</a:t>
            </a:r>
          </a:p>
          <a:p>
            <a:pPr>
              <a:defRPr sz="2400"/>
            </a:pPr>
            <a:r>
              <a:t>Project Name: Mutable, not unique</a:t>
            </a:r>
          </a:p>
          <a:p>
            <a:pPr>
              <a:defRPr sz="2400"/>
            </a:pPr>
            <a:r>
              <a:t>Project Number: Unique, immutable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16.jpg"/>
          <p:cNvPicPr>
            <a:picLocks noChangeAspect="1"/>
          </p:cNvPicPr>
          <p:nvPr/>
        </p:nvPicPr>
        <p:blipFill>
          <a:blip r:embed="rId2"/>
          <a:stretch>
            <a:fillRect/>
          </a:stretch>
        </p:blipFill>
        <p:spPr>
          <a:xfrm>
            <a:off x="457200" y="1188720"/>
            <a:ext cx="3918857" cy="2334638"/>
          </a:xfrm>
          <a:prstGeom prst="rect">
            <a:avLst/>
          </a:prstGeom>
        </p:spPr>
      </p:pic>
      <p:sp>
        <p:nvSpPr>
          <p:cNvPr id="4" name="TextBox 3"/>
          <p:cNvSpPr txBox="1"/>
          <p:nvPr/>
        </p:nvSpPr>
        <p:spPr>
          <a:xfrm>
            <a:off x="4558937" y="1188720"/>
            <a:ext cx="4127862" cy="5212080"/>
          </a:xfrm>
          <a:prstGeom prst="rect">
            <a:avLst/>
          </a:prstGeom>
          <a:noFill/>
        </p:spPr>
        <p:txBody>
          <a:bodyPr wrap="square">
            <a:spAutoFit/>
          </a:bodyPr>
          <a:lstStyle/>
          <a:p>
            <a:pPr>
              <a:defRPr sz="2400"/>
            </a:pPr>
            <a:r>
              <a:t>Manages projects programmatically</a:t>
            </a:r>
          </a:p>
          <a:p>
            <a:pPr>
              <a:defRPr sz="2400"/>
            </a:pPr>
            <a:r>
              <a:t>Create, update, delete projects</a:t>
            </a:r>
          </a:p>
          <a:p>
            <a:pPr>
              <a:defRPr sz="2400"/>
            </a:pPr>
            <a:r>
              <a:t>Recover deleted projects</a:t>
            </a:r>
          </a:p>
          <a:p>
            <a:pPr>
              <a:defRPr sz="2400"/>
            </a:pPr>
            <a:r>
              <a:t>Access via RPC API and REST API</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Folder Policies</a:t>
            </a:r>
          </a:p>
        </p:txBody>
      </p:sp>
      <p:sp>
        <p:nvSpPr>
          <p:cNvPr id="3" name="TextBox 2"/>
          <p:cNvSpPr txBox="1"/>
          <p:nvPr/>
        </p:nvSpPr>
        <p:spPr>
          <a:xfrm>
            <a:off x="457200" y="1188720"/>
            <a:ext cx="4127862" cy="5212080"/>
          </a:xfrm>
          <a:prstGeom prst="rect">
            <a:avLst/>
          </a:prstGeom>
          <a:noFill/>
        </p:spPr>
        <p:txBody>
          <a:bodyPr wrap="square">
            <a:spAutoFit/>
          </a:bodyPr>
          <a:lstStyle/>
          <a:p>
            <a:pPr>
              <a:defRPr sz="2400"/>
            </a:pPr>
            <a:r>
              <a:t>Resources inherit policies</a:t>
            </a:r>
          </a:p>
          <a:p>
            <a:pPr>
              <a:defRPr sz="2400"/>
            </a:pPr>
            <a:r>
              <a:t>Folders can contain subfolders</a:t>
            </a:r>
          </a:p>
          <a:p>
            <a:pPr>
              <a:defRPr sz="2400"/>
            </a:pPr>
            <a:r>
              <a:t>Folders contain projects</a:t>
            </a:r>
          </a:p>
        </p:txBody>
      </p:sp>
      <p:pic>
        <p:nvPicPr>
          <p:cNvPr id="4" name="Picture 3" descr="cropped_page_17.jpg"/>
          <p:cNvPicPr>
            <a:picLocks noChangeAspect="1"/>
          </p:cNvPicPr>
          <p:nvPr/>
        </p:nvPicPr>
        <p:blipFill>
          <a:blip r:embed="rId2"/>
          <a:stretch>
            <a:fillRect/>
          </a:stretch>
        </p:blipFill>
        <p:spPr>
          <a:xfrm>
            <a:off x="4558937" y="1188720"/>
            <a:ext cx="3918857" cy="233463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