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explored cloud computing, Google Cloud's pricing, and security measures, let's examine the functional structure of Google Cloud. We will investigate how resources are organized within projects and how access is shared through Identity and Access Management (IAM). Additionally, we will explore the various methods of interacting with Google Cloud, including the web user interface,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chosen level of granularity. The projects and subfolders in a folder contain resources that inherit policies and permissions assigned to that folder. You can use folders to group projects under an organization in a hierarchy, such as grouping resources on a per-department basis.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enable you to group projects in a hierarchy within an organization. This allows you to organize resources based on departments, each with its own set of Google Cloud resources. Folders provide teams with the ability to delegate administrative rights, allowing them to work independently. The projects and subfolders inherit policies and permissions assigned to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we’ll explore how resources are organized within projects and how access to these resources is managed using Identity and Access Management (IAM). We will also examine the different ways you can interact with Google Cloud, including the web user interface, command-line interface, and our mobile apps. We will start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we’ll explore how resources are organized within projects and how access to these resources is managed using Identity and Access Management (IAM). We will also examine the different ways you can interact with Google Cloud, including the web user interface, command-line interface, and our mobile apps. We will start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consists of four levels: resources, projects, folders, and an organization node. Resources, such as virtual machines, Cloud Storage buckets, and BigQuery tables, are at the base level. Projects organize these resources. Folders, including subfolders, further organize projects. At the top is the organization node, encompassing all projects, folders, and resources in the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dictates policy management. Policies can be defined at the project, folder, and organization node levels. Some Google Cloud services allow policies to be applied to individual resources. Policies are inherited downward, so a policy applied to a folder also applies to all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fundamental for using Google Cloud services. Each project is a separate entity with its own resources, and each resource belongs to only one project. Projects can have different owners and users and are billed and managed separately. Projects allow you to manage APIs, enable billing, add collaborators, and enable other Google services.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a globally unique identifier assigned by Google that cannot be changed after creation. Project names are user-created, mutable, and don’t have to be unique. Google Cloud also assigns a unique project number, which is mainly used internally.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used to manage projects programmatically. It's an API that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Resources, Access</a:t>
            </a:r>
          </a:p>
        </p:txBody>
      </p:sp>
      <p:sp>
        <p:nvSpPr>
          <p:cNvPr id="3" name="Content Placeholder 2"/>
          <p:cNvSpPr>
            <a:spLocks noGrp="1"/>
          </p:cNvSpPr>
          <p:nvPr>
            <p:ph idx="1"/>
          </p:nvPr>
        </p:nvSpPr>
        <p:spPr>
          <a:xfrm>
            <a:off x="457200" y="0"/>
            <a:ext cx="3918857" cy="0"/>
          </a:xfrm>
        </p:spPr>
        <p:txBody>
          <a:bodyPr wrap="square"/>
          <a:lstStyle/>
          <a:p/>
        </p:txBody>
      </p:sp>
      <p:pic>
        <p:nvPicPr>
          <p:cNvPr id="4" name="Picture 3" descr="cropped_page_1.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Folders</a:t>
            </a:r>
          </a:p>
        </p:txBody>
      </p:sp>
      <p:sp>
        <p:nvSpPr>
          <p:cNvPr id="3" name="Content Placeholder 2"/>
          <p:cNvSpPr>
            <a:spLocks noGrp="1"/>
          </p:cNvSpPr>
          <p:nvPr>
            <p:ph idx="1"/>
          </p:nvPr>
        </p:nvSpPr>
        <p:spPr>
          <a:xfrm>
            <a:off x="457200" y="0"/>
            <a:ext cx="3918857" cy="0"/>
          </a:xfrm>
        </p:spPr>
        <p:txBody>
          <a:bodyPr wrap="square"/>
          <a:lstStyle/>
          <a:p>
            <a:pPr>
              <a:defRPr sz="2400"/>
            </a:pPr>
            <a:r>
              <a:t>Folders contain projects</a:t>
            </a:r>
          </a:p>
          <a:p>
            <a:pPr>
              <a:defRPr sz="2400"/>
            </a:pPr>
            <a:r>
              <a:t>Resources inherit policies</a:t>
            </a:r>
          </a:p>
          <a:p>
            <a:pPr>
              <a:defRPr sz="2400"/>
            </a:pPr>
            <a:r>
              <a:t>Group resources by department</a:t>
            </a:r>
          </a:p>
        </p:txBody>
      </p:sp>
      <p:pic>
        <p:nvPicPr>
          <p:cNvPr id="4" name="Picture 3" descr="cropped_page_9.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Folders Group</a:t>
            </a:r>
          </a:p>
        </p:txBody>
      </p:sp>
      <p:sp>
        <p:nvSpPr>
          <p:cNvPr id="3" name="Content Placeholder 2"/>
          <p:cNvSpPr>
            <a:spLocks noGrp="1"/>
          </p:cNvSpPr>
          <p:nvPr>
            <p:ph idx="1"/>
          </p:nvPr>
        </p:nvSpPr>
        <p:spPr>
          <a:xfrm>
            <a:off x="457200" y="0"/>
            <a:ext cx="3918857" cy="0"/>
          </a:xfrm>
        </p:spPr>
        <p:txBody>
          <a:bodyPr wrap="square"/>
          <a:lstStyle/>
          <a:p>
            <a:pPr>
              <a:defRPr sz="2400"/>
            </a:pPr>
            <a:r>
              <a:t>Group resources</a:t>
            </a:r>
          </a:p>
          <a:p>
            <a:pPr>
              <a:defRPr sz="2400"/>
            </a:pPr>
            <a:r>
              <a:t>Per-department basis</a:t>
            </a:r>
          </a:p>
          <a:p>
            <a:pPr>
              <a:defRPr sz="2400"/>
            </a:pPr>
            <a:r>
              <a:t>Delegate admin rights</a:t>
            </a:r>
          </a:p>
        </p:txBody>
      </p:sp>
      <p:pic>
        <p:nvPicPr>
          <p:cNvPr id="4" name="Picture 3" descr="cropped_page_10.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Access Management</a:t>
            </a:r>
          </a:p>
          <a:p>
            <a:pPr>
              <a:defRPr sz="2400"/>
            </a:pPr>
            <a:r>
              <a:t>Ways to interact</a:t>
            </a:r>
          </a:p>
        </p:txBody>
      </p:sp>
      <p:pic>
        <p:nvPicPr>
          <p:cNvPr id="4" name="Picture 3" descr="cropped_page_2.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Access Management</a:t>
            </a:r>
          </a:p>
          <a:p>
            <a:pPr>
              <a:defRPr sz="2400"/>
            </a:pPr>
            <a:r>
              <a:t>Ways to interact</a:t>
            </a:r>
          </a:p>
        </p:txBody>
      </p:sp>
      <p:pic>
        <p:nvPicPr>
          <p:cNvPr id="4" name="Picture 3" descr="cropped_page_3.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Hierarchical Resources</a:t>
            </a:r>
          </a:p>
        </p:txBody>
      </p:sp>
      <p:sp>
        <p:nvSpPr>
          <p:cNvPr id="3" name="Content Placeholder 2"/>
          <p:cNvSpPr>
            <a:spLocks noGrp="1"/>
          </p:cNvSpPr>
          <p:nvPr>
            <p:ph idx="1"/>
          </p:nvPr>
        </p:nvSpPr>
        <p:spPr>
          <a:xfrm>
            <a:off x="457200" y="0"/>
            <a:ext cx="3918857" cy="0"/>
          </a:xfrm>
        </p:spPr>
        <p:txBody>
          <a:bodyPr wrap="square"/>
          <a:lstStyle/>
          <a:p>
            <a:pPr>
              <a:defRPr sz="2400"/>
            </a:pPr>
            <a:r>
              <a:t>Four levels of hierarchy:</a:t>
            </a:r>
          </a:p>
          <a:p>
            <a:pPr>
              <a:defRPr sz="2400"/>
            </a:pPr>
            <a:r>
              <a:t>Resources</a:t>
            </a:r>
          </a:p>
          <a:p>
            <a:pPr>
              <a:defRPr sz="2400"/>
            </a:pPr>
            <a:r>
              <a:t>Projects, Folders</a:t>
            </a:r>
          </a:p>
          <a:p>
            <a:pPr>
              <a:defRPr sz="2400"/>
            </a:pPr>
            <a:r>
              <a:t>Organization node</a:t>
            </a:r>
          </a:p>
        </p:txBody>
      </p:sp>
      <p:pic>
        <p:nvPicPr>
          <p:cNvPr id="4" name="Picture 3" descr="cropped_page_4.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Hierarchy determines policies</a:t>
            </a:r>
          </a:p>
          <a:p>
            <a:pPr>
              <a:defRPr sz="2400"/>
            </a:pPr>
            <a:r>
              <a:t>Policies at project, folder, org</a:t>
            </a:r>
          </a:p>
          <a:p>
            <a:pPr>
              <a:defRPr sz="2400"/>
            </a:pPr>
            <a:r>
              <a:t>Policies inherited downward</a:t>
            </a:r>
          </a:p>
        </p:txBody>
      </p:sp>
      <p:pic>
        <p:nvPicPr>
          <p:cNvPr id="4" name="Picture 3" descr="cropped_page_5.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Projects</a:t>
            </a:r>
          </a:p>
        </p:txBody>
      </p:sp>
      <p:sp>
        <p:nvSpPr>
          <p:cNvPr id="3" name="Content Placeholder 2"/>
          <p:cNvSpPr>
            <a:spLocks noGrp="1"/>
          </p:cNvSpPr>
          <p:nvPr>
            <p:ph idx="1"/>
          </p:nvPr>
        </p:nvSpPr>
        <p:spPr>
          <a:xfrm>
            <a:off x="457200" y="0"/>
            <a:ext cx="3918857" cy="0"/>
          </a:xfrm>
        </p:spPr>
        <p:txBody>
          <a:bodyPr wrap="square"/>
          <a:lstStyle/>
          <a:p>
            <a:pPr>
              <a:defRPr sz="2400"/>
            </a:pPr>
            <a:r>
              <a:t>Basis for Cloud services</a:t>
            </a:r>
          </a:p>
          <a:p>
            <a:pPr>
              <a:defRPr sz="2400"/>
            </a:pPr>
            <a:r>
              <a:t>Resources belong to one project</a:t>
            </a:r>
          </a:p>
          <a:p>
            <a:pPr>
              <a:defRPr sz="2400"/>
            </a:pPr>
            <a:r>
              <a:t>Different owners and users</a:t>
            </a:r>
          </a:p>
          <a:p>
            <a:pPr>
              <a:defRPr sz="2400"/>
            </a:pPr>
            <a:r>
              <a:t>Projects are billed separately</a:t>
            </a:r>
          </a:p>
        </p:txBody>
      </p:sp>
      <p:pic>
        <p:nvPicPr>
          <p:cNvPr id="4" name="Picture 3" descr="cropped_page_6.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Attributes</a:t>
            </a:r>
          </a:p>
        </p:txBody>
      </p:sp>
      <p:sp>
        <p:nvSpPr>
          <p:cNvPr id="3" name="Content Placeholder 2"/>
          <p:cNvSpPr>
            <a:spLocks noGrp="1"/>
          </p:cNvSpPr>
          <p:nvPr>
            <p:ph idx="1"/>
          </p:nvPr>
        </p:nvSpPr>
        <p:spPr>
          <a:xfrm>
            <a:off x="457200" y="0"/>
            <a:ext cx="3918857" cy="0"/>
          </a:xfrm>
        </p:spPr>
        <p:txBody>
          <a:bodyPr wrap="square"/>
          <a:lstStyle/>
          <a:p>
            <a:pPr>
              <a:defRPr sz="2400"/>
            </a:pPr>
            <a:r>
              <a:t>Project ID: Globally unique</a:t>
            </a:r>
          </a:p>
          <a:p>
            <a:pPr>
              <a:defRPr sz="2400"/>
            </a:pPr>
            <a:r>
              <a:t>Project Name: Mutable</a:t>
            </a:r>
          </a:p>
          <a:p>
            <a:pPr>
              <a:defRPr sz="2400"/>
            </a:pPr>
            <a:r>
              <a:t>Project Number: Immutable</a:t>
            </a:r>
          </a:p>
        </p:txBody>
      </p:sp>
      <p:pic>
        <p:nvPicPr>
          <p:cNvPr id="4" name="Picture 3" descr="cropped_page_7.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Manager</a:t>
            </a:r>
          </a:p>
        </p:txBody>
      </p:sp>
      <p:sp>
        <p:nvSpPr>
          <p:cNvPr id="3" name="Content Placeholder 2"/>
          <p:cNvSpPr>
            <a:spLocks noGrp="1"/>
          </p:cNvSpPr>
          <p:nvPr>
            <p:ph idx="1"/>
          </p:nvPr>
        </p:nvSpPr>
        <p:spPr>
          <a:xfrm>
            <a:off x="457200" y="0"/>
            <a:ext cx="3918857" cy="0"/>
          </a:xfrm>
        </p:spPr>
        <p:txBody>
          <a:bodyPr wrap="square"/>
          <a:lstStyle/>
          <a:p>
            <a:pPr>
              <a:defRPr sz="2400"/>
            </a:pPr>
            <a:r>
              <a:t>Manages projects</a:t>
            </a:r>
          </a:p>
          <a:p>
            <a:pPr>
              <a:defRPr sz="2400"/>
            </a:pPr>
            <a:r>
              <a:t>Gather list of projects</a:t>
            </a:r>
          </a:p>
          <a:p>
            <a:pPr>
              <a:defRPr sz="2400"/>
            </a:pPr>
            <a:r>
              <a:t>Create, update, delete projects</a:t>
            </a:r>
          </a:p>
          <a:p>
            <a:pPr>
              <a:defRPr sz="2400"/>
            </a:pPr>
            <a:r>
              <a:t>Access via RPC/REST API</a:t>
            </a:r>
          </a:p>
        </p:txBody>
      </p:sp>
      <p:pic>
        <p:nvPicPr>
          <p:cNvPr id="4" name="Picture 3" descr="cropped_page_8.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