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we'll explore how resources are organized, how access is shared via IAM, and the different ways to interact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how deny policies function and their precedence over allow policies. Emphasize their role in security.</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we'll cover how resources are organized, how access is shared using Identity and Access Management (IAM), and how to interact with Google Cloud through various interfaces.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three types of IAM roles: Basic, Predefined, and Custom. We will discuss each of these role types in detail.</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Basic roles provide broad access to resources within a project. These roles include Owner, Editor, Viewer and Billing Administrator. Use with caution, as they might be too permissive for sensitive data.</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Predefined roles are more granular than basic roles, and specific services offer predefined roles to address common job functions. For example, Compute Engine has the instanceAdmin role.</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SDK and Cloud Shell offer command-line access to manage resources. The SDK is a set of tools, including gcloud CLI, while Cloud Shell provides a Debian-based virtual machine with these tools pre-installed.</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Custom roles provide granular control over permissions. They are useful for implementing a least-privilege model, where users only have the permissions they need to perform their job functions. Custom roles are created at the project or organization level.</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When defining custom roles, it's essential to manage permissions effectively. Custom roles can only be defined at the project or organization level, but an organization-level custom role can be used within a folder.</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covers Google Cloud's resource organization, access control using IAM, IAM roles, service accounts, Cloud Identity for managing user access, and methods for interacting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enable applications running on VMs to interact with other cloud services securely. You can grant a service account the necessary permissions by assigning it IAM roles, such as allowing it to store data in Cloud Storage.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are the third level of the resource hierarchy. Use them to group projects under an organization in a hierarchy, for example, by department. This enables teams to delegate administrative rights and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are managed by IAM, and they are granted roles just like regular user accounts. They are identified with email addresses, but instead of passwords, they use cryptographic keys to access resources.</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covers how resources are organized, how access is shared, and how to interact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need to be managed. Alice may need to manage which Google accounts can act as service accounts, while Bob only needs to view them. Since service accounts are a resource, IAM policies can be attached to them, so editor and viewer roles can be assigned.</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Logging in with a Gmail account and using Google Groups is a common way to start, but this can present challenges later because the team’s identities are not centrally managed. When someone leaves the organization there is no easy way to immediately remove a user’s access to the team’s cloud resources.</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Identity allows organizations to define policies and manage their users and groups using the Google Admin console.</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need to be managed. Alice may need to manage which Google accounts can act as service accounts, while Bob only needs to view them. Since service accounts are a resource, IAM policies can be attached to them, so editor and viewer roles can be assigned.</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With Cloud Identity, organizations can define policies and manage their users and groups using the Google Admin console. Using Cloud Identity also means that when someone leaves an organization, an administrator can use the Google Admin console to disable their account and remove them from groups. Cloud Identity is available in a free edition, and also a premium edition that provides capabilities to manage mobile devices. If you’re a Google Cloud customer who is also a Google Workspace customer, this functionality is already available to you in the Google Admin console.</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four ways to access and interact with Google Cloud: the Google Cloud console, the Google Cloud SDK and Cloud Shell, the APIs, and the Google Cloud app.</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console is Google Cloud’s Graphical User Interface (GUI) which helps you deploy, scale, and diagnose production issues in a simple web-based interface. With the console, you can easily ﬁnd your resources, check their health, have full management control over them, and set budgets to control how much you spend on them. The console also provides a search facility to quickly ﬁnd resources and connect to instances via SSH in the browser.</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Resources inherit policies from the folder they are in. Instead of putting duplicate policies on both projects, use a common folder for policy inheritance. Changing permissions is then done in one place instead of two.</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SDK is a set of tools that you can use to manage resources and applications hosted on Google Cloud. These include the gcloud CLI, which provides the main command-line interface for Google Cloud products and services, and bq, a command-line tool for BigQuery. When installed, all of the tools within the Google Cloud SDK are located under the bin directory.</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the Google Cloud resource hierarchy, starting from the bottom with resources and moving up to the organization node. Emphasize the importance of understanding this hierarchy for policy management and inheritance.</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that Cloud Shell provides command-line access to Google Cloud resources directly from a browser, acting as a Debian-based virtual machine with pre-installed tools.</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the use of APIs to control cloud resources programmatically. Mention the Google APIs Explorer and the availability of client libraries in various languages to facilitate API usage.</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Describe the functionalities of the Google Cloud app for managing resources on the go. Highlight its features for instance management, billing information, metrics visualization, and incident management.</a:t>
            </a:r>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Transition into the module quiz to assess the audience's understanding of the covered topics. Briefly introduce the types of questions they will encounter.</a:t>
            </a:r>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the first quiz question. Emphasize the importance of understanding the scope at which services and APIs are enabled within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reveals the correct answer to the first quiz question, which is 'Project'. Reinforce that APIs are enabled on a per-project basis.</a:t>
            </a:r>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the second quiz question. Test their knowledge of IAM role granularity, emphasizing the distinction between basic, predefined, and custom roles.</a:t>
            </a:r>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reveals the correct answer to the second quiz question, which is 'Basic roles, predefined roles, custom roles'. Reinforce the hierarchy of IAM role types.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 use folders, you must have an organization node, which is the very topmost resource in the Google Cloud hierarchy. Everything else attached to that account goes under this node, including projects, folders, and other resources.</a:t>
            </a:r>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the third quiz question. This question evaluates the understanding of project identification attributes in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Highlight the differences in uniqueness and mutability for each attribute.</a:t>
            </a:r>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basis for enabling and using Google Cloud services. They provide a container for resources and allow for independent management and billing.</a:t>
            </a:r>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directly relates to how policies are managed and applied. Explain how policies set at higher levels are inherited by lower-level resources.</a:t>
            </a:r>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quiz question checks understanding of project attributes. Emphasize that the project ID is unique and immutable after creation but can be set during creation.</a:t>
            </a:r>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lab allows the user to deploy the Bitnami LAMP Stack. It is easily and quickly deployed. </a:t>
            </a:r>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an API that can gather a list of all the projects associated with an account, create new projects, update existing projects, and delete projects. It can even recover projects that were previously deleted and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projects and subfolders in a folder contain resources that inherit policies and permissions assigned to that folder. For example, your organization might contain multiple departments, each with its own set of Google Cloud resources. Folders allow you to group these resources on a per-department basis.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some special roles associated with this top level organization node. Designate an organization policy administrator, so that only people with privilege can change policies. Assign a project creator role to control who can create projects.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the different methods for creating an organization node based on whether the customer is a Google Workspace customer.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the topics that will be covered in this section of the course. Briefly mention each topic.</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how IAM is used to manage access to resources and the key concepts of principals and roles.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Use the diagram to explain how policies are inherited down the resource hierarchy. Highlight the importance of understanding the resource hierarchy for policy management.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g"/><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g"/><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g"/><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g"/><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g"/><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g"/><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g"/><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jpg"/><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jpg"/><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jpg"/><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jpg"/><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jpg"/><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jpg"/><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jpg"/><Relationship Id="rId3"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Explore the Google Cloud resource hierarchy.</a:t>
            </a:r>
          </a:p>
          <a:p>
            <a:pPr>
              <a:defRPr sz="2400"/>
            </a:pPr>
            <a:r>
              <a:t>Understand Identity and Access Management (IAM).</a:t>
            </a:r>
          </a:p>
          <a:p>
            <a:pPr>
              <a:defRPr sz="2400"/>
            </a:pPr>
            <a:r>
              <a:t>Learn about interacting with Google Cloud.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Deny policies prevent specific IAM permissions</a:t>
            </a:r>
          </a:p>
        </p:txBody>
      </p:sp>
      <p:pic>
        <p:nvPicPr>
          <p:cNvPr id="3" name="Picture 2" descr="cropped_page_1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IAM always checks relevant deny policies before checking relevant allow policies.</a:t>
            </a:r>
          </a:p>
          <a:p>
            <a:pPr>
              <a:defRPr sz="2400"/>
            </a:pPr>
            <a:r>
              <a:t>Deny policies override any existing allow policy regardless of the IAM role granted.</a:t>
            </a:r>
          </a:p>
          <a:p>
            <a:pPr>
              <a:defRPr sz="2400"/>
            </a:pPr>
            <a:r>
              <a:t>Deny policies, like allow policies, are inherited through the resource hierarchy.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1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IAM Roles Overview</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There are three kinds of IAM roles.</a:t>
            </a:r>
          </a:p>
          <a:p>
            <a:pPr>
              <a:defRPr sz="2400"/>
            </a:pPr>
            <a:r>
              <a:t>Basic IAM role</a:t>
            </a:r>
          </a:p>
          <a:p>
            <a:pPr>
              <a:defRPr sz="2400"/>
            </a:pPr>
            <a:r>
              <a:t>Predefined IAM role</a:t>
            </a:r>
          </a:p>
          <a:p>
            <a:pPr>
              <a:defRPr sz="2400"/>
            </a:pPr>
            <a:r>
              <a:t>Custom IAM role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Basic IAM Roles</a:t>
            </a:r>
          </a:p>
        </p:txBody>
      </p:sp>
      <p:pic>
        <p:nvPicPr>
          <p:cNvPr id="3" name="Picture 2" descr="cropped_page_2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Basic roles are broad in scope.</a:t>
            </a:r>
          </a:p>
          <a:p>
            <a:pPr>
              <a:defRPr sz="2400"/>
            </a:pPr>
            <a:r>
              <a:t>They affect all resources in a project.</a:t>
            </a:r>
          </a:p>
          <a:p>
            <a:pPr>
              <a:defRPr sz="2400"/>
            </a:pPr>
            <a:r>
              <a:t>Examples: Owner, Editor, Viewer, Billing Administrator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Predefined IAM Roles</a:t>
            </a:r>
          </a:p>
        </p:txBody>
      </p:sp>
      <p:pic>
        <p:nvPicPr>
          <p:cNvPr id="3" name="Picture 2" descr="cropped_page_2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Predefined roles match job needs.</a:t>
            </a:r>
          </a:p>
          <a:p>
            <a:pPr>
              <a:defRPr sz="2400"/>
            </a:pPr>
            <a:r>
              <a:t>Specific Google Cloud services offer sets of predefined roles.</a:t>
            </a:r>
          </a:p>
          <a:p>
            <a:pPr>
              <a:defRPr sz="2400"/>
            </a:pPr>
            <a:r>
              <a:t>Example: Compute Engine instanceAdmin role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 Cloud SDK and Cloud Shell</a:t>
            </a:r>
          </a:p>
        </p:txBody>
      </p:sp>
      <p:pic>
        <p:nvPicPr>
          <p:cNvPr id="3" name="Picture 2" descr="cropped_page_2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Manage resources and applications hosted on Google Cloud.</a:t>
            </a:r>
          </a:p>
          <a:p>
            <a:pPr>
              <a:defRPr sz="2400"/>
            </a:pPr>
            <a:r>
              <a:t>Google Cloud SDK is a collection of command line tools.</a:t>
            </a:r>
          </a:p>
          <a:p>
            <a:pPr>
              <a:defRPr sz="2400"/>
            </a:pPr>
            <a:r>
              <a:t>Cloud Shell provides command-line access directly from a browser.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Custom IAM Roles</a:t>
            </a:r>
          </a:p>
        </p:txBody>
      </p:sp>
      <p:pic>
        <p:nvPicPr>
          <p:cNvPr id="3" name="Picture 2" descr="cropped_page_2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Custom roles offer more specific permissions than predefined roles.</a:t>
            </a:r>
          </a:p>
          <a:p>
            <a:pPr>
              <a:defRPr sz="2400"/>
            </a:pPr>
            <a:r>
              <a:t>Enables a 'least-privilege' model for access control.</a:t>
            </a:r>
          </a:p>
          <a:p>
            <a:pPr>
              <a:defRPr sz="2400"/>
            </a:pPr>
            <a:r>
              <a:t>Example: An 'instanceOperator' role can start/stop VMs but not reconfigure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Custom Roles in IAM</a:t>
            </a:r>
          </a:p>
        </p:txBody>
      </p:sp>
      <p:pic>
        <p:nvPicPr>
          <p:cNvPr id="3" name="Picture 2" descr="cropped_page_2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Custom roles are created at the project or organization level using IAM.</a:t>
            </a:r>
          </a:p>
          <a:p>
            <a:pPr>
              <a:defRPr sz="2400"/>
            </a:pPr>
            <a:r>
              <a:t>Permissions need to be carefully managed.</a:t>
            </a:r>
          </a:p>
          <a:p>
            <a:pPr>
              <a:defRPr sz="2400"/>
            </a:pPr>
            <a:r>
              <a:t>Custom roles can be applied at the project or organization level; not folders.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2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 Service Accounts, Cloud Identity and Interacting with Google Cloud will be covered.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 and Roles</a:t>
            </a:r>
          </a:p>
        </p:txBody>
      </p:sp>
      <p:pic>
        <p:nvPicPr>
          <p:cNvPr id="3" name="Picture 2" descr="cropped_page_2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Service accounts are assigned roles to define their access.</a:t>
            </a:r>
          </a:p>
          <a:p>
            <a:pPr>
              <a:defRPr sz="2400"/>
            </a:pPr>
            <a:r>
              <a:t>Example: A service account can authenticate a VM to Cloud Storage.</a:t>
            </a:r>
          </a:p>
          <a:p>
            <a:pPr>
              <a:defRPr sz="2400"/>
            </a:pPr>
            <a:r>
              <a:t>This allows applications within a VM to access cloud resources.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group projects</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Folders allow you to group resources on a per-department basis.</a:t>
            </a:r>
          </a:p>
          <a:p>
            <a:pPr>
              <a:defRPr sz="2400"/>
            </a:pPr>
            <a:r>
              <a:t>Folders let you assign policies to resources at a chosen level of granularity.</a:t>
            </a:r>
          </a:p>
          <a:p>
            <a:pPr>
              <a:defRPr sz="2400"/>
            </a:pPr>
            <a:r>
              <a:t>An organization might contain multiple departments, each with its own set of Google Cloud resources.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 Identification</a:t>
            </a:r>
          </a:p>
        </p:txBody>
      </p:sp>
      <p:pic>
        <p:nvPicPr>
          <p:cNvPr id="3" name="Picture 2" descr="cropped_page_2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Service accounts are identified with email addresses.</a:t>
            </a:r>
          </a:p>
          <a:p>
            <a:pPr>
              <a:defRPr sz="2400"/>
            </a:pPr>
            <a:r>
              <a:t>They use cryptographic keys instead of passwords for authentication.</a:t>
            </a:r>
          </a:p>
          <a:p>
            <a:pPr>
              <a:defRPr sz="2400"/>
            </a:pPr>
            <a:r>
              <a:t>IAM manages service accounts and their roles.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2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 are also managed by IAM</a:t>
            </a:r>
          </a:p>
        </p:txBody>
      </p:sp>
      <p:pic>
        <p:nvPicPr>
          <p:cNvPr id="3" name="Picture 2" descr="cropped_page_2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Service accounts do need to be managed.</a:t>
            </a:r>
          </a:p>
          <a:p>
            <a:pPr>
              <a:defRPr sz="2400"/>
            </a:pPr>
            <a:r>
              <a:t>Alice might manage which Google accounts can act as service accounts.</a:t>
            </a:r>
          </a:p>
          <a:p>
            <a:pPr>
              <a:defRPr sz="2400"/>
            </a:pPr>
            <a:r>
              <a:t>Bob might just need to view a list of service accounts.</a:t>
            </a:r>
          </a:p>
          <a:p>
            <a:pPr>
              <a:defRPr sz="2400"/>
            </a:pPr>
            <a:r>
              <a:t>Service accounts are also resources, so they can have IAM policies.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 manages team and organization access</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Gmail accounts and Google Groups are common starting points.</a:t>
            </a:r>
          </a:p>
          <a:p>
            <a:pPr>
              <a:defRPr sz="2400"/>
            </a:pPr>
            <a:r>
              <a:t>But these can present challenges when team identities are not centrally managed.</a:t>
            </a:r>
          </a:p>
          <a:p>
            <a:pPr>
              <a:defRPr sz="2400"/>
            </a:pPr>
            <a:r>
              <a:t>Removing user access can be difficult if someone leaves.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 defines user and group policies</a:t>
            </a:r>
          </a:p>
        </p:txBody>
      </p:sp>
      <p:pic>
        <p:nvPicPr>
          <p:cNvPr id="3" name="Picture 2" descr="cropped_page_3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Organizations can define policies and manage their users and groups.</a:t>
            </a:r>
          </a:p>
          <a:p>
            <a:pPr>
              <a:defRPr sz="2400"/>
            </a:pPr>
            <a:r>
              <a:t>This is done using the Google Admin console.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 are also managed by IAM</a:t>
            </a:r>
          </a:p>
        </p:txBody>
      </p:sp>
      <p:pic>
        <p:nvPicPr>
          <p:cNvPr id="3" name="Picture 2" descr="cropped_page_3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Service accounts do need to be managed.</a:t>
            </a:r>
          </a:p>
          <a:p>
            <a:pPr>
              <a:defRPr sz="2400"/>
            </a:pPr>
            <a:r>
              <a:t>Alice may need to manage service accounts, while Bob only views them.</a:t>
            </a:r>
          </a:p>
          <a:p>
            <a:pPr>
              <a:defRPr sz="2400"/>
            </a:pPr>
            <a:r>
              <a:t>Service accounts are a resource with attached IAM policies.</a:t>
            </a:r>
          </a:p>
          <a:p>
            <a:pPr>
              <a:defRPr sz="2400"/>
            </a:pPr>
            <a:r>
              <a:t>Editor and viewer roles can be assigned.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3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a:t>
            </a:r>
          </a:p>
        </p:txBody>
      </p:sp>
      <p:pic>
        <p:nvPicPr>
          <p:cNvPr id="3" name="Picture 2" descr="cropped_page_3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Log in and manage resources using the same credentials used in existing Active Directory or LDAP systems</a:t>
            </a:r>
          </a:p>
          <a:p>
            <a:pPr>
              <a:defRPr sz="2400"/>
            </a:pPr>
            <a:r>
              <a:t>Google Admin console can be used to disable user accounts and remove them from groups when they leave</a:t>
            </a:r>
          </a:p>
          <a:p>
            <a:pPr>
              <a:defRPr sz="2400"/>
            </a:pPr>
            <a:r>
              <a:t>Available in free and premium editions</a:t>
            </a:r>
          </a:p>
          <a:p>
            <a:pPr>
              <a:defRPr sz="2400"/>
            </a:pPr>
            <a:r>
              <a:t>Already available to Google Workspace customers in the Google Admin console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You can interact with Google Cloud in four ways</a:t>
            </a:r>
          </a:p>
        </p:txBody>
      </p:sp>
      <p:pic>
        <p:nvPicPr>
          <p:cNvPr id="3" name="Picture 2" descr="cropped_page_3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console</a:t>
            </a:r>
          </a:p>
          <a:p>
            <a:pPr>
              <a:defRPr sz="2400"/>
            </a:pPr>
            <a:r>
              <a:t>Google Cloud SDK and Cloud Shell</a:t>
            </a:r>
          </a:p>
          <a:p>
            <a:pPr>
              <a:defRPr sz="2400"/>
            </a:pPr>
            <a:r>
              <a:t>APIs</a:t>
            </a:r>
          </a:p>
          <a:p>
            <a:pPr>
              <a:defRPr sz="2400"/>
            </a:pPr>
            <a:r>
              <a:t>Google Cloud app</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 Cloud console provides web-based interaction</a:t>
            </a:r>
          </a:p>
        </p:txBody>
      </p:sp>
      <p:pic>
        <p:nvPicPr>
          <p:cNvPr id="3" name="Picture 2" descr="cropped_page_3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Simple web-based graphical user interface</a:t>
            </a:r>
          </a:p>
          <a:p>
            <a:pPr>
              <a:defRPr sz="2400"/>
            </a:pPr>
            <a:r>
              <a:t>Easily find resources, check their health, have full management control over them, and set budgets</a:t>
            </a:r>
          </a:p>
          <a:p>
            <a:pPr>
              <a:defRPr sz="2400"/>
            </a:pPr>
            <a:r>
              <a:t>Provides a search facility to quickly find resources and connect to instances via SSH in the browser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facilitate policy inheritance</a:t>
            </a:r>
          </a:p>
        </p:txBody>
      </p:sp>
      <p:pic>
        <p:nvPicPr>
          <p:cNvPr id="3" name="Picture 2" descr="cropped_page_1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The projects inherit policies assigned to a folder.</a:t>
            </a:r>
          </a:p>
          <a:p>
            <a:pPr>
              <a:defRPr sz="2400"/>
            </a:pPr>
            <a:r>
              <a:t>The resources in a folder inherit policies and permissions from that folder.</a:t>
            </a:r>
          </a:p>
          <a:p>
            <a:pPr>
              <a:defRPr sz="2400"/>
            </a:pPr>
            <a:r>
              <a:t>If two projects are administered by the same team, policies can be put into a common folder so they have the same permissions.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 Cloud SDK is a collection of command line tools</a:t>
            </a:r>
          </a:p>
        </p:txBody>
      </p:sp>
      <p:pic>
        <p:nvPicPr>
          <p:cNvPr id="3" name="Picture 2" descr="cropped_page_3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Set of tools to manage resources and applications hosted on Google Cloud</a:t>
            </a:r>
          </a:p>
          <a:p>
            <a:pPr>
              <a:defRPr sz="2400"/>
            </a:pPr>
            <a:r>
              <a:t>Includes:</a:t>
            </a:r>
          </a:p>
          <a:p>
            <a:pPr>
              <a:defRPr sz="2400"/>
            </a:pPr>
            <a:r>
              <a:t>Google Cloud CLI - Provides the main command-line interface for Google Cloud products and services</a:t>
            </a:r>
          </a:p>
          <a:p>
            <a:pPr>
              <a:defRPr sz="2400"/>
            </a:pPr>
            <a:r>
              <a:t>bq - A command-line tool for BigQuery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are Hierarchical</a:t>
            </a:r>
          </a:p>
        </p:txBody>
      </p:sp>
      <p:pic>
        <p:nvPicPr>
          <p:cNvPr id="3" name="Picture 2" descr="cropped_page_3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Resources are organized into a hierarchy.</a:t>
            </a:r>
          </a:p>
          <a:p>
            <a:pPr>
              <a:defRPr sz="2400"/>
            </a:pPr>
            <a:r>
              <a:t>The hierarchy consists of resources, projects, folders, and an organization node.</a:t>
            </a:r>
          </a:p>
          <a:p>
            <a:pPr>
              <a:defRPr sz="2400"/>
            </a:pPr>
            <a:r>
              <a:t>Policies are inherited downward from the organization node.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Shell provides command line access to resources</a:t>
            </a:r>
          </a:p>
        </p:txBody>
      </p:sp>
      <p:pic>
        <p:nvPicPr>
          <p:cNvPr id="3" name="Picture 2" descr="cropped_page_3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Provides command-line access to cloud resources directly from a browser</a:t>
            </a:r>
          </a:p>
          <a:p>
            <a:pPr>
              <a:defRPr sz="2400"/>
            </a:pPr>
            <a:r>
              <a:t>Debian-based virtual machine with a persistent 5-GB home directory</a:t>
            </a:r>
          </a:p>
          <a:p>
            <a:pPr>
              <a:defRPr sz="2400"/>
            </a:pPr>
            <a:r>
              <a:t>The Google Cloud SDK gcloud command and other utilities are always installed, available, up to date, and fully authenticated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APIs allow code to control your Cloud resources</a:t>
            </a:r>
          </a:p>
        </p:txBody>
      </p:sp>
      <p:pic>
        <p:nvPicPr>
          <p:cNvPr id="3" name="Picture 2" descr="cropped_page_3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services offer APIs that allow code to be written to control them</a:t>
            </a:r>
          </a:p>
          <a:p>
            <a:pPr>
              <a:defRPr sz="2400"/>
            </a:pPr>
            <a:r>
              <a:t>The Google APIs Explorer shows what APIs are available, and in what versions</a:t>
            </a:r>
          </a:p>
          <a:p>
            <a:pPr>
              <a:defRPr sz="2400"/>
            </a:pPr>
            <a:r>
              <a:t>Google provides Cloud Client and Google API Client libraries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Manage your resources with the Google Cloud app</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Start, stop, and use SSH to connect into Compute Engine instances, and see logs</a:t>
            </a:r>
          </a:p>
          <a:p>
            <a:pPr>
              <a:defRPr sz="2400"/>
            </a:pPr>
            <a:r>
              <a:t>Up-to-date billing information for projects and alerts for those going over budget</a:t>
            </a:r>
          </a:p>
          <a:p>
            <a:pPr>
              <a:defRPr sz="2400"/>
            </a:pPr>
            <a:r>
              <a:t>Customizable graphs showing key metrics</a:t>
            </a:r>
          </a:p>
          <a:p>
            <a:pPr>
              <a:defRPr sz="2400"/>
            </a:pPr>
            <a:r>
              <a:t>Alerts and incident management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Quiz</a:t>
            </a:r>
          </a:p>
        </p:txBody>
      </p:sp>
      <p:pic>
        <p:nvPicPr>
          <p:cNvPr id="3" name="Picture 2" descr="cropped_page_4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Test your knowledge of the module.</a:t>
            </a:r>
          </a:p>
          <a:p>
            <a:pPr>
              <a:defRPr sz="2400"/>
            </a:pPr>
            <a:r>
              <a:t>Question 1: Services and APIs are enabled on a per-__________ basis.</a:t>
            </a:r>
          </a:p>
          <a:p>
            <a:pPr>
              <a:defRPr sz="2400"/>
            </a:pPr>
            <a:r>
              <a:t>Question 2: Order these IAM role types from broadest to finest-grained.</a:t>
            </a:r>
          </a:p>
          <a:p>
            <a:pPr>
              <a:defRPr sz="2400"/>
            </a:pPr>
            <a:r>
              <a:t>Question 3: Which of these values is globally unique, permanent, and unchangeable, but can be modified by the customer during creation?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1</a:t>
            </a:r>
          </a:p>
        </p:txBody>
      </p:sp>
      <p:pic>
        <p:nvPicPr>
          <p:cNvPr id="3" name="Picture 2" descr="cropped_page_4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Question: Choose the correct completion: Services and APIs are enabled on a per-__________ basis.</a:t>
            </a:r>
          </a:p>
          <a:p>
            <a:pPr>
              <a:defRPr sz="2400"/>
            </a:pPr>
            <a:r>
              <a:t>A. Folder</a:t>
            </a:r>
          </a:p>
          <a:p>
            <a:pPr>
              <a:defRPr sz="2400"/>
            </a:pPr>
            <a:r>
              <a:t>B. Project</a:t>
            </a:r>
          </a:p>
          <a:p>
            <a:pPr>
              <a:defRPr sz="2400"/>
            </a:pPr>
            <a:r>
              <a:t>C. Organization</a:t>
            </a:r>
          </a:p>
          <a:p>
            <a:pPr>
              <a:defRPr sz="2400"/>
            </a:pPr>
            <a:r>
              <a:t>D. Billing account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1 Answer</a:t>
            </a:r>
          </a:p>
        </p:txBody>
      </p:sp>
      <p:pic>
        <p:nvPicPr>
          <p:cNvPr id="3" name="Picture 2" descr="cropped_page_4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Answer: Choose the correct completion: Services and APIs are enabled on a per-__________ basis.</a:t>
            </a:r>
          </a:p>
          <a:p>
            <a:pPr>
              <a:defRPr sz="2400"/>
            </a:pPr>
            <a:r>
              <a:t>B: Project</a:t>
            </a:r>
          </a:p>
          <a:p>
            <a:pPr>
              <a:defRPr sz="2400"/>
            </a:pPr>
            <a:r>
              <a:t>Feedback: Correct!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2</a:t>
            </a:r>
          </a:p>
        </p:txBody>
      </p:sp>
      <p:pic>
        <p:nvPicPr>
          <p:cNvPr id="3" name="Picture 2" descr="cropped_page_4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Question: Order these IAM role types from broadest to finest-grained.</a:t>
            </a:r>
          </a:p>
          <a:p>
            <a:pPr>
              <a:defRPr sz="2400"/>
            </a:pPr>
            <a:r>
              <a:t>A. Custom roles, predefined roles, basic roles</a:t>
            </a:r>
          </a:p>
          <a:p>
            <a:pPr>
              <a:defRPr sz="2400"/>
            </a:pPr>
            <a:r>
              <a:t>B. Predefined roles, custom roles, basic roles</a:t>
            </a:r>
          </a:p>
          <a:p>
            <a:pPr>
              <a:defRPr sz="2400"/>
            </a:pPr>
            <a:r>
              <a:t>C. Basic roles, predefined roles, custom roles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2 Answer</a:t>
            </a:r>
          </a:p>
        </p:txBody>
      </p:sp>
      <p:pic>
        <p:nvPicPr>
          <p:cNvPr id="3" name="Picture 2" descr="cropped_page_4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Answer: Order these IAM role types from broadest to finest-grained.</a:t>
            </a:r>
          </a:p>
          <a:p>
            <a:pPr>
              <a:defRPr sz="2400"/>
            </a:pPr>
            <a:r>
              <a:t>C: Basic roles, predefined roles, custom roles</a:t>
            </a:r>
          </a:p>
          <a:p>
            <a:pPr>
              <a:defRPr sz="2400"/>
            </a:pPr>
            <a:r>
              <a:t>Feedback: Correct!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Organization node is the topmost resource</a:t>
            </a:r>
          </a:p>
        </p:txBody>
      </p:sp>
      <p:pic>
        <p:nvPicPr>
          <p:cNvPr id="3" name="Picture 2" descr="cropped_page_1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Organization Node is the topmost resource in the Google Cloud hierarchy.</a:t>
            </a:r>
          </a:p>
          <a:p>
            <a:pPr>
              <a:defRPr sz="2400"/>
            </a:pPr>
            <a:r>
              <a:t>Everything attached to the account goes under the organization node.</a:t>
            </a:r>
          </a:p>
          <a:p>
            <a:pPr>
              <a:defRPr sz="2400"/>
            </a:pPr>
            <a:r>
              <a:t>This includes projects, folders, and other resources.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3</a:t>
            </a:r>
          </a:p>
        </p:txBody>
      </p:sp>
      <p:pic>
        <p:nvPicPr>
          <p:cNvPr id="3" name="Picture 2" descr="cropped_page_4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D. The project's billing credit-card number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4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Project ID: Globally unique, assigned by Google Cloud, immutable after creation.</a:t>
            </a:r>
          </a:p>
          <a:p>
            <a:pPr>
              <a:defRPr sz="2400"/>
            </a:pPr>
            <a:r>
              <a:t>Project Name: Chosen by you, mutable, need not be unique.</a:t>
            </a:r>
          </a:p>
          <a:p>
            <a:pPr>
              <a:defRPr sz="2400"/>
            </a:pPr>
            <a:r>
              <a:t>Project Number: Globally unique, assigned by Google Cloud, immutable.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Projects and Cloud Services</a:t>
            </a:r>
          </a:p>
        </p:txBody>
      </p:sp>
      <p:pic>
        <p:nvPicPr>
          <p:cNvPr id="3" name="Picture 2" descr="cropped_page_4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Projects are separate entities under the Organization node.</a:t>
            </a:r>
          </a:p>
          <a:p>
            <a:pPr>
              <a:defRPr sz="2400"/>
            </a:pPr>
            <a:r>
              <a:t>Projects hold resources; each belongs to just one Project.</a:t>
            </a:r>
          </a:p>
          <a:p>
            <a:pPr>
              <a:defRPr sz="2400"/>
            </a:pPr>
            <a:r>
              <a:t>Projects can have different owners and users.</a:t>
            </a:r>
          </a:p>
          <a:p>
            <a:pPr>
              <a:defRPr sz="2400"/>
            </a:pPr>
            <a:r>
              <a:t>Projects are billed separately.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 Determines Policies</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Policies can be defined at the project, folder, and organization node levels.</a:t>
            </a:r>
          </a:p>
          <a:p>
            <a:pPr>
              <a:defRPr sz="2400"/>
            </a:pPr>
            <a:r>
              <a:t>Some Google Cloud services allow policies to be applied to individual resources, too.</a:t>
            </a:r>
          </a:p>
          <a:p>
            <a:pPr>
              <a:defRPr sz="2400"/>
            </a:pPr>
            <a:r>
              <a:t>Policies are inherited downward.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3</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Question: Which value is globally unique, permanent, and unchangeable, but can be modified during creation?</a:t>
            </a:r>
          </a:p>
          <a:p>
            <a:pPr>
              <a:defRPr sz="2400"/>
            </a:pPr>
            <a:r>
              <a:t>Answer: The project ID.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Lab Intro</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Getting Started with Cloud Marketplace</a:t>
            </a:r>
          </a:p>
          <a:p>
            <a:pPr>
              <a:defRPr sz="2400"/>
            </a:pPr>
            <a:r>
              <a:t>Use Cloud Marketplace to quickly deploy a LAMP stack on a Compute Engine instance.</a:t>
            </a:r>
          </a:p>
          <a:p>
            <a:pPr>
              <a:defRPr sz="2400"/>
            </a:pPr>
            <a:r>
              <a:t>Bitnami LAMP Stack provides a complete web development environment.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 Manages Projects</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Gather a list of projects</a:t>
            </a:r>
          </a:p>
          <a:p>
            <a:pPr>
              <a:defRPr sz="2400"/>
            </a:pPr>
            <a:r>
              <a:t>Create new projects</a:t>
            </a:r>
          </a:p>
          <a:p>
            <a:pPr>
              <a:defRPr sz="2400"/>
            </a:pPr>
            <a:r>
              <a:t>Update existing projects</a:t>
            </a:r>
          </a:p>
          <a:p>
            <a:pPr>
              <a:defRPr sz="2400"/>
            </a:pPr>
            <a:r>
              <a:t>Delete projects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can contain subfolders and projects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The resources inherit policies and permissions assigned to folders</a:t>
            </a:r>
          </a:p>
          <a:p>
            <a:pPr>
              <a:defRPr sz="2400"/>
            </a:pPr>
            <a:r>
              <a:t>Folders let you assign policies to resources at a level of granularity you choose.</a:t>
            </a:r>
          </a:p>
          <a:p>
            <a:pPr>
              <a:defRPr sz="2400"/>
            </a:pPr>
            <a:r>
              <a:t>A folder can contain projects, other folders, or a combination of both.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Special roles are associated with the Organization Node</a:t>
            </a:r>
          </a:p>
        </p:txBody>
      </p:sp>
      <p:pic>
        <p:nvPicPr>
          <p:cNvPr id="3" name="Picture 2" descr="cropped_page_1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Organization Policy Administrator can change policies.</a:t>
            </a:r>
          </a:p>
          <a:p>
            <a:pPr>
              <a:defRPr sz="2400"/>
            </a:pPr>
            <a:r>
              <a:t>Project Creator controls who can create projects and spend money.</a:t>
            </a:r>
          </a:p>
          <a:p>
            <a:pPr>
              <a:defRPr sz="2400"/>
            </a:pPr>
            <a:r>
              <a:t>These roles are associated with the top-level organization node.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New Organization Node</a:t>
            </a:r>
          </a:p>
        </p:txBody>
      </p:sp>
      <p:pic>
        <p:nvPicPr>
          <p:cNvPr id="3" name="Picture 2" descr="cropped_page_1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Workspace customer: Google Cloud projects will automatically belong to your organization node.</a:t>
            </a:r>
          </a:p>
          <a:p>
            <a:pPr>
              <a:defRPr sz="2400"/>
            </a:pPr>
            <a:r>
              <a:t>Non-Google Workspace customer: Use Cloud Identity to create an organization node.</a:t>
            </a:r>
          </a:p>
          <a:p>
            <a:pPr>
              <a:defRPr sz="2400"/>
            </a:pPr>
            <a:r>
              <a:t>Cloud Identity is Google’s identity, access, application, and endpoint management platform.</a:t>
            </a:r>
          </a:p>
          <a:p>
            <a:pPr>
              <a:defRPr sz="2400"/>
            </a:pPr>
            <a:r>
              <a:t>After you have an organization node, you can create folders underneath it and put projects into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1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Identity and Access Management applies policies</a:t>
            </a:r>
          </a:p>
        </p:txBody>
      </p:sp>
      <p:pic>
        <p:nvPicPr>
          <p:cNvPr id="3" name="Picture 2" descr="cropped_page_1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Administrators can apply policies that define who can do what on which resources.</a:t>
            </a:r>
          </a:p>
          <a:p>
            <a:pPr>
              <a:defRPr sz="2400"/>
            </a:pPr>
            <a:r>
              <a:t>The “who” part of an IAM policy can be a Google account, a Google group, a service account, or Cloud Identity domain.</a:t>
            </a:r>
          </a:p>
          <a:p>
            <a:pPr>
              <a:defRPr sz="2400"/>
            </a:pPr>
            <a:r>
              <a:t>The “can do what” part of an IAM policy is defined by a role, which is a collection of permissions.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Policies are managed and applied by IAM</a:t>
            </a:r>
          </a:p>
        </p:txBody>
      </p:sp>
      <p:pic>
        <p:nvPicPr>
          <p:cNvPr id="3" name="Picture 2" descr="cropped_page_1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When a principal is given a role on a specific element of the resource hierarchy, the resulting policy applies to the chosen element and all elements below it.</a:t>
            </a:r>
          </a:p>
          <a:p>
            <a:pPr>
              <a:defRPr sz="2400"/>
            </a:pPr>
            <a:r>
              <a:t>This illustrates the concept of policy inheritance.</a:t>
            </a:r>
          </a:p>
          <a:p>
            <a:pPr>
              <a:defRPr sz="2400"/>
            </a:pPr>
            <a:r>
              <a:t>Policies can be defined at the project, folder, and organization node levels.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