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section introduces the functional structure of Google Cloud. It covers cloud computing, Google Cloud's pricing and billing, security measures, and environmental efforts. It transitions into explaining the functional components of the Google Cloud platform.</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allow for grouping projects under an organization in a hierarchy. They can be used to group resources on a per-department basis. Folders enable teams to delegate administrative rights, allowing them to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Resources in a folder inherit policies and permissions from that folder. Storing common policies in a shared folder ensures consistency and reduces errors compared to duplicating policies across multiple projects.</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organization node is the topmost resource in the Google Cloud hierarchy. Everything attached to the account, including projects, folders, and other resources, falls under this node.</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 are special roles associated with the organization node. These roles include the organization policy administrator, who can change policies, and the project creator role, which controls who can create projects.</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Creating an organization node depends on whether the company is a Google Workspace customer. Workspace customers automatically have their Google Cloud projects belong to their organization node. Non-Workspace customers can use Cloud Identity to create one. After creating an organization node, you can create folders and put projects into it.</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highlights Identity and Access Management (IAM) as a key component of Google Cloud. IAM is used for access management, assigning roles, managing service accounts, and leveraging Cloud Identity for centralized user management.</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IAM enables administrators to apply policies that define who can do what on which resources. The 'who' is a principal, such as a Google account or service account, and the 'can do what' is defined by an IAM role, which is a collection of permissions.</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When a principal is given a role on a specific element of the resource hierarchy, the resulting policy applies to the chosen element and all elements below it in the hierarchy. This ensures consistent access control across resources.</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Deny policies prevent certain principals from using specific permissions, regardless of the roles they're granted. IAM always checks relevant deny policies before allow policies. Deny policies, like allow policies, are inherited through the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serves as a transition to discussing the different types of IAM roles available in Google Cloud. It reinforces the context of the resource hierarchy and the role of IAM in access management.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section explains how resources are organized within Google Cloud using projects. It describes how access is managed through Identity and Access Management (IAM). It also discusses the different ways users can interact with Google Cloud, including the web user interface, command-line interface, and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 are three types of roles in IAM: Basic, Predefined, and Custom. Each role type offers a different level of granularity and control over permissions.</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Basic roles are broad in scope and affect all resources within a Google Cloud project. These roles include Project Viewer, Project Editor, Project Owner, and Billing Administrator. Basic roles are often too broad for projects containing sensitive data.</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Predefined roles are offered by specific Google Cloud services and define where those roles can be applied. For example, Compute Engine offers predefined roles like 'instanceAdmin' that allows users to perform specific actions on Compute Engine resources.</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Custom roles provide even more specific permissions. Many companies use a “least-privilege” model, where each person is given the minimal amount of privilege needed to do their job. Custom roles enable defining roles with granular control over permissions.</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Custom roles can be created at the project or organization level but not at the folder level. Organization-level roles can include any supported IAM permission. Project-level roles can include any supported permission except those only usable at the organization or folder level.</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Transition slide to introducing service accounts. It places service accounts within the context of the broader Google Cloud Resource Hierarchy and its security features.</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allow assigning specific permissions to a virtual machine, enabling it to interact with other cloud services without human intervention. This eliminates the need for manual granting of access for each program run.</a:t>
            </a:r>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example demonstrates creating a service account to authenticate a VM to Cloud Storage. This prevents unauthorized internet access to the data, ensuring only the specific virtual machine can access it.</a:t>
            </a:r>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are named with an email address but use cryptographic keys instead of passwords to access resources. Granting a service account Compute Engine’s Instance Admin role allows an application running in a VM to create, modify, and delete other VMs.</a:t>
            </a:r>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need to be managed like any other resource. IAM policies can be attached to service accounts, allowing administrators to control who can act as service accounts. For example, Alice can manage which accounts can act as service accounts, while Bob can only view the list.</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the Google Cloud Resource Hierarchy and its role in organizing resources. It mentions Identity and Access Management (IAM), IAM roles, service accounts, Cloud Identity, and ways to interact with Google Cloud as key components of the discussed topics.</a:t>
            </a:r>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serves as a transition to discussing Cloud Identity, highlighting its relevance within the broader context of Google Cloud's resource hierarchy and access management features.</a:t>
            </a:r>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Identity manages team and organization access. It addresses challenges with using Gmail accounts and Google Groups for collaboration, which lack centralized identity management and make it difficult to remove access when someone leaves.</a:t>
            </a:r>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Identity enables organizations to define policies and manage users and groups using the Google Admin console, providing a centralized way to control access to cloud resources.</a:t>
            </a:r>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Identity allows admins to log in and manage resources using existing Active Directory or LDAP credentials. Admins can also use the Google Admin console to disable user accounts and remove them from groups when they leave the organization. Cloud Identity is available in free and premium editions.</a:t>
            </a:r>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serves as a transition to discussing the different ways to interact with Google Cloud, highlighting the integration of these interaction methods with the resource hierarchy and security features.</a:t>
            </a:r>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outlines the four primary ways to access and interact with Google Cloud: the Google Cloud Console, the Google Cloud SDK and Cloud Shell, APIs, and the Google Cloud app.</a:t>
            </a:r>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Console provides a simple web-based GUI to deploy, scale, and diagnose production issues. It allows users to easily find resources, check their health, manage them, and set budgets. It also offers a search facility and SSH access in the browser.</a:t>
            </a:r>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SDK is a set of tools to manage resources and applications hosted on Google Cloud. It includes the gcloud CLI for Google Cloud products and services and bq, a command-line tool for BigQuery.</a:t>
            </a:r>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Shell provides command-line access to cloud resources directly from a browser. It's a Debian-based virtual machine with a persistent 5-GB home directory. The Google Cloud SDK gcloud command and other utilities are always installed, available, up to date, and fully authenticated.</a:t>
            </a:r>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 Cloud services offer APIs to allow code to control them. The Google APIs Explorer shows available APIs and versions. Google provides Cloud Client and Google API Client libraries in various languages to simplify calling Google Cloud from code.</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describes the four levels of the Google Cloud resource hierarchy: resources, projects, folders, and an organization node. Resources represent virtual machines, storage buckets, and other Google Cloud services. Resources are organized into projects, which are further organized into folders. The organization node encompasses all projects, folders, and resources.</a:t>
            </a:r>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app allows starting, stopping, and using SSH to connect to Compute Engine instances, viewing logs, stopping and starting Cloud SQL instances, and administering App Engine applications. It also provides billing information, customizable graphs, and alerts for incident management.</a:t>
            </a:r>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a transition slide indicating the start of a quiz to test the audience's understanding of the module's content.</a:t>
            </a:r>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presents the first quiz question to the audience, prompting them to choose the correct completion: Services and APIs are enabled on a per-__________ basis.</a:t>
            </a:r>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reiterates the first quiz question, ensuring the audience has ample time to consider the options and prepare their answer.</a:t>
            </a:r>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provides the answer to the first quiz question, confirming the correct response as 'Project' and providing feedback for both the correct and incorrect options.</a:t>
            </a:r>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the second quiz question, asking the audience to order the IAM role types from broadest to finest-grained.</a:t>
            </a:r>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repeats the second quiz question, allowing the audience to further contemplate the options and solidify their understanding.</a:t>
            </a:r>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provides the answer to the second quiz question, revealing the correct order as 'Basic roles, predefined roles, custom roles' and offering feedback for each option.</a:t>
            </a:r>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presents the third quiz question, probing the audience's knowledge of which value is globally unique, permanent, unchangeable, but modifiable during creation.</a:t>
            </a:r>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restates the third quiz question, ensuring the audience has adequate time to analyze the options and formulate their answer.</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dictates how policies are managed and applied. Policies can be defined at the project, folder, and organization node levels. Policies are inherited downward, meaning a policy applied to a folder will also apply to all projects within that folder.</a:t>
            </a:r>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provides the solution to the third quiz question, identifying 'The project ID' as the correct answer and offering feedback to reinforce understanding.</a:t>
            </a:r>
          </a:p>
        </p:txBody>
      </p:sp>
      <p:sp>
        <p:nvSpPr>
          <p:cNvPr id="4" name="Slide Number Placeholder 3"/>
          <p:cNvSpPr>
            <a:spLocks noGrp="1"/>
          </p:cNvSpPr>
          <p:nvPr>
            <p:ph type="sldNum" idx="5" sz="quarter"/>
          </p:nvPr>
        </p:nvSpPr>
        <p:spPr/>
      </p:sp>
    </p:spTree>
  </p:cSld>
  <p:clrMapOvr>
    <a:masterClrMapping/>
  </p:clrMapOvr>
</p:notes>
</file>

<file path=ppt/notesSlides/notesSlide5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a lab exercise focused on using Cloud Marketplace to deploy a LAMP stack on a Compute Engine instance. It mentions the Bitnami LAMP Stack as a complete web development environment that can be launched with one click.</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foundation for enabling and using Google Cloud services, such as managing APIs, enabling billing, and adding collaborators. Each project is a separate entity, and each resource belongs to exactly one project. Projects can have different owners and users and are billed and managed separately.</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a globally unique identifier that cannot be changed after creation. Project names are user-created and can be changed. Google Cloud also assigns each project a unique project number for internal tracking.</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is used to programmatically manage projects. It provides an API to list projects, create new projects, update existing projects, and delete projects. It can also recover previously deleted projects and can be accessed through the RPC and REST APIs.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allow for assigning policies to resources at a chosen level of granularity. Projects and subfolders within a folder inherit policies and permissions assigned to that folder. A folder can contain projects, other folders, or a combination of both.</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g"/><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g"/><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g"/><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g"/><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g"/><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g"/><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g"/><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g"/><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g"/><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g"/><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g"/><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g"/><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g"/><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jpg"/><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jpg"/><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g"/><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jpg"/><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jpg"/><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jpg"/><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jpg"/><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jpg"/><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jpg"/><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jpg"/><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jpg"/><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jpg"/><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&amp; Access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Cloud computing overview</a:t>
            </a:r>
          </a:p>
          <a:p>
            <a:pPr>
              <a:defRPr sz="2400"/>
            </a:pPr>
            <a:r>
              <a:t>Google Cloud pricing structure</a:t>
            </a:r>
          </a:p>
          <a:p>
            <a:pPr>
              <a:defRPr sz="2400"/>
            </a:pPr>
            <a:r>
              <a:t>Google's security &amp; sustainability</a:t>
            </a:r>
          </a:p>
          <a:p>
            <a:pPr>
              <a:defRPr sz="2400"/>
            </a:pPr>
            <a:r>
              <a:t>Functional structure of Google Cloud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Group Projects</a:t>
            </a:r>
          </a:p>
        </p:txBody>
      </p:sp>
      <p:pic>
        <p:nvPicPr>
          <p:cNvPr id="3" name="Picture 2" descr="cropped_page_1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Group projects under hierarchy</a:t>
            </a:r>
          </a:p>
          <a:p>
            <a:pPr>
              <a:defRPr sz="2400"/>
            </a:pPr>
            <a:r>
              <a:t>Group resources per-department</a:t>
            </a:r>
          </a:p>
          <a:p>
            <a:pPr>
              <a:defRPr sz="2400"/>
            </a:pPr>
            <a:r>
              <a:t>Delegate administrative rights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Policy Inheritance</a:t>
            </a:r>
          </a:p>
        </p:txBody>
      </p:sp>
      <p:pic>
        <p:nvPicPr>
          <p:cNvPr id="3" name="Picture 2" descr="cropped_page_1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Resources inherit folder policies</a:t>
            </a:r>
          </a:p>
          <a:p>
            <a:pPr>
              <a:defRPr sz="2400"/>
            </a:pPr>
            <a:r>
              <a:t>Common policies in shared folder</a:t>
            </a:r>
          </a:p>
          <a:p>
            <a:pPr>
              <a:defRPr sz="2400"/>
            </a:pPr>
            <a:r>
              <a:t>Avoid policy duplication errors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Organization Node</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Topmost resource in hierarchy</a:t>
            </a:r>
          </a:p>
          <a:p>
            <a:pPr>
              <a:defRPr sz="2400"/>
            </a:pPr>
            <a:r>
              <a:t>Everything attached to account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Special Roles</a:t>
            </a:r>
          </a:p>
        </p:txBody>
      </p:sp>
      <p:pic>
        <p:nvPicPr>
          <p:cNvPr id="3" name="Picture 2" descr="cropped_page_2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Organization policy administrator</a:t>
            </a:r>
          </a:p>
          <a:p>
            <a:pPr>
              <a:defRPr sz="2400"/>
            </a:pPr>
            <a:r>
              <a:t>Project creator role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New Organization Node</a:t>
            </a:r>
          </a:p>
        </p:txBody>
      </p:sp>
      <p:pic>
        <p:nvPicPr>
          <p:cNvPr id="3" name="Picture 2" descr="cropped_page_2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Workspace customers: auto belong</a:t>
            </a:r>
          </a:p>
          <a:p>
            <a:pPr>
              <a:defRPr sz="2400"/>
            </a:pPr>
            <a:r>
              <a:t>Non-Workspace: use Cloud Identity</a:t>
            </a:r>
          </a:p>
          <a:p>
            <a:pPr>
              <a:defRPr sz="2400"/>
            </a:pPr>
            <a:r>
              <a:t>Create folders and projects after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Identity &amp; Access Management</a:t>
            </a:r>
          </a:p>
        </p:txBody>
      </p:sp>
      <p:pic>
        <p:nvPicPr>
          <p:cNvPr id="3" name="Picture 2" descr="cropped_page_2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IAM for access management</a:t>
            </a:r>
          </a:p>
          <a:p>
            <a:pPr>
              <a:defRPr sz="2400"/>
            </a:pPr>
            <a:r>
              <a:t>IAM roles and service accounts</a:t>
            </a:r>
          </a:p>
          <a:p>
            <a:pPr>
              <a:defRPr sz="2400"/>
            </a:pPr>
            <a:r>
              <a:t>Cloud Identity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IAM Applies Policies</a:t>
            </a:r>
          </a:p>
        </p:txBody>
      </p:sp>
      <p:pic>
        <p:nvPicPr>
          <p:cNvPr id="3" name="Picture 2" descr="cropped_page_2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Administrators define policies</a:t>
            </a:r>
          </a:p>
          <a:p>
            <a:pPr>
              <a:defRPr sz="2400"/>
            </a:pPr>
            <a:r>
              <a:t>Policies determine access</a:t>
            </a:r>
          </a:p>
          <a:p>
            <a:pPr>
              <a:defRPr sz="2400"/>
            </a:pPr>
            <a:r>
              <a:t>Principal (who) + Role (can do what)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Policy Inheritance</a:t>
            </a:r>
          </a:p>
        </p:txBody>
      </p:sp>
      <p:pic>
        <p:nvPicPr>
          <p:cNvPr id="3" name="Picture 2" descr="cropped_page_2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Policies managed and applied by IAM</a:t>
            </a:r>
          </a:p>
          <a:p>
            <a:pPr>
              <a:defRPr sz="2400"/>
            </a:pPr>
            <a:r>
              <a:t>Policies apply to chosen element</a:t>
            </a:r>
          </a:p>
          <a:p>
            <a:pPr>
              <a:defRPr sz="2400"/>
            </a:pPr>
            <a:r>
              <a:t>Applied to all elements below in hierarchy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Deny Policies</a:t>
            </a:r>
          </a:p>
        </p:txBody>
      </p:sp>
      <p:pic>
        <p:nvPicPr>
          <p:cNvPr id="3" name="Picture 2" descr="cropped_page_2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Prevent specific IAM permissions</a:t>
            </a:r>
          </a:p>
          <a:p>
            <a:pPr>
              <a:defRPr sz="2400"/>
            </a:pPr>
            <a:r>
              <a:t>Overrides existing allow policies</a:t>
            </a:r>
          </a:p>
          <a:p>
            <a:pPr>
              <a:defRPr sz="2400"/>
            </a:pPr>
            <a:r>
              <a:t>Inherited through resource hierarchy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IAM Roles</a:t>
            </a:r>
          </a:p>
        </p:txBody>
      </p:sp>
      <p:pic>
        <p:nvPicPr>
          <p:cNvPr id="3" name="Picture 2" descr="cropped_page_2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 Service accounts</a:t>
            </a:r>
          </a:p>
          <a:p>
            <a:pPr>
              <a:defRPr sz="2400"/>
            </a:pPr>
            <a:r>
              <a:t>Cloud Identity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Resource organization with projects</a:t>
            </a:r>
          </a:p>
          <a:p>
            <a:pPr>
              <a:defRPr sz="2400"/>
            </a:pPr>
            <a:r>
              <a:t>Access management via IAM</a:t>
            </a:r>
          </a:p>
          <a:p>
            <a:pPr>
              <a:defRPr sz="2400"/>
            </a:pPr>
            <a:r>
              <a:t>Interaction methods with Google Cloud</a:t>
            </a:r>
          </a:p>
          <a:p>
            <a:pPr>
              <a:defRPr sz="2400"/>
            </a:pPr>
            <a:r>
              <a:t>Web UI, CLI, and mobile apps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Three Kinds of Roles</a:t>
            </a:r>
          </a:p>
        </p:txBody>
      </p:sp>
      <p:pic>
        <p:nvPicPr>
          <p:cNvPr id="3" name="Picture 2" descr="cropped_page_2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Basic IAM Role</a:t>
            </a:r>
          </a:p>
          <a:p>
            <a:pPr>
              <a:defRPr sz="2400"/>
            </a:pPr>
            <a:r>
              <a:t>Predefined IAM Role</a:t>
            </a:r>
          </a:p>
          <a:p>
            <a:pPr>
              <a:defRPr sz="2400"/>
            </a:pPr>
            <a:r>
              <a:t>Custom IAM Role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Basic IAM Roles</a:t>
            </a:r>
          </a:p>
        </p:txBody>
      </p:sp>
      <p:pic>
        <p:nvPicPr>
          <p:cNvPr id="3" name="Picture 2" descr="cropped_page_2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Broad in scope</a:t>
            </a:r>
          </a:p>
          <a:p>
            <a:pPr>
              <a:defRPr sz="2400"/>
            </a:pPr>
            <a:r>
              <a:t>Affect all resources in project</a:t>
            </a:r>
          </a:p>
          <a:p>
            <a:pPr>
              <a:defRPr sz="2400"/>
            </a:pPr>
            <a:r>
              <a:t>Include: Owner, Editor, Viewer, Billing Admin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Predefined Roles</a:t>
            </a:r>
          </a:p>
        </p:txBody>
      </p:sp>
      <p:pic>
        <p:nvPicPr>
          <p:cNvPr id="3" name="Picture 2" descr="cropped_page_2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Match job needs</a:t>
            </a:r>
          </a:p>
          <a:p>
            <a:pPr>
              <a:defRPr sz="2400"/>
            </a:pPr>
            <a:r>
              <a:t>Offered by Google Cloud services</a:t>
            </a:r>
          </a:p>
          <a:p>
            <a:pPr>
              <a:defRPr sz="2400"/>
            </a:pPr>
            <a:r>
              <a:t>Specific actions for Compute Engine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Custom Roles</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More specific, flexible permissions</a:t>
            </a:r>
          </a:p>
          <a:p>
            <a:pPr>
              <a:defRPr sz="2400"/>
            </a:pPr>
            <a:r>
              <a:t>Least-privilege model</a:t>
            </a:r>
          </a:p>
          <a:p>
            <a:pPr>
              <a:defRPr sz="2400"/>
            </a:pPr>
            <a:r>
              <a:t>Define an instanceOperator role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Custom Roles Management</a:t>
            </a:r>
          </a:p>
        </p:txBody>
      </p:sp>
      <p:pic>
        <p:nvPicPr>
          <p:cNvPr id="3" name="Picture 2" descr="cropped_page_3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Created at project or organization level</a:t>
            </a:r>
          </a:p>
          <a:p>
            <a:pPr>
              <a:defRPr sz="2400"/>
            </a:pPr>
            <a:r>
              <a:t>Permissions need to be managed</a:t>
            </a:r>
          </a:p>
          <a:p>
            <a:pPr>
              <a:defRPr sz="2400"/>
            </a:pPr>
            <a:r>
              <a:t>An organization-level role</a:t>
            </a:r>
          </a:p>
          <a:p>
            <a:pPr>
              <a:defRPr sz="2400"/>
            </a:pPr>
            <a:r>
              <a:t>A project-level custom role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Accounts</a:t>
            </a:r>
          </a:p>
        </p:txBody>
      </p:sp>
      <p:pic>
        <p:nvPicPr>
          <p:cNvPr id="3" name="Picture 2" descr="cropped_page_3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 Service accounts</a:t>
            </a:r>
          </a:p>
          <a:p>
            <a:pPr>
              <a:defRPr sz="2400"/>
            </a:pPr>
            <a:r>
              <a:t>Cloud Identity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Accounts</a:t>
            </a:r>
          </a:p>
        </p:txBody>
      </p:sp>
      <p:pic>
        <p:nvPicPr>
          <p:cNvPr id="3" name="Picture 2" descr="cropped_page_3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Assign permissions to VMs</a:t>
            </a:r>
          </a:p>
          <a:p>
            <a:pPr>
              <a:defRPr sz="2400"/>
            </a:pPr>
            <a:r>
              <a:t>Interact without human intervention</a:t>
            </a:r>
          </a:p>
          <a:p>
            <a:pPr>
              <a:defRPr sz="2400"/>
            </a:pPr>
            <a:r>
              <a:t>VMs access other cloud services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 Example</a:t>
            </a:r>
          </a:p>
        </p:txBody>
      </p:sp>
      <p:pic>
        <p:nvPicPr>
          <p:cNvPr id="3" name="Picture 2" descr="cropped_page_3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Authenticate VM to Cloud Storage</a:t>
            </a:r>
          </a:p>
          <a:p>
            <a:pPr>
              <a:defRPr sz="2400"/>
            </a:pPr>
            <a:r>
              <a:t>Create a service account</a:t>
            </a:r>
          </a:p>
          <a:p>
            <a:pPr>
              <a:defRPr sz="2400"/>
            </a:pPr>
            <a:r>
              <a:t>Prevent Internet Access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 Details</a:t>
            </a:r>
          </a:p>
        </p:txBody>
      </p:sp>
      <p:pic>
        <p:nvPicPr>
          <p:cNvPr id="3" name="Picture 2" descr="cropped_page_3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Identified with email address</a:t>
            </a:r>
          </a:p>
          <a:p>
            <a:pPr>
              <a:defRPr sz="2400"/>
            </a:pPr>
            <a:r>
              <a:t>Use cryptographic keys</a:t>
            </a:r>
          </a:p>
          <a:p>
            <a:pPr>
              <a:defRPr sz="2400"/>
            </a:pPr>
            <a:r>
              <a:t>Granted Compute Engine's Instance Admin role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Accounts Managed</a:t>
            </a:r>
          </a:p>
        </p:txBody>
      </p:sp>
      <p:pic>
        <p:nvPicPr>
          <p:cNvPr id="3" name="Picture 2" descr="cropped_page_3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Service accounts managed by IAM</a:t>
            </a:r>
          </a:p>
          <a:p>
            <a:pPr>
              <a:defRPr sz="2400"/>
            </a:pPr>
            <a:r>
              <a:t>Alice manages Google accounts</a:t>
            </a:r>
          </a:p>
          <a:p>
            <a:pPr>
              <a:defRPr sz="2400"/>
            </a:pPr>
            <a:r>
              <a:t>Bob views list of service accounts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1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 Service accounts</a:t>
            </a:r>
          </a:p>
          <a:p>
            <a:pPr>
              <a:defRPr sz="2400"/>
            </a:pPr>
            <a:r>
              <a:t>Cloud Identity and Interaction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Identity</a:t>
            </a:r>
          </a:p>
        </p:txBody>
      </p:sp>
      <p:pic>
        <p:nvPicPr>
          <p:cNvPr id="3" name="Picture 2" descr="cropped_page_3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 Service accounts</a:t>
            </a:r>
          </a:p>
          <a:p>
            <a:pPr>
              <a:defRPr sz="2400"/>
            </a:pPr>
            <a:r>
              <a:t>Cloud Identity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Identity Overview</a:t>
            </a:r>
          </a:p>
        </p:txBody>
      </p:sp>
      <p:pic>
        <p:nvPicPr>
          <p:cNvPr id="3" name="Picture 2" descr="cropped_page_3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Manage team and organization access</a:t>
            </a:r>
          </a:p>
          <a:p>
            <a:pPr>
              <a:defRPr sz="2400"/>
            </a:pPr>
            <a:r>
              <a:t>Common to log in with Gmail</a:t>
            </a:r>
          </a:p>
          <a:p>
            <a:pPr>
              <a:defRPr sz="2400"/>
            </a:pPr>
            <a:r>
              <a:t>Centralized identity management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Identity Policies</a:t>
            </a:r>
          </a:p>
        </p:txBody>
      </p:sp>
      <p:pic>
        <p:nvPicPr>
          <p:cNvPr id="3" name="Picture 2" descr="cropped_page_3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Define user and group policies</a:t>
            </a:r>
          </a:p>
          <a:p>
            <a:pPr>
              <a:defRPr sz="2400"/>
            </a:pPr>
            <a:r>
              <a:t>Manage users in Google Admin console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Identity Benefits</a:t>
            </a:r>
          </a:p>
        </p:txBody>
      </p:sp>
      <p:pic>
        <p:nvPicPr>
          <p:cNvPr id="3" name="Picture 2" descr="cropped_page_3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Integrate existing systems</a:t>
            </a:r>
          </a:p>
          <a:p>
            <a:pPr>
              <a:defRPr sz="2400"/>
            </a:pPr>
            <a:r>
              <a:t>Disable/remove users easily</a:t>
            </a:r>
          </a:p>
          <a:p>
            <a:pPr>
              <a:defRPr sz="2400"/>
            </a:pPr>
            <a:r>
              <a:t>Available in free and premium editions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Interact with Cloud</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 Service accounts</a:t>
            </a:r>
          </a:p>
          <a:p>
            <a:pPr>
              <a:defRPr sz="2400"/>
            </a:pPr>
            <a:r>
              <a:t>Cloud Identity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Four Access Methods</a:t>
            </a:r>
          </a:p>
        </p:txBody>
      </p:sp>
      <p:pic>
        <p:nvPicPr>
          <p:cNvPr id="3" name="Picture 2" descr="cropped_page_4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Console</a:t>
            </a:r>
          </a:p>
          <a:p>
            <a:pPr>
              <a:defRPr sz="2400"/>
            </a:pPr>
            <a:r>
              <a:t>Google Cloud SDK</a:t>
            </a:r>
          </a:p>
          <a:p>
            <a:pPr>
              <a:defRPr sz="2400"/>
            </a:pPr>
            <a:r>
              <a:t>APIs</a:t>
            </a:r>
          </a:p>
          <a:p>
            <a:pPr>
              <a:defRPr sz="2400"/>
            </a:pPr>
            <a:r>
              <a:t>Google Cloud App</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Console</a:t>
            </a:r>
          </a:p>
        </p:txBody>
      </p:sp>
      <p:pic>
        <p:nvPicPr>
          <p:cNvPr id="3" name="Picture 2" descr="cropped_page_4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Web-based interaction</a:t>
            </a:r>
          </a:p>
          <a:p>
            <a:pPr>
              <a:defRPr sz="2400"/>
            </a:pPr>
            <a:r>
              <a:t>Find resources, check health</a:t>
            </a:r>
          </a:p>
          <a:p>
            <a:pPr>
              <a:defRPr sz="2400"/>
            </a:pPr>
            <a:r>
              <a:t>Management control, set budgets</a:t>
            </a:r>
          </a:p>
          <a:p>
            <a:pPr>
              <a:defRPr sz="2400"/>
            </a:pPr>
            <a:r>
              <a:t>Find and connect via SSH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SDK</a:t>
            </a:r>
          </a:p>
        </p:txBody>
      </p:sp>
      <p:pic>
        <p:nvPicPr>
          <p:cNvPr id="3" name="Picture 2" descr="cropped_page_4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Command-line tools</a:t>
            </a:r>
          </a:p>
          <a:p>
            <a:pPr>
              <a:defRPr sz="2400"/>
            </a:pPr>
            <a:r>
              <a:t>Manage hosted resources</a:t>
            </a:r>
          </a:p>
          <a:p>
            <a:pPr>
              <a:defRPr sz="2400"/>
            </a:pPr>
            <a:r>
              <a:t>Includes gcloud CLI and bq</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Shell</a:t>
            </a:r>
          </a:p>
        </p:txBody>
      </p:sp>
      <p:pic>
        <p:nvPicPr>
          <p:cNvPr id="3" name="Picture 2" descr="cropped_page_4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Browser-based command line access</a:t>
            </a:r>
          </a:p>
          <a:p>
            <a:pPr>
              <a:defRPr sz="2400"/>
            </a:pPr>
            <a:r>
              <a:t>Debian-based VM</a:t>
            </a:r>
          </a:p>
          <a:p>
            <a:pPr>
              <a:defRPr sz="2400"/>
            </a:pPr>
            <a:r>
              <a:t>Persistent 5-GB home directory</a:t>
            </a:r>
          </a:p>
          <a:p>
            <a:pPr>
              <a:defRPr sz="2400"/>
            </a:pPr>
            <a:r>
              <a:t>SDK always installed/updated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Google Cloud APIs</a:t>
            </a:r>
          </a:p>
        </p:txBody>
      </p:sp>
      <p:pic>
        <p:nvPicPr>
          <p:cNvPr id="3" name="Picture 2" descr="cropped_page_4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APIs allow code control</a:t>
            </a:r>
          </a:p>
          <a:p>
            <a:pPr>
              <a:defRPr sz="2400"/>
            </a:pPr>
            <a:r>
              <a:t>Google APIs Explorer</a:t>
            </a:r>
          </a:p>
          <a:p>
            <a:pPr>
              <a:defRPr sz="2400"/>
            </a:pPr>
            <a:r>
              <a:t>Cloud Client &amp; Google API Client libraries</a:t>
            </a:r>
          </a:p>
          <a:p>
            <a:pPr>
              <a:defRPr sz="2400"/>
            </a:pPr>
            <a:r>
              <a:t>Multiple languages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1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Four-level hierarchy</a:t>
            </a:r>
          </a:p>
          <a:p>
            <a:pPr>
              <a:defRPr sz="2400"/>
            </a:pPr>
            <a:r>
              <a:t>Resources: VMs, storage, networks, etc.</a:t>
            </a:r>
          </a:p>
          <a:p>
            <a:pPr>
              <a:defRPr sz="2400"/>
            </a:pPr>
            <a:r>
              <a:t>Organized into projects</a:t>
            </a:r>
          </a:p>
          <a:p>
            <a:pPr>
              <a:defRPr sz="2400"/>
            </a:pPr>
            <a:r>
              <a:t>Folders and organization node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Google Cloud App</a:t>
            </a:r>
          </a:p>
        </p:txBody>
      </p:sp>
      <p:pic>
        <p:nvPicPr>
          <p:cNvPr id="3" name="Picture 2" descr="cropped_page_4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Manage resources</a:t>
            </a:r>
          </a:p>
          <a:p>
            <a:pPr>
              <a:defRPr sz="2400"/>
            </a:pPr>
            <a:r>
              <a:t>Billing information &amp; alerts</a:t>
            </a:r>
          </a:p>
          <a:p>
            <a:pPr>
              <a:defRPr sz="2400"/>
            </a:pPr>
            <a:r>
              <a:t>Customizable graphs</a:t>
            </a:r>
          </a:p>
          <a:p>
            <a:pPr>
              <a:defRPr sz="2400"/>
            </a:pPr>
            <a:r>
              <a:t>Alerts and incident management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Quiz</a:t>
            </a:r>
          </a:p>
        </p:txBody>
      </p:sp>
      <p:pic>
        <p:nvPicPr>
          <p:cNvPr id="3" name="Picture 2" descr="cropped_page_4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Question 1</a:t>
            </a:r>
          </a:p>
        </p:txBody>
      </p:sp>
      <p:pic>
        <p:nvPicPr>
          <p:cNvPr id="3" name="Picture 2" descr="cropped_page_4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Question 1</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Answer 1</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Question 2</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Question 2</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Answer 2</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Question 3</a:t>
            </a:r>
          </a:p>
        </p:txBody>
      </p:sp>
      <p:sp>
        <p:nvSpPr>
          <p:cNvPr id="3" name="TextBox 2"/>
          <p:cNvSpPr txBox="1"/>
          <p:nvPr/>
        </p:nvSpPr>
        <p:spPr>
          <a:xfrm>
            <a:off x="457200" y="1188720"/>
            <a:ext cx="8229600" cy="5212080"/>
          </a:xfrm>
          <a:prstGeom prst="rect">
            <a:avLst/>
          </a:prstGeom>
          <a:noFill/>
        </p:spPr>
        <p:txBody>
          <a:bodyPr wrap="square">
            <a:spAutoFit/>
          </a:bodyPr>
          <a:lstStyle/>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Question 3</a:t>
            </a:r>
          </a:p>
        </p:txBody>
      </p:sp>
      <p:sp>
        <p:nvSpPr>
          <p:cNvPr id="3" name="TextBox 2"/>
          <p:cNvSpPr txBox="1"/>
          <p:nvPr/>
        </p:nvSpPr>
        <p:spPr>
          <a:xfrm>
            <a:off x="457200" y="1188720"/>
            <a:ext cx="8229600" cy="5212080"/>
          </a:xfrm>
          <a:prstGeom prst="rect">
            <a:avLst/>
          </a:prstGeom>
          <a:noFill/>
        </p:spPr>
        <p:txBody>
          <a:bodyPr wrap="square">
            <a:spAutoFit/>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Hierarchy Determines Policies</a:t>
            </a:r>
          </a:p>
        </p:txBody>
      </p:sp>
      <p:pic>
        <p:nvPicPr>
          <p:cNvPr id="3" name="Picture 2" descr="cropped_page_1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Resource hierarchy relates to policy</a:t>
            </a:r>
          </a:p>
          <a:p>
            <a:pPr>
              <a:defRPr sz="2400"/>
            </a:pPr>
            <a:r>
              <a:t>Policies at project, folder, organization</a:t>
            </a:r>
          </a:p>
          <a:p>
            <a:pPr>
              <a:defRPr sz="2400"/>
            </a:pPr>
            <a:r>
              <a:t>Policies inherited downward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Answer 3</a:t>
            </a:r>
          </a:p>
        </p:txBody>
      </p:sp>
      <p:sp>
        <p:nvSpPr>
          <p:cNvPr id="3" name="TextBox 2"/>
          <p:cNvSpPr txBox="1"/>
          <p:nvPr/>
        </p:nvSpPr>
        <p:spPr>
          <a:xfrm>
            <a:off x="457200" y="1188720"/>
            <a:ext cx="8229600" cy="5212080"/>
          </a:xfrm>
          <a:prstGeom prst="rect">
            <a:avLst/>
          </a:prstGeom>
          <a:noFill/>
        </p:spPr>
        <p:txBody>
          <a:bodyPr wrap="square">
            <a:spAutoFit/>
          </a:bodyPr>
          <a:lstStyle/>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Lab Intro</a:t>
            </a:r>
          </a:p>
        </p:txBody>
      </p:sp>
      <p:sp>
        <p:nvSpPr>
          <p:cNvPr id="3" name="TextBox 2"/>
          <p:cNvSpPr txBox="1"/>
          <p:nvPr/>
        </p:nvSpPr>
        <p:spPr>
          <a:xfrm>
            <a:off x="457200" y="1188720"/>
            <a:ext cx="8229600" cy="5212080"/>
          </a:xfrm>
          <a:prstGeom prst="rect">
            <a:avLst/>
          </a:prstGeom>
          <a:noFill/>
        </p:spPr>
        <p:txBody>
          <a:bodyPr wrap="square">
            <a:spAutoFit/>
          </a:bodyPr>
          <a:lstStyle/>
          <a:p>
            <a:pPr>
              <a:defRPr sz="2400"/>
            </a:pPr>
            <a:r>
              <a:t>Cloud Marketplace deployment</a:t>
            </a:r>
          </a:p>
          <a:p>
            <a:pPr>
              <a:defRPr sz="2400"/>
            </a:pPr>
            <a:r>
              <a:t>Deploy LAMP stack easily</a:t>
            </a:r>
          </a:p>
          <a:p>
            <a:pPr>
              <a:defRPr sz="2400"/>
            </a:pPr>
            <a:r>
              <a:t>Bitnami LAMP Stack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Projects: Cloud Basis</a:t>
            </a:r>
          </a:p>
        </p:txBody>
      </p:sp>
      <p:pic>
        <p:nvPicPr>
          <p:cNvPr id="3" name="Picture 2" descr="cropped_page_1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Basis for Cloud services</a:t>
            </a:r>
          </a:p>
          <a:p>
            <a:pPr>
              <a:defRPr sz="2400"/>
            </a:pPr>
            <a:r>
              <a:t>Different owners/users</a:t>
            </a:r>
          </a:p>
          <a:p>
            <a:pPr>
              <a:defRPr sz="2400"/>
            </a:pPr>
            <a:r>
              <a:t>Each resource belongs to a project</a:t>
            </a:r>
          </a:p>
          <a:p>
            <a:pPr>
              <a:defRPr sz="2400"/>
            </a:pPr>
            <a:r>
              <a:t>Projects are billed separately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1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Project ID: Globally unique, immutable</a:t>
            </a:r>
          </a:p>
          <a:p>
            <a:pPr>
              <a:defRPr sz="2400"/>
            </a:pPr>
            <a:r>
              <a:t>Project name: Mutable, not unique</a:t>
            </a:r>
          </a:p>
          <a:p>
            <a:pPr>
              <a:defRPr sz="2400"/>
            </a:pPr>
            <a:r>
              <a:t>Project number: Unique, immutable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pic>
        <p:nvPicPr>
          <p:cNvPr id="3" name="Picture 2" descr="cropped_page_1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Manages projects programmatically</a:t>
            </a:r>
          </a:p>
          <a:p>
            <a:pPr>
              <a:defRPr sz="2400"/>
            </a:pPr>
            <a:r>
              <a:t>Create, update, delete projects</a:t>
            </a:r>
          </a:p>
          <a:p>
            <a:pPr>
              <a:defRPr sz="2400"/>
            </a:pPr>
            <a:r>
              <a:t>Recover deleted projects</a:t>
            </a:r>
          </a:p>
          <a:p>
            <a:pPr>
              <a:defRPr sz="2400"/>
            </a:pPr>
            <a:r>
              <a:t>Accessed via RPC and REST APIs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Granular Policies</a:t>
            </a:r>
          </a:p>
        </p:txBody>
      </p:sp>
      <p:pic>
        <p:nvPicPr>
          <p:cNvPr id="3" name="Picture 2" descr="cropped_page_1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Folders contain projects and subfolders</a:t>
            </a:r>
          </a:p>
          <a:p>
            <a:pPr>
              <a:defRPr sz="2400"/>
            </a:pPr>
            <a:r>
              <a:t>Inherit policies/permissions</a:t>
            </a:r>
          </a:p>
          <a:p>
            <a:pPr>
              <a:defRPr sz="2400"/>
            </a:pPr>
            <a:r>
              <a:t>Assign policies at granular level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