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jp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9"/>
    <p:sldId id="258" r:id="rId10"/>
    <p:sldId id="259" r:id="rId11"/>
    <p:sldId id="260"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notesMaster" Target="notesMasters/notesMaster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F89C1C7-3DCD-1040-A9CF-14679D8B5DDD}" type="datetimeFigureOut">
              <a:rPr lang="en-US" smtClean="0"/>
              <a:t>10/17/16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5E49A5-4136-284D-997B-48E1D791AD67}" type="slidenum">
              <a:rPr lang="en-US" smtClean="0"/>
              <a:t>‹#›</a:t>
            </a:fld>
            <a:endParaRPr lang="en-US"/>
          </a:p>
        </p:txBody>
      </p:sp>
    </p:spTree>
    <p:extLst>
      <p:ext uri="{BB962C8B-B14F-4D97-AF65-F5344CB8AC3E}">
        <p14:creationId xmlns:p14="http://schemas.microsoft.com/office/powerpoint/2010/main" val="262325218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Now that you've had a chance to explore what cloud computing is, the pricing structure and billing practices available with Google Cloud, and the ways that Google strives to make the platform secure and environmentally friendly, let’s now work to understand the functional structure of Google Cloud.</a:t>
            </a:r>
          </a:p>
        </p:txBody>
      </p:sp>
      <p:sp>
        <p:nvSpPr>
          <p:cNvPr id="4" name="Slide Number Placeholder 3"/>
          <p:cNvSpPr>
            <a:spLocks noGrp="1"/>
          </p:cNvSpPr>
          <p:nvPr>
            <p:ph type="sldNum" idx="5" sz="quarter"/>
          </p:nvPr>
        </p:nvSpPr>
        <p:spPr/>
      </p:sp>
    </p:spTree>
  </p:cSld>
  <p:clrMapOvr>
    <a:masterClrMapping/>
  </p:clrMapOvr>
</p:notes>
</file>

<file path=ppt/notesSlides/notesSlide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In this section of the course, we’ll see how resources get organized with projects, and how access to those resources gets shared with the right part of a workforce through a tool called Identity and Access Management, or IAM. We’ll also look into the different ways in which you can interact with Google Cloud, including our web user interface, command-line interface, and our mobile apps.</a:t>
            </a:r>
          </a:p>
        </p:txBody>
      </p:sp>
      <p:sp>
        <p:nvSpPr>
          <p:cNvPr id="4" name="Slide Number Placeholder 3"/>
          <p:cNvSpPr>
            <a:spLocks noGrp="1"/>
          </p:cNvSpPr>
          <p:nvPr>
            <p:ph type="sldNum" idx="5" sz="quarter"/>
          </p:nvPr>
        </p:nvSpPr>
        <p:spPr/>
      </p:sp>
    </p:spTree>
  </p:cSld>
  <p:clrMapOvr>
    <a:masterClrMapping/>
  </p:clrMapOvr>
</p:notes>
</file>

<file path=ppt/notesSlides/notesSlide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In this section of the course, we’ll see how resources get organized with projects, and how access to those resources gets shared with the right part of a workforce through a tool called Identity and Access Management, or IAM. We’ll also look into the different ways in which you can interact with Google Cloud, including our web user interface, command-line interface, and our mobile apps. We’ll begin with the Google Cloud Resource Hierarchy.</a:t>
            </a:r>
          </a:p>
        </p:txBody>
      </p:sp>
      <p:sp>
        <p:nvSpPr>
          <p:cNvPr id="4" name="Slide Number Placeholder 3"/>
          <p:cNvSpPr>
            <a:spLocks noGrp="1"/>
          </p:cNvSpPr>
          <p:nvPr>
            <p:ph type="sldNum" idx="5" sz="quarter"/>
          </p:nvPr>
        </p:nvSpPr>
        <p:spPr/>
      </p:sp>
    </p:spTree>
  </p:cSld>
  <p:clrMapOvr>
    <a:masterClrMapping/>
  </p:clrMapOvr>
</p:notes>
</file>

<file path=ppt/notesSlides/notesSlide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This hierarchy is made up of four levels, and starting from the bottom up they are: resources, projects, folders, and an organization node. At the ﬁrst level are resources. These represent virtual machines, Cloud Storage buckets, Virtual Private Networks (VPCs), tables in BigQuery, or anything else in Google Cloud. Resources get organized into projects, which sit on the second level. Projects can be organized into folders, or even subfolders. These sit at the third level. And then at the top level is an organization node, which encompasses all the projects, folders, and resources in your organization.</a:t>
            </a:r>
          </a:p>
        </p:txBody>
      </p:sp>
      <p:sp>
        <p:nvSpPr>
          <p:cNvPr id="4" name="Slide Number Placeholder 3"/>
          <p:cNvSpPr>
            <a:spLocks noGrp="1"/>
          </p:cNvSpPr>
          <p:nvPr>
            <p:ph type="sldNum" idx="5" sz="quarter"/>
          </p:nvPr>
        </p:nvSpPr>
        <p:spPr/>
      </p:sp>
    </p:spTree>
  </p:cSld>
  <p:clrMapOvr>
    <a:masterClrMapping/>
  </p:clrMapOvr>
</p:notes>
</file>

<file path=ppt/notesSlides/notesSlide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It’s important to understand this resource hierarchy, as it directly relates to how policies are managed and applied when using Google Cloud. Policies can be deﬁned at the project, folder, and organization node levels. Some Google Cloud services allow policies to be applied to individual resources, too. Policies are also inherited downward. This means that if you apply a policy to a folder, it will also apply to all of the projects within that folder.</a:t>
            </a:r>
          </a:p>
        </p:txBody>
      </p:sp>
      <p:sp>
        <p:nvSpPr>
          <p:cNvPr id="4" name="Slide Number Placeholder 3"/>
          <p:cNvSpPr>
            <a:spLocks noGrp="1"/>
          </p:cNvSpPr>
          <p:nvPr>
            <p:ph type="sldNum" idx="5" sz="quarter"/>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 Id="rId3"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g"/><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jpg"/><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jpg"/><Relationship Id="rId3" Type="http://schemas.openxmlformats.org/officeDocument/2006/relationships/notesSlide" Target="../notesSlides/notesSlide5.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Resources Access</a:t>
            </a:r>
          </a:p>
        </p:txBody>
      </p:sp>
      <p:sp>
        <p:nvSpPr>
          <p:cNvPr id="3" name="Content Placeholder 2"/>
          <p:cNvSpPr>
            <a:spLocks noGrp="1"/>
          </p:cNvSpPr>
          <p:nvPr>
            <p:ph idx="1"/>
          </p:nvPr>
        </p:nvSpPr>
        <p:spPr>
          <a:xfrm>
            <a:off x="457200" y="0"/>
            <a:ext cx="3918857" cy="0"/>
          </a:xfrm>
        </p:spPr>
        <p:txBody>
          <a:bodyPr wrap="square"/>
          <a:lstStyle/>
          <a:p/>
        </p:txBody>
      </p:sp>
      <p:pic>
        <p:nvPicPr>
          <p:cNvPr id="4" name="Picture 3" descr="cropped_page_1.jpg"/>
          <p:cNvPicPr>
            <a:picLocks noChangeAspect="1"/>
          </p:cNvPicPr>
          <p:nvPr/>
        </p:nvPicPr>
        <p:blipFill>
          <a:blip r:embed="rId2"/>
          <a:stretch>
            <a:fillRect/>
          </a:stretch>
        </p:blipFill>
        <p:spPr>
          <a:xfrm>
            <a:off x="4558937" y="2627440"/>
            <a:ext cx="3918857" cy="2334638"/>
          </a:xfrm>
          <a:prstGeom prst="rect">
            <a:avLst/>
          </a:prstGeom>
        </p:spPr>
      </p:pic>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Course Sections</a:t>
            </a:r>
          </a:p>
        </p:txBody>
      </p:sp>
      <p:sp>
        <p:nvSpPr>
          <p:cNvPr id="3" name="Content Placeholder 2"/>
          <p:cNvSpPr>
            <a:spLocks noGrp="1"/>
          </p:cNvSpPr>
          <p:nvPr>
            <p:ph idx="1"/>
          </p:nvPr>
        </p:nvSpPr>
        <p:spPr>
          <a:xfrm>
            <a:off x="457200" y="0"/>
            <a:ext cx="3918857" cy="0"/>
          </a:xfrm>
        </p:spPr>
        <p:txBody>
          <a:bodyPr wrap="square"/>
          <a:lstStyle/>
          <a:p>
            <a:pPr>
              <a:defRPr sz="2400"/>
            </a:pPr>
            <a:r>
              <a:t>Google Cloud Hierarchy</a:t>
            </a:r>
          </a:p>
          <a:p>
            <a:pPr>
              <a:defRPr sz="2400"/>
            </a:pPr>
            <a:r>
              <a:t>Identity Access Management</a:t>
            </a:r>
          </a:p>
          <a:p>
            <a:pPr>
              <a:defRPr sz="2400"/>
            </a:pPr>
            <a:r>
              <a:t>IAM Roles</a:t>
            </a:r>
          </a:p>
          <a:p>
            <a:pPr>
              <a:defRPr sz="2400"/>
            </a:pPr>
            <a:r>
              <a:t>Service Accounts</a:t>
            </a:r>
          </a:p>
          <a:p>
            <a:pPr>
              <a:defRPr sz="2400"/>
            </a:pPr>
            <a:r>
              <a:t>Cloud Identity</a:t>
            </a:r>
          </a:p>
          <a:p>
            <a:pPr>
              <a:defRPr sz="2400"/>
            </a:pPr>
            <a:r>
              <a:t>Interacting with Cloud</a:t>
            </a:r>
          </a:p>
        </p:txBody>
      </p:sp>
      <p:pic>
        <p:nvPicPr>
          <p:cNvPr id="4" name="Picture 3" descr="cropped_page_2.jpg"/>
          <p:cNvPicPr>
            <a:picLocks noChangeAspect="1"/>
          </p:cNvPicPr>
          <p:nvPr/>
        </p:nvPicPr>
        <p:blipFill>
          <a:blip r:embed="rId2"/>
          <a:stretch>
            <a:fillRect/>
          </a:stretch>
        </p:blipFill>
        <p:spPr>
          <a:xfrm>
            <a:off x="4558937" y="2627440"/>
            <a:ext cx="3918857" cy="2334638"/>
          </a:xfrm>
          <a:prstGeom prst="rect">
            <a:avLst/>
          </a:prstGeom>
        </p:spPr>
      </p:pic>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Cloud Sections</a:t>
            </a:r>
          </a:p>
        </p:txBody>
      </p:sp>
      <p:sp>
        <p:nvSpPr>
          <p:cNvPr id="3" name="Content Placeholder 2"/>
          <p:cNvSpPr>
            <a:spLocks noGrp="1"/>
          </p:cNvSpPr>
          <p:nvPr>
            <p:ph idx="1"/>
          </p:nvPr>
        </p:nvSpPr>
        <p:spPr>
          <a:xfrm>
            <a:off x="457200" y="0"/>
            <a:ext cx="3918857" cy="0"/>
          </a:xfrm>
        </p:spPr>
        <p:txBody>
          <a:bodyPr wrap="square"/>
          <a:lstStyle/>
          <a:p>
            <a:pPr>
              <a:defRPr sz="2400"/>
            </a:pPr>
            <a:r>
              <a:t>Google Cloud Hierarchy</a:t>
            </a:r>
          </a:p>
          <a:p>
            <a:pPr>
              <a:defRPr sz="2400"/>
            </a:pPr>
            <a:r>
              <a:t>Identity Access Management</a:t>
            </a:r>
          </a:p>
          <a:p>
            <a:pPr>
              <a:defRPr sz="2400"/>
            </a:pPr>
            <a:r>
              <a:t>IAM Roles</a:t>
            </a:r>
          </a:p>
          <a:p>
            <a:pPr>
              <a:defRPr sz="2400"/>
            </a:pPr>
            <a:r>
              <a:t>Service Accounts</a:t>
            </a:r>
          </a:p>
          <a:p>
            <a:pPr>
              <a:defRPr sz="2400"/>
            </a:pPr>
            <a:r>
              <a:t>Cloud Identity</a:t>
            </a:r>
          </a:p>
          <a:p>
            <a:pPr>
              <a:defRPr sz="2400"/>
            </a:pPr>
            <a:r>
              <a:t>Interacting with Cloud</a:t>
            </a:r>
          </a:p>
        </p:txBody>
      </p:sp>
      <p:pic>
        <p:nvPicPr>
          <p:cNvPr id="4" name="Picture 3" descr="cropped_page_3.jpg"/>
          <p:cNvPicPr>
            <a:picLocks noChangeAspect="1"/>
          </p:cNvPicPr>
          <p:nvPr/>
        </p:nvPicPr>
        <p:blipFill>
          <a:blip r:embed="rId2"/>
          <a:stretch>
            <a:fillRect/>
          </a:stretch>
        </p:blipFill>
        <p:spPr>
          <a:xfrm>
            <a:off x="4558937" y="2627440"/>
            <a:ext cx="3918857" cy="2334638"/>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Resource Hierarchy</a:t>
            </a:r>
          </a:p>
        </p:txBody>
      </p:sp>
      <p:sp>
        <p:nvSpPr>
          <p:cNvPr id="3" name="Content Placeholder 2"/>
          <p:cNvSpPr>
            <a:spLocks noGrp="1"/>
          </p:cNvSpPr>
          <p:nvPr>
            <p:ph idx="1"/>
          </p:nvPr>
        </p:nvSpPr>
        <p:spPr>
          <a:xfrm>
            <a:off x="457200" y="0"/>
            <a:ext cx="3918857" cy="0"/>
          </a:xfrm>
        </p:spPr>
        <p:txBody>
          <a:bodyPr wrap="square"/>
          <a:lstStyle/>
          <a:p>
            <a:pPr>
              <a:defRPr sz="2400"/>
            </a:pPr>
            <a:r>
              <a:t>Resources are hierarchical</a:t>
            </a:r>
          </a:p>
          <a:p>
            <a:pPr>
              <a:defRPr sz="2400"/>
            </a:pPr>
            <a:r>
              <a:t>Resources are at level 1</a:t>
            </a:r>
          </a:p>
          <a:p>
            <a:pPr>
              <a:defRPr sz="2400"/>
            </a:pPr>
            <a:r>
              <a:t>Projects sit on level 2</a:t>
            </a:r>
          </a:p>
          <a:p>
            <a:pPr>
              <a:defRPr sz="2400"/>
            </a:pPr>
            <a:r>
              <a:t>Folders sit on level 3</a:t>
            </a:r>
          </a:p>
          <a:p>
            <a:pPr>
              <a:defRPr sz="2400"/>
            </a:pPr>
            <a:r>
              <a:t>Organization at the top</a:t>
            </a:r>
          </a:p>
        </p:txBody>
      </p:sp>
      <p:pic>
        <p:nvPicPr>
          <p:cNvPr id="4" name="Picture 3" descr="cropped_page_4.jpg"/>
          <p:cNvPicPr>
            <a:picLocks noChangeAspect="1"/>
          </p:cNvPicPr>
          <p:nvPr/>
        </p:nvPicPr>
        <p:blipFill>
          <a:blip r:embed="rId2"/>
          <a:stretch>
            <a:fillRect/>
          </a:stretch>
        </p:blipFill>
        <p:spPr>
          <a:xfrm>
            <a:off x="4558937" y="2627440"/>
            <a:ext cx="3918857" cy="2334638"/>
          </a:xfrm>
          <a:prstGeom prst="rect">
            <a:avLst/>
          </a:prstGeom>
        </p:spPr>
      </p:pic>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Hierarchy Policies</a:t>
            </a:r>
          </a:p>
        </p:txBody>
      </p:sp>
      <p:sp>
        <p:nvSpPr>
          <p:cNvPr id="3" name="Content Placeholder 2"/>
          <p:cNvSpPr>
            <a:spLocks noGrp="1"/>
          </p:cNvSpPr>
          <p:nvPr>
            <p:ph idx="1"/>
          </p:nvPr>
        </p:nvSpPr>
        <p:spPr>
          <a:xfrm>
            <a:off x="457200" y="0"/>
            <a:ext cx="3918857" cy="0"/>
          </a:xfrm>
        </p:spPr>
        <p:txBody>
          <a:bodyPr wrap="square"/>
          <a:lstStyle/>
          <a:p>
            <a:pPr>
              <a:defRPr sz="2400"/>
            </a:pPr>
            <a:r>
              <a:t>Hierarchy determines policies</a:t>
            </a:r>
          </a:p>
          <a:p>
            <a:pPr>
              <a:defRPr sz="2400"/>
            </a:pPr>
            <a:r>
              <a:t>Policies defined at levels</a:t>
            </a:r>
          </a:p>
          <a:p>
            <a:pPr>
              <a:defRPr sz="2400"/>
            </a:pPr>
            <a:r>
              <a:t>Project, Folder, Organization</a:t>
            </a:r>
          </a:p>
          <a:p>
            <a:pPr>
              <a:defRPr sz="2400"/>
            </a:pPr>
            <a:r>
              <a:t>Policies are inherited down</a:t>
            </a:r>
          </a:p>
        </p:txBody>
      </p:sp>
      <p:pic>
        <p:nvPicPr>
          <p:cNvPr id="4" name="Picture 3" descr="cropped_page_5.jpg"/>
          <p:cNvPicPr>
            <a:picLocks noChangeAspect="1"/>
          </p:cNvPicPr>
          <p:nvPr/>
        </p:nvPicPr>
        <p:blipFill>
          <a:blip r:embed="rId2"/>
          <a:stretch>
            <a:fillRect/>
          </a:stretch>
        </p:blipFill>
        <p:spPr>
          <a:xfrm>
            <a:off x="4558937" y="2627440"/>
            <a:ext cx="3918857" cy="2334638"/>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