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in Google Cloud allow assigning policies to resources at a chosen level. Projects and subfolders within a folder inherit the assigned policies and permissions. A folder can contain projects, other folders, or both, offering flexible management of resources and policies.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is key to policy management. Policies can be defined at the project, folder, and organization node levels, and some services allow policies at the individual resource level. Policies are inherited downward, meaning a policy applied to a folder applies to all projects within it. Understanding this hierarchy is crucial for effective policy management in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foundation for using Google Cloud services. They enable managing APIs, billing, collaborators, and other Google services. Each project is a separate compartment, and each resource belongs to only one project. Projects can have different owners and users and are billed and managed independently under the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globally unique and immutable after creation. Project names are user-created and mutable. Google Cloud assigns a unique project number, which is mainly used internally for resource tracking.</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programmatically manages Google Cloud projects. It's an API to gather project lists, create, update, and delete projects, and even recover deleted ones. Accessible through RPC and REST APIs, it simplifies project management for Google Cloud users.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Folders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Inherit policies and permissions</a:t>
            </a:r>
          </a:p>
          <a:p>
            <a:pPr algn="l">
              <a:spcAft>
                <a:spcPts val="400"/>
              </a:spcAft>
              <a:defRPr sz="2400"/>
            </a:pPr>
            <a:r>
              <a:t>• Can contain subfolders</a:t>
            </a:r>
          </a:p>
          <a:p>
            <a:pPr algn="l">
              <a:spcAft>
                <a:spcPts val="400"/>
              </a:spcAft>
              <a:defRPr sz="2400"/>
            </a:pPr>
            <a:r>
              <a:t>• Folders can contain projects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resources</a:t>
            </a:r>
          </a:p>
          <a:p>
            <a:pPr algn="l">
              <a:spcAft>
                <a:spcPts val="400"/>
              </a:spcAft>
              <a:defRPr sz="2400"/>
            </a:pPr>
            <a:r>
              <a:t>• Per-department basis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Overview</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a:t>
            </a:r>
          </a:p>
          <a:p>
            <a:pPr algn="l">
              <a:spcAft>
                <a:spcPts val="400"/>
              </a:spcAft>
              <a:defRPr sz="2400"/>
            </a:pPr>
            <a:r>
              <a:t>• IAM and Access</a:t>
            </a:r>
          </a:p>
          <a:p>
            <a:pPr algn="l">
              <a:spcAft>
                <a:spcPts val="400"/>
              </a:spcAft>
              <a:defRPr sz="2400"/>
            </a:pPr>
            <a:r>
              <a:t>• Ways to interact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Overview</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a:t>
            </a:r>
          </a:p>
          <a:p>
            <a:pPr algn="l">
              <a:spcAft>
                <a:spcPts val="400"/>
              </a:spcAft>
              <a:defRPr sz="2400"/>
            </a:pPr>
            <a:r>
              <a:t>• IAM and Access</a:t>
            </a:r>
          </a:p>
          <a:p>
            <a:pPr algn="l">
              <a:spcAft>
                <a:spcPts val="400"/>
              </a:spcAft>
              <a:defRPr sz="2400"/>
            </a:pPr>
            <a:r>
              <a:t>• Ways to interact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 at bottom</a:t>
            </a:r>
          </a:p>
          <a:p>
            <a:pPr algn="l">
              <a:spcAft>
                <a:spcPts val="400"/>
              </a:spcAft>
              <a:defRPr sz="2400"/>
            </a:pPr>
            <a:r>
              <a:t>• Projects are second</a:t>
            </a:r>
          </a:p>
          <a:p>
            <a:pPr algn="l">
              <a:spcAft>
                <a:spcPts val="400"/>
              </a:spcAft>
              <a:defRPr sz="2400"/>
            </a:pPr>
            <a:r>
              <a:t>• Folders organize projects</a:t>
            </a:r>
          </a:p>
          <a:p>
            <a:pPr algn="l">
              <a:spcAft>
                <a:spcPts val="400"/>
              </a:spcAft>
              <a:defRPr sz="2400"/>
            </a:pPr>
            <a:r>
              <a:t>• Organization Node at top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Policies are inherited</a:t>
            </a:r>
          </a:p>
          <a:p>
            <a:pPr algn="l">
              <a:spcAft>
                <a:spcPts val="400"/>
              </a:spcAft>
              <a:defRPr sz="2400"/>
            </a:pPr>
            <a:r>
              <a:t>• Defined at project level</a:t>
            </a:r>
          </a:p>
          <a:p>
            <a:pPr algn="l">
              <a:spcAft>
                <a:spcPts val="400"/>
              </a:spcAft>
              <a:defRPr sz="2400"/>
            </a:pPr>
            <a:r>
              <a:t>• Also defined at folder</a:t>
            </a:r>
          </a:p>
          <a:p>
            <a:pPr algn="l">
              <a:spcAft>
                <a:spcPts val="400"/>
              </a:spcAft>
              <a:defRPr sz="2400"/>
            </a:pPr>
            <a:r>
              <a:t>• Organization node level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Services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Basis for using services</a:t>
            </a:r>
          </a:p>
          <a:p>
            <a:pPr algn="l">
              <a:spcAft>
                <a:spcPts val="400"/>
              </a:spcAft>
              <a:defRPr sz="2400"/>
            </a:pPr>
            <a:r>
              <a:t>• Each resource in one project</a:t>
            </a:r>
          </a:p>
          <a:p>
            <a:pPr algn="l">
              <a:spcAft>
                <a:spcPts val="400"/>
              </a:spcAft>
              <a:defRPr sz="2400"/>
            </a:pPr>
            <a:r>
              <a:t>• Different owners and users</a:t>
            </a:r>
          </a:p>
          <a:p>
            <a:pPr algn="l">
              <a:spcAft>
                <a:spcPts val="400"/>
              </a:spcAft>
              <a:defRPr sz="2400"/>
            </a:pPr>
            <a:r>
              <a:t>• 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 ID: globally unique</a:t>
            </a:r>
          </a:p>
          <a:p>
            <a:pPr algn="l">
              <a:spcAft>
                <a:spcPts val="400"/>
              </a:spcAft>
              <a:defRPr sz="2400"/>
            </a:pPr>
            <a:r>
              <a:t>• Project name: mutable</a:t>
            </a:r>
          </a:p>
          <a:p>
            <a:pPr algn="l">
              <a:spcAft>
                <a:spcPts val="400"/>
              </a:spcAft>
              <a:defRPr sz="2400"/>
            </a:pPr>
            <a:r>
              <a:t>• 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Manages cloud projects</a:t>
            </a:r>
          </a:p>
          <a:p>
            <a:pPr algn="l">
              <a:spcAft>
                <a:spcPts val="400"/>
              </a:spcAft>
              <a:defRPr sz="2400"/>
            </a:pPr>
            <a:r>
              <a:t>• Create new projects</a:t>
            </a:r>
          </a:p>
          <a:p>
            <a:pPr algn="l">
              <a:spcAft>
                <a:spcPts val="400"/>
              </a:spcAft>
              <a:defRPr sz="2400"/>
            </a:pPr>
            <a:r>
              <a:t>• Update existing projects</a:t>
            </a:r>
          </a:p>
          <a:p>
            <a:pPr algn="l">
              <a:spcAft>
                <a:spcPts val="400"/>
              </a:spcAft>
              <a:defRPr sz="2400"/>
            </a:pPr>
            <a:r>
              <a:t>• Delete and recover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