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highlights the resources available and their accessibility.  We'll cover what's offered and how to access it.  (Pause for questions after this section)</a:t>
            </a:r>
          </a:p>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highlights our cloud folder structure.  Projects are organized within folders, inheriting resource policies for streamlined management.  We group resources by department for improved organization and access control.  (Slide created by Aman)"</a:t>
            </a:r>
          </a:p>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shows our new Folders Group structure.  Resources are grouped by department, with delegated administrative rights.  Implementation by Aman.</a:t>
            </a:r>
          </a:p>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outlines the key components of the course:  We'll cover course sections, the resource hierarchy, Identity Access Management (IAM), and different ways to interact with the system.  All presented by Aman.</a:t>
            </a:r>
          </a:p>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outlines the key course components.  We'll cover course sections, the resource hierarchy for accessing materials, our Identity Access Management system, and how you can interact with the course and your classmates.  Prepared by Aman.</a:t>
            </a:r>
          </a:p>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outlines the hierarchical structure of our resources.  We have four levels:  individual Resources, Projects and Folders containing those resources, an Organization node grouping related Projects, and finally, the overall system.  This structure, designed by Aman, ensures efficient management and accessibility.</a:t>
            </a:r>
          </a:p>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illustrates our resource hierarchy.  The hierarchy dictates policy application—at the project, folder, and organizational levels.  Policies are inherited downwards, ensuring consistent governance.  (Credit: Aman)"</a:t>
            </a:r>
          </a:p>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Good morning/afternoon, everyone.  This slide outlines our cloud project structure.  Each cloud service operates within a distinct project, ensuring resource isolation and clear ownership.  Multiple users and owners can be assigned per project, with billing occurring separately for each.  This promotes accountability and simplifies cost management.</a:t>
            </a:r>
          </a:p>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details key project attributes.  Note the project ID is globally unique for easy identification, while the project name allows for flexibility (mutable), but the project number remains constant (immutable).  This ensures traceability and consistency.</a:t>
            </a:r>
          </a:p>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introduces our Resource Manager, developed by Aman.  It handles project lifecycle management – creation, updates, deletion, and retrieval of project lists.  Access is provided via RPC and REST APIs."</a:t>
            </a:r>
          </a:p>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notesSlide" Target="../notesSlides/notesSlide1.xml"/><Relationship Id="rId4" Type="http://schemas.openxmlformats.org/officeDocument/2006/relationships/image" Target="../media/image11.png"/><Relationship Id="rId5" Type="http://schemas.openxmlformats.org/officeDocument/2006/relationships/hyperlink" Target="https://mybrand.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 Id="rId3" Type="http://schemas.openxmlformats.org/officeDocument/2006/relationships/notesSlide" Target="../notesSlides/notesSlide10.xml"/><Relationship Id="rId4" Type="http://schemas.openxmlformats.org/officeDocument/2006/relationships/image" Target="../media/image11.png"/><Relationship Id="rId5" Type="http://schemas.openxmlformats.org/officeDocument/2006/relationships/hyperlink" Target="https://mybrand.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notesSlide" Target="../notesSlides/notesSlide2.xml"/><Relationship Id="rId4" Type="http://schemas.openxmlformats.org/officeDocument/2006/relationships/image" Target="../media/image11.png"/><Relationship Id="rId5" Type="http://schemas.openxmlformats.org/officeDocument/2006/relationships/hyperlink" Target="https://mybrand.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notesSlide" Target="../notesSlides/notesSlide3.xml"/><Relationship Id="rId4" Type="http://schemas.openxmlformats.org/officeDocument/2006/relationships/image" Target="../media/image11.png"/><Relationship Id="rId5" Type="http://schemas.openxmlformats.org/officeDocument/2006/relationships/hyperlink" Target="https://mybrand.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notesSlide" Target="../notesSlides/notesSlide4.xml"/><Relationship Id="rId4" Type="http://schemas.openxmlformats.org/officeDocument/2006/relationships/image" Target="../media/image11.png"/><Relationship Id="rId5" Type="http://schemas.openxmlformats.org/officeDocument/2006/relationships/hyperlink" Target="https://mybrand.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notesSlide" Target="../notesSlides/notesSlide5.xml"/><Relationship Id="rId4" Type="http://schemas.openxmlformats.org/officeDocument/2006/relationships/image" Target="../media/image11.png"/><Relationship Id="rId5" Type="http://schemas.openxmlformats.org/officeDocument/2006/relationships/hyperlink" Target="https://mybrand.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notesSlide" Target="../notesSlides/notesSlide6.xml"/><Relationship Id="rId4" Type="http://schemas.openxmlformats.org/officeDocument/2006/relationships/image" Target="../media/image11.png"/><Relationship Id="rId5" Type="http://schemas.openxmlformats.org/officeDocument/2006/relationships/hyperlink" Target="https://mybrand.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notesSlide" Target="../notesSlides/notesSlide7.xml"/><Relationship Id="rId4" Type="http://schemas.openxmlformats.org/officeDocument/2006/relationships/image" Target="../media/image11.png"/><Relationship Id="rId5" Type="http://schemas.openxmlformats.org/officeDocument/2006/relationships/hyperlink" Target="https://mybrand.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notesSlide" Target="../notesSlides/notesSlide8.xml"/><Relationship Id="rId4" Type="http://schemas.openxmlformats.org/officeDocument/2006/relationships/image" Target="../media/image11.png"/><Relationship Id="rId5" Type="http://schemas.openxmlformats.org/officeDocument/2006/relationships/hyperlink" Target="https://mybrand.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notesSlide" Target="../notesSlides/notesSlide9.xml"/><Relationship Id="rId4" Type="http://schemas.openxmlformats.org/officeDocument/2006/relationships/image" Target="../media/image11.png"/><Relationship Id="rId5" Type="http://schemas.openxmlformats.org/officeDocument/2006/relationships/hyperlink" Target="https://mybrand.com"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Resources, Access</a:t>
            </a:r>
          </a:p>
        </p:txBody>
      </p:sp>
      <p:sp>
        <p:nvSpPr>
          <p:cNvPr id="3" name="Content Placeholder 2"/>
          <p:cNvSpPr>
            <a:spLocks noGrp="1"/>
          </p:cNvSpPr>
          <p:nvPr>
            <p:ph idx="1"/>
          </p:nvPr>
        </p:nvSpPr>
        <p:spPr>
          <a:xfrm>
            <a:off x="457200" y="0"/>
            <a:ext cx="3918857" cy="0"/>
          </a:xfrm>
        </p:spPr>
        <p:txBody>
          <a:bodyPr wrap="square"/>
          <a:lstStyle/>
          <a:p/>
        </p:txBody>
      </p:sp>
      <p:pic>
        <p:nvPicPr>
          <p:cNvPr id="4" name="Picture 3" descr="cropped_page_1.jpg"/>
          <p:cNvPicPr>
            <a:picLocks noChangeAspect="1"/>
          </p:cNvPicPr>
          <p:nvPr/>
        </p:nvPicPr>
        <p:blipFill>
          <a:blip r:embed="rId2"/>
          <a:stretch>
            <a:fillRect/>
          </a:stretch>
        </p:blipFill>
        <p:spPr>
          <a:xfrm>
            <a:off x="4558937" y="2627440"/>
            <a:ext cx="3918857" cy="2334638"/>
          </a:xfrm>
          <a:prstGeom prst="rect">
            <a:avLst/>
          </a:prstGeom>
        </p:spPr>
      </p:pic>
      <p:pic>
        <p:nvPicPr>
          <p:cNvPr id="5" name="Picture 4" descr="Screenshot 2025-08-27 at 11.03.03 AM (2).png"/>
          <p:cNvPicPr>
            <a:picLocks noChangeAspect="1"/>
          </p:cNvPicPr>
          <p:nvPr/>
        </p:nvPicPr>
        <p:blipFill>
          <a:blip r:embed="rId4"/>
          <a:stretch>
            <a:fillRect/>
          </a:stretch>
        </p:blipFill>
        <p:spPr>
          <a:xfrm>
            <a:off x="182880" y="182880"/>
            <a:ext cx="914400" cy="594671"/>
          </a:xfrm>
          <a:prstGeom prst="rect">
            <a:avLst/>
          </a:prstGeom>
        </p:spPr>
      </p:pic>
      <p:sp>
        <p:nvSpPr>
          <p:cNvPr id="6" name="TextBox 5"/>
          <p:cNvSpPr txBox="1"/>
          <p:nvPr/>
        </p:nvSpPr>
        <p:spPr>
          <a:xfrm>
            <a:off x="6766560" y="6400800"/>
            <a:ext cx="2286000" cy="365760"/>
          </a:xfrm>
          <a:prstGeom prst="rect">
            <a:avLst/>
          </a:prstGeom>
          <a:noFill/>
        </p:spPr>
        <p:txBody>
          <a:bodyPr wrap="none">
            <a:spAutoFit/>
          </a:bodyPr>
          <a:lstStyle/>
          <a:p>
            <a:pPr algn="r"/>
            <a:r>
              <a:rPr sz="1000">
                <a:solidFill>
                  <a:srgbClr val="969696"/>
                </a:solidFill>
                <a:hlinkClick r:id="rId5"/>
              </a:rPr>
              <a:t>BY Aman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Folders</a:t>
            </a:r>
          </a:p>
        </p:txBody>
      </p:sp>
      <p:sp>
        <p:nvSpPr>
          <p:cNvPr id="3" name="Content Placeholder 2"/>
          <p:cNvSpPr>
            <a:spLocks noGrp="1"/>
          </p:cNvSpPr>
          <p:nvPr>
            <p:ph idx="1"/>
          </p:nvPr>
        </p:nvSpPr>
        <p:spPr>
          <a:xfrm>
            <a:off x="457200" y="0"/>
            <a:ext cx="3918857" cy="0"/>
          </a:xfrm>
        </p:spPr>
        <p:txBody>
          <a:bodyPr wrap="square"/>
          <a:lstStyle/>
          <a:p>
            <a:pPr>
              <a:defRPr sz="2400"/>
            </a:pPr>
            <a:r>
              <a:t>Folders contain projects</a:t>
            </a:r>
          </a:p>
          <a:p>
            <a:pPr>
              <a:defRPr sz="2400"/>
            </a:pPr>
            <a:r>
              <a:t>Resources inherit policies</a:t>
            </a:r>
          </a:p>
          <a:p>
            <a:pPr>
              <a:defRPr sz="2400"/>
            </a:pPr>
            <a:r>
              <a:t>Group resources by department</a:t>
            </a:r>
          </a:p>
        </p:txBody>
      </p:sp>
      <p:pic>
        <p:nvPicPr>
          <p:cNvPr id="4" name="Picture 3" descr="cropped_page_9.jpg"/>
          <p:cNvPicPr>
            <a:picLocks noChangeAspect="1"/>
          </p:cNvPicPr>
          <p:nvPr/>
        </p:nvPicPr>
        <p:blipFill>
          <a:blip r:embed="rId2"/>
          <a:stretch>
            <a:fillRect/>
          </a:stretch>
        </p:blipFill>
        <p:spPr>
          <a:xfrm>
            <a:off x="4558937" y="2627440"/>
            <a:ext cx="3918857" cy="2334638"/>
          </a:xfrm>
          <a:prstGeom prst="rect">
            <a:avLst/>
          </a:prstGeom>
        </p:spPr>
      </p:pic>
      <p:pic>
        <p:nvPicPr>
          <p:cNvPr id="5" name="Picture 4" descr="Screenshot 2025-08-27 at 11.03.03 AM (2).png"/>
          <p:cNvPicPr>
            <a:picLocks noChangeAspect="1"/>
          </p:cNvPicPr>
          <p:nvPr/>
        </p:nvPicPr>
        <p:blipFill>
          <a:blip r:embed="rId4"/>
          <a:stretch>
            <a:fillRect/>
          </a:stretch>
        </p:blipFill>
        <p:spPr>
          <a:xfrm>
            <a:off x="182880" y="182880"/>
            <a:ext cx="914400" cy="594671"/>
          </a:xfrm>
          <a:prstGeom prst="rect">
            <a:avLst/>
          </a:prstGeom>
        </p:spPr>
      </p:pic>
      <p:sp>
        <p:nvSpPr>
          <p:cNvPr id="6" name="TextBox 5"/>
          <p:cNvSpPr txBox="1"/>
          <p:nvPr/>
        </p:nvSpPr>
        <p:spPr>
          <a:xfrm>
            <a:off x="6766560" y="6400800"/>
            <a:ext cx="2286000" cy="365760"/>
          </a:xfrm>
          <a:prstGeom prst="rect">
            <a:avLst/>
          </a:prstGeom>
          <a:noFill/>
        </p:spPr>
        <p:txBody>
          <a:bodyPr wrap="none">
            <a:spAutoFit/>
          </a:bodyPr>
          <a:lstStyle/>
          <a:p>
            <a:pPr algn="r"/>
            <a:r>
              <a:rPr sz="1000">
                <a:solidFill>
                  <a:srgbClr val="969696"/>
                </a:solidFill>
                <a:hlinkClick r:id="rId5"/>
              </a:rPr>
              <a:t>BY Aman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Folders Group</a:t>
            </a:r>
          </a:p>
        </p:txBody>
      </p:sp>
      <p:sp>
        <p:nvSpPr>
          <p:cNvPr id="3" name="Content Placeholder 2"/>
          <p:cNvSpPr>
            <a:spLocks noGrp="1"/>
          </p:cNvSpPr>
          <p:nvPr>
            <p:ph idx="1"/>
          </p:nvPr>
        </p:nvSpPr>
        <p:spPr>
          <a:xfrm>
            <a:off x="457200" y="0"/>
            <a:ext cx="3918857" cy="0"/>
          </a:xfrm>
        </p:spPr>
        <p:txBody>
          <a:bodyPr wrap="square"/>
          <a:lstStyle/>
          <a:p>
            <a:pPr>
              <a:defRPr sz="2400"/>
            </a:pPr>
            <a:r>
              <a:t>Group resources</a:t>
            </a:r>
          </a:p>
          <a:p>
            <a:pPr>
              <a:defRPr sz="2400"/>
            </a:pPr>
            <a:r>
              <a:t>Per-department basis</a:t>
            </a:r>
          </a:p>
          <a:p>
            <a:pPr>
              <a:defRPr sz="2400"/>
            </a:pPr>
            <a:r>
              <a:t>Delegate admin rights</a:t>
            </a:r>
          </a:p>
        </p:txBody>
      </p:sp>
      <p:pic>
        <p:nvPicPr>
          <p:cNvPr id="4" name="Picture 3" descr="cropped_page_10.jpg"/>
          <p:cNvPicPr>
            <a:picLocks noChangeAspect="1"/>
          </p:cNvPicPr>
          <p:nvPr/>
        </p:nvPicPr>
        <p:blipFill>
          <a:blip r:embed="rId2"/>
          <a:stretch>
            <a:fillRect/>
          </a:stretch>
        </p:blipFill>
        <p:spPr>
          <a:xfrm>
            <a:off x="4558937" y="2627440"/>
            <a:ext cx="3918857" cy="2334638"/>
          </a:xfrm>
          <a:prstGeom prst="rect">
            <a:avLst/>
          </a:prstGeom>
        </p:spPr>
      </p:pic>
      <p:pic>
        <p:nvPicPr>
          <p:cNvPr id="5" name="Picture 4" descr="Screenshot 2025-08-27 at 11.03.03 AM (2).png"/>
          <p:cNvPicPr>
            <a:picLocks noChangeAspect="1"/>
          </p:cNvPicPr>
          <p:nvPr/>
        </p:nvPicPr>
        <p:blipFill>
          <a:blip r:embed="rId4"/>
          <a:stretch>
            <a:fillRect/>
          </a:stretch>
        </p:blipFill>
        <p:spPr>
          <a:xfrm>
            <a:off x="182880" y="182880"/>
            <a:ext cx="914400" cy="594671"/>
          </a:xfrm>
          <a:prstGeom prst="rect">
            <a:avLst/>
          </a:prstGeom>
        </p:spPr>
      </p:pic>
      <p:sp>
        <p:nvSpPr>
          <p:cNvPr id="6" name="TextBox 5"/>
          <p:cNvSpPr txBox="1"/>
          <p:nvPr/>
        </p:nvSpPr>
        <p:spPr>
          <a:xfrm>
            <a:off x="6766560" y="6400800"/>
            <a:ext cx="2286000" cy="365760"/>
          </a:xfrm>
          <a:prstGeom prst="rect">
            <a:avLst/>
          </a:prstGeom>
          <a:noFill/>
        </p:spPr>
        <p:txBody>
          <a:bodyPr wrap="none">
            <a:spAutoFit/>
          </a:bodyPr>
          <a:lstStyle/>
          <a:p>
            <a:pPr algn="r"/>
            <a:r>
              <a:rPr sz="1000">
                <a:solidFill>
                  <a:srgbClr val="969696"/>
                </a:solidFill>
                <a:hlinkClick r:id="rId5"/>
              </a:rPr>
              <a:t>BY Aman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Course Sections</a:t>
            </a:r>
          </a:p>
        </p:txBody>
      </p:sp>
      <p:sp>
        <p:nvSpPr>
          <p:cNvPr id="3" name="Content Placeholder 2"/>
          <p:cNvSpPr>
            <a:spLocks noGrp="1"/>
          </p:cNvSpPr>
          <p:nvPr>
            <p:ph idx="1"/>
          </p:nvPr>
        </p:nvSpPr>
        <p:spPr>
          <a:xfrm>
            <a:off x="457200" y="0"/>
            <a:ext cx="3918857" cy="0"/>
          </a:xfrm>
        </p:spPr>
        <p:txBody>
          <a:bodyPr wrap="square"/>
          <a:lstStyle/>
          <a:p>
            <a:pPr>
              <a:defRPr sz="2400"/>
            </a:pPr>
            <a:r>
              <a:t>Resource hierarchy</a:t>
            </a:r>
          </a:p>
          <a:p>
            <a:pPr>
              <a:defRPr sz="2400"/>
            </a:pPr>
            <a:r>
              <a:t>Identity Access Management</a:t>
            </a:r>
          </a:p>
          <a:p>
            <a:pPr>
              <a:defRPr sz="2400"/>
            </a:pPr>
            <a:r>
              <a:t>Ways to interact</a:t>
            </a:r>
          </a:p>
        </p:txBody>
      </p:sp>
      <p:pic>
        <p:nvPicPr>
          <p:cNvPr id="4" name="Picture 3" descr="cropped_page_2.jpg"/>
          <p:cNvPicPr>
            <a:picLocks noChangeAspect="1"/>
          </p:cNvPicPr>
          <p:nvPr/>
        </p:nvPicPr>
        <p:blipFill>
          <a:blip r:embed="rId2"/>
          <a:stretch>
            <a:fillRect/>
          </a:stretch>
        </p:blipFill>
        <p:spPr>
          <a:xfrm>
            <a:off x="4558937" y="2627440"/>
            <a:ext cx="3918857" cy="2334638"/>
          </a:xfrm>
          <a:prstGeom prst="rect">
            <a:avLst/>
          </a:prstGeom>
        </p:spPr>
      </p:pic>
      <p:pic>
        <p:nvPicPr>
          <p:cNvPr id="5" name="Picture 4" descr="Screenshot 2025-08-27 at 11.03.03 AM (2).png"/>
          <p:cNvPicPr>
            <a:picLocks noChangeAspect="1"/>
          </p:cNvPicPr>
          <p:nvPr/>
        </p:nvPicPr>
        <p:blipFill>
          <a:blip r:embed="rId4"/>
          <a:stretch>
            <a:fillRect/>
          </a:stretch>
        </p:blipFill>
        <p:spPr>
          <a:xfrm>
            <a:off x="182880" y="182880"/>
            <a:ext cx="914400" cy="594671"/>
          </a:xfrm>
          <a:prstGeom prst="rect">
            <a:avLst/>
          </a:prstGeom>
        </p:spPr>
      </p:pic>
      <p:sp>
        <p:nvSpPr>
          <p:cNvPr id="6" name="TextBox 5"/>
          <p:cNvSpPr txBox="1"/>
          <p:nvPr/>
        </p:nvSpPr>
        <p:spPr>
          <a:xfrm>
            <a:off x="6766560" y="6400800"/>
            <a:ext cx="2286000" cy="365760"/>
          </a:xfrm>
          <a:prstGeom prst="rect">
            <a:avLst/>
          </a:prstGeom>
          <a:noFill/>
        </p:spPr>
        <p:txBody>
          <a:bodyPr wrap="none">
            <a:spAutoFit/>
          </a:bodyPr>
          <a:lstStyle/>
          <a:p>
            <a:pPr algn="r"/>
            <a:r>
              <a:rPr sz="1000">
                <a:solidFill>
                  <a:srgbClr val="969696"/>
                </a:solidFill>
                <a:hlinkClick r:id="rId5"/>
              </a:rPr>
              <a:t>BY Aman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Course Sections</a:t>
            </a:r>
          </a:p>
        </p:txBody>
      </p:sp>
      <p:sp>
        <p:nvSpPr>
          <p:cNvPr id="3" name="Content Placeholder 2"/>
          <p:cNvSpPr>
            <a:spLocks noGrp="1"/>
          </p:cNvSpPr>
          <p:nvPr>
            <p:ph idx="1"/>
          </p:nvPr>
        </p:nvSpPr>
        <p:spPr>
          <a:xfrm>
            <a:off x="457200" y="0"/>
            <a:ext cx="3918857" cy="0"/>
          </a:xfrm>
        </p:spPr>
        <p:txBody>
          <a:bodyPr wrap="square"/>
          <a:lstStyle/>
          <a:p>
            <a:pPr>
              <a:defRPr sz="2400"/>
            </a:pPr>
            <a:r>
              <a:t>Resource hierarchy</a:t>
            </a:r>
          </a:p>
          <a:p>
            <a:pPr>
              <a:defRPr sz="2400"/>
            </a:pPr>
            <a:r>
              <a:t>Identity Access Management</a:t>
            </a:r>
          </a:p>
          <a:p>
            <a:pPr>
              <a:defRPr sz="2400"/>
            </a:pPr>
            <a:r>
              <a:t>Ways to interact</a:t>
            </a:r>
          </a:p>
        </p:txBody>
      </p:sp>
      <p:pic>
        <p:nvPicPr>
          <p:cNvPr id="4" name="Picture 3" descr="cropped_page_3.jpg"/>
          <p:cNvPicPr>
            <a:picLocks noChangeAspect="1"/>
          </p:cNvPicPr>
          <p:nvPr/>
        </p:nvPicPr>
        <p:blipFill>
          <a:blip r:embed="rId2"/>
          <a:stretch>
            <a:fillRect/>
          </a:stretch>
        </p:blipFill>
        <p:spPr>
          <a:xfrm>
            <a:off x="4558937" y="2627440"/>
            <a:ext cx="3918857" cy="2334638"/>
          </a:xfrm>
          <a:prstGeom prst="rect">
            <a:avLst/>
          </a:prstGeom>
        </p:spPr>
      </p:pic>
      <p:pic>
        <p:nvPicPr>
          <p:cNvPr id="5" name="Picture 4" descr="Screenshot 2025-08-27 at 11.03.03 AM (2).png"/>
          <p:cNvPicPr>
            <a:picLocks noChangeAspect="1"/>
          </p:cNvPicPr>
          <p:nvPr/>
        </p:nvPicPr>
        <p:blipFill>
          <a:blip r:embed="rId4"/>
          <a:stretch>
            <a:fillRect/>
          </a:stretch>
        </p:blipFill>
        <p:spPr>
          <a:xfrm>
            <a:off x="182880" y="182880"/>
            <a:ext cx="914400" cy="594671"/>
          </a:xfrm>
          <a:prstGeom prst="rect">
            <a:avLst/>
          </a:prstGeom>
        </p:spPr>
      </p:pic>
      <p:sp>
        <p:nvSpPr>
          <p:cNvPr id="6" name="TextBox 5"/>
          <p:cNvSpPr txBox="1"/>
          <p:nvPr/>
        </p:nvSpPr>
        <p:spPr>
          <a:xfrm>
            <a:off x="6766560" y="6400800"/>
            <a:ext cx="2286000" cy="365760"/>
          </a:xfrm>
          <a:prstGeom prst="rect">
            <a:avLst/>
          </a:prstGeom>
          <a:noFill/>
        </p:spPr>
        <p:txBody>
          <a:bodyPr wrap="none">
            <a:spAutoFit/>
          </a:bodyPr>
          <a:lstStyle/>
          <a:p>
            <a:pPr algn="r"/>
            <a:r>
              <a:rPr sz="1000">
                <a:solidFill>
                  <a:srgbClr val="969696"/>
                </a:solidFill>
                <a:hlinkClick r:id="rId5"/>
              </a:rPr>
              <a:t>BY Aman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Hierarchical Resources</a:t>
            </a:r>
          </a:p>
        </p:txBody>
      </p:sp>
      <p:sp>
        <p:nvSpPr>
          <p:cNvPr id="3" name="Content Placeholder 2"/>
          <p:cNvSpPr>
            <a:spLocks noGrp="1"/>
          </p:cNvSpPr>
          <p:nvPr>
            <p:ph idx="1"/>
          </p:nvPr>
        </p:nvSpPr>
        <p:spPr>
          <a:xfrm>
            <a:off x="457200" y="0"/>
            <a:ext cx="3918857" cy="0"/>
          </a:xfrm>
        </p:spPr>
        <p:txBody>
          <a:bodyPr wrap="square"/>
          <a:lstStyle/>
          <a:p>
            <a:pPr>
              <a:defRPr sz="2400"/>
            </a:pPr>
            <a:r>
              <a:t>Four levels of hierarchy:</a:t>
            </a:r>
          </a:p>
          <a:p>
            <a:pPr>
              <a:defRPr sz="2400"/>
            </a:pPr>
            <a:r>
              <a:t>Resources</a:t>
            </a:r>
          </a:p>
          <a:p>
            <a:pPr>
              <a:defRPr sz="2400"/>
            </a:pPr>
            <a:r>
              <a:t>Projects, Folders</a:t>
            </a:r>
          </a:p>
          <a:p>
            <a:pPr>
              <a:defRPr sz="2400"/>
            </a:pPr>
            <a:r>
              <a:t>Organization node</a:t>
            </a:r>
          </a:p>
        </p:txBody>
      </p:sp>
      <p:pic>
        <p:nvPicPr>
          <p:cNvPr id="4" name="Picture 3" descr="cropped_page_4.jpg"/>
          <p:cNvPicPr>
            <a:picLocks noChangeAspect="1"/>
          </p:cNvPicPr>
          <p:nvPr/>
        </p:nvPicPr>
        <p:blipFill>
          <a:blip r:embed="rId2"/>
          <a:stretch>
            <a:fillRect/>
          </a:stretch>
        </p:blipFill>
        <p:spPr>
          <a:xfrm>
            <a:off x="4558937" y="2627440"/>
            <a:ext cx="3918857" cy="2334638"/>
          </a:xfrm>
          <a:prstGeom prst="rect">
            <a:avLst/>
          </a:prstGeom>
        </p:spPr>
      </p:pic>
      <p:pic>
        <p:nvPicPr>
          <p:cNvPr id="5" name="Picture 4" descr="Screenshot 2025-08-27 at 11.03.03 AM (2).png"/>
          <p:cNvPicPr>
            <a:picLocks noChangeAspect="1"/>
          </p:cNvPicPr>
          <p:nvPr/>
        </p:nvPicPr>
        <p:blipFill>
          <a:blip r:embed="rId4"/>
          <a:stretch>
            <a:fillRect/>
          </a:stretch>
        </p:blipFill>
        <p:spPr>
          <a:xfrm>
            <a:off x="182880" y="182880"/>
            <a:ext cx="914400" cy="594671"/>
          </a:xfrm>
          <a:prstGeom prst="rect">
            <a:avLst/>
          </a:prstGeom>
        </p:spPr>
      </p:pic>
      <p:sp>
        <p:nvSpPr>
          <p:cNvPr id="6" name="TextBox 5"/>
          <p:cNvSpPr txBox="1"/>
          <p:nvPr/>
        </p:nvSpPr>
        <p:spPr>
          <a:xfrm>
            <a:off x="6766560" y="6400800"/>
            <a:ext cx="2286000" cy="365760"/>
          </a:xfrm>
          <a:prstGeom prst="rect">
            <a:avLst/>
          </a:prstGeom>
          <a:noFill/>
        </p:spPr>
        <p:txBody>
          <a:bodyPr wrap="none">
            <a:spAutoFit/>
          </a:bodyPr>
          <a:lstStyle/>
          <a:p>
            <a:pPr algn="r"/>
            <a:r>
              <a:rPr sz="1000">
                <a:solidFill>
                  <a:srgbClr val="969696"/>
                </a:solidFill>
                <a:hlinkClick r:id="rId5"/>
              </a:rPr>
              <a:t>BY Aman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Resource Hierarchy</a:t>
            </a:r>
          </a:p>
        </p:txBody>
      </p:sp>
      <p:sp>
        <p:nvSpPr>
          <p:cNvPr id="3" name="Content Placeholder 2"/>
          <p:cNvSpPr>
            <a:spLocks noGrp="1"/>
          </p:cNvSpPr>
          <p:nvPr>
            <p:ph idx="1"/>
          </p:nvPr>
        </p:nvSpPr>
        <p:spPr>
          <a:xfrm>
            <a:off x="457200" y="0"/>
            <a:ext cx="3918857" cy="0"/>
          </a:xfrm>
        </p:spPr>
        <p:txBody>
          <a:bodyPr wrap="square"/>
          <a:lstStyle/>
          <a:p>
            <a:pPr>
              <a:defRPr sz="2400"/>
            </a:pPr>
            <a:r>
              <a:t>Hierarchy determines policies</a:t>
            </a:r>
          </a:p>
          <a:p>
            <a:pPr>
              <a:defRPr sz="2400"/>
            </a:pPr>
            <a:r>
              <a:t>Policies at project, folder, org</a:t>
            </a:r>
          </a:p>
          <a:p>
            <a:pPr>
              <a:defRPr sz="2400"/>
            </a:pPr>
            <a:r>
              <a:t>Policies inherited downward</a:t>
            </a:r>
          </a:p>
        </p:txBody>
      </p:sp>
      <p:pic>
        <p:nvPicPr>
          <p:cNvPr id="4" name="Picture 3" descr="cropped_page_5.jpg"/>
          <p:cNvPicPr>
            <a:picLocks noChangeAspect="1"/>
          </p:cNvPicPr>
          <p:nvPr/>
        </p:nvPicPr>
        <p:blipFill>
          <a:blip r:embed="rId2"/>
          <a:stretch>
            <a:fillRect/>
          </a:stretch>
        </p:blipFill>
        <p:spPr>
          <a:xfrm>
            <a:off x="4558937" y="2627440"/>
            <a:ext cx="3918857" cy="2334638"/>
          </a:xfrm>
          <a:prstGeom prst="rect">
            <a:avLst/>
          </a:prstGeom>
        </p:spPr>
      </p:pic>
      <p:pic>
        <p:nvPicPr>
          <p:cNvPr id="5" name="Picture 4" descr="Screenshot 2025-08-27 at 11.03.03 AM (2).png"/>
          <p:cNvPicPr>
            <a:picLocks noChangeAspect="1"/>
          </p:cNvPicPr>
          <p:nvPr/>
        </p:nvPicPr>
        <p:blipFill>
          <a:blip r:embed="rId4"/>
          <a:stretch>
            <a:fillRect/>
          </a:stretch>
        </p:blipFill>
        <p:spPr>
          <a:xfrm>
            <a:off x="182880" y="182880"/>
            <a:ext cx="914400" cy="594671"/>
          </a:xfrm>
          <a:prstGeom prst="rect">
            <a:avLst/>
          </a:prstGeom>
        </p:spPr>
      </p:pic>
      <p:sp>
        <p:nvSpPr>
          <p:cNvPr id="6" name="TextBox 5"/>
          <p:cNvSpPr txBox="1"/>
          <p:nvPr/>
        </p:nvSpPr>
        <p:spPr>
          <a:xfrm>
            <a:off x="6766560" y="6400800"/>
            <a:ext cx="2286000" cy="365760"/>
          </a:xfrm>
          <a:prstGeom prst="rect">
            <a:avLst/>
          </a:prstGeom>
          <a:noFill/>
        </p:spPr>
        <p:txBody>
          <a:bodyPr wrap="none">
            <a:spAutoFit/>
          </a:bodyPr>
          <a:lstStyle/>
          <a:p>
            <a:pPr algn="r"/>
            <a:r>
              <a:rPr sz="1000">
                <a:solidFill>
                  <a:srgbClr val="969696"/>
                </a:solidFill>
                <a:hlinkClick r:id="rId5"/>
              </a:rPr>
              <a:t>BY Aman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Projects</a:t>
            </a:r>
          </a:p>
        </p:txBody>
      </p:sp>
      <p:sp>
        <p:nvSpPr>
          <p:cNvPr id="3" name="Content Placeholder 2"/>
          <p:cNvSpPr>
            <a:spLocks noGrp="1"/>
          </p:cNvSpPr>
          <p:nvPr>
            <p:ph idx="1"/>
          </p:nvPr>
        </p:nvSpPr>
        <p:spPr>
          <a:xfrm>
            <a:off x="457200" y="0"/>
            <a:ext cx="3918857" cy="0"/>
          </a:xfrm>
        </p:spPr>
        <p:txBody>
          <a:bodyPr wrap="square"/>
          <a:lstStyle/>
          <a:p>
            <a:pPr>
              <a:defRPr sz="2400"/>
            </a:pPr>
            <a:r>
              <a:t>Basis for Cloud services</a:t>
            </a:r>
          </a:p>
          <a:p>
            <a:pPr>
              <a:defRPr sz="2400"/>
            </a:pPr>
            <a:r>
              <a:t>Resources belong to one project</a:t>
            </a:r>
          </a:p>
          <a:p>
            <a:pPr>
              <a:defRPr sz="2400"/>
            </a:pPr>
            <a:r>
              <a:t>Different owners and users</a:t>
            </a:r>
          </a:p>
          <a:p>
            <a:pPr>
              <a:defRPr sz="2400"/>
            </a:pPr>
            <a:r>
              <a:t>Projects are billed separately</a:t>
            </a:r>
          </a:p>
        </p:txBody>
      </p:sp>
      <p:pic>
        <p:nvPicPr>
          <p:cNvPr id="4" name="Picture 3" descr="cropped_page_6.jpg"/>
          <p:cNvPicPr>
            <a:picLocks noChangeAspect="1"/>
          </p:cNvPicPr>
          <p:nvPr/>
        </p:nvPicPr>
        <p:blipFill>
          <a:blip r:embed="rId2"/>
          <a:stretch>
            <a:fillRect/>
          </a:stretch>
        </p:blipFill>
        <p:spPr>
          <a:xfrm>
            <a:off x="4558937" y="2627440"/>
            <a:ext cx="3918857" cy="2334638"/>
          </a:xfrm>
          <a:prstGeom prst="rect">
            <a:avLst/>
          </a:prstGeom>
        </p:spPr>
      </p:pic>
      <p:pic>
        <p:nvPicPr>
          <p:cNvPr id="5" name="Picture 4" descr="Screenshot 2025-08-27 at 11.03.03 AM (2).png"/>
          <p:cNvPicPr>
            <a:picLocks noChangeAspect="1"/>
          </p:cNvPicPr>
          <p:nvPr/>
        </p:nvPicPr>
        <p:blipFill>
          <a:blip r:embed="rId4"/>
          <a:stretch>
            <a:fillRect/>
          </a:stretch>
        </p:blipFill>
        <p:spPr>
          <a:xfrm>
            <a:off x="182880" y="182880"/>
            <a:ext cx="914400" cy="594671"/>
          </a:xfrm>
          <a:prstGeom prst="rect">
            <a:avLst/>
          </a:prstGeom>
        </p:spPr>
      </p:pic>
      <p:sp>
        <p:nvSpPr>
          <p:cNvPr id="6" name="TextBox 5"/>
          <p:cNvSpPr txBox="1"/>
          <p:nvPr/>
        </p:nvSpPr>
        <p:spPr>
          <a:xfrm>
            <a:off x="6766560" y="6400800"/>
            <a:ext cx="2286000" cy="365760"/>
          </a:xfrm>
          <a:prstGeom prst="rect">
            <a:avLst/>
          </a:prstGeom>
          <a:noFill/>
        </p:spPr>
        <p:txBody>
          <a:bodyPr wrap="none">
            <a:spAutoFit/>
          </a:bodyPr>
          <a:lstStyle/>
          <a:p>
            <a:pPr algn="r"/>
            <a:r>
              <a:rPr sz="1000">
                <a:solidFill>
                  <a:srgbClr val="969696"/>
                </a:solidFill>
                <a:hlinkClick r:id="rId5"/>
              </a:rPr>
              <a:t>BY Aman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Attributes</a:t>
            </a:r>
          </a:p>
        </p:txBody>
      </p:sp>
      <p:sp>
        <p:nvSpPr>
          <p:cNvPr id="3" name="Content Placeholder 2"/>
          <p:cNvSpPr>
            <a:spLocks noGrp="1"/>
          </p:cNvSpPr>
          <p:nvPr>
            <p:ph idx="1"/>
          </p:nvPr>
        </p:nvSpPr>
        <p:spPr>
          <a:xfrm>
            <a:off x="457200" y="0"/>
            <a:ext cx="3918857" cy="0"/>
          </a:xfrm>
        </p:spPr>
        <p:txBody>
          <a:bodyPr wrap="square"/>
          <a:lstStyle/>
          <a:p>
            <a:pPr>
              <a:defRPr sz="2400"/>
            </a:pPr>
            <a:r>
              <a:t>Project ID: Globally unique</a:t>
            </a:r>
          </a:p>
          <a:p>
            <a:pPr>
              <a:defRPr sz="2400"/>
            </a:pPr>
            <a:r>
              <a:t>Project Name: Mutable</a:t>
            </a:r>
          </a:p>
          <a:p>
            <a:pPr>
              <a:defRPr sz="2400"/>
            </a:pPr>
            <a:r>
              <a:t>Project Number: Immutable</a:t>
            </a:r>
          </a:p>
        </p:txBody>
      </p:sp>
      <p:pic>
        <p:nvPicPr>
          <p:cNvPr id="4" name="Picture 3" descr="cropped_page_7.jpg"/>
          <p:cNvPicPr>
            <a:picLocks noChangeAspect="1"/>
          </p:cNvPicPr>
          <p:nvPr/>
        </p:nvPicPr>
        <p:blipFill>
          <a:blip r:embed="rId2"/>
          <a:stretch>
            <a:fillRect/>
          </a:stretch>
        </p:blipFill>
        <p:spPr>
          <a:xfrm>
            <a:off x="4558937" y="2627440"/>
            <a:ext cx="3918857" cy="2334638"/>
          </a:xfrm>
          <a:prstGeom prst="rect">
            <a:avLst/>
          </a:prstGeom>
        </p:spPr>
      </p:pic>
      <p:pic>
        <p:nvPicPr>
          <p:cNvPr id="5" name="Picture 4" descr="Screenshot 2025-08-27 at 11.03.03 AM (2).png"/>
          <p:cNvPicPr>
            <a:picLocks noChangeAspect="1"/>
          </p:cNvPicPr>
          <p:nvPr/>
        </p:nvPicPr>
        <p:blipFill>
          <a:blip r:embed="rId4"/>
          <a:stretch>
            <a:fillRect/>
          </a:stretch>
        </p:blipFill>
        <p:spPr>
          <a:xfrm>
            <a:off x="182880" y="182880"/>
            <a:ext cx="914400" cy="594671"/>
          </a:xfrm>
          <a:prstGeom prst="rect">
            <a:avLst/>
          </a:prstGeom>
        </p:spPr>
      </p:pic>
      <p:sp>
        <p:nvSpPr>
          <p:cNvPr id="6" name="TextBox 5"/>
          <p:cNvSpPr txBox="1"/>
          <p:nvPr/>
        </p:nvSpPr>
        <p:spPr>
          <a:xfrm>
            <a:off x="6766560" y="6400800"/>
            <a:ext cx="2286000" cy="365760"/>
          </a:xfrm>
          <a:prstGeom prst="rect">
            <a:avLst/>
          </a:prstGeom>
          <a:noFill/>
        </p:spPr>
        <p:txBody>
          <a:bodyPr wrap="none">
            <a:spAutoFit/>
          </a:bodyPr>
          <a:lstStyle/>
          <a:p>
            <a:pPr algn="r"/>
            <a:r>
              <a:rPr sz="1000">
                <a:solidFill>
                  <a:srgbClr val="969696"/>
                </a:solidFill>
                <a:hlinkClick r:id="rId5"/>
              </a:rPr>
              <a:t>BY Aman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Resource Manager</a:t>
            </a:r>
          </a:p>
        </p:txBody>
      </p:sp>
      <p:sp>
        <p:nvSpPr>
          <p:cNvPr id="3" name="Content Placeholder 2"/>
          <p:cNvSpPr>
            <a:spLocks noGrp="1"/>
          </p:cNvSpPr>
          <p:nvPr>
            <p:ph idx="1"/>
          </p:nvPr>
        </p:nvSpPr>
        <p:spPr>
          <a:xfrm>
            <a:off x="457200" y="0"/>
            <a:ext cx="3918857" cy="0"/>
          </a:xfrm>
        </p:spPr>
        <p:txBody>
          <a:bodyPr wrap="square"/>
          <a:lstStyle/>
          <a:p>
            <a:pPr>
              <a:defRPr sz="2400"/>
            </a:pPr>
            <a:r>
              <a:t>Manages projects</a:t>
            </a:r>
          </a:p>
          <a:p>
            <a:pPr>
              <a:defRPr sz="2400"/>
            </a:pPr>
            <a:r>
              <a:t>Gather list of projects</a:t>
            </a:r>
          </a:p>
          <a:p>
            <a:pPr>
              <a:defRPr sz="2400"/>
            </a:pPr>
            <a:r>
              <a:t>Create, update, delete projects</a:t>
            </a:r>
          </a:p>
          <a:p>
            <a:pPr>
              <a:defRPr sz="2400"/>
            </a:pPr>
            <a:r>
              <a:t>Access via RPC/REST API</a:t>
            </a:r>
          </a:p>
        </p:txBody>
      </p:sp>
      <p:pic>
        <p:nvPicPr>
          <p:cNvPr id="4" name="Picture 3" descr="cropped_page_8.jpg"/>
          <p:cNvPicPr>
            <a:picLocks noChangeAspect="1"/>
          </p:cNvPicPr>
          <p:nvPr/>
        </p:nvPicPr>
        <p:blipFill>
          <a:blip r:embed="rId2"/>
          <a:stretch>
            <a:fillRect/>
          </a:stretch>
        </p:blipFill>
        <p:spPr>
          <a:xfrm>
            <a:off x="4558937" y="2627440"/>
            <a:ext cx="3918857" cy="2334638"/>
          </a:xfrm>
          <a:prstGeom prst="rect">
            <a:avLst/>
          </a:prstGeom>
        </p:spPr>
      </p:pic>
      <p:pic>
        <p:nvPicPr>
          <p:cNvPr id="5" name="Picture 4" descr="Screenshot 2025-08-27 at 11.03.03 AM (2).png"/>
          <p:cNvPicPr>
            <a:picLocks noChangeAspect="1"/>
          </p:cNvPicPr>
          <p:nvPr/>
        </p:nvPicPr>
        <p:blipFill>
          <a:blip r:embed="rId4"/>
          <a:stretch>
            <a:fillRect/>
          </a:stretch>
        </p:blipFill>
        <p:spPr>
          <a:xfrm>
            <a:off x="182880" y="182880"/>
            <a:ext cx="914400" cy="594671"/>
          </a:xfrm>
          <a:prstGeom prst="rect">
            <a:avLst/>
          </a:prstGeom>
        </p:spPr>
      </p:pic>
      <p:sp>
        <p:nvSpPr>
          <p:cNvPr id="6" name="TextBox 5"/>
          <p:cNvSpPr txBox="1"/>
          <p:nvPr/>
        </p:nvSpPr>
        <p:spPr>
          <a:xfrm>
            <a:off x="6766560" y="6400800"/>
            <a:ext cx="2286000" cy="365760"/>
          </a:xfrm>
          <a:prstGeom prst="rect">
            <a:avLst/>
          </a:prstGeom>
          <a:noFill/>
        </p:spPr>
        <p:txBody>
          <a:bodyPr wrap="none">
            <a:spAutoFit/>
          </a:bodyPr>
          <a:lstStyle/>
          <a:p>
            <a:pPr algn="r"/>
            <a:r>
              <a:rPr sz="1000">
                <a:solidFill>
                  <a:srgbClr val="969696"/>
                </a:solidFill>
                <a:hlinkClick r:id="rId5"/>
              </a:rPr>
              <a:t>BY Aman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