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tableStyles" Target="tableStyle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15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15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13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13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12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11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Could not generate speaker notes: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"gemini-1.5-flash"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  quota_value: 50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10</a:t>
            </a:r>
          </a:p>
          <a:p>
            <a:r>
              <a:t>}</a:t>
            </a:r>
          </a:p>
          <a:p>
            <a: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hyperlink" Target="https://www.example.com" TargetMode="External"/><Relationship Id="rId5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hyperlink" Target="https://snyk.io/blog/10-docker-image-security-best-practices/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example.com" TargetMode="External"/><Relationship Id="rId6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devopscube.com/reduce-docker-image-size/" TargetMode="External"/><Relationship Id="rId4" Type="http://schemas.openxmlformats.org/officeDocument/2006/relationships/hyperlink" Target="https://cloudnativenow.com/topics/cloudnativedevelopment/docker/smarter-containers-how-to-optimize-your-dockerfiles-for-speed-size-and-security/" TargetMode="External"/><Relationship Id="rId5" Type="http://schemas.openxmlformats.org/officeDocument/2006/relationships/hyperlink" Target="https://snyk.io/blog/10-docker-image-security-best-practices/" TargetMode="External"/><Relationship Id="rId6" Type="http://schemas.openxmlformats.org/officeDocument/2006/relationships/image" Target="../media/image8.png"/><Relationship Id="rId7" Type="http://schemas.openxmlformats.org/officeDocument/2006/relationships/hyperlink" Target="https://www.example.com" TargetMode="External"/><Relationship Id="rId8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hyperlink" Target="https://www.example.com" TargetMode="External"/><Relationship Id="rId5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hyperlink" Target="https://www.example.com" TargetMode="Externa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3" Type="http://schemas.openxmlformats.org/officeDocument/2006/relationships/image" Target="../media/image8.png"/><Relationship Id="rId4" Type="http://schemas.openxmlformats.org/officeDocument/2006/relationships/hyperlink" Target="https://www.example.com" TargetMode="Externa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hyperlink" Target="mailto:x@y.com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www.example.com" TargetMode="External"/><Relationship Id="rId6" Type="http://schemas.openxmlformats.org/officeDocument/2006/relationships/notesSlide" Target="../notesSlides/notesSlide7.xml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52313" y="1801635"/>
            <a:ext cx="11039550" cy="170373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7040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Building</a:t>
            </a: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Eﬀective</a:t>
            </a: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6050" spc="-28" b="1">
                <a:solidFill>
                  <a:srgbClr val="ffffff"/>
                </a:solidFill>
                <a:latin typeface="DejaVu Sans"/>
                <a:cs typeface="DejaVu Sans"/>
              </a:rPr>
              <a:t>Docker</a:t>
            </a:r>
          </a:p>
          <a:p>
            <a:pPr marL="3877716" marR="0">
              <a:lnSpc>
                <a:spcPts val="6075"/>
              </a:lnSpc>
              <a:spcBef>
                <a:spcPts val="0"/>
              </a:spcBef>
              <a:spcAft>
                <a:spcPts val="0"/>
              </a:spcAft>
            </a:pPr>
            <a:r>
              <a:rPr dirty="0" sz="6050" b="1">
                <a:solidFill>
                  <a:srgbClr val="ffffff"/>
                </a:solidFill>
                <a:latin typeface="DejaVu Sans"/>
                <a:cs typeface="DejaVu Sans"/>
              </a:rPr>
              <a:t>Images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7904" y="3644017"/>
            <a:ext cx="10148377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Practical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-18">
                <a:solidFill>
                  <a:srgbClr val="ffffff"/>
                </a:solidFill>
                <a:latin typeface="DejaVu Sans"/>
                <a:cs typeface="DejaVu Sans"/>
              </a:rPr>
              <a:t>Tips</a:t>
            </a:r>
            <a:r>
              <a:rPr dirty="0" sz="3000" spc="3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-46">
                <a:solidFill>
                  <a:srgbClr val="ffffff"/>
                </a:solidFill>
                <a:latin typeface="DejaVu Sans"/>
                <a:cs typeface="DejaVu Sans"/>
              </a:rPr>
              <a:t>Fast,</a:t>
            </a:r>
            <a:r>
              <a:rPr dirty="0" sz="3000" spc="6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2">
                <a:solidFill>
                  <a:srgbClr val="ffffff"/>
                </a:solidFill>
                <a:latin typeface="DejaVu Sans"/>
                <a:cs typeface="DejaVu Sans"/>
              </a:rPr>
              <a:t>Small,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>
                <a:solidFill>
                  <a:srgbClr val="ffffff"/>
                </a:solidFill>
                <a:latin typeface="DejaVu Sans"/>
                <a:cs typeface="DejaVu Sans"/>
              </a:rPr>
              <a:t>Secure</a:t>
            </a:r>
            <a:r>
              <a:rPr dirty="0" sz="3000" spc="2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2">
                <a:solidFill>
                  <a:srgbClr val="ffffff"/>
                </a:solidFill>
                <a:latin typeface="DejaVu Sans"/>
                <a:cs typeface="DejaVu Sans"/>
              </a:rPr>
              <a:t>Containers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31903" y="4598870"/>
            <a:ext cx="1880449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75">
                <a:solidFill>
                  <a:srgbClr val="ffffff"/>
                </a:solidFill>
                <a:latin typeface="DejaVu Sans"/>
                <a:cs typeface="DejaVu Sans"/>
              </a:rPr>
              <a:t>Your</a:t>
            </a:r>
            <a:r>
              <a:rPr dirty="0" sz="2500" spc="8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2500" spc="14">
                <a:solidFill>
                  <a:srgbClr val="ffffff"/>
                </a:solidFill>
                <a:latin typeface="DejaVu Sans"/>
                <a:cs typeface="DejaVu Sans"/>
              </a:rPr>
              <a:t>Name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57428" y="6653447"/>
            <a:ext cx="520166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Programming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code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abstract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technology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background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of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software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4"/>
              </a:rPr>
              <a:t>Processed by PPT Studio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0678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09489" y="334315"/>
            <a:ext cx="8125214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27" b="1">
                <a:solidFill>
                  <a:srgbClr val="ffffff"/>
                </a:solidFill>
                <a:latin typeface="DejaVu Sans"/>
                <a:cs typeface="DejaVu Sans"/>
              </a:rPr>
              <a:t>Foundational</a:t>
            </a:r>
            <a:r>
              <a:rPr dirty="0" sz="4050" spc="14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Optimizations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427045"/>
            <a:ext cx="3970301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2" b="1">
                <a:solidFill>
                  <a:srgbClr val="60a5fa"/>
                </a:solidFill>
                <a:latin typeface="DejaVu Sans"/>
                <a:cs typeface="DejaVu Sans"/>
              </a:rPr>
              <a:t>Minimal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60a5fa"/>
                </a:solidFill>
                <a:latin typeface="DejaVu Sans"/>
                <a:cs typeface="DejaVu Sans"/>
              </a:rPr>
              <a:t>Base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60a5fa"/>
                </a:solidFill>
                <a:latin typeface="DejaVu Sans"/>
                <a:cs typeface="DejaVu Sans"/>
              </a:rPr>
              <a:t>Images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31681" y="1427045"/>
            <a:ext cx="3469626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Multi-Stage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022788"/>
            <a:ext cx="4919411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Start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d1d5db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most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lightweight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base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variants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available,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such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`alpine`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`debian-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slim`.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522689" y="2022788"/>
            <a:ext cx="4805814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Separate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environment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d1d5db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ﬁnal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runtime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environment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single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Dockerﬁle.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755754" y="2677036"/>
            <a:ext cx="488298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Builder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Stage: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Use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full-featured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with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all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tools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70049" y="2934211"/>
            <a:ext cx="490409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Reduced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Attack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Surface: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d1d5db"/>
                </a:solidFill>
                <a:latin typeface="DejaVu Sans"/>
                <a:cs typeface="DejaVu Sans"/>
              </a:rPr>
              <a:t>Less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d1d5db"/>
                </a:solidFill>
                <a:latin typeface="DejaVu Sans"/>
                <a:cs typeface="DejaVu Sans"/>
              </a:rPr>
              <a:t>software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means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fewer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22689" y="2965763"/>
            <a:ext cx="407941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needed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compile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build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application.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36984" y="3222938"/>
            <a:ext cx="479062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vulnerabilities.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Bloated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increase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risk.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55754" y="3362836"/>
            <a:ext cx="4853700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Runtime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Stage:</a:t>
            </a:r>
            <a:r>
              <a:rPr dirty="0" sz="1350" spc="-4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Copy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only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compiled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artifacts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into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0049" y="3620011"/>
            <a:ext cx="475286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Smaller</a:t>
            </a:r>
            <a:r>
              <a:rPr dirty="0" sz="1350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 spc="-10" b="1">
                <a:solidFill>
                  <a:srgbClr val="d1d5db"/>
                </a:solidFill>
                <a:latin typeface="DejaVu Sans"/>
                <a:cs typeface="DejaVu Sans"/>
              </a:rPr>
              <a:t>Footprint:</a:t>
            </a:r>
            <a:r>
              <a:rPr dirty="0" sz="1350" spc="-36" b="1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Drastically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decreases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size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522689" y="3642038"/>
            <a:ext cx="442053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clean,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minimal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base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ﬁnal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product.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36984" y="3899213"/>
            <a:ext cx="467378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faster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pulls,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reduced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storage,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better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caching.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976" y="4366693"/>
            <a:ext cx="1251519" cy="59295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Lightweight</a:t>
            </a:r>
          </a:p>
          <a:p>
            <a:pPr marL="0" marR="0">
              <a:lnSpc>
                <a:spcPts val="1368"/>
              </a:lnSpc>
              <a:spcBef>
                <a:spcPts val="1631"/>
              </a:spcBef>
              <a:spcAft>
                <a:spcPts val="0"/>
              </a:spcAft>
            </a:pPr>
            <a:r>
              <a:rPr dirty="0" sz="1200" spc="-28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11870" y="4366693"/>
            <a:ext cx="2171814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Attack</a:t>
            </a:r>
            <a:r>
              <a:rPr dirty="0" sz="12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Surface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650681" y="4366693"/>
            <a:ext cx="1400370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 b="1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200" spc="-11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239868" y="4366693"/>
            <a:ext cx="1437233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Cleaner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Output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50681" y="4747693"/>
            <a:ext cx="178841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Optimized</a:t>
            </a:r>
            <a:r>
              <a:rPr dirty="0" sz="1200" spc="-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ffffff"/>
                </a:solidFill>
                <a:latin typeface="DejaVu Sans"/>
                <a:cs typeface="DejaVu Sans"/>
              </a:rPr>
              <a:t>Artifacts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889622" y="5697929"/>
            <a:ext cx="456511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37" b="1">
                <a:solidFill>
                  <a:srgbClr val="60a5fa"/>
                </a:solidFill>
                <a:latin typeface="DejaVu Sans"/>
                <a:cs typeface="DejaVu Sans"/>
              </a:rPr>
              <a:t>Tangible</a:t>
            </a:r>
            <a:r>
              <a:rPr dirty="0" sz="1700" spc="17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Beneﬁts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60a5fa"/>
                </a:solidFill>
                <a:latin typeface="DejaVu Sans"/>
                <a:cs typeface="DejaVu Sans"/>
              </a:rPr>
              <a:t>Security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Posture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4572148" y="6366188"/>
            <a:ext cx="706698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Dramatically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improve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both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performance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security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through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foundational</a:t>
            </a:r>
          </a:p>
          <a:p>
            <a:pPr marL="3040855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d1d5db"/>
                </a:solidFill>
                <a:latin typeface="DejaVu Sans"/>
                <a:cs typeface="DejaVu Sans"/>
              </a:rPr>
              <a:t>practices.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764261" y="7387342"/>
            <a:ext cx="1071639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60a5fa"/>
                </a:solidFill>
                <a:latin typeface="DejaVu Sans"/>
                <a:cs typeface="DejaVu Sans"/>
              </a:rPr>
              <a:t>44%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9406680" y="7387342"/>
            <a:ext cx="100863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5" b="1">
                <a:solidFill>
                  <a:srgbClr val="facc15"/>
                </a:solidFill>
                <a:latin typeface="DejaVu Sans"/>
                <a:cs typeface="DejaVu Sans"/>
              </a:rPr>
              <a:t>30+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586584" y="7852843"/>
            <a:ext cx="342685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scans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9ca3af"/>
                </a:solidFill>
                <a:latin typeface="DejaVu Sans"/>
                <a:cs typeface="DejaVu Sans"/>
              </a:rPr>
              <a:t>reveal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known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vulnerabilities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8268592" y="7852843"/>
            <a:ext cx="3284567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vulnerabilities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9ca3af"/>
                </a:solidFill>
                <a:latin typeface="DejaVu Sans"/>
                <a:cs typeface="DejaVu Sans"/>
              </a:rPr>
              <a:t>are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found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in</a:t>
            </a:r>
            <a:r>
              <a:rPr dirty="0" sz="1200" spc="-17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9ca3af"/>
                </a:solidFill>
                <a:latin typeface="DejaVu Sans"/>
                <a:cs typeface="DejaVu Sans"/>
              </a:rPr>
              <a:t>many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popular,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902844" y="8062393"/>
            <a:ext cx="279439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due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non-optimized</a:t>
            </a:r>
            <a:r>
              <a:rPr dirty="0" sz="1200" spc="-11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base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images.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8767315" y="8062393"/>
            <a:ext cx="228731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>
                <a:solidFill>
                  <a:srgbClr val="9ca3af"/>
                </a:solidFill>
                <a:latin typeface="DejaVu Sans"/>
                <a:cs typeface="DejaVu Sans"/>
              </a:rPr>
              <a:t>unoptimized</a:t>
            </a:r>
            <a:r>
              <a:rPr dirty="0" sz="1200" spc="-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2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9ca3af"/>
                </a:solidFill>
                <a:latin typeface="DejaVu Sans"/>
                <a:cs typeface="DejaVu Sans"/>
              </a:rPr>
              <a:t>images.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897539" y="8815622"/>
            <a:ext cx="327630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Snyk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Security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Practices</a:t>
            </a:r>
          </a:p>
        </p:txBody>
      </p:sp>
      <p:pic>
        <p:nvPicPr>
          <p:cNvPr id="30" name="Picture 29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5"/>
              </a:rPr>
              <a:t>Processed by PPT Studio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2798933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71910" y="322124"/>
            <a:ext cx="9400374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25" b="1">
                <a:solidFill>
                  <a:srgbClr val="22d3ee"/>
                </a:solidFill>
                <a:latin typeface="DejaVu Sans"/>
                <a:cs typeface="DejaVu Sans"/>
              </a:rPr>
              <a:t>Dockerﬁle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22d3ee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34" b="1">
                <a:solidFill>
                  <a:srgbClr val="22d3ee"/>
                </a:solidFill>
                <a:latin typeface="DejaVu Sans"/>
                <a:cs typeface="DejaVu Sans"/>
              </a:rPr>
              <a:t>Layer</a:t>
            </a:r>
            <a:r>
              <a:rPr dirty="0" sz="4050" spc="18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4050" spc="-14" b="1">
                <a:solidFill>
                  <a:srgbClr val="22d3ee"/>
                </a:solidFill>
                <a:latin typeface="DejaVu Sans"/>
                <a:cs typeface="DejaVu Sans"/>
              </a:rPr>
              <a:t>Management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9326" y="1493228"/>
            <a:ext cx="1994629" cy="102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Exclude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Unnecessary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Files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74604" y="1493228"/>
            <a:ext cx="2555036" cy="6790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Streamline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Build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Instructions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069882" y="1493228"/>
            <a:ext cx="1691717" cy="10219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Ensure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Consistent</a:t>
            </a:r>
          </a:p>
          <a:p>
            <a:pPr marL="0" marR="0">
              <a:lnSpc>
                <a:spcPts val="2346"/>
              </a:lnSpc>
              <a:spcBef>
                <a:spcPts val="353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532262" y="2315397"/>
            <a:ext cx="3016808" cy="1255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Each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instruction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Dockerﬁle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creates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new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8">
                <a:solidFill>
                  <a:srgbClr val="ffffff"/>
                </a:solidFill>
                <a:latin typeface="DejaVu Sans"/>
                <a:cs typeface="DejaVu Sans"/>
              </a:rPr>
              <a:t>layer.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Combining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commands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reduces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layers,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optimizing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cache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5">
                <a:solidFill>
                  <a:srgbClr val="ffffff"/>
                </a:solidFill>
                <a:latin typeface="DejaVu Sans"/>
                <a:cs typeface="DejaVu Sans"/>
              </a:rPr>
              <a:t>eﬃciency.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648772"/>
            <a:ext cx="3273551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 spc="33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.dockerignore</a:t>
            </a:r>
            <a:r>
              <a:rPr dirty="0" sz="1200" spc="461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prevents</a:t>
            </a:r>
          </a:p>
          <a:p>
            <a:pPr marL="0" marR="0">
              <a:lnSpc>
                <a:spcPts val="1564"/>
              </a:lnSpc>
              <a:spcBef>
                <a:spcPts val="424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speciﬁed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2">
                <a:solidFill>
                  <a:srgbClr val="ffffff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sent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ffffff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daemon,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improving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security.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427540" y="2648772"/>
            <a:ext cx="3180867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Always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specify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exact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versions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packages,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libraries,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base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ensure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deterministic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reliable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846141" y="3715572"/>
            <a:ext cx="143639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Method: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Chain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624785" y="3711569"/>
            <a:ext cx="1595453" cy="497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RUN</a:t>
            </a:r>
            <a:r>
              <a:rPr dirty="0" sz="12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instruction</a:t>
            </a:r>
            <a:r>
              <a:rPr dirty="0" sz="1350" spc="-94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&amp;&amp;</a:t>
            </a:r>
          </a:p>
          <a:p>
            <a:pPr marL="311348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using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50862" y="3801297"/>
            <a:ext cx="2886916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0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350" spc="-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ffffff"/>
                </a:solidFill>
                <a:latin typeface="DejaVu Sans"/>
                <a:cs typeface="DejaVu Sans"/>
              </a:rPr>
              <a:t>Reduces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"build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Builds: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context"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quicker</a:t>
            </a:r>
          </a:p>
          <a:p>
            <a:pPr marL="660052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daemon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transfers.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741419" y="3801297"/>
            <a:ext cx="2679298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Reproducibility: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Guarantees</a:t>
            </a:r>
          </a:p>
          <a:p>
            <a:pPr marL="153188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are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642073" y="3972747"/>
            <a:ext cx="759892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related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642073" y="4229922"/>
            <a:ext cx="109326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commands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273307" y="4315647"/>
            <a:ext cx="103117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consistent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642073" y="4487097"/>
            <a:ext cx="65771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into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single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0273307" y="4572822"/>
            <a:ext cx="952669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across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all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950862" y="4654544"/>
            <a:ext cx="3380808" cy="49796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Ensures</a:t>
            </a:r>
            <a:r>
              <a:rPr dirty="0" sz="1350" spc="1057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.git</a:t>
            </a:r>
            <a:r>
              <a:rPr dirty="0" sz="12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or</a:t>
            </a:r>
            <a:r>
              <a:rPr dirty="0" sz="1350" spc="-92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node_module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Images: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irrelevant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273307" y="4829997"/>
            <a:ext cx="1332130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environments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time.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846141" y="5087172"/>
            <a:ext cx="2911897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350" spc="-23">
                <a:solidFill>
                  <a:srgbClr val="ffffff"/>
                </a:solidFill>
                <a:latin typeface="DejaVu Sans"/>
                <a:cs typeface="DejaVu Sans"/>
              </a:rPr>
              <a:t>Fewer</a:t>
            </a:r>
            <a:r>
              <a:rPr dirty="0" sz="1350" spc="18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layers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generally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714648" y="5172897"/>
            <a:ext cx="847695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like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846141" y="5344347"/>
            <a:ext cx="61720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Size: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675560" y="5344347"/>
            <a:ext cx="2108592" cy="4844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result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ﬁnal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footprint.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0113019" y="5430072"/>
            <a:ext cx="1779103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Stability: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Prevents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950862" y="5515797"/>
            <a:ext cx="2089586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Prevents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Security:</a:t>
            </a:r>
            <a:r>
              <a:rPr dirty="0" sz="1350" spc="8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accidental</a:t>
            </a:r>
          </a:p>
          <a:p>
            <a:pPr marL="934789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exposure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of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309044" y="5511794"/>
            <a:ext cx="607599" cy="2407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ffffff"/>
                </a:solidFill>
                <a:latin typeface="Liberation Mono"/>
                <a:cs typeface="Liberation Mono"/>
              </a:rPr>
              <a:t>.env</a:t>
            </a:r>
            <a:r>
              <a:rPr dirty="0" sz="1200" spc="36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0990956" y="5677722"/>
            <a:ext cx="116227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unexpected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846141" y="5934897"/>
            <a:ext cx="2715980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Improved</a:t>
            </a:r>
            <a:r>
              <a:rPr dirty="0" sz="1350" spc="-14">
                <a:solidFill>
                  <a:srgbClr val="ffffff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eﬃcient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layer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Caching:</a:t>
            </a:r>
            <a:r>
              <a:rPr dirty="0" sz="1350" spc="16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caching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leads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913507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rebuilds.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990956" y="5934897"/>
            <a:ext cx="957333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breakage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2">
                <a:solidFill>
                  <a:srgbClr val="ffffff"/>
                </a:solidFill>
                <a:latin typeface="DejaVu Sans"/>
                <a:cs typeface="DejaVu Sans"/>
              </a:rPr>
              <a:t>from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85652" y="6277797"/>
            <a:ext cx="1313555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sensitive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ﬁles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8">
                <a:solidFill>
                  <a:srgbClr val="ffffff"/>
                </a:solidFill>
                <a:latin typeface="DejaVu Sans"/>
                <a:cs typeface="DejaVu Sans"/>
              </a:rPr>
              <a:t>like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990956" y="6449247"/>
            <a:ext cx="1203698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upstream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dependency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updates.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8741419" y="7306496"/>
            <a:ext cx="2847828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350" spc="232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Simpliﬁes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tracking</a:t>
            </a:r>
          </a:p>
          <a:p>
            <a:pPr marL="885676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vulnerabilities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tied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Auditing: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speciﬁc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versions.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8741419" y="7563671"/>
            <a:ext cx="301251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743545" y="7927130"/>
            <a:ext cx="1902372" cy="5300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Context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  <a:p>
            <a:pPr marL="0" marR="0">
              <a:lnSpc>
                <a:spcPts val="1173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Speed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4638823" y="7927130"/>
            <a:ext cx="1595266" cy="86339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Layer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Consolidation</a:t>
            </a:r>
          </a:p>
          <a:p>
            <a:pPr marL="0" marR="0">
              <a:lnSpc>
                <a:spcPts val="1173"/>
              </a:lnSpc>
              <a:spcBef>
                <a:spcPts val="1526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Optimized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Caching</a:t>
            </a:r>
          </a:p>
          <a:p>
            <a:pPr marL="0" marR="0">
              <a:lnSpc>
                <a:spcPts val="1173"/>
              </a:lnSpc>
              <a:spcBef>
                <a:spcPts val="1401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Footprint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8534101" y="8270030"/>
            <a:ext cx="12509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Reproducibility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9931002" y="8270030"/>
            <a:ext cx="117260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Build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Stability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743545" y="8603405"/>
            <a:ext cx="1776874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Enhancement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8534101" y="8603405"/>
            <a:ext cx="163419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Traceability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636984" y="9703779"/>
            <a:ext cx="483352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Driving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Eﬃciency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and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Reliability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636984" y="10183046"/>
            <a:ext cx="800746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Implementing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these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Dockerﬁle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best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practices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crucial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developing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robust,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maintainable,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secure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containerized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applications.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They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collectively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contribute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to: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950862" y="10821221"/>
            <a:ext cx="6789018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spc="-20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350" spc="14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Iteration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Cycles:</a:t>
            </a:r>
            <a:r>
              <a:rPr dirty="0" sz="1350" spc="-11">
                <a:solidFill>
                  <a:srgbClr val="ffffff"/>
                </a:solidFill>
                <a:latin typeface="DejaVu Sans"/>
                <a:cs typeface="DejaVu Sans"/>
              </a:rPr>
              <a:t>Quicker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mean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rapid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testing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deployment.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950862" y="11116496"/>
            <a:ext cx="2080166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Optimized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Resource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Usage: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3485703" y="11116496"/>
            <a:ext cx="4879442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Smaller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reduce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storage,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bandwidth,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launch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times.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950862" y="11668946"/>
            <a:ext cx="194291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ffffff"/>
                </a:solidFill>
                <a:latin typeface="DejaVu Sans"/>
                <a:cs typeface="DejaVu Sans"/>
              </a:rPr>
              <a:t>Posture: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3319015" y="11668946"/>
            <a:ext cx="5166087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Minimizing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components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versions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reduces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ffffff"/>
                </a:solidFill>
                <a:latin typeface="DejaVu Sans"/>
                <a:cs typeface="DejaVu Sans"/>
              </a:rPr>
              <a:t>vulnerability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spc="-10">
                <a:solidFill>
                  <a:srgbClr val="ffffff"/>
                </a:solidFill>
                <a:latin typeface="DejaVu Sans"/>
                <a:cs typeface="DejaVu Sans"/>
              </a:rPr>
              <a:t>exposure.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9065269" y="12546755"/>
            <a:ext cx="3108575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DevOpsCube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CloudNativeNow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Snyk</a:t>
            </a:r>
          </a:p>
        </p:txBody>
      </p:sp>
      <p:pic>
        <p:nvPicPr>
          <p:cNvPr id="49" name="Picture 48" descr="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7"/>
              </a:rPr>
              <a:t>Processed by PPT Studio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5885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53940" y="333807"/>
            <a:ext cx="6436573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Ensuring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Clean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466812"/>
            <a:ext cx="3667588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Eliminate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Build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Artifacts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8967" y="1466812"/>
            <a:ext cx="277213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Minimalist</a:t>
            </a:r>
            <a:r>
              <a:rPr dirty="0" sz="20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2000" spc="-30" b="1">
                <a:solidFill>
                  <a:srgbClr val="38bdf8"/>
                </a:solidFill>
                <a:latin typeface="DejaVu Sans"/>
                <a:cs typeface="DejaVu Sans"/>
              </a:rPr>
              <a:t>Toolset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1984180"/>
            <a:ext cx="5221382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During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process,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accumulate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temporary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package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caches.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If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not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removed,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bloat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sizes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create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exposures.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9976" y="1984180"/>
            <a:ext cx="5183746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Every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non-essential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tool,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library,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package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included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contributes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size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critically,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expands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potential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attack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surface.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36984" y="2879530"/>
            <a:ext cx="5185902" cy="998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Solution:</a:t>
            </a:r>
            <a:r>
              <a:rPr dirty="0" sz="1350" spc="-4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Integrate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cleanup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commands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same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`RUN`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instruction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that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performs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installations.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ensures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intermediate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ﬁles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created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deleted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same</a:t>
            </a:r>
          </a:p>
          <a:p>
            <a:pPr marL="0" marR="0">
              <a:lnSpc>
                <a:spcPts val="1564"/>
              </a:lnSpc>
              <a:spcBef>
                <a:spcPts val="385"/>
              </a:spcBef>
              <a:spcAft>
                <a:spcPts val="0"/>
              </a:spcAft>
            </a:pPr>
            <a:r>
              <a:rPr dirty="0" sz="1350" spc="-28">
                <a:solidFill>
                  <a:srgbClr val="cbd5e1"/>
                </a:solidFill>
                <a:latin typeface="DejaVu Sans"/>
                <a:cs typeface="DejaVu Sans"/>
              </a:rPr>
              <a:t>layer.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79976" y="2879530"/>
            <a:ext cx="1055346" cy="2367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Strategy: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565254" y="3136705"/>
            <a:ext cx="5108181" cy="7416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Leverage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Multi-Stage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Builds</a:t>
            </a:r>
            <a:r>
              <a:rPr dirty="0" sz="1350" spc="-43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discard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development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dependencies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(compilers,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SDKs,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debuggers)</a:t>
            </a:r>
          </a:p>
          <a:p>
            <a:pPr marL="0" marR="0">
              <a:lnSpc>
                <a:spcPts val="1564"/>
              </a:lnSpc>
              <a:spcBef>
                <a:spcPts val="335"/>
              </a:spcBef>
              <a:spcAft>
                <a:spcPts val="0"/>
              </a:spcAft>
            </a:pPr>
            <a:r>
              <a:rPr dirty="0" sz="1350" spc="-12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ﬁnal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image.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565254" y="3946330"/>
            <a:ext cx="4884890" cy="75114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37232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Strict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Dependency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cbd5e1"/>
                </a:solidFill>
                <a:latin typeface="DejaVu Sans"/>
                <a:cs typeface="DejaVu Sans"/>
              </a:rPr>
              <a:t>Review</a:t>
            </a:r>
            <a:r>
              <a:rPr dirty="0" sz="1350" spc="-44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ensure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only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production-critical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components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8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  <a:r>
              <a:rPr dirty="0" sz="1350" spc="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included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ﬁnal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runtime.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976" y="4151878"/>
            <a:ext cx="1496137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ade80"/>
                </a:solidFill>
                <a:latin typeface="Liberation Mono"/>
                <a:cs typeface="Liberation Mono"/>
              </a:rPr>
              <a:t>#</a:t>
            </a:r>
            <a:r>
              <a:rPr dirty="0" sz="1200" spc="-30">
                <a:solidFill>
                  <a:srgbClr val="4ade80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4ade80"/>
                </a:solidFill>
                <a:latin typeface="Liberation Mono"/>
                <a:cs typeface="Liberation Mono"/>
              </a:rPr>
              <a:t>Debian/Ubuntu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64976" y="4370953"/>
            <a:ext cx="4900155" cy="416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RUN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apt-get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update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&amp;&amp;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apt-get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install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-y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--no-</a:t>
            </a:r>
          </a:p>
          <a:p>
            <a:pPr marL="0" marR="0">
              <a:lnSpc>
                <a:spcPts val="133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install-recommends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...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&amp;&amp;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rm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-rf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/var/lib/apt/lists/*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4976" y="4875778"/>
            <a:ext cx="869081" cy="2072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>
                <a:solidFill>
                  <a:srgbClr val="4ade80"/>
                </a:solidFill>
                <a:latin typeface="Liberation Mono"/>
                <a:cs typeface="Liberation Mono"/>
              </a:rPr>
              <a:t>#</a:t>
            </a:r>
            <a:r>
              <a:rPr dirty="0" sz="1200" spc="-30">
                <a:solidFill>
                  <a:srgbClr val="4ade80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4ade80"/>
                </a:solidFill>
                <a:latin typeface="Liberation Mono"/>
                <a:cs typeface="Liberation Mono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79976" y="4841680"/>
            <a:ext cx="5216549" cy="49396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proactive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approach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limits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1">
                <a:solidFill>
                  <a:srgbClr val="cbd5e1"/>
                </a:solidFill>
                <a:latin typeface="DejaVu Sans"/>
                <a:cs typeface="DejaVu Sans"/>
              </a:rPr>
              <a:t>exposure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both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known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undiscovered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ﬂaws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superﬂuous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software.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976" y="5094853"/>
            <a:ext cx="4900155" cy="4168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32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RUN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pip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install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--no-cache-dir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-r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requirements.txt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&amp;&amp;</a:t>
            </a:r>
          </a:p>
          <a:p>
            <a:pPr marL="0" marR="0">
              <a:lnSpc>
                <a:spcPts val="1332"/>
              </a:lnSpc>
              <a:spcBef>
                <a:spcPts val="367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rm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-rf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Liberation Mono"/>
                <a:cs typeface="Liberation Mono"/>
              </a:rPr>
              <a:t>/tmp/*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64976" y="5843315"/>
            <a:ext cx="122241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Size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Reduction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176313" y="5843315"/>
            <a:ext cx="128147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Layer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Eﬃciency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646735" y="5843315"/>
            <a:ext cx="138534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Hygiene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607967" y="5843315"/>
            <a:ext cx="188387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Attack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Surface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8680697" y="5843315"/>
            <a:ext cx="98861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Lean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Image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858225" y="5843315"/>
            <a:ext cx="1531763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Performance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Boost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715791" y="6764222"/>
            <a:ext cx="4912833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38bdf8"/>
                </a:solidFill>
                <a:latin typeface="DejaVu Sans"/>
                <a:cs typeface="DejaVu Sans"/>
              </a:rPr>
              <a:t>The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38bdf8"/>
                </a:solidFill>
                <a:latin typeface="DejaVu Sans"/>
                <a:cs typeface="DejaVu Sans"/>
              </a:rPr>
              <a:t>Cumulative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38bdf8"/>
                </a:solidFill>
                <a:latin typeface="DejaVu Sans"/>
                <a:cs typeface="DejaVu Sans"/>
              </a:rPr>
              <a:t>Impact: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38bdf8"/>
                </a:solidFill>
                <a:latin typeface="DejaVu Sans"/>
                <a:cs typeface="DejaVu Sans"/>
              </a:rPr>
              <a:t>Size</a:t>
            </a:r>
            <a:r>
              <a:rPr dirty="0" sz="1700" spc="-10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38bdf8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38bdf8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38bdf8"/>
                </a:solidFill>
                <a:latin typeface="DejaVu Sans"/>
                <a:cs typeface="DejaVu Sans"/>
              </a:rPr>
              <a:t>Security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551556" y="7366560"/>
            <a:ext cx="5559345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practices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cultivate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lean,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secure,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eﬃcient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environment.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Managing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artifacts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curating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toolset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achieves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signiﬁcant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operational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eﬃciencies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fortiﬁes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posture.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362223" y="8261910"/>
            <a:ext cx="4278422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0" b="1">
                <a:solidFill>
                  <a:srgbClr val="cbd5e1"/>
                </a:solidFill>
                <a:latin typeface="DejaVu Sans"/>
                <a:cs typeface="DejaVu Sans"/>
              </a:rPr>
              <a:t>Fewer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cbd5e1"/>
                </a:solidFill>
                <a:latin typeface="DejaVu Sans"/>
                <a:cs typeface="DejaVu Sans"/>
              </a:rPr>
              <a:t>components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 b="1">
                <a:solidFill>
                  <a:srgbClr val="cbd5e1"/>
                </a:solidFill>
                <a:latin typeface="DejaVu Sans"/>
                <a:cs typeface="DejaVu Sans"/>
              </a:rPr>
              <a:t>mean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cbd5e1"/>
                </a:solidFill>
                <a:latin typeface="DejaVu Sans"/>
                <a:cs typeface="DejaVu Sans"/>
              </a:rPr>
              <a:t>fewer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cbd5e1"/>
                </a:solidFill>
                <a:latin typeface="DejaVu Sans"/>
                <a:cs typeface="DejaVu Sans"/>
              </a:rPr>
              <a:t>vulnerabilities</a:t>
            </a:r>
            <a:r>
              <a:rPr dirty="0" sz="1200" spc="-1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 b="1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4" b="1">
                <a:solidFill>
                  <a:srgbClr val="cbd5e1"/>
                </a:solidFill>
                <a:latin typeface="DejaVu Sans"/>
                <a:cs typeface="DejaVu Sans"/>
              </a:rPr>
              <a:t>exploit,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cbd5e1"/>
                </a:solidFill>
                <a:latin typeface="DejaVu Sans"/>
                <a:cs typeface="DejaVu Sans"/>
              </a:rPr>
              <a:t>enhancing</a:t>
            </a:r>
            <a:r>
              <a:rPr dirty="0" sz="1200" spc="-1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cbd5e1"/>
                </a:solidFill>
                <a:latin typeface="DejaVu Sans"/>
                <a:cs typeface="DejaVu Sans"/>
              </a:rPr>
              <a:t>overall</a:t>
            </a:r>
            <a:r>
              <a:rPr dirty="0" sz="1200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cbd5e1"/>
                </a:solidFill>
                <a:latin typeface="DejaVu Sans"/>
                <a:cs typeface="DejaVu Sans"/>
              </a:rPr>
              <a:t>system</a:t>
            </a:r>
            <a:r>
              <a:rPr dirty="0" sz="1200" spc="-18" b="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 b="1">
                <a:solidFill>
                  <a:srgbClr val="cbd5e1"/>
                </a:solidFill>
                <a:latin typeface="DejaVu Sans"/>
                <a:cs typeface="DejaVu Sans"/>
              </a:rPr>
              <a:t>integrity.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6797426" y="9377089"/>
            <a:ext cx="5461590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Practices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-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 spc="-28">
                <a:solidFill>
                  <a:srgbClr val="9ca3af"/>
                </a:solidFill>
                <a:latin typeface="DejaVu Sans"/>
                <a:cs typeface="DejaVu Sans"/>
              </a:rPr>
              <a:t>From</a:t>
            </a:r>
            <a:r>
              <a:rPr dirty="0" sz="1000" spc="37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1.2GB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to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10MB;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LEcmRiDR.jpg</a:t>
            </a:r>
          </a:p>
        </p:txBody>
      </p:sp>
      <p:pic>
        <p:nvPicPr>
          <p:cNvPr id="27" name="Picture 26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4"/>
              </a:rPr>
              <a:t>Processed by PPT Studio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10922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42691" y="346716"/>
            <a:ext cx="5458934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12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  <a:r>
              <a:rPr dirty="0" sz="3000" spc="1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3000" spc="2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1" b="1">
                <a:solidFill>
                  <a:srgbClr val="ffffff"/>
                </a:solidFill>
                <a:latin typeface="DejaVu Sans"/>
                <a:cs typeface="DejaVu Sans"/>
              </a:rPr>
              <a:t>Predictability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599019"/>
            <a:ext cx="6312305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Integrate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Proactive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Vulnerability</a:t>
            </a:r>
            <a:r>
              <a:rPr dirty="0" sz="2000" spc="12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Scanning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36984" y="2107617"/>
            <a:ext cx="6908992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Embedding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into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CI/CD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pipeline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critical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"shift-left"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30">
                <a:solidFill>
                  <a:srgbClr val="cbd5e1"/>
                </a:solidFill>
                <a:latin typeface="DejaVu Sans"/>
                <a:cs typeface="DejaVu Sans"/>
              </a:rPr>
              <a:t>strategy.</a:t>
            </a:r>
            <a:r>
              <a:rPr dirty="0" sz="1200" spc="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ensures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automatically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1">
                <a:solidFill>
                  <a:srgbClr val="cbd5e1"/>
                </a:solidFill>
                <a:latin typeface="DejaVu Sans"/>
                <a:cs typeface="DejaVu Sans"/>
              </a:rPr>
              <a:t>checked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known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vulnerabilities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(CVEs)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every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build,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preventing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insecure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artifacts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reaching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production.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879142"/>
            <a:ext cx="388330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 b="1">
                <a:solidFill>
                  <a:srgbClr val="ffffff"/>
                </a:solidFill>
                <a:latin typeface="DejaVu Sans"/>
                <a:cs typeface="DejaVu Sans"/>
              </a:rPr>
              <a:t>Recommended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7" b="1">
                <a:solidFill>
                  <a:srgbClr val="ffffff"/>
                </a:solidFill>
                <a:latin typeface="DejaVu Sans"/>
                <a:cs typeface="DejaVu Sans"/>
              </a:rPr>
              <a:t>Tools: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38">
                <a:solidFill>
                  <a:srgbClr val="cbd5e1"/>
                </a:solidFill>
                <a:latin typeface="DejaVu Sans"/>
                <a:cs typeface="DejaVu Sans"/>
              </a:rPr>
              <a:t>Trivy,</a:t>
            </a:r>
            <a:r>
              <a:rPr dirty="0" sz="1200" spc="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Docker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Scout,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33">
                <a:solidFill>
                  <a:srgbClr val="cbd5e1"/>
                </a:solidFill>
                <a:latin typeface="DejaVu Sans"/>
                <a:cs typeface="DejaVu Sans"/>
              </a:rPr>
              <a:t>Clair.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64976" y="3298996"/>
            <a:ext cx="147695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Shift-Left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430809" y="3298996"/>
            <a:ext cx="1523456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Automated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Vetting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143225" y="3298996"/>
            <a:ext cx="1239101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Risk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Mitigation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45976" y="4475569"/>
            <a:ext cx="419218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Enforce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22d3ee"/>
                </a:solidFill>
                <a:latin typeface="DejaVu Sans"/>
                <a:cs typeface="DejaVu Sans"/>
              </a:rPr>
              <a:t>Non-Root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Execution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46254" y="4475569"/>
            <a:ext cx="4354296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15" b="1">
                <a:solidFill>
                  <a:srgbClr val="22d3ee"/>
                </a:solidFill>
                <a:latin typeface="DejaVu Sans"/>
                <a:cs typeface="DejaVu Sans"/>
              </a:rPr>
              <a:t>Favor</a:t>
            </a:r>
            <a:r>
              <a:rPr dirty="0" sz="2000" spc="28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spc="11" b="1">
                <a:solidFill>
                  <a:srgbClr val="22d3ee"/>
                </a:solidFill>
                <a:latin typeface="DejaVu Sans"/>
                <a:cs typeface="DejaVu Sans"/>
              </a:rPr>
              <a:t>COPY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for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22d3ee"/>
                </a:solidFill>
                <a:latin typeface="DejaVu Sans"/>
                <a:cs typeface="DejaVu Sans"/>
              </a:rPr>
              <a:t>Predictability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36984" y="4984167"/>
            <a:ext cx="5235797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Running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`root`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risk.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compromised,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attacker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gains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elevated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privileges.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creating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switching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non-root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user,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apply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Principle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Least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Privilege,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limiting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potential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impact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breach.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37262" y="4984167"/>
            <a:ext cx="4986430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While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`ADD`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has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extra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features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like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remote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URL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fetching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tar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extraction,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`COPY`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predictable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secure.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Its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simplicity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prevents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unexpected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behaviors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malicious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ﬁles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URLs,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making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Dockerﬁle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easier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audit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debug.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64976" y="6042196"/>
            <a:ext cx="1883872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Reduced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Attack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Surface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37705" y="6042196"/>
            <a:ext cx="176218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Privilege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Containment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65254" y="6042196"/>
            <a:ext cx="185299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Improved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Predictability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07176" y="6042196"/>
            <a:ext cx="1496017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000" b="1">
                <a:solidFill>
                  <a:srgbClr val="ffffff"/>
                </a:solidFill>
                <a:latin typeface="DejaVu Sans"/>
                <a:cs typeface="DejaVu Sans"/>
              </a:rPr>
              <a:t>Security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431505" y="6963103"/>
            <a:ext cx="3481361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2" b="1">
                <a:solidFill>
                  <a:srgbClr val="22d3ee"/>
                </a:solidFill>
                <a:latin typeface="DejaVu Sans"/>
                <a:cs typeface="DejaVu Sans"/>
              </a:rPr>
              <a:t>Cumulative</a:t>
            </a:r>
            <a:r>
              <a:rPr dirty="0" sz="17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22d3ee"/>
                </a:solidFill>
                <a:latin typeface="DejaVu Sans"/>
                <a:cs typeface="DejaVu Sans"/>
              </a:rPr>
              <a:t>Security</a:t>
            </a:r>
            <a:r>
              <a:rPr dirty="0" sz="1700" b="1">
                <a:solidFill>
                  <a:srgbClr val="22d3ee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22d3ee"/>
                </a:solidFill>
                <a:latin typeface="DejaVu Sans"/>
                <a:cs typeface="DejaVu Sans"/>
              </a:rPr>
              <a:t>Impact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664071" y="9641892"/>
            <a:ext cx="4374337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practices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reduce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attack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surface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improve</a:t>
            </a:r>
          </a:p>
          <a:p>
            <a:pPr marL="266997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reliability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combining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proactive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strict</a:t>
            </a:r>
          </a:p>
          <a:p>
            <a:pPr marL="119806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privilege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management,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predictable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construction.</a:t>
            </a:r>
          </a:p>
        </p:txBody>
      </p:sp>
      <p:pic>
        <p:nvPicPr>
          <p:cNvPr id="20" name="Picture 19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4"/>
              </a:rPr>
              <a:t>Processed by PPT Studio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810242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149226" y="333807"/>
            <a:ext cx="8045980" cy="63417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4693"/>
              </a:lnSpc>
              <a:spcBef>
                <a:spcPts val="0"/>
              </a:spcBef>
              <a:spcAft>
                <a:spcPts val="0"/>
              </a:spcAft>
            </a:pPr>
            <a:r>
              <a:rPr dirty="0" sz="4050" spc="-12" b="1">
                <a:solidFill>
                  <a:srgbClr val="ffffff"/>
                </a:solidFill>
                <a:latin typeface="DejaVu Sans"/>
                <a:cs typeface="DejaVu Sans"/>
              </a:rPr>
              <a:t>Eﬃciency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4050" spc="-2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4050" spc="-10" b="1">
                <a:solidFill>
                  <a:srgbClr val="ffffff"/>
                </a:solidFill>
                <a:latin typeface="DejaVu Sans"/>
                <a:cs typeface="DejaVu Sans"/>
              </a:rPr>
              <a:t>Maintainability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5976" y="1426537"/>
            <a:ext cx="4169578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Build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1" b="1">
                <a:solidFill>
                  <a:srgbClr val="60a5fa"/>
                </a:solidFill>
                <a:latin typeface="DejaVu Sans"/>
                <a:cs typeface="DejaVu Sans"/>
              </a:rPr>
              <a:t>Cache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Eﬃciently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988967" y="1426537"/>
            <a:ext cx="3554105" cy="410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932"/>
              </a:lnSpc>
              <a:spcBef>
                <a:spcPts val="0"/>
              </a:spcBef>
              <a:spcAft>
                <a:spcPts val="0"/>
              </a:spcAft>
            </a:pPr>
            <a:r>
              <a:rPr dirty="0" sz="2500" spc="-100" b="1">
                <a:solidFill>
                  <a:srgbClr val="60a5fa"/>
                </a:solidFill>
                <a:latin typeface="DejaVu Sans"/>
                <a:cs typeface="DejaVu Sans"/>
              </a:rPr>
              <a:t>Tag</a:t>
            </a:r>
            <a:r>
              <a:rPr dirty="0" sz="2500" spc="119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2" b="1">
                <a:solidFill>
                  <a:srgbClr val="60a5fa"/>
                </a:solidFill>
                <a:latin typeface="DejaVu Sans"/>
                <a:cs typeface="DejaVu Sans"/>
              </a:rPr>
              <a:t>Images</a:t>
            </a:r>
            <a:r>
              <a:rPr dirty="0" sz="25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500" spc="10" b="1">
                <a:solidFill>
                  <a:srgbClr val="60a5fa"/>
                </a:solidFill>
                <a:latin typeface="DejaVu Sans"/>
                <a:cs typeface="DejaVu Sans"/>
              </a:rPr>
              <a:t>Clearly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36984" y="2031051"/>
            <a:ext cx="5011182" cy="1156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Order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Dockerﬁle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commands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from</a:t>
            </a:r>
            <a:r>
              <a:rPr dirty="0" sz="1500" spc="2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least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most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frequently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changed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maximize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cache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reuse.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This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dramatically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reduces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times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reusing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previously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built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layers.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79976" y="2031051"/>
            <a:ext cx="5016053" cy="11569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Use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semantic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meaningful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tags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manage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version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Docker</a:t>
            </a:r>
            <a:r>
              <a:rPr dirty="0" sz="1500" spc="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images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cbd5e1"/>
                </a:solidFill>
                <a:latin typeface="DejaVu Sans"/>
                <a:cs typeface="DejaVu Sans"/>
              </a:rPr>
              <a:t>eﬀectively.</a:t>
            </a:r>
            <a:r>
              <a:rPr dirty="0" sz="1500" spc="2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Clear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tagging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is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crucial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reliable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deployments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operational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 spc="-21">
                <a:solidFill>
                  <a:srgbClr val="cbd5e1"/>
                </a:solidFill>
                <a:latin typeface="DejaVu Sans"/>
                <a:cs typeface="DejaVu Sans"/>
              </a:rPr>
              <a:t>clarity.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50862" y="3355026"/>
            <a:ext cx="4706423" cy="5569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Place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static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dependencies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 spc="-14">
                <a:solidFill>
                  <a:srgbClr val="cbd5e1"/>
                </a:solidFill>
                <a:latin typeface="DejaVu Sans"/>
                <a:cs typeface="DejaVu Sans"/>
              </a:rPr>
              <a:t>like</a:t>
            </a:r>
            <a:r>
              <a:rPr dirty="0" sz="1500" spc="23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`apt-get`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`pip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install`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before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copying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application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code.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793854" y="3355026"/>
            <a:ext cx="4616618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Use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semantic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versioning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(e.g.,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`v1.2.3`)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or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immutable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Git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SHAs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production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releases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ensure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deploy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exact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build.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50862" y="4078926"/>
            <a:ext cx="4682331" cy="86170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Changes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source</a:t>
            </a:r>
            <a:r>
              <a:rPr dirty="0" sz="1500" spc="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code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won't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invalidate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costly</a:t>
            </a:r>
          </a:p>
          <a:p>
            <a:pPr marL="0" marR="0">
              <a:lnSpc>
                <a:spcPts val="1760"/>
              </a:lnSpc>
              <a:spcBef>
                <a:spcPts val="639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dependency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installation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steps,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speeding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up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CI/CD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pipelines.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793854" y="4383726"/>
            <a:ext cx="4177603" cy="85217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760"/>
              </a:lnSpc>
              <a:spcBef>
                <a:spcPts val="0"/>
              </a:spcBef>
              <a:spcAft>
                <a:spcPts val="0"/>
              </a:spcAft>
            </a:pPr>
            <a:r>
              <a:rPr dirty="0" sz="1500" spc="-15">
                <a:solidFill>
                  <a:srgbClr val="cbd5e1"/>
                </a:solidFill>
                <a:latin typeface="DejaVu Sans"/>
                <a:cs typeface="DejaVu Sans"/>
              </a:rPr>
              <a:t>Avoid</a:t>
            </a:r>
            <a:r>
              <a:rPr dirty="0" sz="1500" spc="27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using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mutable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`latest`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tag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production,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as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it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can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lead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unintentional</a:t>
            </a:r>
          </a:p>
          <a:p>
            <a:pPr marL="0" marR="0">
              <a:lnSpc>
                <a:spcPts val="1760"/>
              </a:lnSpc>
              <a:spcBef>
                <a:spcPts val="514"/>
              </a:spcBef>
              <a:spcAft>
                <a:spcPts val="0"/>
              </a:spcAft>
            </a:pP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deployments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untested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500">
                <a:solidFill>
                  <a:srgbClr val="cbd5e1"/>
                </a:solidFill>
                <a:latin typeface="DejaVu Sans"/>
                <a:cs typeface="DejaVu Sans"/>
              </a:rPr>
              <a:t>code.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64976" y="5175810"/>
            <a:ext cx="1251519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8" b="1">
                <a:solidFill>
                  <a:srgbClr val="ffffff"/>
                </a:solidFill>
                <a:latin typeface="DejaVu Sans"/>
                <a:cs typeface="DejaVu Sans"/>
              </a:rPr>
              <a:t>Faster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Builds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05334" y="5175810"/>
            <a:ext cx="1709342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CI/CD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fffff"/>
                </a:solidFill>
                <a:latin typeface="DejaVu Sans"/>
                <a:cs typeface="DejaVu Sans"/>
              </a:rPr>
              <a:t>Acceleration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607967" y="5471085"/>
            <a:ext cx="145252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25" b="1">
                <a:solidFill>
                  <a:srgbClr val="ffffff"/>
                </a:solidFill>
                <a:latin typeface="DejaVu Sans"/>
                <a:cs typeface="DejaVu Sans"/>
              </a:rPr>
              <a:t>Version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Control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49393" y="5471085"/>
            <a:ext cx="223376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Deployment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Consistency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64976" y="5556810"/>
            <a:ext cx="2063578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Resource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fffff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607967" y="5852085"/>
            <a:ext cx="2001756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 b="1">
                <a:solidFill>
                  <a:srgbClr val="ffffff"/>
                </a:solidFill>
                <a:latin typeface="DejaVu Sans"/>
                <a:cs typeface="DejaVu Sans"/>
              </a:rPr>
              <a:t>Enhanced</a:t>
            </a:r>
            <a:r>
              <a:rPr dirty="0" sz="12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1200" spc="-25" b="1">
                <a:solidFill>
                  <a:srgbClr val="ffffff"/>
                </a:solidFill>
                <a:latin typeface="DejaVu Sans"/>
                <a:cs typeface="DejaVu Sans"/>
              </a:rPr>
              <a:t>Traceability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551556" y="6800812"/>
            <a:ext cx="7204491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Impact: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Accelerated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Development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&amp;</a:t>
            </a:r>
            <a:r>
              <a:rPr dirty="0" sz="2000" spc="18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Deployment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51556" y="7613455"/>
            <a:ext cx="3701526" cy="126549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Applying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caching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strategies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standardized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tagging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unlocks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signiﬁcant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gains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productivity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reliability,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fostering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eﬃcient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predictable</a:t>
            </a:r>
          </a:p>
          <a:p>
            <a:pPr marL="0" marR="0">
              <a:lnSpc>
                <a:spcPts val="1564"/>
              </a:lnSpc>
              <a:spcBef>
                <a:spcPts val="460"/>
              </a:spcBef>
              <a:spcAft>
                <a:spcPts val="0"/>
              </a:spcAft>
            </a:pPr>
            <a:r>
              <a:rPr dirty="0" sz="1350" spc="-10">
                <a:solidFill>
                  <a:srgbClr val="cbd5e1"/>
                </a:solidFill>
                <a:latin typeface="DejaVu Sans"/>
                <a:cs typeface="DejaVu Sans"/>
              </a:rPr>
              <a:t>software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delivery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cbd5e1"/>
                </a:solidFill>
                <a:latin typeface="DejaVu Sans"/>
                <a:cs typeface="DejaVu Sans"/>
              </a:rPr>
              <a:t>lifecycle.</a:t>
            </a:r>
          </a:p>
        </p:txBody>
      </p:sp>
      <p:pic>
        <p:nvPicPr>
          <p:cNvPr id="20" name="Picture 19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4"/>
              </a:rPr>
              <a:t>Processed by PPT Studio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1999" cy="98552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83408" y="394341"/>
            <a:ext cx="6377421" cy="4851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520"/>
              </a:lnSpc>
              <a:spcBef>
                <a:spcPts val="0"/>
              </a:spcBef>
              <a:spcAft>
                <a:spcPts val="0"/>
              </a:spcAft>
            </a:pPr>
            <a:r>
              <a:rPr dirty="0" sz="3000" spc="-10" b="1">
                <a:solidFill>
                  <a:srgbClr val="ffffff"/>
                </a:solidFill>
                <a:latin typeface="DejaVu Sans"/>
                <a:cs typeface="DejaVu Sans"/>
              </a:rPr>
              <a:t>Key</a:t>
            </a:r>
            <a:r>
              <a:rPr dirty="0" sz="3000" spc="33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-47" b="1">
                <a:solidFill>
                  <a:srgbClr val="ffffff"/>
                </a:solidFill>
                <a:latin typeface="DejaVu Sans"/>
                <a:cs typeface="DejaVu Sans"/>
              </a:rPr>
              <a:t>Takeaways</a:t>
            </a:r>
            <a:r>
              <a:rPr dirty="0" sz="3000" spc="69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&amp;</a:t>
            </a:r>
            <a:r>
              <a:rPr dirty="0" sz="3000" spc="28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7" b="1">
                <a:solidFill>
                  <a:srgbClr val="ffffff"/>
                </a:solidFill>
                <a:latin typeface="DejaVu Sans"/>
                <a:cs typeface="DejaVu Sans"/>
              </a:rPr>
              <a:t>Next</a:t>
            </a:r>
            <a:r>
              <a:rPr dirty="0" sz="3000" b="1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dirty="0" sz="3000" spc="15" b="1">
                <a:solidFill>
                  <a:srgbClr val="ffffff"/>
                </a:solidFill>
                <a:latin typeface="DejaVu Sans"/>
                <a:cs typeface="DejaVu Sans"/>
              </a:rPr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82674" y="1284694"/>
            <a:ext cx="8147943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The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Strategic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Imperative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of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Docker</a:t>
            </a:r>
            <a:r>
              <a:rPr dirty="0" sz="2000" spc="12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Image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Optimization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2674" y="1716337"/>
            <a:ext cx="10899759" cy="1008316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Throughout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this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session,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we've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spc="-10">
                <a:solidFill>
                  <a:srgbClr val="e2e8f0"/>
                </a:solidFill>
                <a:latin typeface="DejaVu Sans"/>
                <a:cs typeface="DejaVu Sans"/>
              </a:rPr>
              <a:t>explored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how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meticulous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approach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to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spc="-14">
                <a:solidFill>
                  <a:srgbClr val="e2e8f0"/>
                </a:solidFill>
                <a:latin typeface="DejaVu Sans"/>
                <a:cs typeface="DejaVu Sans"/>
              </a:rPr>
              <a:t>Docker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image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optimization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transcends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spc="-15">
                <a:solidFill>
                  <a:srgbClr val="e2e8f0"/>
                </a:solidFill>
                <a:latin typeface="DejaVu Sans"/>
                <a:cs typeface="DejaVu Sans"/>
              </a:rPr>
              <a:t>mere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technical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best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practices.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It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stands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fundamental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driver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for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enhancing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the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performance,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spc="-17" b="1">
                <a:solidFill>
                  <a:srgbClr val="93c5fd"/>
                </a:solidFill>
                <a:latin typeface="DejaVu Sans"/>
                <a:cs typeface="DejaVu Sans"/>
              </a:rPr>
              <a:t>security,</a:t>
            </a:r>
            <a:r>
              <a:rPr dirty="0" sz="1350" spc="11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and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operational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eﬃciency</a:t>
            </a:r>
            <a:r>
              <a:rPr dirty="0" sz="1350" spc="-41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of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containerized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applications.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Even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small,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targeted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adjustments</a:t>
            </a:r>
            <a:r>
              <a:rPr dirty="0" sz="1350" spc="-41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within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Dockerﬁles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can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yield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signiﬁcant,</a:t>
            </a:r>
          </a:p>
          <a:p>
            <a:pPr marL="0" marR="0">
              <a:lnSpc>
                <a:spcPts val="1564"/>
              </a:lnSpc>
              <a:spcBef>
                <a:spcPts val="410"/>
              </a:spcBef>
              <a:spcAft>
                <a:spcPts val="0"/>
              </a:spcAft>
            </a:pP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measurable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 </a:t>
            </a:r>
            <a:r>
              <a:rPr dirty="0" sz="1350" b="1">
                <a:solidFill>
                  <a:srgbClr val="93c5fd"/>
                </a:solidFill>
                <a:latin typeface="DejaVu Sans"/>
                <a:cs typeface="DejaVu Sans"/>
              </a:rPr>
              <a:t>improvements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,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transforming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your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development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and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deployment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 </a:t>
            </a:r>
            <a:r>
              <a:rPr dirty="0" sz="1350">
                <a:solidFill>
                  <a:srgbClr val="e2e8f0"/>
                </a:solidFill>
                <a:latin typeface="DejaVu Sans"/>
                <a:cs typeface="DejaVu Sans"/>
              </a:rPr>
              <a:t>workﬂows.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06239" y="3400753"/>
            <a:ext cx="3916660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Performance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&amp;</a:t>
            </a:r>
            <a:r>
              <a:rPr dirty="0" sz="1700" spc="-25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Eﬃciency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Gains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903540" y="3400753"/>
            <a:ext cx="435111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Ampliﬁed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Impact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of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4" b="1">
                <a:solidFill>
                  <a:srgbClr val="60a5fa"/>
                </a:solidFill>
                <a:latin typeface="DejaVu Sans"/>
                <a:cs typeface="DejaVu Sans"/>
              </a:rPr>
              <a:t>Small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5" b="1">
                <a:solidFill>
                  <a:srgbClr val="60a5fa"/>
                </a:solidFill>
                <a:latin typeface="DejaVu Sans"/>
                <a:cs typeface="DejaVu Sans"/>
              </a:rPr>
              <a:t>Changes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7247" y="3841167"/>
            <a:ext cx="5130405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By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embracing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multi-stage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builds,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minimal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base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intelligent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cache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use,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drastically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reduce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sizes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times,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leading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faster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deployments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optimized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resource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consumption.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394548" y="3841167"/>
            <a:ext cx="5209902" cy="8501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cumulative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eﬀect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minor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Dockerﬁle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reﬁnements—like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diligent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`.dockerignore`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usage,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meticulous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layer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minimization,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explicit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version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pinning—results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substantial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improvements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robustness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8">
                <a:solidFill>
                  <a:srgbClr val="cbd5e1"/>
                </a:solidFill>
                <a:latin typeface="DejaVu Sans"/>
                <a:cs typeface="DejaVu Sans"/>
              </a:rPr>
              <a:t>reliability.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6239" y="5277178"/>
            <a:ext cx="3249256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1" b="1">
                <a:solidFill>
                  <a:srgbClr val="60a5fa"/>
                </a:solidFill>
                <a:latin typeface="DejaVu Sans"/>
                <a:cs typeface="DejaVu Sans"/>
              </a:rPr>
              <a:t>Fortiﬁed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60a5fa"/>
                </a:solidFill>
                <a:latin typeface="DejaVu Sans"/>
                <a:cs typeface="DejaVu Sans"/>
              </a:rPr>
              <a:t>Security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Posture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03540" y="5277178"/>
            <a:ext cx="4247922" cy="2864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955"/>
              </a:lnSpc>
              <a:spcBef>
                <a:spcPts val="0"/>
              </a:spcBef>
              <a:spcAft>
                <a:spcPts val="0"/>
              </a:spcAft>
            </a:pPr>
            <a:r>
              <a:rPr dirty="0" sz="1700" spc="-20" b="1">
                <a:solidFill>
                  <a:srgbClr val="60a5fa"/>
                </a:solidFill>
                <a:latin typeface="DejaVu Sans"/>
                <a:cs typeface="DejaVu Sans"/>
              </a:rPr>
              <a:t>Foundational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0" b="1">
                <a:solidFill>
                  <a:srgbClr val="60a5fa"/>
                </a:solidFill>
                <a:latin typeface="DejaVu Sans"/>
                <a:cs typeface="DejaVu Sans"/>
              </a:rPr>
              <a:t>Skills</a:t>
            </a:r>
            <a:r>
              <a:rPr dirty="0" sz="1700" spc="-1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1" b="1">
                <a:solidFill>
                  <a:srgbClr val="60a5fa"/>
                </a:solidFill>
                <a:latin typeface="DejaVu Sans"/>
                <a:cs typeface="DejaVu Sans"/>
              </a:rPr>
              <a:t>for</a:t>
            </a:r>
            <a:r>
              <a:rPr dirty="0" sz="17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1700" spc="-12" b="1">
                <a:solidFill>
                  <a:srgbClr val="60a5fa"/>
                </a:solidFill>
                <a:latin typeface="DejaVu Sans"/>
                <a:cs typeface="DejaVu Sans"/>
              </a:rPr>
              <a:t>Production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7247" y="5717592"/>
            <a:ext cx="4144007" cy="850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Proactive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vulnerability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enforcing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non-root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execution,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precise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dependency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management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are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critical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minimizing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attack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surfaces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ensuring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integrity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0">
                <a:solidFill>
                  <a:srgbClr val="cbd5e1"/>
                </a:solidFill>
                <a:latin typeface="DejaVu Sans"/>
                <a:cs typeface="DejaVu Sans"/>
              </a:rPr>
              <a:t>software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supply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chain.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94548" y="5717592"/>
            <a:ext cx="5301450" cy="8501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techniques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discussed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equip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with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foundational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knowledge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build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cleaner,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5">
                <a:solidFill>
                  <a:srgbClr val="cbd5e1"/>
                </a:solidFill>
                <a:latin typeface="DejaVu Sans"/>
                <a:cs typeface="DejaVu Sans"/>
              </a:rPr>
              <a:t>more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8">
                <a:solidFill>
                  <a:srgbClr val="cbd5e1"/>
                </a:solidFill>
                <a:latin typeface="DejaVu Sans"/>
                <a:cs typeface="DejaVu Sans"/>
              </a:rPr>
              <a:t>secure,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highly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eﬃcient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cbd5e1"/>
                </a:solidFill>
                <a:latin typeface="DejaVu Sans"/>
                <a:cs typeface="DejaVu Sans"/>
              </a:rPr>
              <a:t>Docker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images,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setting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stage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for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truly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7">
                <a:solidFill>
                  <a:srgbClr val="cbd5e1"/>
                </a:solidFill>
                <a:latin typeface="DejaVu Sans"/>
                <a:cs typeface="DejaVu Sans"/>
              </a:rPr>
              <a:t>production-ready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</a:t>
            </a:r>
          </a:p>
          <a:p>
            <a:pPr marL="0" marR="0">
              <a:lnSpc>
                <a:spcPts val="1368"/>
              </a:lnSpc>
              <a:spcBef>
                <a:spcPts val="28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deployments.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82674" y="7180669"/>
            <a:ext cx="6479530" cy="33613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46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 spc="-37" b="1">
                <a:solidFill>
                  <a:srgbClr val="60a5fa"/>
                </a:solidFill>
                <a:latin typeface="DejaVu Sans"/>
                <a:cs typeface="DejaVu Sans"/>
              </a:rPr>
              <a:t>Your</a:t>
            </a:r>
            <a:r>
              <a:rPr dirty="0" sz="2000" spc="5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Journey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-28" b="1">
                <a:solidFill>
                  <a:srgbClr val="60a5fa"/>
                </a:solidFill>
                <a:latin typeface="DejaVu Sans"/>
                <a:cs typeface="DejaVu Sans"/>
              </a:rPr>
              <a:t>Towards</a:t>
            </a:r>
            <a:r>
              <a:rPr dirty="0" sz="2000" spc="43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Optimized</a:t>
            </a:r>
            <a:r>
              <a:rPr dirty="0" sz="2000" b="1">
                <a:solidFill>
                  <a:srgbClr val="60a5fa"/>
                </a:solidFill>
                <a:latin typeface="DejaVu Sans"/>
                <a:cs typeface="DejaVu Sans"/>
              </a:rPr>
              <a:t> </a:t>
            </a:r>
            <a:r>
              <a:rPr dirty="0" sz="2000" spc="10" b="1">
                <a:solidFill>
                  <a:srgbClr val="60a5fa"/>
                </a:solidFill>
                <a:latin typeface="DejaVu Sans"/>
                <a:cs typeface="DejaVu Sans"/>
              </a:rPr>
              <a:t>Containers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039266" y="7641642"/>
            <a:ext cx="6598225" cy="64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0" b="1">
                <a:solidFill>
                  <a:srgbClr val="f1f5f9"/>
                </a:solidFill>
                <a:latin typeface="DejaVu Sans"/>
                <a:cs typeface="DejaVu Sans"/>
              </a:rPr>
              <a:t>Translate</a:t>
            </a:r>
            <a:r>
              <a:rPr dirty="0" sz="120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7" b="1">
                <a:solidFill>
                  <a:srgbClr val="f1f5f9"/>
                </a:solidFill>
                <a:latin typeface="DejaVu Sans"/>
                <a:cs typeface="DejaVu Sans"/>
              </a:rPr>
              <a:t>Knowledge</a:t>
            </a:r>
            <a:r>
              <a:rPr dirty="0" sz="120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2" b="1">
                <a:solidFill>
                  <a:srgbClr val="f1f5f9"/>
                </a:solidFill>
                <a:latin typeface="DejaVu Sans"/>
                <a:cs typeface="DejaVu Sans"/>
              </a:rPr>
              <a:t>into</a:t>
            </a:r>
            <a:r>
              <a:rPr dirty="0" sz="1200" spc="-12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1f5f9"/>
                </a:solidFill>
                <a:latin typeface="DejaVu Sans"/>
                <a:cs typeface="DejaVu Sans"/>
              </a:rPr>
              <a:t>Practice:</a:t>
            </a:r>
            <a:r>
              <a:rPr dirty="0" sz="1200" spc="-38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Begin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implementing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these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best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practices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in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projects.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Experiment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with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multi-stage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builds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integrate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scanning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into</a:t>
            </a:r>
          </a:p>
          <a:p>
            <a:pPr marL="0" marR="0">
              <a:lnSpc>
                <a:spcPts val="1368"/>
              </a:lnSpc>
              <a:spcBef>
                <a:spcPts val="306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CI/CD</a:t>
            </a:r>
            <a:r>
              <a:rPr dirty="0" sz="1200" spc="-14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pipelines.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039266" y="8365542"/>
            <a:ext cx="6664355" cy="4215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15" b="1">
                <a:solidFill>
                  <a:srgbClr val="f1f5f9"/>
                </a:solidFill>
                <a:latin typeface="DejaVu Sans"/>
                <a:cs typeface="DejaVu Sans"/>
              </a:rPr>
              <a:t>Apply</a:t>
            </a:r>
            <a:r>
              <a:rPr dirty="0" sz="120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5" b="1">
                <a:solidFill>
                  <a:srgbClr val="f1f5f9"/>
                </a:solidFill>
                <a:latin typeface="DejaVu Sans"/>
                <a:cs typeface="DejaVu Sans"/>
              </a:rPr>
              <a:t>these</a:t>
            </a:r>
            <a:r>
              <a:rPr dirty="0" sz="1200" spc="-10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4" b="1">
                <a:solidFill>
                  <a:srgbClr val="f1f5f9"/>
                </a:solidFill>
                <a:latin typeface="DejaVu Sans"/>
                <a:cs typeface="DejaVu Sans"/>
              </a:rPr>
              <a:t>insights</a:t>
            </a:r>
            <a:r>
              <a:rPr dirty="0" sz="1200" spc="-43" b="1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to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streamline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workﬂows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elevate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the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1">
                <a:solidFill>
                  <a:srgbClr val="cbd5e1"/>
                </a:solidFill>
                <a:latin typeface="DejaVu Sans"/>
                <a:cs typeface="DejaVu Sans"/>
              </a:rPr>
              <a:t>security</a:t>
            </a:r>
            <a:r>
              <a:rPr dirty="0" sz="1200" spc="-1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and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eﬃciency</a:t>
            </a:r>
          </a:p>
          <a:p>
            <a:pPr marL="0" marR="0">
              <a:lnSpc>
                <a:spcPts val="1368"/>
              </a:lnSpc>
              <a:spcBef>
                <a:spcPts val="231"/>
              </a:spcBef>
              <a:spcAft>
                <a:spcPts val="0"/>
              </a:spcAft>
            </a:pP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of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5">
                <a:solidFill>
                  <a:srgbClr val="cbd5e1"/>
                </a:solidFill>
                <a:latin typeface="DejaVu Sans"/>
                <a:cs typeface="DejaVu Sans"/>
              </a:rPr>
              <a:t>your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cbd5e1"/>
                </a:solidFill>
                <a:latin typeface="DejaVu Sans"/>
                <a:cs typeface="DejaVu Sans"/>
              </a:rPr>
              <a:t>container</a:t>
            </a:r>
            <a:r>
              <a:rPr dirty="0" sz="1200">
                <a:solidFill>
                  <a:srgbClr val="cbd5e1"/>
                </a:solidFill>
                <a:latin typeface="DejaVu Sans"/>
                <a:cs typeface="DejaVu Sans"/>
              </a:rPr>
              <a:t> </a:t>
            </a:r>
            <a:r>
              <a:rPr dirty="0" sz="1200" spc="-30">
                <a:solidFill>
                  <a:srgbClr val="cbd5e1"/>
                </a:solidFill>
                <a:latin typeface="DejaVu Sans"/>
                <a:cs typeface="DejaVu Sans"/>
              </a:rPr>
              <a:t>strategy.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039266" y="8965617"/>
            <a:ext cx="2583141" cy="211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368"/>
              </a:lnSpc>
              <a:spcBef>
                <a:spcPts val="0"/>
              </a:spcBef>
              <a:spcAft>
                <a:spcPts val="0"/>
              </a:spcAft>
            </a:pPr>
            <a:r>
              <a:rPr dirty="0" sz="1200" spc="-36">
                <a:solidFill>
                  <a:srgbClr val="f1f5f9"/>
                </a:solidFill>
                <a:latin typeface="DejaVu Sans"/>
                <a:cs typeface="DejaVu Sans"/>
              </a:rPr>
              <a:t>For</a:t>
            </a:r>
            <a:r>
              <a:rPr dirty="0" sz="1200" spc="18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23">
                <a:solidFill>
                  <a:srgbClr val="f1f5f9"/>
                </a:solidFill>
                <a:latin typeface="DejaVu Sans"/>
                <a:cs typeface="DejaVu Sans"/>
              </a:rPr>
              <a:t>Further</a:t>
            </a:r>
            <a:r>
              <a:rPr dirty="0" sz="1200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12">
                <a:solidFill>
                  <a:srgbClr val="f1f5f9"/>
                </a:solidFill>
                <a:latin typeface="DejaVu Sans"/>
                <a:cs typeface="DejaVu Sans"/>
              </a:rPr>
              <a:t>Discussion:</a:t>
            </a:r>
            <a:r>
              <a:rPr dirty="0" sz="1200">
                <a:solidFill>
                  <a:srgbClr val="f1f5f9"/>
                </a:solidFill>
                <a:latin typeface="DejaVu Sans"/>
                <a:cs typeface="DejaVu Sans"/>
              </a:rPr>
              <a:t> </a:t>
            </a:r>
            <a:r>
              <a:rPr dirty="0" sz="1200" spc="-37">
                <a:solidFill>
                  <a:srgbClr val="f1f5f9"/>
                </a:solidFill>
                <a:latin typeface="DejaVu Sans"/>
                <a:cs typeface="DejaVu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x@y.com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5021" y="9604546"/>
            <a:ext cx="11528709" cy="18711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1173"/>
              </a:lnSpc>
              <a:spcBef>
                <a:spcPts val="0"/>
              </a:spcBef>
              <a:spcAft>
                <a:spcPts val="0"/>
              </a:spcAft>
            </a:pP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Sources: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Optimise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 spc="-30">
                <a:solidFill>
                  <a:srgbClr val="9ca3af"/>
                </a:solidFill>
                <a:latin typeface="DejaVu Sans"/>
                <a:cs typeface="DejaVu Sans"/>
              </a:rPr>
              <a:t>Your</a:t>
            </a:r>
            <a:r>
              <a:rPr dirty="0" sz="1000" spc="36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Images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for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Speed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and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Security,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Smarter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Containers,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How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to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Reduce</a:t>
            </a:r>
            <a:r>
              <a:rPr dirty="0" sz="1000" spc="1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Image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Size,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10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Docker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Security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Practices,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Building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best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 </a:t>
            </a:r>
            <a:r>
              <a:rPr dirty="0" sz="1000">
                <a:solidFill>
                  <a:srgbClr val="9ca3af"/>
                </a:solidFill>
                <a:latin typeface="DejaVu Sans"/>
                <a:cs typeface="DejaVu Sans"/>
              </a:rPr>
              <a:t>practices</a:t>
            </a:r>
          </a:p>
        </p:txBody>
      </p:sp>
      <p:pic>
        <p:nvPicPr>
          <p:cNvPr id="19" name="Picture 18" descr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82880"/>
            <a:ext cx="914400" cy="40864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814560" y="6400800"/>
            <a:ext cx="228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000">
                <a:solidFill>
                  <a:srgbClr val="969696"/>
                </a:solidFill>
                <a:hlinkClick r:id="rId5"/>
              </a:rPr>
              <a:t>Processed by PPT Studio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2025-08-11T17:55:51+00:00</dcterms:modified>
</cp:coreProperties>
</file>