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explored cloud computing, pricing, and security, let’s understand the functional structure of Google Cloud. We’ll see how resources are organized with projects and how access is shared through Identity and Access Management (IAM). We’ll also look at the ways you can interact with Google Cloud, including the web user interface, command-line interface, and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let you assign policies to resources at a level of granularity you choose. The projects and subfolders in a folder contain resources that inherit policies and permissions assigned to that folder. A folder can contain projects, other folders, or a combination of both. You can use folders to group projects under an organization in a hierarchy.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use folders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is made up of four levels: resources, projects, folders, and an organization node. Resources represent virtual machines, Cloud Storage buckets, Virtual Private Networks (VPCs), tables in BigQuery, or anything else in Google Cloud. Resources get organized into projects. Projects can be organized into folders, or even subfolders.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It's important to understand the resource hierarchy, as it directly relates to how policies are managed and applied when using Google Cloud. Policies can be defined at the project, folder, and organization node levels. Some Google Cloud services allow policies to be applied to individual resources, too. Policies are also inherited downward. If you apply a policy to a folder, it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basis for enabling and using Google Cloud services, like managing APIs, enabling billing, adding and removing collaborators, and enabling other Google services. Each project is a separate compartment, and each resource belongs to exactly one project. Projects can have different owners and users, as they’re billed and managed separately.</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a globally unique identifier assigned by Google that cannot be changed–they are immutable–after creation. Project IDs are used in different contexts to inform Google Cloud of the exact project to work with. The project names, however, are user-created. They don’t have to be unique and they can be changed at any time, so they are not immutable. Google Cloud also assigns each project a unique project number. It’s helpful to know that these Google-generated numbers exist, but we won’t explore them much in this course. They are mainly used internally, by Google Cloud, to keep track of resources.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is designed to programmatically help manage projects. It’s an API that can gather a list of all the projects associated with an account, create new projects, update existing projects, and delete projects. It can even recover projects that were previously deleted and can be accessed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Resources and Access</a:t>
            </a:r>
          </a:p>
        </p:txBody>
      </p:sp>
      <p:sp>
        <p:nvSpPr>
          <p:cNvPr id="3" name="Content Placeholder 2"/>
          <p:cNvSpPr>
            <a:spLocks noGrp="1"/>
          </p:cNvSpPr>
          <p:nvPr>
            <p:ph idx="1"/>
          </p:nvPr>
        </p:nvSpPr>
        <p:spPr>
          <a:xfrm>
            <a:off x="457200" y="0"/>
            <a:ext cx="3918857" cy="0"/>
          </a:xfrm>
        </p:spPr>
        <p:txBody>
          <a:bodyPr wrap="square"/>
          <a:lstStyle/>
          <a:p/>
        </p:txBody>
      </p:sp>
      <p:pic>
        <p:nvPicPr>
          <p:cNvPr id="4" name="Picture 3" descr="cropped_page_1.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Folders</a:t>
            </a:r>
          </a:p>
        </p:txBody>
      </p:sp>
      <p:sp>
        <p:nvSpPr>
          <p:cNvPr id="3" name="Content Placeholder 2"/>
          <p:cNvSpPr>
            <a:spLocks noGrp="1"/>
          </p:cNvSpPr>
          <p:nvPr>
            <p:ph idx="1"/>
          </p:nvPr>
        </p:nvSpPr>
        <p:spPr>
          <a:xfrm>
            <a:off x="457200" y="0"/>
            <a:ext cx="3918857" cy="0"/>
          </a:xfrm>
        </p:spPr>
        <p:txBody>
          <a:bodyPr wrap="square"/>
          <a:lstStyle/>
          <a:p>
            <a:pPr>
              <a:defRPr sz="2400"/>
            </a:pPr>
            <a:r>
              <a:t>Can contain subfolders</a:t>
            </a:r>
          </a:p>
          <a:p>
            <a:pPr>
              <a:defRPr sz="2400"/>
            </a:pPr>
            <a:r>
              <a:t>Resources inherit policies</a:t>
            </a:r>
          </a:p>
          <a:p>
            <a:pPr>
              <a:defRPr sz="2400"/>
            </a:pPr>
            <a:r>
              <a:t>Group projects per department</a:t>
            </a:r>
          </a:p>
        </p:txBody>
      </p:sp>
      <p:pic>
        <p:nvPicPr>
          <p:cNvPr id="4" name="Picture 3" descr="cropped_page_9.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Folders Group Projects</a:t>
            </a:r>
          </a:p>
        </p:txBody>
      </p:sp>
      <p:sp>
        <p:nvSpPr>
          <p:cNvPr id="3" name="Content Placeholder 2"/>
          <p:cNvSpPr>
            <a:spLocks noGrp="1"/>
          </p:cNvSpPr>
          <p:nvPr>
            <p:ph idx="1"/>
          </p:nvPr>
        </p:nvSpPr>
        <p:spPr>
          <a:xfrm>
            <a:off x="457200" y="0"/>
            <a:ext cx="3918857" cy="0"/>
          </a:xfrm>
        </p:spPr>
        <p:txBody>
          <a:bodyPr wrap="square"/>
          <a:lstStyle/>
          <a:p>
            <a:pPr>
              <a:defRPr sz="2400"/>
            </a:pPr>
            <a:r>
              <a:t>Group resources</a:t>
            </a:r>
          </a:p>
          <a:p>
            <a:pPr>
              <a:defRPr sz="2400"/>
            </a:pPr>
            <a:r>
              <a:t>Per-department basis</a:t>
            </a:r>
          </a:p>
        </p:txBody>
      </p:sp>
      <p:pic>
        <p:nvPicPr>
          <p:cNvPr id="4" name="Picture 3" descr="cropped_page_10.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Module Overview</a:t>
            </a:r>
          </a:p>
        </p:txBody>
      </p:sp>
      <p:sp>
        <p:nvSpPr>
          <p:cNvPr id="3" name="Content Placeholder 2"/>
          <p:cNvSpPr>
            <a:spLocks noGrp="1"/>
          </p:cNvSpPr>
          <p:nvPr>
            <p:ph idx="1"/>
          </p:nvPr>
        </p:nvSpPr>
        <p:spPr>
          <a:xfrm>
            <a:off x="457200" y="0"/>
            <a:ext cx="3918857" cy="0"/>
          </a:xfrm>
        </p:spPr>
        <p:txBody>
          <a:bodyPr wrap="square"/>
          <a:lstStyle/>
          <a:p>
            <a:pPr>
              <a:defRPr sz="2400"/>
            </a:pPr>
            <a:r>
              <a:t>Resource hierarchy</a:t>
            </a:r>
          </a:p>
          <a:p>
            <a:pPr>
              <a:defRPr sz="2400"/>
            </a:pPr>
            <a:r>
              <a:t>Identity and Access Management</a:t>
            </a:r>
          </a:p>
          <a:p>
            <a:pPr>
              <a:defRPr sz="2400"/>
            </a:pPr>
            <a:r>
              <a:t>IAM roles</a:t>
            </a:r>
          </a:p>
          <a:p>
            <a:pPr>
              <a:defRPr sz="2400"/>
            </a:pPr>
            <a:r>
              <a:t>Service accounts</a:t>
            </a:r>
          </a:p>
          <a:p>
            <a:pPr>
              <a:defRPr sz="2400"/>
            </a:pPr>
            <a:r>
              <a:t>Cloud Identity</a:t>
            </a:r>
          </a:p>
          <a:p>
            <a:pPr>
              <a:defRPr sz="2400"/>
            </a:pPr>
            <a:r>
              <a:t>Interacting with Google Cloud</a:t>
            </a:r>
          </a:p>
        </p:txBody>
      </p:sp>
      <p:pic>
        <p:nvPicPr>
          <p:cNvPr id="4" name="Picture 3" descr="cropped_page_2.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Module Overview</a:t>
            </a:r>
          </a:p>
        </p:txBody>
      </p:sp>
      <p:sp>
        <p:nvSpPr>
          <p:cNvPr id="3" name="Content Placeholder 2"/>
          <p:cNvSpPr>
            <a:spLocks noGrp="1"/>
          </p:cNvSpPr>
          <p:nvPr>
            <p:ph idx="1"/>
          </p:nvPr>
        </p:nvSpPr>
        <p:spPr>
          <a:xfrm>
            <a:off x="457200" y="0"/>
            <a:ext cx="3918857" cy="0"/>
          </a:xfrm>
        </p:spPr>
        <p:txBody>
          <a:bodyPr wrap="square"/>
          <a:lstStyle/>
          <a:p>
            <a:pPr>
              <a:defRPr sz="2400"/>
            </a:pPr>
            <a:r>
              <a:t>Resource hierarchy</a:t>
            </a:r>
          </a:p>
          <a:p>
            <a:pPr>
              <a:defRPr sz="2400"/>
            </a:pPr>
            <a:r>
              <a:t>Identity and Access Management</a:t>
            </a:r>
          </a:p>
          <a:p>
            <a:pPr>
              <a:defRPr sz="2400"/>
            </a:pPr>
            <a:r>
              <a:t>IAM roles</a:t>
            </a:r>
          </a:p>
          <a:p>
            <a:pPr>
              <a:defRPr sz="2400"/>
            </a:pPr>
            <a:r>
              <a:t>Service accounts</a:t>
            </a:r>
          </a:p>
          <a:p>
            <a:pPr>
              <a:defRPr sz="2400"/>
            </a:pPr>
            <a:r>
              <a:t>Cloud Identity</a:t>
            </a:r>
          </a:p>
          <a:p>
            <a:pPr>
              <a:defRPr sz="2400"/>
            </a:pPr>
            <a:r>
              <a:t>Interacting with Google Cloud</a:t>
            </a:r>
          </a:p>
        </p:txBody>
      </p:sp>
      <p:pic>
        <p:nvPicPr>
          <p:cNvPr id="4" name="Picture 3" descr="cropped_page_3.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 Hierarchy</a:t>
            </a:r>
          </a:p>
        </p:txBody>
      </p:sp>
      <p:sp>
        <p:nvSpPr>
          <p:cNvPr id="3" name="Content Placeholder 2"/>
          <p:cNvSpPr>
            <a:spLocks noGrp="1"/>
          </p:cNvSpPr>
          <p:nvPr>
            <p:ph idx="1"/>
          </p:nvPr>
        </p:nvSpPr>
        <p:spPr>
          <a:xfrm>
            <a:off x="457200" y="0"/>
            <a:ext cx="3918857" cy="0"/>
          </a:xfrm>
        </p:spPr>
        <p:txBody>
          <a:bodyPr wrap="square"/>
          <a:lstStyle/>
          <a:p>
            <a:pPr>
              <a:defRPr sz="2400"/>
            </a:pPr>
            <a:r>
              <a:t>Resources are hierarchical</a:t>
            </a:r>
          </a:p>
          <a:p>
            <a:pPr>
              <a:defRPr sz="2400"/>
            </a:pPr>
            <a:r>
              <a:t>Resources, Projects, Folders</a:t>
            </a:r>
          </a:p>
          <a:p>
            <a:pPr>
              <a:defRPr sz="2400"/>
            </a:pPr>
            <a:r>
              <a:t>Organization Node</a:t>
            </a:r>
          </a:p>
        </p:txBody>
      </p:sp>
      <p:pic>
        <p:nvPicPr>
          <p:cNvPr id="4" name="Picture 3" descr="cropped_page_4.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 Hierarchy</a:t>
            </a:r>
          </a:p>
        </p:txBody>
      </p:sp>
      <p:sp>
        <p:nvSpPr>
          <p:cNvPr id="3" name="Content Placeholder 2"/>
          <p:cNvSpPr>
            <a:spLocks noGrp="1"/>
          </p:cNvSpPr>
          <p:nvPr>
            <p:ph idx="1"/>
          </p:nvPr>
        </p:nvSpPr>
        <p:spPr>
          <a:xfrm>
            <a:off x="457200" y="0"/>
            <a:ext cx="3918857" cy="0"/>
          </a:xfrm>
        </p:spPr>
        <p:txBody>
          <a:bodyPr wrap="square"/>
          <a:lstStyle/>
          <a:p>
            <a:pPr>
              <a:defRPr sz="2400"/>
            </a:pPr>
            <a:r>
              <a:t>Hierarchy determines policies</a:t>
            </a:r>
          </a:p>
          <a:p>
            <a:pPr>
              <a:defRPr sz="2400"/>
            </a:pPr>
            <a:r>
              <a:t>Policies at project, folder, org</a:t>
            </a:r>
          </a:p>
          <a:p>
            <a:pPr>
              <a:defRPr sz="2400"/>
            </a:pPr>
            <a:r>
              <a:t>Policies inherited downwards</a:t>
            </a:r>
          </a:p>
        </p:txBody>
      </p:sp>
      <p:pic>
        <p:nvPicPr>
          <p:cNvPr id="4" name="Picture 3" descr="cropped_page_5.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Projects</a:t>
            </a:r>
          </a:p>
        </p:txBody>
      </p:sp>
      <p:sp>
        <p:nvSpPr>
          <p:cNvPr id="3" name="Content Placeholder 2"/>
          <p:cNvSpPr>
            <a:spLocks noGrp="1"/>
          </p:cNvSpPr>
          <p:nvPr>
            <p:ph idx="1"/>
          </p:nvPr>
        </p:nvSpPr>
        <p:spPr>
          <a:xfrm>
            <a:off x="457200" y="0"/>
            <a:ext cx="3918857" cy="0"/>
          </a:xfrm>
        </p:spPr>
        <p:txBody>
          <a:bodyPr wrap="square"/>
          <a:lstStyle/>
          <a:p>
            <a:pPr>
              <a:defRPr sz="2400"/>
            </a:pPr>
            <a:r>
              <a:t>Basis for using cloud services</a:t>
            </a:r>
          </a:p>
          <a:p>
            <a:pPr>
              <a:defRPr sz="2400"/>
            </a:pPr>
            <a:r>
              <a:t>Each resource is one project</a:t>
            </a:r>
          </a:p>
          <a:p>
            <a:pPr>
              <a:defRPr sz="2400"/>
            </a:pPr>
            <a:r>
              <a:t>Different owners and users</a:t>
            </a:r>
          </a:p>
          <a:p>
            <a:pPr>
              <a:defRPr sz="2400"/>
            </a:pPr>
            <a:r>
              <a:t>Projects are billed separately</a:t>
            </a:r>
          </a:p>
        </p:txBody>
      </p:sp>
      <p:pic>
        <p:nvPicPr>
          <p:cNvPr id="4" name="Picture 3" descr="cropped_page_6.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Attributes</a:t>
            </a:r>
          </a:p>
        </p:txBody>
      </p:sp>
      <p:sp>
        <p:nvSpPr>
          <p:cNvPr id="3" name="Content Placeholder 2"/>
          <p:cNvSpPr>
            <a:spLocks noGrp="1"/>
          </p:cNvSpPr>
          <p:nvPr>
            <p:ph idx="1"/>
          </p:nvPr>
        </p:nvSpPr>
        <p:spPr>
          <a:xfrm>
            <a:off x="457200" y="0"/>
            <a:ext cx="3918857" cy="0"/>
          </a:xfrm>
        </p:spPr>
        <p:txBody>
          <a:bodyPr wrap="square"/>
          <a:lstStyle/>
          <a:p>
            <a:pPr>
              <a:defRPr sz="2400"/>
            </a:pPr>
            <a:r>
              <a:t>Project ID: Globally unique</a:t>
            </a:r>
          </a:p>
          <a:p>
            <a:pPr>
              <a:defRPr sz="2400"/>
            </a:pPr>
            <a:r>
              <a:t>Project name: Mutable</a:t>
            </a:r>
          </a:p>
          <a:p>
            <a:pPr>
              <a:defRPr sz="2400"/>
            </a:pPr>
            <a:r>
              <a:t>Project number: Immutable</a:t>
            </a:r>
          </a:p>
        </p:txBody>
      </p:sp>
      <p:pic>
        <p:nvPicPr>
          <p:cNvPr id="4" name="Picture 3" descr="cropped_page_7.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 Manager</a:t>
            </a:r>
          </a:p>
        </p:txBody>
      </p:sp>
      <p:sp>
        <p:nvSpPr>
          <p:cNvPr id="3" name="Content Placeholder 2"/>
          <p:cNvSpPr>
            <a:spLocks noGrp="1"/>
          </p:cNvSpPr>
          <p:nvPr>
            <p:ph idx="1"/>
          </p:nvPr>
        </p:nvSpPr>
        <p:spPr>
          <a:xfrm>
            <a:off x="457200" y="0"/>
            <a:ext cx="3918857" cy="0"/>
          </a:xfrm>
        </p:spPr>
        <p:txBody>
          <a:bodyPr wrap="square"/>
          <a:lstStyle/>
          <a:p>
            <a:pPr>
              <a:defRPr sz="2400"/>
            </a:pPr>
            <a:r>
              <a:t>Manages Google Cloud projects</a:t>
            </a:r>
          </a:p>
          <a:p>
            <a:pPr>
              <a:defRPr sz="2400"/>
            </a:pPr>
            <a:r>
              <a:t>Create new projects</a:t>
            </a:r>
          </a:p>
          <a:p>
            <a:pPr>
              <a:defRPr sz="2400"/>
            </a:pPr>
            <a:r>
              <a:t>Update existing projects</a:t>
            </a:r>
          </a:p>
          <a:p>
            <a:pPr>
              <a:defRPr sz="2400"/>
            </a:pPr>
            <a:r>
              <a:t>Delete and recover projects</a:t>
            </a:r>
          </a:p>
          <a:p>
            <a:pPr>
              <a:defRPr sz="2400"/>
            </a:pPr>
            <a:r>
              <a:t>Access via RPC and REST API</a:t>
            </a:r>
          </a:p>
        </p:txBody>
      </p:sp>
      <p:pic>
        <p:nvPicPr>
          <p:cNvPr id="4" name="Picture 3" descr="cropped_page_8.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