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9"/>
    <p:sldId id="258" r:id="rId10"/>
    <p:sldId id="259" r:id="rId11"/>
    <p:sldId id="260" r:id="rId12"/>
    <p:sldId id="261" r:id="rId13"/>
    <p:sldId id="262" r:id="rId14"/>
    <p:sldId id="263" r:id="rId15"/>
    <p:sldId id="264"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notesMaster" Target="notesMasters/notesMaster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Now that you've had a chance to explore what cloud computing is, the pricing structure and billing practices available with Google Cloud, and the ways that Google strives to make the platform secure and environmentally friendly, let’s now work to understand the functional structure of Google Cloud.</a:t>
            </a:r>
          </a:p>
        </p:txBody>
      </p:sp>
      <p:sp>
        <p:nvSpPr>
          <p:cNvPr id="4" name="Slide Number Placeholder 3"/>
          <p:cNvSpPr>
            <a:spLocks noGrp="1"/>
          </p:cNvSpPr>
          <p:nvPr>
            <p:ph type="sldNum" idx="5" sz="quarter"/>
          </p:nvPr>
        </p:nvSpPr>
        <p:spPr/>
      </p:sp>
    </p:spTree>
  </p:cSld>
  <p:clrMapOvr>
    <a:masterClrMapping/>
  </p:clrMapOvr>
</p:notes>
</file>

<file path=ppt/notesSlides/notesSlide10.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Folders let you assign policies to resources at a level of granularity you choose. The projects and subfolders in a folder contain resources that inherit policies and permissions assigned to that folder. A folder can contain projects, other folders, or a combination of both. You can use folders to group projects under an organization in a hierarchy, allowing you to group these resources on a per-department basis.</a:t>
            </a:r>
          </a:p>
        </p:txBody>
      </p:sp>
      <p:sp>
        <p:nvSpPr>
          <p:cNvPr id="4" name="Slide Number Placeholder 3"/>
          <p:cNvSpPr>
            <a:spLocks noGrp="1"/>
          </p:cNvSpPr>
          <p:nvPr>
            <p:ph type="sldNum" idx="5" sz="quarter"/>
          </p:nvPr>
        </p:nvSpPr>
        <p:spPr/>
      </p:sp>
    </p:spTree>
  </p:cSld>
  <p:clrMapOvr>
    <a:masterClrMapping/>
  </p:clrMapOvr>
</p:notes>
</file>

<file path=ppt/notesSlides/notesSlide2.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You can use folders to group projects under an organization in a hierarchy. For example, your organization might contain multiple departments, each with its own set of Google Cloud resources. Folders allow you to group these resources on a per-department basis. Folders give teams the ability to delegate administrative rights so that they can work independently.</a:t>
            </a:r>
          </a:p>
        </p:txBody>
      </p:sp>
      <p:sp>
        <p:nvSpPr>
          <p:cNvPr id="4" name="Slide Number Placeholder 3"/>
          <p:cNvSpPr>
            <a:spLocks noGrp="1"/>
          </p:cNvSpPr>
          <p:nvPr>
            <p:ph type="sldNum" idx="5" sz="quarter"/>
          </p:nvPr>
        </p:nvSpPr>
        <p:spPr/>
      </p:sp>
    </p:spTree>
  </p:cSld>
  <p:clrMapOvr>
    <a:masterClrMapping/>
  </p:clrMapOvr>
</p:notes>
</file>

<file path=ppt/notesSlides/notesSlide3.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4.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In this section of the course, we’ll see how resources get organized with projects, and how access to those resources gets shared with the right part of a workforce through a tool called Identity and Access Management, or IAM. We’ll also look into the different ways in which you can interact with Google Cloud, including our web user interface, command-line interface, and our mobile apps. We’ll begin with the Google Cloud Resource Hierarchy.</a:t>
            </a:r>
          </a:p>
        </p:txBody>
      </p:sp>
      <p:sp>
        <p:nvSpPr>
          <p:cNvPr id="4" name="Slide Number Placeholder 3"/>
          <p:cNvSpPr>
            <a:spLocks noGrp="1"/>
          </p:cNvSpPr>
          <p:nvPr>
            <p:ph type="sldNum" idx="5" sz="quarter"/>
          </p:nvPr>
        </p:nvSpPr>
        <p:spPr/>
      </p:sp>
    </p:spTree>
  </p:cSld>
  <p:clrMapOvr>
    <a:masterClrMapping/>
  </p:clrMapOvr>
</p:notes>
</file>

<file path=ppt/notesSlides/notesSlide5.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This hierarchy is made up of four levels, and starting from the bottom up they are: resources, projects, folders, and an organization node. At the ﬁrst level are resources. These represent virtual machines, Cloud Storage buckets, Virtual Private Networks (VPCs), tables in BigQuery, or anything else in Google Cloud. Resources get organized into projects, which sit on the second level. Projects can be organized into folders, or even subfolders. These sit at the third level. And then at the top level is an organization node, which encompasses all the projects, folders, and resources in your organization.</a:t>
            </a:r>
          </a:p>
        </p:txBody>
      </p:sp>
      <p:sp>
        <p:nvSpPr>
          <p:cNvPr id="4" name="Slide Number Placeholder 3"/>
          <p:cNvSpPr>
            <a:spLocks noGrp="1"/>
          </p:cNvSpPr>
          <p:nvPr>
            <p:ph type="sldNum" idx="5" sz="quarter"/>
          </p:nvPr>
        </p:nvSpPr>
        <p:spPr/>
      </p:sp>
    </p:spTree>
  </p:cSld>
  <p:clrMapOvr>
    <a:masterClrMapping/>
  </p:clrMapOvr>
</p:notes>
</file>

<file path=ppt/notesSlides/notesSlide6.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hierarchy determines how policies are managed and applied in Google Cloud. Policies can be defined at the project, folder, and organization node levels. Some Google Cloud services allow policies to be applied to individual resources, too. Policies are inherited downward, meaning that a policy applied to a folder will also apply to all of the projects within that folder.</a:t>
            </a:r>
          </a:p>
        </p:txBody>
      </p:sp>
      <p:sp>
        <p:nvSpPr>
          <p:cNvPr id="4" name="Slide Number Placeholder 3"/>
          <p:cNvSpPr>
            <a:spLocks noGrp="1"/>
          </p:cNvSpPr>
          <p:nvPr>
            <p:ph type="sldNum" idx="5" sz="quarter"/>
          </p:nvPr>
        </p:nvSpPr>
        <p:spPr/>
      </p:sp>
    </p:spTree>
  </p:cSld>
  <p:clrMapOvr>
    <a:masterClrMapping/>
  </p:clrMapOvr>
</p:notes>
</file>

<file path=ppt/notesSlides/notesSlide7.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Projects are the foundation for enabling and using Google Cloud services, such as managing APIs, enabling billing, adding and removing collaborators, and enabling other Google services. Each project is a separate compartment, and each resource belongs to exactly one project. Projects can have different owners and users, as they’re billed and managed separately. Each project is a separate entity under the Organization node.</a:t>
            </a:r>
          </a:p>
        </p:txBody>
      </p:sp>
      <p:sp>
        <p:nvSpPr>
          <p:cNvPr id="4" name="Slide Number Placeholder 3"/>
          <p:cNvSpPr>
            <a:spLocks noGrp="1"/>
          </p:cNvSpPr>
          <p:nvPr>
            <p:ph type="sldNum" idx="5" sz="quarter"/>
          </p:nvPr>
        </p:nvSpPr>
        <p:spPr/>
      </p:sp>
    </p:spTree>
  </p:cSld>
  <p:clrMapOvr>
    <a:masterClrMapping/>
  </p:clrMapOvr>
</p:notes>
</file>

<file path=ppt/notesSlides/notesSlide8.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Each Google Cloud project has three identifying attributes: a project ID, a project name, and a project number. The project ID is a globally unique identifier assigned by Google that cannot be changed–they are immutable–after creation. Project names, however, are user-created, don’t have to be unique and they can be changed at any time. Google Cloud also assigns each project a unique project number; they are mainly used internally by Google Cloud to keep track of resources.</a:t>
            </a:r>
          </a:p>
        </p:txBody>
      </p:sp>
      <p:sp>
        <p:nvSpPr>
          <p:cNvPr id="4" name="Slide Number Placeholder 3"/>
          <p:cNvSpPr>
            <a:spLocks noGrp="1"/>
          </p:cNvSpPr>
          <p:nvPr>
            <p:ph type="sldNum" idx="5" sz="quarter"/>
          </p:nvPr>
        </p:nvSpPr>
        <p:spPr/>
      </p:sp>
    </p:spTree>
  </p:cSld>
  <p:clrMapOvr>
    <a:masterClrMapping/>
  </p:clrMapOvr>
</p:notes>
</file>

<file path=ppt/notesSlides/notesSlide9.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The Resource Manager tool is an API designed to programmatically manage Google Cloud projects. It can gather a list of all the projects associated with an account, create new projects, update existing projects, and delete projects. It can even recover projects that were previously deleted and can be accessed through the RPC API and the REST API.</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0.jpg"/><Relationship Id="rId3"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7.jpg"/><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8.jpg"/><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9.jpg"/><Relationship Id="rId3" Type="http://schemas.openxmlformats.org/officeDocument/2006/relationships/notesSlide" Target="../notesSlides/notesSlide9.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Resources &amp; Access</a:t>
            </a:r>
          </a:p>
        </p:txBody>
      </p:sp>
      <p:pic>
        <p:nvPicPr>
          <p:cNvPr id="3" name="Picture 2" descr="cropped_page_1.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Folders</a:t>
            </a:r>
          </a:p>
        </p:txBody>
      </p:sp>
      <p:pic>
        <p:nvPicPr>
          <p:cNvPr id="3" name="Picture 2" descr="cropped_page_9.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Contain subfolders/projects</a:t>
            </a:r>
          </a:p>
          <a:p>
            <a:pPr>
              <a:defRPr sz="2400"/>
            </a:pPr>
            <a:r>
              <a:t>Inherit policies/permissions</a:t>
            </a:r>
          </a:p>
          <a:p>
            <a:pPr>
              <a:defRPr sz="2400"/>
            </a:pPr>
            <a:r>
              <a:t>Group resources by dept.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Group Projects</a:t>
            </a:r>
          </a:p>
        </p:txBody>
      </p:sp>
      <p:pic>
        <p:nvPicPr>
          <p:cNvPr id="3" name="Picture 2" descr="cropped_page_10.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Group resources</a:t>
            </a:r>
          </a:p>
          <a:p>
            <a:pPr>
              <a:defRPr sz="2400"/>
            </a:pPr>
            <a:r>
              <a:t>Per-department basis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Overview</a:t>
            </a:r>
          </a:p>
        </p:txBody>
      </p:sp>
      <p:pic>
        <p:nvPicPr>
          <p:cNvPr id="3" name="Picture 2" descr="cropped_page_2.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Resource Hierarchy</a:t>
            </a:r>
          </a:p>
          <a:p>
            <a:pPr>
              <a:defRPr sz="2400"/>
            </a:pPr>
            <a:r>
              <a:t>Identity Access Management</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Module Overview</a:t>
            </a:r>
          </a:p>
        </p:txBody>
      </p:sp>
      <p:pic>
        <p:nvPicPr>
          <p:cNvPr id="3" name="Picture 2" descr="cropped_page_3.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Resource Hierarchy</a:t>
            </a:r>
          </a:p>
          <a:p>
            <a:pPr>
              <a:defRPr sz="2400"/>
            </a:pPr>
            <a:r>
              <a:t>Identity Access Management</a:t>
            </a:r>
          </a:p>
          <a:p>
            <a:pPr>
              <a:defRPr sz="2400"/>
            </a:pPr>
            <a:r>
              <a:t>IAM Roles</a:t>
            </a:r>
          </a:p>
          <a:p>
            <a:pPr>
              <a:defRPr sz="2400"/>
            </a:pPr>
            <a:r>
              <a:t>Service Accounts</a:t>
            </a:r>
          </a:p>
          <a:p>
            <a:pPr>
              <a:defRPr sz="2400"/>
            </a:pPr>
            <a:r>
              <a:t>Cloud Identity</a:t>
            </a:r>
          </a:p>
          <a:p>
            <a:pPr>
              <a:defRPr sz="2400"/>
            </a:pPr>
            <a:r>
              <a:t>Interacting with Google Cloud</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Hierarchical Resources</a:t>
            </a:r>
          </a:p>
        </p:txBody>
      </p:sp>
      <p:pic>
        <p:nvPicPr>
          <p:cNvPr id="3" name="Picture 2" descr="cropped_page_4.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Resources</a:t>
            </a:r>
          </a:p>
          <a:p>
            <a:pPr>
              <a:defRPr sz="2400"/>
            </a:pPr>
            <a:r>
              <a:t>Projects</a:t>
            </a:r>
          </a:p>
          <a:p>
            <a:pPr>
              <a:defRPr sz="2400"/>
            </a:pPr>
            <a:r>
              <a:t>Folders</a:t>
            </a:r>
          </a:p>
          <a:p>
            <a:pPr>
              <a:defRPr sz="2400"/>
            </a:pPr>
            <a:r>
              <a:t>Organization node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Hierarchy</a:t>
            </a:r>
          </a:p>
        </p:txBody>
      </p:sp>
      <p:pic>
        <p:nvPicPr>
          <p:cNvPr id="3" name="Picture 2" descr="cropped_page_5.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Policies are inherited</a:t>
            </a:r>
          </a:p>
          <a:p>
            <a:pPr>
              <a:defRPr sz="2400"/>
            </a:pPr>
            <a:r>
              <a:t>Managed by IAM</a:t>
            </a:r>
          </a:p>
          <a:p>
            <a:pPr>
              <a:defRPr sz="2400"/>
            </a:pPr>
            <a:r>
              <a:t>Organization node level</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Cloud Projects</a:t>
            </a:r>
          </a:p>
        </p:txBody>
      </p:sp>
      <p:pic>
        <p:nvPicPr>
          <p:cNvPr id="3" name="Picture 2" descr="cropped_page_6.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Basis for Cloud services</a:t>
            </a:r>
          </a:p>
          <a:p>
            <a:pPr>
              <a:defRPr sz="2400"/>
            </a:pPr>
            <a:r>
              <a:t>Resources in one project</a:t>
            </a:r>
          </a:p>
          <a:p>
            <a:pPr>
              <a:defRPr sz="2400"/>
            </a:pPr>
            <a:r>
              <a:t>Different owners and users</a:t>
            </a:r>
          </a:p>
          <a:p>
            <a:pPr>
              <a:defRPr sz="2400"/>
            </a:pPr>
            <a:r>
              <a:t>Billed separately</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Project Attributes</a:t>
            </a:r>
          </a:p>
        </p:txBody>
      </p:sp>
      <p:pic>
        <p:nvPicPr>
          <p:cNvPr id="3" name="Picture 2" descr="cropped_page_7.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Project ID: Globally unique</a:t>
            </a:r>
          </a:p>
          <a:p>
            <a:pPr>
              <a:defRPr sz="2400"/>
            </a:pPr>
            <a:r>
              <a:t>Project name: Mutable</a:t>
            </a:r>
          </a:p>
          <a:p>
            <a:pPr>
              <a:defRPr sz="2400"/>
            </a:pPr>
            <a:r>
              <a:t>Project number: Immutable</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731520"/>
          </a:xfrm>
          <a:prstGeom prst="rect">
            <a:avLst/>
          </a:prstGeom>
          <a:noFill/>
        </p:spPr>
        <p:txBody>
          <a:bodyPr wrap="none">
            <a:spAutoFit/>
          </a:bodyPr>
          <a:lstStyle/>
          <a:p>
            <a:pPr algn="ctr">
              <a:defRPr sz="3200"/>
            </a:pPr>
            <a:r>
              <a:t>Resource Manager</a:t>
            </a:r>
          </a:p>
        </p:txBody>
      </p:sp>
      <p:pic>
        <p:nvPicPr>
          <p:cNvPr id="3" name="Picture 2" descr="cropped_page_8.jpg"/>
          <p:cNvPicPr>
            <a:picLocks noChangeAspect="1"/>
          </p:cNvPicPr>
          <p:nvPr/>
        </p:nvPicPr>
        <p:blipFill>
          <a:blip r:embed="rId2"/>
          <a:stretch>
            <a:fillRect/>
          </a:stretch>
        </p:blipFill>
        <p:spPr>
          <a:xfrm>
            <a:off x="1509903" y="1188720"/>
            <a:ext cx="6124193" cy="3648456"/>
          </a:xfrm>
          <a:prstGeom prst="rect">
            <a:avLst/>
          </a:prstGeom>
        </p:spPr>
      </p:pic>
      <p:sp>
        <p:nvSpPr>
          <p:cNvPr id="4" name="TextBox 3"/>
          <p:cNvSpPr txBox="1"/>
          <p:nvPr/>
        </p:nvSpPr>
        <p:spPr>
          <a:xfrm>
            <a:off x="457200" y="4837176"/>
            <a:ext cx="8229600" cy="1563624"/>
          </a:xfrm>
          <a:prstGeom prst="rect">
            <a:avLst/>
          </a:prstGeom>
          <a:noFill/>
        </p:spPr>
        <p:txBody>
          <a:bodyPr wrap="square">
            <a:spAutoFit/>
          </a:bodyPr>
          <a:lstStyle/>
          <a:p/>
          <a:p>
            <a:pPr>
              <a:defRPr sz="2400"/>
            </a:pPr>
            <a:r>
              <a:t>Manages Cloud projects</a:t>
            </a:r>
          </a:p>
          <a:p>
            <a:pPr>
              <a:defRPr sz="2400"/>
            </a:pPr>
            <a:r>
              <a:t>Create new projects</a:t>
            </a:r>
          </a:p>
          <a:p>
            <a:pPr>
              <a:defRPr sz="2400"/>
            </a:pPr>
            <a:r>
              <a:t>Update existing projects</a:t>
            </a:r>
          </a:p>
          <a:p>
            <a:pPr>
              <a:defRPr sz="2400"/>
            </a:pPr>
            <a:r>
              <a:t>Delete projects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