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Emerging markets ETFs focus on countries becoming developed markets. These include regions across Asia-Pacific and Latin America, such as Brazil, Chile, Mexico, China, and India. These economies are characterized by rapid growth, high productivity, expanding middle class, high volatility, and liquidity in local debt and equity markets. Investors find these ETFs attractive because emerging economies tend to grow faster than their developed counterparts, demonstrating significant growth over the last decade.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study focuses on three ETFs from BlackRock: iShares MSCI Chile ETF (ECH), iShares MSCI Brazil ETF (EWZ), and iShares Core S&amp;P 500 ETF (IVV). These ETFs represent emerging and developed markets, allowing for a nuanced analysis of predictive features and model performance. The analysis includes exploring the sectoral distribution within each ETF to understand how different economic activities influence performance. A classification strategy is used to predict a qualitative variable based on the opening price of the ETFs.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study employs the CRISP-DM methodology, which includes six stages: understanding the data and the problem domain, data preparation, model construction, model evaluation, and presentation of results. Data preparation is a crucial stage involving cleaning, merging, scaling, and feature engineering to enhance data quality and improve the performance of machine learning algorithms. This stage converts inconsistent and incomplete real-world data into a readable format.</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Pandas Technical Analysis Library (Pandas TA) is used to compute a comprehensive set of technical indicators. Pandas TA provides a versatile toolkit with customizable technical indicators, utility functions, and candlestick patterns. The feature set is expanded by 210 indicators from the six fundamental attributes sourced from Yahoo Finance, including Open, High, Low, Close, Adjusted Close, and Volume, resulting in a total of 216 daily features. This equips the analytical framework with a rich and diverse set of features, facilitating a nuanced exploration of market trends.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study uses an approach based on exploratory analysis and reduction of the input space to improve the accuracy of multiclass classification in machine learning. This feature selection effectively reduces dimensionality by selecting the subset of features that provide more information and dropping redundant ones. Techniques for selecting relevant features include low variance, Chi-squared, Least Absolute Shrinkage and Selection Operator (LASSO), tree-based feature selection, Pearson’s correlation, principal feature analysis, Mean Absolute Difference (MAD), and Dispersion Ratio (DR).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Emerging Markets ETFs</a:t>
            </a:r>
          </a:p>
        </p:txBody>
      </p:sp>
      <p:pic>
        <p:nvPicPr>
          <p:cNvPr id="3" name="Picture 2" descr="1 (1) (1) (1).png"/>
          <p:cNvPicPr>
            <a:picLocks noChangeAspect="1"/>
          </p:cNvPicPr>
          <p:nvPr/>
        </p:nvPicPr>
        <p:blipFill>
          <a:blip r:embed="rId2"/>
          <a:stretch>
            <a:fillRect/>
          </a:stretch>
        </p:blipFill>
        <p:spPr>
          <a:xfrm>
            <a:off x="457200" y="1188720"/>
            <a:ext cx="8229600" cy="4626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Investing in emerging markets</a:t>
            </a:r>
          </a:p>
          <a:p>
            <a:pPr>
              <a:defRPr sz="2400"/>
            </a:pPr>
            <a:r>
              <a:t>Rapid growth, high productivity levels</a:t>
            </a:r>
          </a:p>
          <a:p>
            <a:pPr>
              <a:defRPr sz="2400"/>
            </a:pPr>
            <a:r>
              <a:t>Increased middle-class interest</a:t>
            </a:r>
          </a:p>
          <a:p>
            <a:pPr>
              <a:defRPr sz="2400"/>
            </a:pPr>
            <a:r>
              <a:t>High volatility and liquidity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ETFs: Market Exposure</a:t>
            </a:r>
          </a:p>
        </p:txBody>
      </p:sp>
      <p:pic>
        <p:nvPicPr>
          <p:cNvPr id="3" name="Picture 2" descr="1 (1) (1) (1).png"/>
          <p:cNvPicPr>
            <a:picLocks noChangeAspect="1"/>
          </p:cNvPicPr>
          <p:nvPr/>
        </p:nvPicPr>
        <p:blipFill>
          <a:blip r:embed="rId2"/>
          <a:stretch>
            <a:fillRect/>
          </a:stretch>
        </p:blipFill>
        <p:spPr>
          <a:xfrm>
            <a:off x="457200" y="1188720"/>
            <a:ext cx="8229600" cy="462674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Analyzed ETFs main market exposure:</a:t>
            </a:r>
          </a:p>
          <a:p>
            <a:pPr>
              <a:defRPr sz="2400"/>
            </a:pPr>
            <a:r>
              <a:t>- iShares MSCI Chile ETF (ECH)</a:t>
            </a:r>
          </a:p>
          <a:p>
            <a:pPr>
              <a:defRPr sz="2400"/>
            </a:pPr>
            <a:r>
              <a:t>- iShares MSCI Brazil ETF (EWZ)</a:t>
            </a:r>
          </a:p>
          <a:p>
            <a:pPr>
              <a:defRPr sz="2400"/>
            </a:pPr>
            <a:r>
              <a:t>- iShares Core S&amp;P 500 ETF (IVV)</a:t>
            </a:r>
          </a:p>
          <a:p>
            <a:pPr>
              <a:defRPr sz="2400"/>
            </a:pPr>
            <a:r>
              <a:t>Classification strategy to predict trends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CRISP-DM Methodology</a:t>
            </a:r>
          </a:p>
        </p:txBody>
      </p:sp>
      <p:pic>
        <p:nvPicPr>
          <p:cNvPr id="3" name="Picture 2" descr="1 (1) (1).pn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Six stages:</a:t>
            </a:r>
          </a:p>
          <a:p>
            <a:pPr>
              <a:defRPr sz="2400"/>
            </a:pPr>
            <a:r>
              <a:t>- Understanding the data</a:t>
            </a:r>
          </a:p>
          <a:p>
            <a:pPr>
              <a:defRPr sz="2400"/>
            </a:pPr>
            <a:r>
              <a:t>- Data preparation</a:t>
            </a:r>
          </a:p>
          <a:p>
            <a:pPr>
              <a:defRPr sz="2400"/>
            </a:pPr>
            <a:r>
              <a:t>- Model construction</a:t>
            </a:r>
          </a:p>
          <a:p>
            <a:pPr>
              <a:defRPr sz="2400"/>
            </a:pPr>
            <a:r>
              <a:t>- Model evaluation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Technical Indicators</a:t>
            </a:r>
          </a:p>
        </p:txBody>
      </p:sp>
      <p:pic>
        <p:nvPicPr>
          <p:cNvPr id="3" name="Picture 2" descr="3.jpe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Pandas Technical Analysis Library</a:t>
            </a:r>
          </a:p>
          <a:p>
            <a:pPr>
              <a:defRPr sz="2400"/>
            </a:pPr>
            <a:r>
              <a:t>- Customizable indicators</a:t>
            </a:r>
          </a:p>
          <a:p>
            <a:pPr>
              <a:defRPr sz="2400"/>
            </a:pPr>
            <a:r>
              <a:t>- Utility functions</a:t>
            </a:r>
          </a:p>
          <a:p>
            <a:pPr>
              <a:defRPr sz="2400"/>
            </a:pPr>
            <a:r>
              <a:t>- Candlestick patterns</a:t>
            </a:r>
          </a:p>
          <a:p>
            <a:pPr>
              <a:defRPr sz="2400"/>
            </a:pPr>
            <a:r>
              <a:t>Expanded feature set to 216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Feature Selection</a:t>
            </a:r>
          </a:p>
        </p:txBody>
      </p:sp>
      <p:pic>
        <p:nvPicPr>
          <p:cNvPr id="3" name="Picture 2" descr="4.jpeg"/>
          <p:cNvPicPr>
            <a:picLocks noChangeAspect="1"/>
          </p:cNvPicPr>
          <p:nvPr/>
        </p:nvPicPr>
        <p:blipFill>
          <a:blip r:embed="rId2"/>
          <a:stretch>
            <a:fillRect/>
          </a:stretch>
        </p:blipFill>
        <p:spPr>
          <a:xfrm>
            <a:off x="457200" y="1188720"/>
            <a:ext cx="8229600" cy="4629150"/>
          </a:xfrm>
          <a:prstGeom prst="rect">
            <a:avLst/>
          </a:prstGeom>
        </p:spPr>
      </p:pic>
      <p:sp>
        <p:nvSpPr>
          <p:cNvPr id="4" name="TextBox 3"/>
          <p:cNvSpPr txBox="1"/>
          <p:nvPr/>
        </p:nvSpPr>
        <p:spPr>
          <a:xfrm>
            <a:off x="457200" y="1188720"/>
            <a:ext cx="8229600" cy="5212080"/>
          </a:xfrm>
          <a:prstGeom prst="rect">
            <a:avLst/>
          </a:prstGeom>
          <a:noFill/>
        </p:spPr>
        <p:txBody>
          <a:bodyPr wrap="square">
            <a:spAutoFit/>
          </a:bodyPr>
          <a:lstStyle/>
          <a:p>
            <a:pPr>
              <a:defRPr sz="2400"/>
            </a:pPr>
            <a:r>
              <a:t>Statistical Measures:</a:t>
            </a:r>
          </a:p>
          <a:p>
            <a:pPr>
              <a:defRPr sz="2400"/>
            </a:pPr>
            <a:r>
              <a:t>- Low Variance</a:t>
            </a:r>
          </a:p>
          <a:p>
            <a:pPr>
              <a:defRPr sz="2400"/>
            </a:pPr>
            <a:r>
              <a:t>- Chi-Squared</a:t>
            </a:r>
          </a:p>
          <a:p>
            <a:pPr>
              <a:defRPr sz="2400"/>
            </a:pPr>
            <a:r>
              <a:t>- LASSO</a:t>
            </a:r>
          </a:p>
          <a:p>
            <a:pPr>
              <a:defRPr sz="2400"/>
            </a:pPr>
            <a:r>
              <a:t>- Tree-based Selection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