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course focuses on deploying and managing Generative AI models on Google Cloud. The course spans 24 hours and covers essential topics. Participants will master MLOps for Generative AI, learn model evaluation techniques, understand responsible AI principles, address AI security concerns, and gain hands-on experience in building and deploying ML solutions.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Module 1 addresses the unique challenges MLOps teams face when deploying and managing Generative AI models. It explores how Vertex AI empowers AI teams to streamline MLOps processes. The module equips participants with the knowledge and tools needed to overcome these challenges efficiently.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Module 2 equips machine learning practitioners with the tools, techniques, and best practices for evaluating both generative and predictive AI models. Model evaluation ensures ML systems deliver reliable, accurate, and high-performing results. This module highlights the importance of rigorous evaluation processes.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Module 3 introduces concepts of responsible AI and AI principles. It covers techniques to practically identify fairness and bias and mitigate bias in AI/ML practices. The module explores practical methods and tools to implement Responsible AI best practices using Google Cloud, ensuring fairness in AI applications.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Module 4 introduces concepts of AI interpretability and transparency. It discusses the importance of AI transparency for developers and engineers. It explores practical methods and tools to help achieve interpretability and transparency in both data and AI models, fostering trust and understanding in AI systems.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Module 5 introduces important topics of AI privacy and safety. It explores practical methods and tools to implement AI privacy and safety recommended practices through the use of Google Cloud products and open-source tools, ensuring responsible handling of sensitive data.</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Module 6 equips security and data protection leaders with strategies to securely manage AI within their organizations. Participants learn a framework for proactively identifying and mitigating AI-specific risks, ensuring robust security measures are in place.</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Module 7 focuses on building and deploying Machine Learning Solutions with Vertex AI. Participants learn how to use Google Cloud's Vertex AI platform, AutoML, and custom training services to train, evaluate, tune, explain, and deploy ML models, culminating in earning an intermediate skill badge.</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Course Overview</a:t>
            </a:r>
          </a:p>
        </p:txBody>
      </p:sp>
      <p:sp>
        <p:nvSpPr>
          <p:cNvPr id="3" name="TextBox 2"/>
          <p:cNvSpPr txBox="1"/>
          <p:nvPr/>
        </p:nvSpPr>
        <p:spPr>
          <a:xfrm>
            <a:off x="457200" y="1188720"/>
            <a:ext cx="8229600" cy="5212080"/>
          </a:xfrm>
          <a:prstGeom prst="rect">
            <a:avLst/>
          </a:prstGeom>
          <a:noFill/>
        </p:spPr>
        <p:txBody>
          <a:bodyPr wrap="square">
            <a:spAutoFit/>
          </a:bodyPr>
          <a:lstStyle/>
          <a:p>
            <a:pPr>
              <a:defRPr sz="2400"/>
            </a:pPr>
            <a:r>
              <a:t>Deploy and Manage Generative AI</a:t>
            </a:r>
          </a:p>
          <a:p>
            <a:pPr>
              <a:defRPr sz="2400"/>
            </a:pPr>
            <a:r>
              <a:t>Course Duration: 24 hours</a:t>
            </a:r>
          </a:p>
          <a:p>
            <a:pPr>
              <a:defRPr sz="2400"/>
            </a:pPr>
            <a:r>
              <a:t>Key outcomes:</a:t>
            </a:r>
          </a:p>
          <a:p>
            <a:pPr>
              <a:defRPr sz="2400"/>
            </a:pPr>
            <a:r>
              <a:t>- MLOps for Generative AI</a:t>
            </a:r>
          </a:p>
          <a:p>
            <a:pPr>
              <a:defRPr sz="2400"/>
            </a:pPr>
            <a:r>
              <a:t>- Model Evaluation &amp; Responsible AI</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MLOps for GenAI</a:t>
            </a:r>
          </a:p>
        </p:txBody>
      </p:sp>
      <p:sp>
        <p:nvSpPr>
          <p:cNvPr id="3" name="TextBox 2"/>
          <p:cNvSpPr txBox="1"/>
          <p:nvPr/>
        </p:nvSpPr>
        <p:spPr>
          <a:xfrm>
            <a:off x="457200" y="1188720"/>
            <a:ext cx="8229600" cy="5212080"/>
          </a:xfrm>
          <a:prstGeom prst="rect">
            <a:avLst/>
          </a:prstGeom>
          <a:noFill/>
        </p:spPr>
        <p:txBody>
          <a:bodyPr wrap="square">
            <a:spAutoFit/>
          </a:bodyPr>
          <a:lstStyle/>
          <a:p>
            <a:pPr>
              <a:defRPr sz="2400"/>
            </a:pPr>
            <a:r>
              <a:t>MLOps challenges with Generative AI</a:t>
            </a:r>
          </a:p>
          <a:p>
            <a:pPr>
              <a:defRPr sz="2400"/>
            </a:pPr>
            <a:r>
              <a:t>Vertex AI streamlines MLOps</a:t>
            </a:r>
          </a:p>
          <a:p>
            <a:pPr>
              <a:defRPr sz="2400"/>
            </a:pPr>
            <a:r>
              <a:t>Key focus:</a:t>
            </a:r>
          </a:p>
          <a:p>
            <a:pPr>
              <a:defRPr sz="2400"/>
            </a:pPr>
            <a:r>
              <a:t>- Tools for deploying GenAI</a:t>
            </a:r>
          </a:p>
          <a:p>
            <a:pPr>
              <a:defRPr sz="2400"/>
            </a:pPr>
            <a:r>
              <a:t>- Managing GenAI models effectively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Model Evaluation</a:t>
            </a:r>
          </a:p>
        </p:txBody>
      </p:sp>
      <p:sp>
        <p:nvSpPr>
          <p:cNvPr id="3" name="TextBox 2"/>
          <p:cNvSpPr txBox="1"/>
          <p:nvPr/>
        </p:nvSpPr>
        <p:spPr>
          <a:xfrm>
            <a:off x="457200" y="1188720"/>
            <a:ext cx="8229600" cy="5212080"/>
          </a:xfrm>
          <a:prstGeom prst="rect">
            <a:avLst/>
          </a:prstGeom>
          <a:noFill/>
        </p:spPr>
        <p:txBody>
          <a:bodyPr wrap="square">
            <a:spAutoFit/>
          </a:bodyPr>
          <a:lstStyle/>
          <a:p>
            <a:pPr>
              <a:defRPr sz="2400"/>
            </a:pPr>
            <a:r>
              <a:t>Evaluating Generative and Predictive AI</a:t>
            </a:r>
          </a:p>
          <a:p>
            <a:pPr>
              <a:defRPr sz="2400"/>
            </a:pPr>
            <a:r>
              <a:t>Critical for reliable systems</a:t>
            </a:r>
          </a:p>
          <a:p>
            <a:pPr>
              <a:defRPr sz="2400"/>
            </a:pPr>
            <a:r>
              <a:t>Ensuring:</a:t>
            </a:r>
          </a:p>
          <a:p>
            <a:pPr>
              <a:defRPr sz="2400"/>
            </a:pPr>
            <a:r>
              <a:t>- Accurate results</a:t>
            </a:r>
          </a:p>
          <a:p>
            <a:pPr>
              <a:defRPr sz="2400"/>
            </a:pPr>
            <a:r>
              <a:t>- High-performing models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Responsible AI: Fairness</a:t>
            </a:r>
          </a:p>
        </p:txBody>
      </p:sp>
      <p:sp>
        <p:nvSpPr>
          <p:cNvPr id="3" name="TextBox 2"/>
          <p:cNvSpPr txBox="1"/>
          <p:nvPr/>
        </p:nvSpPr>
        <p:spPr>
          <a:xfrm>
            <a:off x="457200" y="1188720"/>
            <a:ext cx="8229600" cy="5212080"/>
          </a:xfrm>
          <a:prstGeom prst="rect">
            <a:avLst/>
          </a:prstGeom>
          <a:noFill/>
        </p:spPr>
        <p:txBody>
          <a:bodyPr wrap="square">
            <a:spAutoFit/>
          </a:bodyPr>
          <a:lstStyle/>
          <a:p>
            <a:pPr>
              <a:defRPr sz="2400"/>
            </a:pPr>
            <a:r>
              <a:t>Responsible AI principles</a:t>
            </a:r>
          </a:p>
          <a:p>
            <a:pPr>
              <a:defRPr sz="2400"/>
            </a:pPr>
            <a:r>
              <a:t>Identify fairness and bias</a:t>
            </a:r>
          </a:p>
          <a:p>
            <a:pPr>
              <a:defRPr sz="2400"/>
            </a:pPr>
            <a:r>
              <a:t>Mitigate bias in AI/ML</a:t>
            </a:r>
          </a:p>
          <a:p>
            <a:pPr>
              <a:defRPr sz="2400"/>
            </a:pPr>
            <a:r>
              <a:t>Using Google Cloud tools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Responsible AI: Transparency</a:t>
            </a:r>
          </a:p>
        </p:txBody>
      </p:sp>
      <p:sp>
        <p:nvSpPr>
          <p:cNvPr id="3" name="TextBox 2"/>
          <p:cNvSpPr txBox="1"/>
          <p:nvPr/>
        </p:nvSpPr>
        <p:spPr>
          <a:xfrm>
            <a:off x="457200" y="1188720"/>
            <a:ext cx="8229600" cy="5212080"/>
          </a:xfrm>
          <a:prstGeom prst="rect">
            <a:avLst/>
          </a:prstGeom>
          <a:noFill/>
        </p:spPr>
        <p:txBody>
          <a:bodyPr wrap="square">
            <a:spAutoFit/>
          </a:bodyPr>
          <a:lstStyle/>
          <a:p>
            <a:pPr>
              <a:defRPr sz="2400"/>
            </a:pPr>
            <a:r>
              <a:t>AI Interpretability &amp; Transparency</a:t>
            </a:r>
          </a:p>
          <a:p>
            <a:pPr>
              <a:defRPr sz="2400"/>
            </a:pPr>
            <a:r>
              <a:t>Importance for developers</a:t>
            </a:r>
          </a:p>
          <a:p>
            <a:pPr>
              <a:defRPr sz="2400"/>
            </a:pPr>
            <a:r>
              <a:t>Achieving:</a:t>
            </a:r>
          </a:p>
          <a:p>
            <a:pPr>
              <a:defRPr sz="2400"/>
            </a:pPr>
            <a:r>
              <a:t>- Data Transparency</a:t>
            </a:r>
          </a:p>
          <a:p>
            <a:pPr>
              <a:defRPr sz="2400"/>
            </a:pPr>
            <a:r>
              <a:t>- Model Interpretability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Responsible AI: Privacy</a:t>
            </a:r>
          </a:p>
        </p:txBody>
      </p:sp>
      <p:sp>
        <p:nvSpPr>
          <p:cNvPr id="3" name="TextBox 2"/>
          <p:cNvSpPr txBox="1"/>
          <p:nvPr/>
        </p:nvSpPr>
        <p:spPr>
          <a:xfrm>
            <a:off x="457200" y="1188720"/>
            <a:ext cx="8229600" cy="5212080"/>
          </a:xfrm>
          <a:prstGeom prst="rect">
            <a:avLst/>
          </a:prstGeom>
          <a:noFill/>
        </p:spPr>
        <p:txBody>
          <a:bodyPr wrap="square">
            <a:spAutoFit/>
          </a:bodyPr>
          <a:lstStyle/>
          <a:p>
            <a:pPr>
              <a:defRPr sz="2400"/>
            </a:pPr>
            <a:r>
              <a:t>AI Privacy and Safety</a:t>
            </a:r>
          </a:p>
          <a:p>
            <a:pPr>
              <a:defRPr sz="2400"/>
            </a:pPr>
            <a:r>
              <a:t>Recommended Practices</a:t>
            </a:r>
          </a:p>
          <a:p>
            <a:pPr>
              <a:defRPr sz="2400"/>
            </a:pPr>
            <a:r>
              <a:t>Using:</a:t>
            </a:r>
          </a:p>
          <a:p>
            <a:pPr>
              <a:defRPr sz="2400"/>
            </a:pPr>
            <a:r>
              <a:t>- Google Cloud Products</a:t>
            </a:r>
          </a:p>
          <a:p>
            <a:pPr>
              <a:defRPr sz="2400"/>
            </a:pPr>
            <a:r>
              <a:t>- Open-Source Tools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AI Security Strategies</a:t>
            </a:r>
          </a:p>
        </p:txBody>
      </p:sp>
      <p:sp>
        <p:nvSpPr>
          <p:cNvPr id="3" name="TextBox 2"/>
          <p:cNvSpPr txBox="1"/>
          <p:nvPr/>
        </p:nvSpPr>
        <p:spPr>
          <a:xfrm>
            <a:off x="457200" y="1188720"/>
            <a:ext cx="8229600" cy="5212080"/>
          </a:xfrm>
          <a:prstGeom prst="rect">
            <a:avLst/>
          </a:prstGeom>
          <a:noFill/>
        </p:spPr>
        <p:txBody>
          <a:bodyPr wrap="square">
            <a:spAutoFit/>
          </a:bodyPr>
          <a:lstStyle/>
          <a:p>
            <a:pPr>
              <a:defRPr sz="2400"/>
            </a:pPr>
            <a:r>
              <a:t>Securely manage AI within organizations</a:t>
            </a:r>
          </a:p>
          <a:p>
            <a:pPr>
              <a:defRPr sz="2400"/>
            </a:pPr>
            <a:r>
              <a:t>Mitigating AI-Specific Risks</a:t>
            </a:r>
          </a:p>
          <a:p>
            <a:pPr>
              <a:defRPr sz="2400"/>
            </a:pPr>
            <a:r>
              <a:t>Framework for:</a:t>
            </a:r>
          </a:p>
          <a:p>
            <a:pPr>
              <a:defRPr sz="2400"/>
            </a:pPr>
            <a:r>
              <a:t>- Proactive identification</a:t>
            </a:r>
          </a:p>
          <a:p>
            <a:pPr>
              <a:defRPr sz="2400"/>
            </a:pPr>
            <a:r>
              <a:t>- Risk Management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Build &amp; Deploy on Vertex</a:t>
            </a:r>
          </a:p>
        </p:txBody>
      </p:sp>
      <p:sp>
        <p:nvSpPr>
          <p:cNvPr id="3" name="TextBox 2"/>
          <p:cNvSpPr txBox="1"/>
          <p:nvPr/>
        </p:nvSpPr>
        <p:spPr>
          <a:xfrm>
            <a:off x="457200" y="1188720"/>
            <a:ext cx="8229600" cy="5212080"/>
          </a:xfrm>
          <a:prstGeom prst="rect">
            <a:avLst/>
          </a:prstGeom>
          <a:noFill/>
        </p:spPr>
        <p:txBody>
          <a:bodyPr wrap="square">
            <a:spAutoFit/>
          </a:bodyPr>
          <a:lstStyle/>
          <a:p>
            <a:pPr>
              <a:defRPr sz="2400"/>
            </a:pPr>
            <a:r>
              <a:t>Build &amp; Deploy ML Solutions</a:t>
            </a:r>
          </a:p>
          <a:p>
            <a:pPr>
              <a:defRPr sz="2400"/>
            </a:pPr>
            <a:r>
              <a:t>Using Vertex AI platform</a:t>
            </a:r>
          </a:p>
          <a:p>
            <a:pPr>
              <a:defRPr sz="2400"/>
            </a:pPr>
            <a:r>
              <a:t>Key tools:</a:t>
            </a:r>
          </a:p>
          <a:p>
            <a:pPr>
              <a:defRPr sz="2400"/>
            </a:pPr>
            <a:r>
              <a:t>- AutoML</a:t>
            </a:r>
          </a:p>
          <a:p>
            <a:pPr>
              <a:defRPr sz="2400"/>
            </a:pPr>
            <a:r>
              <a:t>- Custom Training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