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module introduces Google Cloud. It covers cloud computing basics. It will provide an overview of Infrastructure-as-a-Service (IaaS) and Platform-as-a-Service (PaaS). Further topics include the Google Cloud network, environmental impact, security measures, open APIs and open source initiatives, and pricing and billing models.</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Virtualized data centers of today, which is the second wave, share similarities with the private data centers and colocation facilities of decades past. The components of virtualized data centers match the physical building blocks of hosted computing—servers, CPUs, disks, load balancers, and so on—but now they’re virtual devices.</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With virtualization, enterprises still maintained the infrastructure; it’s still a user-controlled and user-configured environment.</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Several years ago, Google realized that its business couldn’t move fast enough within the confines of the virtualization model. So Google switched to a container-based architecture—a fully automated, elastic third-wave cloud that consists of a combination of automated services and scalable data. Services automatically provision and configure the infrastructure used to run applications.</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Today, Google Cloud makes this third-wave cloud available to Google customers. Google believes that, in the future, every company—regardless of size or industry—will differentiate itself from its competitors through technology. Increasingly, that technology will be in the form of software. Great software is based on high-quality data. This means that every company is, or will eventually become, a data company.</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move to virtualized data centers introduced customers to two new types of offerings: infrastructure as a service, commonly referred to as IaaS, and platform as a service, or PaaS.</a:t>
            </a:r>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IaaS delivers on-demand infrastructure resources via the cloud, such as raw compute, storage, and network capabilities, organized virtually into resources that are similar to physical data centers. Compute Engine is an example of a Google Cloud IaaS service.</a:t>
            </a:r>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PaaS delivers and manages all the hardware and software through the cloud. PaaS offerings bind code to libraries that provide access to the infrastructure application needs. This allows more resources to be focused on application logic. App Engine is an example of a Google Cloud PaaS service.</a:t>
            </a:r>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the IaaS model, customers pay for the resources they allocate ahead of time; in the PaaS model, customers pay for the resources they actually use.</a:t>
            </a:r>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As cloud computing has evolved, the momentum has shifted toward managed infrastructure and managed services. Leveraging managed resources and services allows companies to concentrate more on their business goals and spend less time and money on creating and maintaining their technical infrastructure. It allows companies to deliver products and services to their customers more quickly and reliably. Serverless computing allows developers to concentrate on their code, rather than on server configuration, by eliminating the need for any infrastructure management.</a:t>
            </a:r>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SaaS provides the entire application stack, delivering an entire cloud-based application that customers can access and use. SaaS applications are not installed on your local computer - they run in the cloud as a service and are consumed directly over the internet by end users. Google's popular applications like Gmail, Docs, and Drive, collectively known as Google Workspace, are all classified as SaaS.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cloud is a hot topic these days. The US National Institute of Standards and Technology created the term cloud computing, although, there is nothing US-specific about it.</a:t>
            </a:r>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Google’s network is the largest network of its kind, and Google has invested billions of dollars over the years to build it.</a:t>
            </a:r>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Google’s global network is designed to give customers the highest possible throughput and lowest possible latencies for their applications by leveraging more than 100 content caching nodes worldwide–which are locations where high demand content is cached for quicker access–to respond to user requests from the location that will provide the quickest response time.</a:t>
            </a:r>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Google Cloud’s infrastructure is based in seven major geographic locations: North America, South America, Europe, Africa, the Middle East, Asia, and Australia. Having multiple service locations is important because choosing where to locate applications affects qualities like availability, durability, and latency, the latter of which measures the time a packet of information takes to travel from its source to its destination.</a:t>
            </a:r>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Each of these locations are divided into a number of different regions and zones.</a:t>
            </a:r>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Regions represent independent geographic areas, and are composed of zones. For example, London, or europe-west2, is a region that currently comprises three different zones.</a:t>
            </a:r>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 zone is an area where Google Cloud resources get deployed. For example, let’s say you launch a virtual machine using Compute Engine–more about Compute Engine in a bit–it will run in the zone that you specify to ensure resource redundancy.</a:t>
            </a:r>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You can run resources in different regions. This is useful for bringing applications closer to users around the world, and also for protection in case there are issues with an entire region, say, due to a natural disaster.</a:t>
            </a:r>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Some of Google Cloud’s services support placing resources in what we call a multi-region. For example, Spanner multi-region configurations allow you to replicate the database's data not just in multiple zones, but in multiple zones across multiple regions, as defined by the instance configuration. These additional replicas enable you to read data with low latency from multiple locations close to or within the regions in the configuration, like The Netherlands and Belgium.</a:t>
            </a:r>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number of zones and regions Google Cloud supports is increasing all the time. The most up to date info can be found at cloud.google.com/about/locations.</a:t>
            </a:r>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Together, all existing data centers use roughly 2% of the world’s electricity. So, Google works to make data centers run as efficiently as possible.</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Cloud computing is a way of using IT that has five equally important traits. Customers get computing resources that are on-demand and self-service. Customers get access to those resources over the internet, from anywhere. The provider allocates resources to users out of that pool. The resources are elastic, and customers pay only for what they use, or reserve as they go.</a:t>
            </a:r>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Google is trying to do the right things for the planet. Google's data centers were the first to achieve ISO 14001 certification, which is a standard that maps out a framework for improving resource efficiency and reducing waste.</a:t>
            </a:r>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Google’s data center in Hamina, Finland. The facility is one of the most advanced and efficient data centers in the Google fleet. Its cooling system, which uses sea water from the Bay of Finland, reduces energy use and is the first of its kind anywhere in the world.</a:t>
            </a:r>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our founding decade, Google became the first major company to be carbon neutral. In our second decade, we were the first company to achieve 100% renewable energy. By 2030, we aim to be the first major company to operate carbon free.</a:t>
            </a:r>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Because Google has nine services with more than a billion users, you can bet security is always on the minds of Google's employees. Design for security is prevalent, throughout the infrastructure, that Google Cloud and Google services run-on.</a:t>
            </a:r>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Hardware design and provenance: Both the server boards and the networking equipment in Google data centers are custom designed by Google. Google also designs custom chips, including a hardware security chip that's currently being deployed on both servers and peripherals. Secure boot stack: Google server machines use a variety of technologies to ensure that they are booting the correct software stack, such as cryptographic signatures over the BIOS, bootloader, kernel, and base operating system image. Premises security: Google designs and builds its own data centers, which incorporate multiple layers of physical security protections.</a:t>
            </a:r>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Hardware design and provenance: Both the server boards and the networking equipment in Google data centers are custom designed by Google. Google also designs custom chips, including a hardware security chip that's currently being deployed on both servers and peripherals. Secure boot stack: Google server machines use a variety of technologies to ensure that they are booting the correct software stack, such as cryptographic signatures over the BIOS, bootloader, kernel, and base operating system image. Premises security: Google designs and builds its own data centers, which incorporate multiple layers of physical security protections. Access to these data centers is limited to only a very small fraction of Google employees. Google additionally hosts some servers in third-party data centers, where we ensure that there are Google-controlled physical security measures on top of the security layers provided by the data center operator.</a:t>
            </a:r>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Encryption of inter-service communication: Google’s infrastructure provides cryptographic privacy and integrity for remote procedure call (“RPC”) data on the network. Google’s services communicate with each other using RPC calls. The infrastructure automatically encrypts all infrastructure RPC traffic which goes between data centers. Google has started to deploy hardware cryptographic accelerators that will allow it to extend this default encryption to all infrastructure RPC traffic inside Google data centers.</a:t>
            </a:r>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Google’s central identity service, which usually manifests to end users as the Google login page, goes beyond asking for a simple username and password. The service also intelligently challenges users for additional information based on risk factors such as whether they have logged in from the same device or a similar location in the past. Users also have the option of employing secondary factors when signing in, including devices based on the Universal 2nd Factor (U2F) open standard.</a:t>
            </a:r>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Encryption at rest: Most applications at Google access physical storage (in other words, “file storage”) indirectly via storage services, and encryption (using centrally managed keys) is applied at the  layer of these storage services. Google also enables hardware encryption support in hard drives and SSDs.</a:t>
            </a:r>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Google Front End (“GFE”): Google services that want to make themselves available on the Internet register themselves with an infrastructure service called the Google Front End, which ensures that all TLS connections are ended using a public-private key pair and an X.509 certificate from a Certified Authority (CA) as well as following best practices such as supporting perfect forward secrecy. The GFE additionally applies protections against Denial of Service attacks. Denial of Service (“DoS”) protection: The sheer scale of its infrastructure enables Google to simply absorb many DoS attacks. Google also has multi-tier, multi-layer DoS protections that further reduce the risk of any DoS impact on a service running behind a GFE.</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First, customers get computing resources that are on-demand and self-service. Through a web interface, users get the processing power, storage, and network they need with no need for human intervention.</a:t>
            </a:r>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Intrusion detection: Rules and machine intelligence give Google’s operational security teams warnings of possible incidents. Google conducts Red Team exercises to measure and improve the effectiveness of its detection and response mechanisms. Reducing insider risk: Google aggressively limits and actively monitors the activities of employees who have been granted administrative access to the infrastructure. Employee U2F use: To guard against phishing attacks against Google employees, employee accounts require use of U2F-compatible Security Keys. Software development practices: Google employs central source control and requires two-party review of new code.</a:t>
            </a:r>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You can learn more about Google’s technical-infrastructure security at cloud.google.com/security/security-design.</a:t>
            </a:r>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Some people are afraid to bring their workloads to the cloud because they're afraid they'll get locked into a particular vendor. But if, for whatever reason, a customer decides that Google is no longer the best provider for their needs, we give customers the ability to run their applications elsewhere. Google publishes key elements of technology using open source licenses to create ecosystems that provide customers with options other than Google.</a:t>
            </a:r>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For example, TensorFlow, an open source software library for machine learning developed inside Google, is at the heart of a strong open source ecosystem.</a:t>
            </a:r>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Google provides interoperability at multiple layers of the stack. Kubernetes and Google Kubernetes Engine give customers the ability to mix and match microservices running across different clouds. Google Cloud Observability lets customers monitor workloads across multiple cloud providers.</a:t>
            </a:r>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Google was the first major cloud provider to deliver per-second billing for its Infrastructure-as-a-Service compute offering, Compute Engine. We’ll explore these products and services later in this course, but per-second billing is offered for users of Compute Engine, Google Kubernetes Engine (container infrastructure as a service), Dataproc (which is the equivalent of the big data system Hadoop, but operating as a service), and App Engine flexible environment VMs (a platform as a service).</a:t>
            </a:r>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Compute Engine offers automatically applied sustained-use discounts, which are automatic discounts that you get for running a virtual-machine instance for a significant portion of the billing month. Custom virtual machine types allow Compute Engine virtual machines to be fine-tuned with optimal amounts of vCPU and memory for their applications, so that you can tailor your pricing for your workloads.</a:t>
            </a:r>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Our online pricing calculator can help estimate your costs. Visit cloud.google.com/products/calculator to try it out.</a:t>
            </a:r>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 provide a few tools to help. You can define budgets at the billing account level or at the project level. A budget can be a fixed limit, or it can be tied to another metric - for example, a percentage of the previous month’s spend. To be notified when costs approach your budget limit, you can create an alert. Reports is a visual tool in the Google Cloud console that allows you to monitor expenditure based on a project or services. Finally, Google Cloud also implements quotas, which are designed to prevent the over-consumption of resources because of an error or a malicious attack, protecting both account owners and the Google Cloud community as a whole.</a:t>
            </a:r>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There are two types of quotas: rate quotas and allocation quotas. Both are applied at the project level. Rate quotas reset after a specific time. Allocation quotas govern the number of resources you can have in your projects. Although projects all start with the same quotas, you can change some of them by requesting an increase from Google Cloud Support.</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Second, customers get access to those resources over the internet, from anywhere they have a connection.</a:t>
            </a:r>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Question: What is the primary benefit to a Google Cloud customer of using resources in several zones within a region?</a:t>
            </a:r>
          </a:p>
        </p:txBody>
      </p:sp>
      <p:sp>
        <p:nvSpPr>
          <p:cNvPr id="4" name="Slide Number Placeholder 3"/>
          <p:cNvSpPr>
            <a:spLocks noGrp="1"/>
          </p:cNvSpPr>
          <p:nvPr>
            <p:ph type="sldNum" idx="5" sz="quarter"/>
          </p:nvPr>
        </p:nvSpPr>
        <p:spPr/>
      </p:sp>
    </p:spTree>
  </p:cSld>
  <p:clrMapOvr>
    <a:masterClrMapping/>
  </p:clrMapOvr>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Why might a Google Cloud customer use resources in several zones within a region? A: For improved fault tolerance. Feedback: Correct. As part of building a fault-tolerant application, you can spread your resources across multiple zones in a region.</a:t>
            </a:r>
          </a:p>
        </p:txBody>
      </p:sp>
      <p:sp>
        <p:nvSpPr>
          <p:cNvPr id="4" name="Slide Number Placeholder 3"/>
          <p:cNvSpPr>
            <a:spLocks noGrp="1"/>
          </p:cNvSpPr>
          <p:nvPr>
            <p:ph type="sldNum" idx="5" sz="quarter"/>
          </p:nvPr>
        </p:nvSpPr>
        <p:spPr/>
      </p:sp>
    </p:spTree>
  </p:cSld>
  <p:clrMapOvr>
    <a:masterClrMapping/>
  </p:clrMapOvr>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Question: What type of cloud computing service lets you bind your application code to libraries that give access to the infrastructure your application needs?</a:t>
            </a:r>
          </a:p>
        </p:txBody>
      </p:sp>
      <p:sp>
        <p:nvSpPr>
          <p:cNvPr id="4" name="Slide Number Placeholder 3"/>
          <p:cNvSpPr>
            <a:spLocks noGrp="1"/>
          </p:cNvSpPr>
          <p:nvPr>
            <p:ph type="sldNum" idx="5" sz="quarter"/>
          </p:nvPr>
        </p:nvSpPr>
        <p:spPr/>
      </p:sp>
    </p:spTree>
  </p:cSld>
  <p:clrMapOvr>
    <a:masterClrMapping/>
  </p:clrMapOvr>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What type of cloud computing service lets you bind your application code to libraries that give access to the infrastructure your application needs? D: Platform as a Service. Feedback: Correct!</a:t>
            </a:r>
          </a:p>
        </p:txBody>
      </p:sp>
      <p:sp>
        <p:nvSpPr>
          <p:cNvPr id="4" name="Slide Number Placeholder 3"/>
          <p:cNvSpPr>
            <a:spLocks noGrp="1"/>
          </p:cNvSpPr>
          <p:nvPr>
            <p:ph type="sldNum" idx="5" sz="quarter"/>
          </p:nvPr>
        </p:nvSpPr>
        <p:spPr/>
      </p:sp>
    </p:spTree>
  </p:cSld>
  <p:clrMapOvr>
    <a:masterClrMapping/>
  </p:clrMapOvr>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Question: Why might a Google Cloud customer use resources in several regions around the world?</a:t>
            </a:r>
          </a:p>
        </p:txBody>
      </p:sp>
      <p:sp>
        <p:nvSpPr>
          <p:cNvPr id="4" name="Slide Number Placeholder 3"/>
          <p:cNvSpPr>
            <a:spLocks noGrp="1"/>
          </p:cNvSpPr>
          <p:nvPr>
            <p:ph type="sldNum" idx="5" sz="quarter"/>
          </p:nvPr>
        </p:nvSpPr>
        <p:spPr/>
      </p:sp>
    </p:spTree>
  </p:cSld>
  <p:clrMapOvr>
    <a:masterClrMapping/>
  </p:clrMapOvr>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Why might a Google Cloud customer use resources in several regions around the world? D: To bring their applications closer to users around the world, and for improved fault tolerance. Feedback: That is correct.</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Third, the provider of those resources has a big pool of them, and allocates them to users out of that pool. That allows the provider to buy in bulk and pass the savings on to the customers. Customers don't have to know or care about the exact physical location of those resources.</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Fourth, the resources are elastic–which means they’re flexible, so customers can be. If they need more resources they can get more, and quickly. If they need less, they can scale back.</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And finally, the customers pay only for what they use, or reserve as they go. If they stop using resources, they stop paying. That's it. That's the definition of cloud.</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trend towards cloud computing started with a first wave with something called colocation. Colocation gave users the financial efficiency of renting physical space, instead of investing in data center real estate.</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jpg"/><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g"/><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jpg"/><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jpg"/><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jpg"/><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jpg"/><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jpg"/><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jpg"/><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jpg"/><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jpg"/><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jpg"/><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jpg"/><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jpg"/><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jpg"/><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jpg"/><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jpg"/><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jpg"/><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jpg"/><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jpg"/><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jpg"/><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jpg"/><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jpg"/><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jpg"/><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jpg"/><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jpg"/><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jpg"/><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7.jpg"/><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jpg"/><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jpg"/><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jpg"/><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1.jpg"/><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2.jpg"/><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3.jpg"/><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4.jpg"/><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5.jpg"/><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6.jpg"/><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7.jpg"/><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8.jpg"/><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9.jpg"/><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0.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1.jpg"/><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2.jpg"/><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3.jpg"/><Relationship Id="rId3"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4.jpg"/><Relationship Id="rId3"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5.jpg"/><Relationship Id="rId3"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6.jpg"/><Relationship Id="rId3"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 Id="rId3"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Introducing Google Cloud</a:t>
            </a:r>
          </a:p>
        </p:txBody>
      </p:sp>
      <p:pic>
        <p:nvPicPr>
          <p:cNvPr id="3" name="Picture 2" descr="cropped_page_1.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Overview of cloud computing</a:t>
            </a:r>
          </a:p>
          <a:p>
            <a:pPr>
              <a:defRPr sz="2400"/>
            </a:pPr>
            <a:r>
              <a:t>IaaS and PaaS</a:t>
            </a:r>
          </a:p>
          <a:p>
            <a:pPr>
              <a:defRPr sz="2400"/>
            </a:pPr>
            <a:r>
              <a:t>Google Cloud network</a:t>
            </a:r>
          </a:p>
          <a:p>
            <a:pPr>
              <a:defRPr sz="2400"/>
            </a:pPr>
            <a:r>
              <a:t>Environmental impact</a:t>
            </a:r>
          </a:p>
          <a:p>
            <a:pPr>
              <a:defRPr sz="2400"/>
            </a:pPr>
            <a:r>
              <a:t>Security</a:t>
            </a:r>
          </a:p>
          <a:p>
            <a:pPr>
              <a:defRPr sz="2400"/>
            </a:pPr>
            <a:r>
              <a:t>Open APIs and open source</a:t>
            </a:r>
          </a:p>
          <a:p>
            <a:pPr>
              <a:defRPr sz="2400"/>
            </a:pPr>
            <a:r>
              <a:t>Pricing and billing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History: Virtualization</a:t>
            </a:r>
          </a:p>
        </p:txBody>
      </p:sp>
      <p:pic>
        <p:nvPicPr>
          <p:cNvPr id="3" name="Picture 2" descr="cropped_page_18.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Second Wave</a:t>
            </a:r>
          </a:p>
          <a:p>
            <a:pPr>
              <a:defRPr sz="2400"/>
            </a:pPr>
            <a:r>
              <a:t>Virtualized data centers</a:t>
            </a:r>
          </a:p>
          <a:p>
            <a:pPr>
              <a:defRPr sz="2400"/>
            </a:pPr>
            <a:r>
              <a:t>Components are virtual devices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User-Controlled Environment</a:t>
            </a:r>
          </a:p>
        </p:txBody>
      </p:sp>
      <p:pic>
        <p:nvPicPr>
          <p:cNvPr id="3" name="Picture 2" descr="cropped_page_19.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User-controlled environment</a:t>
            </a:r>
          </a:p>
          <a:p>
            <a:pPr>
              <a:defRPr sz="2400"/>
            </a:pPr>
            <a:r>
              <a:t>Enterprises maintained infrastructure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History: Containerization</a:t>
            </a:r>
          </a:p>
        </p:txBody>
      </p:sp>
      <p:pic>
        <p:nvPicPr>
          <p:cNvPr id="3" name="Picture 2" descr="cropped_page_2.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Third Wave</a:t>
            </a:r>
          </a:p>
          <a:p>
            <a:pPr>
              <a:defRPr sz="2400"/>
            </a:pPr>
            <a:r>
              <a:t>Container-based architecture</a:t>
            </a:r>
          </a:p>
          <a:p>
            <a:pPr>
              <a:defRPr sz="2400"/>
            </a:pPr>
            <a:r>
              <a:t>Automated services and scalable data</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Google's Third-Wave Cloud</a:t>
            </a:r>
          </a:p>
        </p:txBody>
      </p:sp>
      <p:pic>
        <p:nvPicPr>
          <p:cNvPr id="3" name="Picture 2" descr="cropped_page_20.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Available to Google customers</a:t>
            </a:r>
          </a:p>
          <a:p>
            <a:pPr>
              <a:defRPr sz="2400"/>
            </a:pPr>
            <a:r>
              <a:t>Every company will be data company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Service Offerings</a:t>
            </a:r>
          </a:p>
        </p:txBody>
      </p:sp>
      <p:pic>
        <p:nvPicPr>
          <p:cNvPr id="3" name="Picture 2" descr="cropped_page_21.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IaaS - Infrastructure as a service</a:t>
            </a:r>
          </a:p>
          <a:p>
            <a:pPr>
              <a:defRPr sz="2400"/>
            </a:pPr>
            <a:r>
              <a:t>PaaS - Platform as a service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IaaS Overview</a:t>
            </a:r>
          </a:p>
        </p:txBody>
      </p:sp>
      <p:pic>
        <p:nvPicPr>
          <p:cNvPr id="3" name="Picture 2" descr="cropped_page_22.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Infrastructure as a Service (IaaS)</a:t>
            </a:r>
          </a:p>
          <a:p>
            <a:pPr>
              <a:defRPr sz="2400"/>
            </a:pPr>
            <a:r>
              <a:t>Delivers on-demand infrastructure</a:t>
            </a:r>
          </a:p>
          <a:p>
            <a:pPr>
              <a:defRPr sz="2400"/>
            </a:pPr>
            <a:r>
              <a:t>Raw compute, storage, network</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PaaS Overview</a:t>
            </a:r>
          </a:p>
        </p:txBody>
      </p:sp>
      <p:pic>
        <p:nvPicPr>
          <p:cNvPr id="3" name="Picture 2" descr="cropped_page_23.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Platform as a Service (PaaS)</a:t>
            </a:r>
          </a:p>
          <a:p>
            <a:pPr>
              <a:defRPr sz="2400"/>
            </a:pPr>
            <a:r>
              <a:t>Delivers/manages hardware and software</a:t>
            </a:r>
          </a:p>
          <a:p>
            <a:pPr>
              <a:defRPr sz="2400"/>
            </a:pPr>
            <a:r>
              <a:t>Bind code to infrastructure needs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IaaS vs PaaS</a:t>
            </a:r>
          </a:p>
        </p:txBody>
      </p:sp>
      <p:pic>
        <p:nvPicPr>
          <p:cNvPr id="3" name="Picture 2" descr="cropped_page_24.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IaaS: Pay for what they allocate</a:t>
            </a:r>
          </a:p>
          <a:p>
            <a:pPr>
              <a:defRPr sz="2400"/>
            </a:pPr>
            <a:r>
              <a:t>PaaS: Pay for what they use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Evolution of Cloud</a:t>
            </a:r>
          </a:p>
        </p:txBody>
      </p:sp>
      <p:pic>
        <p:nvPicPr>
          <p:cNvPr id="3" name="Picture 2" descr="cropped_page_25.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Managed resources</a:t>
            </a:r>
          </a:p>
          <a:p>
            <a:pPr>
              <a:defRPr sz="2400"/>
            </a:pPr>
            <a:r>
              <a:t>Managed services</a:t>
            </a:r>
          </a:p>
          <a:p>
            <a:pPr>
              <a:defRPr sz="2400"/>
            </a:pPr>
            <a:r>
              <a:t>Deliver products/services quickly</a:t>
            </a:r>
          </a:p>
          <a:p>
            <a:pPr>
              <a:defRPr sz="2400"/>
            </a:pPr>
            <a:r>
              <a:t>More reliably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Software as a Service</a:t>
            </a:r>
          </a:p>
        </p:txBody>
      </p:sp>
      <p:pic>
        <p:nvPicPr>
          <p:cNvPr id="3" name="Picture 2" descr="cropped_page_26.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Entire application stack</a:t>
            </a:r>
          </a:p>
          <a:p>
            <a:pPr>
              <a:defRPr sz="2400"/>
            </a:pPr>
            <a:r>
              <a:t>Run in cloud as service</a:t>
            </a:r>
          </a:p>
          <a:p>
            <a:pPr>
              <a:defRPr sz="2400"/>
            </a:pPr>
            <a:r>
              <a:t>Consumed over internet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What is Cloud?</a:t>
            </a:r>
          </a:p>
        </p:txBody>
      </p:sp>
      <p:pic>
        <p:nvPicPr>
          <p:cNvPr id="3" name="Picture 2" descr="cropped_page_10.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US National Institute definition</a:t>
            </a:r>
          </a:p>
          <a:p>
            <a:pPr>
              <a:defRPr sz="2400"/>
            </a:pPr>
            <a:r>
              <a:t>Term cloud computing: what is it?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Google's Network</a:t>
            </a:r>
          </a:p>
        </p:txBody>
      </p:sp>
      <p:pic>
        <p:nvPicPr>
          <p:cNvPr id="3" name="Picture 2" descr="cropped_page_27.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Google's investment: Billions of dollars</a:t>
            </a:r>
          </a:p>
          <a:p>
            <a:pPr>
              <a:defRPr sz="2400"/>
            </a:pPr>
            <a:r>
              <a:t>Largest network of its kind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Designed for Throughput</a:t>
            </a:r>
          </a:p>
        </p:txBody>
      </p:sp>
      <p:pic>
        <p:nvPicPr>
          <p:cNvPr id="3" name="Picture 2" descr="cropped_page_28.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High throughput</a:t>
            </a:r>
          </a:p>
          <a:p>
            <a:pPr>
              <a:defRPr sz="2400"/>
            </a:pPr>
            <a:r>
              <a:t>Low latencies</a:t>
            </a:r>
          </a:p>
          <a:p>
            <a:pPr>
              <a:defRPr sz="2400"/>
            </a:pPr>
            <a:r>
              <a:t>100+ content caching nodes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Infrastructure Locations</a:t>
            </a:r>
          </a:p>
        </p:txBody>
      </p:sp>
      <p:pic>
        <p:nvPicPr>
          <p:cNvPr id="3" name="Picture 2" descr="cropped_page_29.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North America</a:t>
            </a:r>
          </a:p>
          <a:p>
            <a:pPr>
              <a:defRPr sz="2400"/>
            </a:pPr>
            <a:r>
              <a:t>South America</a:t>
            </a:r>
          </a:p>
          <a:p>
            <a:pPr>
              <a:defRPr sz="2400"/>
            </a:pPr>
            <a:r>
              <a:t>Europe, Asia, Australia</a:t>
            </a:r>
          </a:p>
          <a:p>
            <a:pPr>
              <a:defRPr sz="2400"/>
            </a:pPr>
            <a:r>
              <a:t>Middle East, Africa</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Regions and Zones</a:t>
            </a:r>
          </a:p>
        </p:txBody>
      </p:sp>
      <p:pic>
        <p:nvPicPr>
          <p:cNvPr id="3" name="Picture 2" descr="cropped_page_3.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Location</a:t>
            </a:r>
          </a:p>
          <a:p>
            <a:pPr>
              <a:defRPr sz="2400"/>
            </a:pPr>
            <a:r>
              <a:t>Regions</a:t>
            </a:r>
          </a:p>
          <a:p>
            <a:pPr>
              <a:defRPr sz="2400"/>
            </a:pPr>
            <a:r>
              <a:t>Zones</a:t>
            </a:r>
          </a:p>
          <a:p>
            <a:pPr>
              <a:defRPr sz="2400"/>
            </a:pPr>
            <a:r>
              <a:t>Geographic locations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Regions Contain Zones</a:t>
            </a:r>
          </a:p>
        </p:txBody>
      </p:sp>
      <p:pic>
        <p:nvPicPr>
          <p:cNvPr id="3" name="Picture 2" descr="cropped_page_30.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Region</a:t>
            </a:r>
          </a:p>
          <a:p>
            <a:pPr>
              <a:defRPr sz="2400"/>
            </a:pPr>
            <a:r>
              <a:t>Zones</a:t>
            </a:r>
          </a:p>
          <a:p>
            <a:pPr>
              <a:defRPr sz="2400"/>
            </a:pPr>
            <a:r>
              <a:t>London - europe-west2</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Redundancy</a:t>
            </a:r>
          </a:p>
        </p:txBody>
      </p:sp>
      <p:pic>
        <p:nvPicPr>
          <p:cNvPr id="3" name="Picture 2" descr="cropped_page_31.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Zones</a:t>
            </a:r>
          </a:p>
          <a:p>
            <a:pPr>
              <a:defRPr sz="2400"/>
            </a:pPr>
            <a:r>
              <a:t>Resources deployed in zones</a:t>
            </a:r>
          </a:p>
          <a:p>
            <a:pPr>
              <a:defRPr sz="2400"/>
            </a:pPr>
            <a:r>
              <a:t>Virtual Machine example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Run Resources in Regions</a:t>
            </a:r>
          </a:p>
        </p:txBody>
      </p:sp>
      <p:pic>
        <p:nvPicPr>
          <p:cNvPr id="3" name="Picture 2" descr="cropped_page_32.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Resources run in different regions</a:t>
            </a:r>
          </a:p>
          <a:p>
            <a:pPr>
              <a:defRPr sz="2400"/>
            </a:pPr>
            <a:r>
              <a:t>Closer to users worldwide</a:t>
            </a:r>
          </a:p>
          <a:p>
            <a:pPr>
              <a:defRPr sz="2400"/>
            </a:pPr>
            <a:r>
              <a:t>Protection against natural disaster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Multi-Region Services</a:t>
            </a:r>
          </a:p>
        </p:txBody>
      </p:sp>
      <p:pic>
        <p:nvPicPr>
          <p:cNvPr id="3" name="Picture 2" descr="cropped_page_33.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Resources in multiple regions</a:t>
            </a:r>
          </a:p>
          <a:p>
            <a:pPr>
              <a:defRPr sz="2400"/>
            </a:pPr>
            <a:r>
              <a:t>Example: Spanner</a:t>
            </a:r>
          </a:p>
          <a:p>
            <a:pPr>
              <a:defRPr sz="2400"/>
            </a:pPr>
            <a:r>
              <a:t>Low latency data reads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Zones and Regions</a:t>
            </a:r>
          </a:p>
        </p:txBody>
      </p:sp>
      <p:pic>
        <p:nvPicPr>
          <p:cNvPr id="3" name="Picture 2" descr="cropped_page_34.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Increasing zones and regions</a:t>
            </a:r>
          </a:p>
          <a:p>
            <a:pPr>
              <a:defRPr sz="2400"/>
            </a:pPr>
            <a:r>
              <a:t>cloud.google.com/about/locations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Data Center Energy</a:t>
            </a:r>
          </a:p>
        </p:txBody>
      </p:sp>
      <p:pic>
        <p:nvPicPr>
          <p:cNvPr id="3" name="Picture 2" descr="cropped_page_35.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2% of world's electricity</a:t>
            </a:r>
          </a:p>
          <a:p>
            <a:pPr>
              <a:defRPr sz="2400"/>
            </a:pPr>
            <a:r>
              <a:t>Work for efficient data centers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Computing Traits</a:t>
            </a:r>
          </a:p>
        </p:txBody>
      </p:sp>
      <p:pic>
        <p:nvPicPr>
          <p:cNvPr id="3" name="Picture 2" descr="cropped_page_11.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On-demand, self-service</a:t>
            </a:r>
          </a:p>
          <a:p>
            <a:pPr>
              <a:defRPr sz="2400"/>
            </a:pPr>
            <a:r>
              <a:t>Access over the internet</a:t>
            </a:r>
          </a:p>
          <a:p>
            <a:pPr>
              <a:defRPr sz="2400"/>
            </a:pPr>
            <a:r>
              <a:t>Provider allocates resources</a:t>
            </a:r>
          </a:p>
          <a:p>
            <a:pPr>
              <a:defRPr sz="2400"/>
            </a:pPr>
            <a:r>
              <a:t>Resources are elastic</a:t>
            </a:r>
          </a:p>
          <a:p>
            <a:pPr>
              <a:defRPr sz="2400"/>
            </a:pPr>
            <a:r>
              <a:t>Pay only for what you use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Improving Efficiency</a:t>
            </a:r>
          </a:p>
        </p:txBody>
      </p:sp>
      <p:pic>
        <p:nvPicPr>
          <p:cNvPr id="3" name="Picture 2" descr="cropped_page_36.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Improve efficiency/reduce waste</a:t>
            </a:r>
          </a:p>
          <a:p>
            <a:pPr>
              <a:defRPr sz="2400"/>
            </a:pPr>
            <a:r>
              <a:t>ISO 14001 certification achieved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Hamina, Finland</a:t>
            </a:r>
          </a:p>
        </p:txBody>
      </p:sp>
      <p:pic>
        <p:nvPicPr>
          <p:cNvPr id="3" name="Picture 2" descr="cropped_page_37.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Most advanced/efficient</a:t>
            </a:r>
          </a:p>
          <a:p>
            <a:pPr>
              <a:defRPr sz="2400"/>
            </a:pPr>
            <a:r>
              <a:t>Cooling system uses sea water</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Sustainability Commitment</a:t>
            </a:r>
          </a:p>
        </p:txBody>
      </p:sp>
      <p:pic>
        <p:nvPicPr>
          <p:cNvPr id="3" name="Picture 2" descr="cropped_page_38.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Carbon neutral first</a:t>
            </a:r>
          </a:p>
          <a:p>
            <a:pPr>
              <a:defRPr sz="2400"/>
            </a:pPr>
            <a:r>
              <a:t>100% renewable energy</a:t>
            </a:r>
          </a:p>
          <a:p>
            <a:pPr>
              <a:defRPr sz="2400"/>
            </a:pPr>
            <a:r>
              <a:t>Carbon free by 2030</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Security in Mind</a:t>
            </a:r>
          </a:p>
        </p:txBody>
      </p:sp>
      <p:pic>
        <p:nvPicPr>
          <p:cNvPr id="3" name="Picture 2" descr="cropped_page_39.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Designed with security in mind</a:t>
            </a:r>
          </a:p>
          <a:p>
            <a:pPr>
              <a:defRPr sz="2400"/>
            </a:pPr>
            <a:r>
              <a:t>Nine services with billion+ users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Hardware Infrastructure</a:t>
            </a:r>
          </a:p>
        </p:txBody>
      </p:sp>
      <p:pic>
        <p:nvPicPr>
          <p:cNvPr id="3" name="Picture 2" descr="cropped_page_4.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Hardware design and provenance</a:t>
            </a:r>
          </a:p>
          <a:p>
            <a:pPr>
              <a:defRPr sz="2400"/>
            </a:pPr>
            <a:r>
              <a:t>Secure boot stack</a:t>
            </a:r>
          </a:p>
          <a:p>
            <a:pPr>
              <a:defRPr sz="2400"/>
            </a:pPr>
            <a:r>
              <a:t>Premises security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Hardware Design</a:t>
            </a:r>
          </a:p>
        </p:txBody>
      </p:sp>
      <p:pic>
        <p:nvPicPr>
          <p:cNvPr id="3" name="Picture 2" descr="cropped_page_40.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Server boards, chips designed by Google</a:t>
            </a:r>
          </a:p>
          <a:p>
            <a:pPr>
              <a:defRPr sz="2400"/>
            </a:pPr>
            <a:r>
              <a:t>Booting the correct software stack</a:t>
            </a:r>
          </a:p>
          <a:p>
            <a:pPr>
              <a:defRPr sz="2400"/>
            </a:pPr>
            <a:r>
              <a:t>Physical security protections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Service Deployment</a:t>
            </a:r>
          </a:p>
        </p:txBody>
      </p:sp>
      <p:pic>
        <p:nvPicPr>
          <p:cNvPr id="3" name="Picture 2" descr="cropped_page_41.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Encryption of inter-service communication</a:t>
            </a:r>
          </a:p>
          <a:p>
            <a:pPr>
              <a:defRPr sz="2400"/>
            </a:pPr>
            <a:r>
              <a:t>Using remote procedure calls (RPCs)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User Identity</a:t>
            </a:r>
          </a:p>
        </p:txBody>
      </p:sp>
      <p:pic>
        <p:nvPicPr>
          <p:cNvPr id="3" name="Picture 2" descr="cropped_page_42.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User identity</a:t>
            </a:r>
          </a:p>
          <a:p>
            <a:pPr>
              <a:defRPr sz="2400"/>
            </a:pPr>
            <a:r>
              <a:t>Challenging users for information</a:t>
            </a:r>
          </a:p>
          <a:p>
            <a:pPr>
              <a:defRPr sz="2400"/>
            </a:pPr>
            <a:r>
              <a:t>Using secondary factors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Storage Services</a:t>
            </a:r>
          </a:p>
        </p:txBody>
      </p:sp>
      <p:pic>
        <p:nvPicPr>
          <p:cNvPr id="3" name="Picture 2" descr="cropped_page_43.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Encryption at rest</a:t>
            </a:r>
          </a:p>
          <a:p>
            <a:pPr>
              <a:defRPr sz="2400"/>
            </a:pPr>
            <a:r>
              <a:t>Centrally managed keys</a:t>
            </a:r>
          </a:p>
          <a:p>
            <a:pPr>
              <a:defRPr sz="2400"/>
            </a:pPr>
            <a:r>
              <a:t>Hardware encryption support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Internet Communication</a:t>
            </a:r>
          </a:p>
        </p:txBody>
      </p:sp>
      <p:pic>
        <p:nvPicPr>
          <p:cNvPr id="3" name="Picture 2" descr="cropped_page_44.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Google Front End (GFE)</a:t>
            </a:r>
          </a:p>
          <a:p>
            <a:pPr>
              <a:defRPr sz="2400"/>
            </a:pPr>
            <a:r>
              <a:t>Denial of Service (DoS) protection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On-Demand Resources</a:t>
            </a:r>
          </a:p>
        </p:txBody>
      </p:sp>
      <p:pic>
        <p:nvPicPr>
          <p:cNvPr id="3" name="Picture 2" descr="cropped_page_12.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Customers get computing resources</a:t>
            </a:r>
          </a:p>
          <a:p>
            <a:pPr>
              <a:defRPr sz="2400"/>
            </a:pPr>
            <a:r>
              <a:t>On-demand and self-service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Operational Security</a:t>
            </a:r>
          </a:p>
        </p:txBody>
      </p:sp>
      <p:pic>
        <p:nvPicPr>
          <p:cNvPr id="3" name="Picture 2" descr="cropped_page_45.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Intrusion detection</a:t>
            </a:r>
          </a:p>
          <a:p>
            <a:pPr>
              <a:defRPr sz="2400"/>
            </a:pPr>
            <a:r>
              <a:t>Reducing insider risk</a:t>
            </a:r>
          </a:p>
          <a:p>
            <a:pPr>
              <a:defRPr sz="2400"/>
            </a:pPr>
            <a:r>
              <a:t>Software development practices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More on Security</a:t>
            </a:r>
          </a:p>
        </p:txBody>
      </p:sp>
      <p:pic>
        <p:nvPicPr>
          <p:cNvPr id="3" name="Picture 2" descr="cropped_page_46.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Learn more about security</a:t>
            </a:r>
          </a:p>
          <a:p>
            <a:pPr>
              <a:defRPr sz="2400"/>
            </a:pPr>
            <a:r>
              <a:t>cloud.google.com/security/security-design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Open Source Friendly</a:t>
            </a:r>
          </a:p>
        </p:txBody>
      </p:sp>
      <p:pic>
        <p:nvPicPr>
          <p:cNvPr id="3" name="Picture 2" descr="cropped_page_47.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Avoid data locked into vendor</a:t>
            </a:r>
          </a:p>
          <a:p>
            <a:pPr>
              <a:defRPr sz="2400"/>
            </a:pPr>
            <a:r>
              <a:t>Ability to run applications elsewhere</a:t>
            </a:r>
          </a:p>
          <a:p>
            <a:pPr>
              <a:defRPr sz="2400"/>
            </a:pPr>
            <a:r>
              <a:t>Publishes key tech elements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Open-Source TensorFlow</a:t>
            </a:r>
          </a:p>
        </p:txBody>
      </p:sp>
      <p:pic>
        <p:nvPicPr>
          <p:cNvPr id="3" name="Picture 2" descr="cropped_page_48.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Open source library</a:t>
            </a:r>
          </a:p>
          <a:p>
            <a:pPr>
              <a:defRPr sz="2400"/>
            </a:pPr>
            <a:r>
              <a:t>For machine learning</a:t>
            </a:r>
          </a:p>
          <a:p>
            <a:pPr>
              <a:defRPr sz="2400"/>
            </a:pPr>
            <a:r>
              <a:t>Works with Google Cloud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Interoperability</a:t>
            </a:r>
          </a:p>
        </p:txBody>
      </p:sp>
      <p:pic>
        <p:nvPicPr>
          <p:cNvPr id="3" name="Picture 2" descr="cropped_page_49.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Mix and match microservices</a:t>
            </a:r>
          </a:p>
          <a:p>
            <a:pPr>
              <a:defRPr sz="2400"/>
            </a:pPr>
            <a:r>
              <a:t>Running across different clouds</a:t>
            </a:r>
          </a:p>
          <a:p>
            <a:pPr>
              <a:defRPr sz="2400"/>
            </a:pPr>
            <a:r>
              <a:t>Kubernetes, GKE, Observability</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Per-Second Billing</a:t>
            </a:r>
          </a:p>
        </p:txBody>
      </p:sp>
      <p:pic>
        <p:nvPicPr>
          <p:cNvPr id="3" name="Picture 2" descr="cropped_page_5.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Compute products billed per-second</a:t>
            </a:r>
          </a:p>
          <a:p>
            <a:pPr>
              <a:defRPr sz="2400"/>
            </a:pPr>
            <a:r>
              <a:t>Compute Engine</a:t>
            </a:r>
          </a:p>
          <a:p>
            <a:pPr>
              <a:defRPr sz="2400"/>
            </a:pPr>
            <a:r>
              <a:t>Kubernetes Engine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Billing Flexibility</a:t>
            </a:r>
          </a:p>
        </p:txBody>
      </p:sp>
      <p:pic>
        <p:nvPicPr>
          <p:cNvPr id="3" name="Picture 2" descr="cropped_page_50.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Sustained-use discounts</a:t>
            </a:r>
          </a:p>
          <a:p>
            <a:pPr>
              <a:defRPr sz="2400"/>
            </a:pPr>
            <a:r>
              <a:t>Custom virtual machine types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Pricing Calculator</a:t>
            </a:r>
          </a:p>
        </p:txBody>
      </p:sp>
      <p:pic>
        <p:nvPicPr>
          <p:cNvPr id="3" name="Picture 2" descr="cropped_page_51.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Estimate costs</a:t>
            </a:r>
          </a:p>
          <a:p>
            <a:pPr>
              <a:defRPr sz="2400"/>
            </a:pPr>
            <a:r>
              <a:t>cloud.google.com/products/calculator</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Budget and Monitor</a:t>
            </a:r>
          </a:p>
        </p:txBody>
      </p:sp>
      <p:pic>
        <p:nvPicPr>
          <p:cNvPr id="3" name="Picture 2" descr="cropped_page_52.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Billing tools help</a:t>
            </a:r>
          </a:p>
          <a:p>
            <a:pPr>
              <a:defRPr sz="2400"/>
            </a:pPr>
            <a:r>
              <a:t>Budgets, Alerts, Reports</a:t>
            </a:r>
          </a:p>
          <a:p>
            <a:pPr>
              <a:defRPr sz="2400"/>
            </a:pPr>
            <a:r>
              <a:t>Quotas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Quotas at Project</a:t>
            </a:r>
          </a:p>
        </p:txBody>
      </p:sp>
      <p:pic>
        <p:nvPicPr>
          <p:cNvPr id="3" name="Picture 2" descr="cropped_page_53.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Quotas are allocated project-level</a:t>
            </a:r>
          </a:p>
          <a:p>
            <a:pPr>
              <a:defRPr sz="2400"/>
            </a:pPr>
            <a:r>
              <a:t>Allocation quota</a:t>
            </a:r>
          </a:p>
          <a:p>
            <a:pPr>
              <a:defRPr sz="2400"/>
            </a:pPr>
            <a:r>
              <a:t>Rate quota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Access over Internet</a:t>
            </a:r>
          </a:p>
        </p:txBody>
      </p:sp>
      <p:pic>
        <p:nvPicPr>
          <p:cNvPr id="3" name="Picture 2" descr="cropped_page_13.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Customers get access to resources</a:t>
            </a:r>
          </a:p>
          <a:p>
            <a:pPr>
              <a:defRPr sz="2400"/>
            </a:pPr>
            <a:r>
              <a:t>Over the internet, from anywhere</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Module Quiz</a:t>
            </a:r>
          </a:p>
        </p:txBody>
      </p:sp>
      <p:pic>
        <p:nvPicPr>
          <p:cNvPr id="3" name="Picture 2" descr="cropped_page_54.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Question 1</a:t>
            </a:r>
          </a:p>
        </p:txBody>
      </p:sp>
      <p:pic>
        <p:nvPicPr>
          <p:cNvPr id="3" name="Picture 2" descr="cropped_page_55.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Benefit to Google Cloud Customer</a:t>
            </a:r>
          </a:p>
          <a:p>
            <a:pPr>
              <a:defRPr sz="2400"/>
            </a:pPr>
            <a:r>
              <a:t>Several zones within a region?</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Fault Tolerance</a:t>
            </a:r>
          </a:p>
        </p:txBody>
      </p:sp>
      <p:pic>
        <p:nvPicPr>
          <p:cNvPr id="3" name="Picture 2" descr="cropped_page_56.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Improved fault tolerance</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Question 2</a:t>
            </a:r>
          </a:p>
        </p:txBody>
      </p:sp>
      <p:pic>
        <p:nvPicPr>
          <p:cNvPr id="3" name="Picture 2" descr="cropped_page_57.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Bind application code to libraries</a:t>
            </a:r>
          </a:p>
          <a:p>
            <a:pPr>
              <a:defRPr sz="2400"/>
            </a:pPr>
            <a:r>
              <a:t>Access to infrastructure?</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Platform as a Service</a:t>
            </a:r>
          </a:p>
        </p:txBody>
      </p:sp>
      <p:pic>
        <p:nvPicPr>
          <p:cNvPr id="3" name="Picture 2" descr="cropped_page_58.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Platform as a Service</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Question 3</a:t>
            </a:r>
          </a:p>
        </p:txBody>
      </p:sp>
      <p:pic>
        <p:nvPicPr>
          <p:cNvPr id="3" name="Picture 2" descr="cropped_page_59.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Resources in several regions</a:t>
            </a:r>
          </a:p>
          <a:p>
            <a:pPr>
              <a:defRPr sz="2400"/>
            </a:pPr>
            <a:r>
              <a:t>Customer use resources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Global Fault Tolerance</a:t>
            </a:r>
          </a:p>
        </p:txBody>
      </p:sp>
      <p:pic>
        <p:nvPicPr>
          <p:cNvPr id="3" name="Picture 2" descr="cropped_page_6.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Bring apps closer to users</a:t>
            </a:r>
          </a:p>
          <a:p>
            <a:pPr>
              <a:defRPr sz="2400"/>
            </a:pPr>
            <a:r>
              <a:t>Improved fault tolerance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Provider Allocates Resources</a:t>
            </a:r>
          </a:p>
        </p:txBody>
      </p:sp>
      <p:pic>
        <p:nvPicPr>
          <p:cNvPr id="3" name="Picture 2" descr="cropped_page_14.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Provider allocates to users</a:t>
            </a:r>
          </a:p>
          <a:p>
            <a:pPr>
              <a:defRPr sz="2400"/>
            </a:pPr>
            <a:r>
              <a:t>Out of that pool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Are Elastic</a:t>
            </a:r>
          </a:p>
        </p:txBody>
      </p:sp>
      <p:pic>
        <p:nvPicPr>
          <p:cNvPr id="3" name="Picture 2" descr="cropped_page_15.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Resources are flexible</a:t>
            </a:r>
          </a:p>
          <a:p>
            <a:pPr>
              <a:defRPr sz="2400"/>
            </a:pPr>
            <a:r>
              <a:t>Customers can scale resources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Pay-As-You-Go Model</a:t>
            </a:r>
          </a:p>
        </p:txBody>
      </p:sp>
      <p:pic>
        <p:nvPicPr>
          <p:cNvPr id="3" name="Picture 2" descr="cropped_page_16.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Pay only for what you use</a:t>
            </a:r>
          </a:p>
          <a:p>
            <a:pPr>
              <a:defRPr sz="2400"/>
            </a:pPr>
            <a:r>
              <a:t>Or reserve as you go</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History: Colocation</a:t>
            </a:r>
          </a:p>
        </p:txBody>
      </p:sp>
      <p:pic>
        <p:nvPicPr>
          <p:cNvPr id="3" name="Picture 2" descr="cropped_page_17.jpg"/>
          <p:cNvPicPr>
            <a:picLocks noChangeAspect="1"/>
          </p:cNvPicPr>
          <p:nvPr/>
        </p:nvPicPr>
        <p:blipFill>
          <a:blip r:embed="rId2"/>
          <a:stretch>
            <a:fillRect/>
          </a:stretch>
        </p:blipFill>
        <p:spPr>
          <a:xfrm>
            <a:off x="457200" y="1188720"/>
            <a:ext cx="8229600" cy="4902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First Wave: Rent</a:t>
            </a:r>
          </a:p>
          <a:p>
            <a:pPr>
              <a:defRPr sz="2400"/>
            </a:pPr>
            <a:r>
              <a:t>Colocation provided efficiency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