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Now that you've explored cloud computing, Google Cloud's pricing, and security and environmental practices, let's understand its functional structure. In this section, we'll see how resources are organized with projects, and how access is shared through Identity and Access Management (IAM). We’ll also look into the different ways in which you can interact with Google Cloud, including our web user interface, command-line interface, and our mobile apps.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module will cover the following topics: the Google Cloud Resource Hierarchy, Identity and Access Management (IAM), IAM roles, service accounts, Cloud Identity, and interacting with Google Cloud. We’ll begin with the Google Cloud Resource Hierarchy.</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module will cover the following topics: the Google Cloud Resource Hierarchy, Identity and Access Management (IAM), IAM roles, service accounts, Cloud Identity, and interacting with Google Cloud. We’ll begin with the Google Cloud Resource Hierarchy.</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Google Cloud resource hierarchy is made up of four levels: resources, projects, folders, and an organization node. Resources represent virtual machines, Cloud Storage buckets, Virtual Private Networks (VPCs), tables in BigQuery, or anything else in Google Cloud. Resources get organized into projects. Projects can be organized into folders, or even subfolders. At the top level is an organization node, which encompasses all the projects, folders, and resources in your organization.</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Understanding the resource hierarchy is important because it directly relates to how policies are managed and applied when using Google Cloud. Policies can be defined at the project, folder, and organization node levels. Some Google Cloud services allow policies to be applied to individual resources, too. Policies are also inherited downward, meaning a policy applied to a folder will also apply to all of the projects within that folder.</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 Id="rId3" Type="http://schemas.openxmlformats.org/officeDocument/2006/relationships/notesSlide" Target="../notesSlides/notesSlide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Resources Access</a:t>
            </a:r>
          </a:p>
        </p:txBody>
      </p:sp>
      <p:sp>
        <p:nvSpPr>
          <p:cNvPr id="3" name="Content Placeholder 2"/>
          <p:cNvSpPr>
            <a:spLocks noGrp="1"/>
          </p:cNvSpPr>
          <p:nvPr>
            <p:ph idx="1"/>
          </p:nvPr>
        </p:nvSpPr>
        <p:spPr>
          <a:xfrm>
            <a:off x="457200" y="0"/>
            <a:ext cx="3918857" cy="0"/>
          </a:xfrm>
        </p:spPr>
        <p:txBody>
          <a:bodyPr wrap="square"/>
          <a:lstStyle/>
          <a:p/>
        </p:txBody>
      </p:sp>
      <p:pic>
        <p:nvPicPr>
          <p:cNvPr id="4" name="Picture 3" descr="cropped_page_1.jpg"/>
          <p:cNvPicPr>
            <a:picLocks noChangeAspect="1"/>
          </p:cNvPicPr>
          <p:nvPr/>
        </p:nvPicPr>
        <p:blipFill>
          <a:blip r:embed="rId2"/>
          <a:stretch>
            <a:fillRect/>
          </a:stretch>
        </p:blipFill>
        <p:spPr>
          <a:xfrm>
            <a:off x="4558937" y="2627440"/>
            <a:ext cx="3918857" cy="233463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Course Sections</a:t>
            </a:r>
          </a:p>
        </p:txBody>
      </p:sp>
      <p:sp>
        <p:nvSpPr>
          <p:cNvPr id="3" name="Content Placeholder 2"/>
          <p:cNvSpPr>
            <a:spLocks noGrp="1"/>
          </p:cNvSpPr>
          <p:nvPr>
            <p:ph idx="1"/>
          </p:nvPr>
        </p:nvSpPr>
        <p:spPr>
          <a:xfrm>
            <a:off x="457200" y="0"/>
            <a:ext cx="3918857" cy="0"/>
          </a:xfrm>
        </p:spPr>
        <p:txBody>
          <a:bodyPr wrap="square"/>
          <a:lstStyle/>
          <a:p>
            <a:pPr>
              <a:defRPr sz="2400"/>
            </a:pPr>
            <a:r>
              <a:t>Google Cloud Hierarchy</a:t>
            </a:r>
          </a:p>
          <a:p>
            <a:pPr>
              <a:defRPr sz="2400"/>
            </a:pPr>
            <a:r>
              <a:t>Identity Access Management</a:t>
            </a:r>
          </a:p>
          <a:p>
            <a:pPr>
              <a:defRPr sz="2400"/>
            </a:pPr>
            <a:r>
              <a:t>IAM Roles</a:t>
            </a:r>
          </a:p>
          <a:p>
            <a:pPr>
              <a:defRPr sz="2400"/>
            </a:pPr>
            <a:r>
              <a:t>Service Accounts</a:t>
            </a:r>
          </a:p>
          <a:p>
            <a:pPr>
              <a:defRPr sz="2400"/>
            </a:pPr>
            <a:r>
              <a:t>Cloud Identity</a:t>
            </a:r>
          </a:p>
          <a:p>
            <a:pPr>
              <a:defRPr sz="2400"/>
            </a:pPr>
            <a:r>
              <a:t>Interacting with Cloud</a:t>
            </a:r>
          </a:p>
        </p:txBody>
      </p:sp>
      <p:pic>
        <p:nvPicPr>
          <p:cNvPr id="4" name="Picture 3" descr="cropped_page_2.jpg"/>
          <p:cNvPicPr>
            <a:picLocks noChangeAspect="1"/>
          </p:cNvPicPr>
          <p:nvPr/>
        </p:nvPicPr>
        <p:blipFill>
          <a:blip r:embed="rId2"/>
          <a:stretch>
            <a:fillRect/>
          </a:stretch>
        </p:blipFill>
        <p:spPr>
          <a:xfrm>
            <a:off x="4558937" y="2627440"/>
            <a:ext cx="3918857" cy="233463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Course Sections</a:t>
            </a:r>
          </a:p>
        </p:txBody>
      </p:sp>
      <p:sp>
        <p:nvSpPr>
          <p:cNvPr id="3" name="Content Placeholder 2"/>
          <p:cNvSpPr>
            <a:spLocks noGrp="1"/>
          </p:cNvSpPr>
          <p:nvPr>
            <p:ph idx="1"/>
          </p:nvPr>
        </p:nvSpPr>
        <p:spPr>
          <a:xfrm>
            <a:off x="457200" y="0"/>
            <a:ext cx="3918857" cy="0"/>
          </a:xfrm>
        </p:spPr>
        <p:txBody>
          <a:bodyPr wrap="square"/>
          <a:lstStyle/>
          <a:p>
            <a:pPr>
              <a:defRPr sz="2400"/>
            </a:pPr>
            <a:r>
              <a:t>Google Cloud Hierarchy</a:t>
            </a:r>
          </a:p>
          <a:p>
            <a:pPr>
              <a:defRPr sz="2400"/>
            </a:pPr>
            <a:r>
              <a:t>Identity Access Management</a:t>
            </a:r>
          </a:p>
          <a:p>
            <a:pPr>
              <a:defRPr sz="2400"/>
            </a:pPr>
            <a:r>
              <a:t>IAM Roles</a:t>
            </a:r>
          </a:p>
          <a:p>
            <a:pPr>
              <a:defRPr sz="2400"/>
            </a:pPr>
            <a:r>
              <a:t>Service Accounts</a:t>
            </a:r>
          </a:p>
          <a:p>
            <a:pPr>
              <a:defRPr sz="2400"/>
            </a:pPr>
            <a:r>
              <a:t>Cloud Identity</a:t>
            </a:r>
          </a:p>
          <a:p>
            <a:pPr>
              <a:defRPr sz="2400"/>
            </a:pPr>
            <a:r>
              <a:t>Interacting with Cloud</a:t>
            </a:r>
          </a:p>
        </p:txBody>
      </p:sp>
      <p:pic>
        <p:nvPicPr>
          <p:cNvPr id="4" name="Picture 3" descr="cropped_page_3.jpg"/>
          <p:cNvPicPr>
            <a:picLocks noChangeAspect="1"/>
          </p:cNvPicPr>
          <p:nvPr/>
        </p:nvPicPr>
        <p:blipFill>
          <a:blip r:embed="rId2"/>
          <a:stretch>
            <a:fillRect/>
          </a:stretch>
        </p:blipFill>
        <p:spPr>
          <a:xfrm>
            <a:off x="4558937" y="2627440"/>
            <a:ext cx="3918857" cy="233463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Resource Hierarchy</a:t>
            </a:r>
          </a:p>
        </p:txBody>
      </p:sp>
      <p:sp>
        <p:nvSpPr>
          <p:cNvPr id="3" name="Content Placeholder 2"/>
          <p:cNvSpPr>
            <a:spLocks noGrp="1"/>
          </p:cNvSpPr>
          <p:nvPr>
            <p:ph idx="1"/>
          </p:nvPr>
        </p:nvSpPr>
        <p:spPr>
          <a:xfrm>
            <a:off x="457200" y="0"/>
            <a:ext cx="3918857" cy="0"/>
          </a:xfrm>
        </p:spPr>
        <p:txBody>
          <a:bodyPr wrap="square"/>
          <a:lstStyle/>
          <a:p>
            <a:pPr>
              <a:defRPr sz="2400"/>
            </a:pPr>
            <a:r>
              <a:t>Four Level Hierarchy</a:t>
            </a:r>
          </a:p>
          <a:p>
            <a:pPr>
              <a:defRPr sz="2400"/>
            </a:pPr>
            <a:r>
              <a:t>Resources at the bottom</a:t>
            </a:r>
          </a:p>
          <a:p>
            <a:pPr>
              <a:defRPr sz="2400"/>
            </a:pPr>
            <a:r>
              <a:t>Projects organize resources</a:t>
            </a:r>
          </a:p>
          <a:p>
            <a:pPr>
              <a:defRPr sz="2400"/>
            </a:pPr>
            <a:r>
              <a:t>Folders organize projects</a:t>
            </a:r>
          </a:p>
          <a:p>
            <a:pPr>
              <a:defRPr sz="2400"/>
            </a:pPr>
            <a:r>
              <a:t>Organization node at top</a:t>
            </a:r>
          </a:p>
        </p:txBody>
      </p:sp>
      <p:pic>
        <p:nvPicPr>
          <p:cNvPr id="4" name="Picture 3" descr="cropped_page_4.jpg"/>
          <p:cNvPicPr>
            <a:picLocks noChangeAspect="1"/>
          </p:cNvPicPr>
          <p:nvPr/>
        </p:nvPicPr>
        <p:blipFill>
          <a:blip r:embed="rId2"/>
          <a:stretch>
            <a:fillRect/>
          </a:stretch>
        </p:blipFill>
        <p:spPr>
          <a:xfrm>
            <a:off x="4558937" y="2627440"/>
            <a:ext cx="3918857" cy="2334638"/>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Hierarchy Policies</a:t>
            </a:r>
          </a:p>
        </p:txBody>
      </p:sp>
      <p:sp>
        <p:nvSpPr>
          <p:cNvPr id="3" name="Content Placeholder 2"/>
          <p:cNvSpPr>
            <a:spLocks noGrp="1"/>
          </p:cNvSpPr>
          <p:nvPr>
            <p:ph idx="1"/>
          </p:nvPr>
        </p:nvSpPr>
        <p:spPr>
          <a:xfrm>
            <a:off x="457200" y="0"/>
            <a:ext cx="3918857" cy="0"/>
          </a:xfrm>
        </p:spPr>
        <p:txBody>
          <a:bodyPr wrap="square"/>
          <a:lstStyle/>
          <a:p>
            <a:pPr>
              <a:defRPr sz="2400"/>
            </a:pPr>
            <a:r>
              <a:t>Determines policy management</a:t>
            </a:r>
          </a:p>
          <a:p>
            <a:pPr>
              <a:defRPr sz="2400"/>
            </a:pPr>
            <a:r>
              <a:t>Policies at project/folder/node</a:t>
            </a:r>
          </a:p>
          <a:p>
            <a:pPr>
              <a:defRPr sz="2400"/>
            </a:pPr>
            <a:r>
              <a:t>Some services apply to resources</a:t>
            </a:r>
          </a:p>
          <a:p>
            <a:pPr>
              <a:defRPr sz="2400"/>
            </a:pPr>
            <a:r>
              <a:t>Policies inherited downward</a:t>
            </a:r>
          </a:p>
        </p:txBody>
      </p:sp>
      <p:pic>
        <p:nvPicPr>
          <p:cNvPr id="4" name="Picture 3" descr="cropped_page_5.jpg"/>
          <p:cNvPicPr>
            <a:picLocks noChangeAspect="1"/>
          </p:cNvPicPr>
          <p:nvPr/>
        </p:nvPicPr>
        <p:blipFill>
          <a:blip r:embed="rId2"/>
          <a:stretch>
            <a:fillRect/>
          </a:stretch>
        </p:blipFill>
        <p:spPr>
          <a:xfrm>
            <a:off x="4558937" y="2627440"/>
            <a:ext cx="3918857" cy="233463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