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 you've had a chance to explore what cloud computing is, the pricing structure and billing practices available with Google Cloud, and the ways that Google strives to make the platform secure and environmentally friendly, let’s now work to understand the functional structure of Google Cloud. 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Folders let you assign policies to resources at a level of granularity you choose. The projects and subfolders in a folder contain resources that inherit policies and permissions assigned to that folder.</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You can use folders to group projects under an organization in a hierarchy. For example, your organization might contain multiple departments, each with its own set of Google Cloud resources. Folders allow you to group these resources on a per-department basis. Folders give teams the ability to delegate administrative rights so that they can work independently.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will be covering the following topics in this module: Google Cloud Resource Hierarchy, Identity and Access Management, IAM Roles, Service Accounts, Cloud Identity, and Interacting with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will be covering the following topics in this module: Google Cloud Resource Hierarchy, Identity and Access Management, IAM Roles, Service Accounts, Cloud Identity, and Interacting with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hierarchy is made up of four levels, and starting from the bottom up they are: resources, projects, folders, and an organization node. At the ﬁrst level are resources. These represent virtual machines, Cloud Storage buckets, Virtual Private Networks (VPCs), tables in BigQuery, or anything else in Google Cloud. Resources get organized into projects, which sit on the second level. Projects can be organized into folders, or even subfolders. These sit at the third level. And then at the top level is an organization node, which encompasses all the projects, folders, and resources in your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It’s important to understand this resource hierarchy, as it directly relates to how policies are managed and applied when using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Projects are the basis for enabling and using Google Cloud services, like managing APIs, enabling billing, adding and removing collaborators, and enabling other Google services. Each project is a separate compartment.</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Each Google Cloud project has three identifying attributes: a project ID, a project name, and a project number. The project ID is immutable after creation. Project names are user-created and mutable. Project numbers are Google-generated and mainly used internally.</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Manager tool is an API that can gather a list of all the projects associated with an account, create new projects, update existing projects, and delete projects. It can even recover projects that were previously deleted and can be accessed through the RPC API and the REST API.</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and Access in the Cloud</a:t>
            </a:r>
          </a:p>
        </p:txBody>
      </p:sp>
      <p:pic>
        <p:nvPicPr>
          <p:cNvPr id="3" name="Picture 2" descr="cropped_page_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This section covers how resources are organized in Google Cloud.</a:t>
            </a:r>
          </a:p>
          <a:p>
            <a:pPr>
              <a:defRPr sz="2400"/>
            </a:pPr>
            <a:r>
              <a:t>We'll explore how access to resources is shared.</a:t>
            </a:r>
          </a:p>
          <a:p>
            <a:pPr>
              <a:defRPr sz="2400"/>
            </a:pPr>
            <a:r>
              <a:t>We'll also look at different ways to interact with Google Cloud.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Folders can contain subfolders and projects</a:t>
            </a:r>
          </a:p>
        </p:txBody>
      </p:sp>
      <p:pic>
        <p:nvPicPr>
          <p:cNvPr id="3" name="Picture 2" descr="cropped_page_9.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The resources inherit policies and permissions assigned to folders</a:t>
            </a:r>
          </a:p>
          <a:p>
            <a:pPr>
              <a:defRPr sz="2400"/>
            </a:pPr>
            <a:r>
              <a:t>Folders let you assign policies to resources at a level of granularity you choose.</a:t>
            </a:r>
          </a:p>
          <a:p>
            <a:pPr>
              <a:defRPr sz="2400"/>
            </a:pPr>
            <a:r>
              <a:t>A folder can contain projects, other folders, or a combination of both.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Folders Group Projects</a:t>
            </a:r>
          </a:p>
        </p:txBody>
      </p:sp>
      <p:pic>
        <p:nvPicPr>
          <p:cNvPr id="3" name="Picture 2" descr="cropped_page_10.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Folders allow you to group resources on a per-department basis.</a:t>
            </a:r>
          </a:p>
          <a:p>
            <a:pPr>
              <a:defRPr sz="2400"/>
            </a:pPr>
            <a:r>
              <a:t>You can use folders to group projects under an organization in a hierarchy.</a:t>
            </a:r>
          </a:p>
          <a:p>
            <a:pPr>
              <a:defRPr sz="2400"/>
            </a:pPr>
            <a:r>
              <a:t>Folders give teams the ability to delegate administrative rights.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and Access in the Cloud</a:t>
            </a:r>
          </a:p>
        </p:txBody>
      </p:sp>
      <p:pic>
        <p:nvPicPr>
          <p:cNvPr id="3" name="Picture 2" descr="cropped_page_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a:t>
            </a:r>
          </a:p>
          <a:p>
            <a:pPr>
              <a:defRPr sz="2400"/>
            </a:pPr>
            <a:r>
              <a:t>Service accounts</a:t>
            </a:r>
          </a:p>
          <a:p>
            <a:pPr>
              <a:defRPr sz="2400"/>
            </a:pPr>
            <a:r>
              <a:t>Cloud Identity</a:t>
            </a:r>
          </a:p>
          <a:p>
            <a:pPr>
              <a:defRPr sz="2400"/>
            </a:pPr>
            <a:r>
              <a:t>Interacting with Google Cloud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and Access in the Cloud</a:t>
            </a:r>
          </a:p>
        </p:txBody>
      </p:sp>
      <p:pic>
        <p:nvPicPr>
          <p:cNvPr id="3" name="Picture 2" descr="cropped_page_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a:t>
            </a:r>
          </a:p>
          <a:p>
            <a:pPr>
              <a:defRPr sz="2400"/>
            </a:pPr>
            <a:r>
              <a:t>Service accounts</a:t>
            </a:r>
          </a:p>
          <a:p>
            <a:pPr>
              <a:defRPr sz="2400"/>
            </a:pPr>
            <a:r>
              <a:t>Cloud Identity</a:t>
            </a:r>
          </a:p>
          <a:p>
            <a:pPr>
              <a:defRPr sz="2400"/>
            </a:pPr>
            <a:r>
              <a:t>Interacting with Google Cloud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are hierarchical</a:t>
            </a:r>
          </a:p>
        </p:txBody>
      </p:sp>
      <p:pic>
        <p:nvPicPr>
          <p:cNvPr id="3" name="Picture 2" descr="cropped_page_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Resources are at the bottom level and represent virtual machines and Cloud Storage buckets.</a:t>
            </a:r>
          </a:p>
          <a:p>
            <a:pPr>
              <a:defRPr sz="2400"/>
            </a:pPr>
            <a:r>
              <a:t>Projects organize resources and sit on the second level.</a:t>
            </a:r>
          </a:p>
          <a:p>
            <a:pPr>
              <a:defRPr sz="2400"/>
            </a:pPr>
            <a:r>
              <a:t>Folders organize projects and sit at the third level.</a:t>
            </a:r>
          </a:p>
          <a:p>
            <a:pPr>
              <a:defRPr sz="2400"/>
            </a:pPr>
            <a:r>
              <a:t>The Organization node encompasses all projects, folders, and resources and is at the top level.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 Determines Policies</a:t>
            </a:r>
          </a:p>
        </p:txBody>
      </p:sp>
      <p:pic>
        <p:nvPicPr>
          <p:cNvPr id="3" name="Picture 2" descr="cropped_page_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Policies can be defined at the project, folder, and organization node levels.</a:t>
            </a:r>
          </a:p>
          <a:p>
            <a:pPr>
              <a:defRPr sz="2400"/>
            </a:pPr>
            <a:r>
              <a:t>Some Google Cloud services allow policies to be applied to individual resources, too.</a:t>
            </a:r>
          </a:p>
          <a:p>
            <a:pPr>
              <a:defRPr sz="2400"/>
            </a:pPr>
            <a:r>
              <a:t>Policies are inherited downward. If applied to a folder, it applies to all projects within.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Projects are the basis for using Cloud services</a:t>
            </a:r>
          </a:p>
        </p:txBody>
      </p:sp>
      <p:pic>
        <p:nvPicPr>
          <p:cNvPr id="3" name="Picture 2" descr="cropped_page_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Projects are separate entities under the Organization node</a:t>
            </a:r>
          </a:p>
          <a:p>
            <a:pPr>
              <a:defRPr sz="2400"/>
            </a:pPr>
            <a:r>
              <a:t>Projects hold resources, each of which belongs to just one Project</a:t>
            </a:r>
          </a:p>
          <a:p>
            <a:pPr>
              <a:defRPr sz="2400"/>
            </a:pPr>
            <a:r>
              <a:t>Projects can have different owners and users</a:t>
            </a:r>
          </a:p>
          <a:p>
            <a:pPr>
              <a:defRPr sz="2400"/>
            </a:pPr>
            <a:r>
              <a:t>Projects are billed separately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 attributes vary in uniqueness and immutability</a:t>
            </a:r>
          </a:p>
        </p:txBody>
      </p:sp>
      <p:pic>
        <p:nvPicPr>
          <p:cNvPr id="3" name="Picture 2" descr="cropped_page_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Project ID: Globally unique, assigned by Google Cloud but mutable during creation, immutable after creation.</a:t>
            </a:r>
          </a:p>
          <a:p>
            <a:pPr>
              <a:defRPr sz="2400"/>
            </a:pPr>
            <a:r>
              <a:t>Project Name: Need not be unique, chosen by you, mutable.</a:t>
            </a:r>
          </a:p>
          <a:p>
            <a:pPr>
              <a:defRPr sz="2400"/>
            </a:pPr>
            <a:r>
              <a:t>Project Number: Globally unique, assigned by Google Cloud, immutable.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Manager manages projects</a:t>
            </a:r>
          </a:p>
        </p:txBody>
      </p:sp>
      <p:pic>
        <p:nvPicPr>
          <p:cNvPr id="3" name="Picture 2" descr="cropped_page_8.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Gather a list of projects</a:t>
            </a:r>
          </a:p>
          <a:p>
            <a:pPr>
              <a:defRPr sz="2400"/>
            </a:pPr>
            <a:r>
              <a:t>Create new projects</a:t>
            </a:r>
          </a:p>
          <a:p>
            <a:pPr>
              <a:defRPr sz="2400"/>
            </a:pPr>
            <a:r>
              <a:t>Update existing projects</a:t>
            </a:r>
          </a:p>
          <a:p>
            <a:pPr>
              <a:defRPr sz="2400"/>
            </a:pPr>
            <a:r>
              <a:t>Delete projects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