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had a chance to explore what cloud computing is, the pricing structure and billing practices available with Google Cloud, and the ways that Google strives to make the platform secure and environmentally friendly, let’s now work to understand the functional structure of Google Cloud. 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We’ll begin with the Google Cloud Resource Hierarchy. This hierarchy is made up of four levels, and starting from the bottom up they are: resources, projects, folders, and an organization node. At the ﬁrst level are resources. These represent virtual machines, Cloud Storage buckets, Virtual Private Networks (VPCs), tables in BigQuery, or anything else in Google Cloud. Resources get organized into projects, which sit on the second level. Projects can be organized into folders, or even subfolders. These sit at the third level. And then at the top level is an organization node, which encompasses all the projects, folders, and resources in your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It’s important to understand this resource hierarchy, as it directly relates to how policies are managed and applied when using Google Cloud. Policies can be deﬁned at the project, folder, and organization node levels. Some Google Cloud services allow policies to be applied to individual resources, too. Policies are also inherited downward. This means that if you apply a policy to a folder, it will also apply to all of the projects within that folder.</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third level of the Google Cloud resource hierarchy is folders. Folders let you assign policies to resources at a level of granularity you choose. The projects and subfolders in a folder contain resources that inherit policies and permissions assigned to that folder. A folder can contain projects, other folders, or a combination of both. You can use folders to group projects under an organization in a hierarchy. For example, your organization might contain multiple departments, each with its own set of Google Cloud resources. Folders allow you to group these resources on a per-department basis. Folders give teams the ability to delegate administrative rights so that they can work independently.</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As previously mentioned, the resources in a folder inherit policies and permissions from that folder. For example, if you have two different projects that are administered by the same team, you can put policies into a common folder so they have the same permissions. Doing it the other way--putting duplicate copies of those policies on both projects–could be tedious and error-prone. if you needed to change permissions on both resources, you would now have to do that in two places instead of just one.</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Projects are fundamental for using Google Cloud services. They are distinct entities under the Organization node, hold resources that belong to only one project, can have different owners and users, and are billed independently. Projects are the foundation for enabling and utilizing Google Cloud services like managing APIs, enabling billing, adding collaborators, and enabling other Google services.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Each Google Cloud project has three identifying attributes: a project ID, a project name, and a project number. The project ID is a globally unique identifier assigned by Google that cannot be changed after creation. Project names are user-created, don’t have to be unique and can be changed anytime. Google Cloud also assigns each project a unique project number, mainly used internally by Google Cloud to keep track of resources.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Manager tool in Google Cloud is designed to programmatically manage projects. It's an API that can gather a list of all the projects associated with an account, create new projects, update existing projects, and delete projects. It can even recover projects that were previously deleted and can be accessed through the RPC API and the REST API.</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let you assign policies to resources at a level of granularity you choose. The projects and subfolders in a folder contain resources that inherit policies and permissions assigned to that folder. A folder can contain projects, other folders, or a combination of both. The resources in a folder inherit policies and permissions from that folder, ensuring consistent permissions across related resources.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Resources</a:t>
            </a:r>
          </a:p>
        </p:txBody>
      </p:sp>
      <p:pic>
        <p:nvPicPr>
          <p:cNvPr id="3" name="Picture 2" descr="cropped_page_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Google Cloud structure</a:t>
            </a:r>
          </a:p>
          <a:p>
            <a:pPr algn="l">
              <a:spcAft>
                <a:spcPts val="400"/>
              </a:spcAft>
              <a:defRPr sz="2400"/>
            </a:pPr>
            <a:r>
              <a:t>• IAM for access</a:t>
            </a:r>
          </a:p>
          <a:p>
            <a:pPr algn="l">
              <a:spcAft>
                <a:spcPts val="400"/>
              </a:spcAft>
              <a:defRPr sz="2400"/>
            </a:pPr>
            <a:r>
              <a:t>• Different access methods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pic>
        <p:nvPicPr>
          <p:cNvPr id="3" name="Picture 2" descr="cropped_page_1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Four-level hierarchy</a:t>
            </a:r>
          </a:p>
          <a:p>
            <a:pPr algn="l">
              <a:spcAft>
                <a:spcPts val="400"/>
              </a:spcAft>
              <a:defRPr sz="2400"/>
            </a:pPr>
            <a:r>
              <a:t>• Resources at the base</a:t>
            </a:r>
          </a:p>
          <a:p>
            <a:pPr algn="l">
              <a:spcAft>
                <a:spcPts val="400"/>
              </a:spcAft>
              <a:defRPr sz="2400"/>
            </a:pPr>
            <a:r>
              <a:t>• Projects organize resources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Policy Management</a:t>
            </a:r>
          </a:p>
        </p:txBody>
      </p:sp>
      <p:pic>
        <p:nvPicPr>
          <p:cNvPr id="3" name="Picture 2" descr="cropped_page_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Resource hierarchy affects policies</a:t>
            </a:r>
          </a:p>
          <a:p>
            <a:pPr algn="l">
              <a:spcAft>
                <a:spcPts val="400"/>
              </a:spcAft>
              <a:defRPr sz="2400"/>
            </a:pPr>
            <a:r>
              <a:t>• Policies at project, folder, node levels</a:t>
            </a:r>
          </a:p>
          <a:p>
            <a:pPr algn="l">
              <a:spcAft>
                <a:spcPts val="400"/>
              </a:spcAft>
              <a:defRPr sz="2400"/>
            </a:pPr>
            <a:r>
              <a:t>• Policies are inherited downward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Folders Organize</a:t>
            </a:r>
          </a:p>
        </p:txBody>
      </p:sp>
      <p:pic>
        <p:nvPicPr>
          <p:cNvPr id="3" name="Picture 2" descr="cropped_page_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Group projects in hierarchy</a:t>
            </a:r>
          </a:p>
          <a:p>
            <a:pPr algn="l">
              <a:spcAft>
                <a:spcPts val="400"/>
              </a:spcAft>
              <a:defRPr sz="2400"/>
            </a:pPr>
            <a:r>
              <a:t>• Group resources by department</a:t>
            </a:r>
          </a:p>
          <a:p>
            <a:pPr algn="l">
              <a:spcAft>
                <a:spcPts val="400"/>
              </a:spcAft>
              <a:defRPr sz="2400"/>
            </a:pPr>
            <a:r>
              <a:t>• Delegate admin rights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Inherited Policies</a:t>
            </a:r>
          </a:p>
        </p:txBody>
      </p:sp>
      <p:pic>
        <p:nvPicPr>
          <p:cNvPr id="3" name="Picture 2" descr="cropped_page_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Projects inherit folder policies</a:t>
            </a:r>
          </a:p>
          <a:p>
            <a:pPr algn="l">
              <a:spcAft>
                <a:spcPts val="400"/>
              </a:spcAft>
              <a:defRPr sz="2400"/>
            </a:pPr>
            <a:r>
              <a:t>• Avoid policy duplication</a:t>
            </a:r>
          </a:p>
          <a:p>
            <a:pPr algn="l">
              <a:spcAft>
                <a:spcPts val="400"/>
              </a:spcAft>
              <a:defRPr sz="2400"/>
            </a:pPr>
            <a:r>
              <a:t>• Simplify permission changes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 Essentials</a:t>
            </a:r>
          </a:p>
        </p:txBody>
      </p:sp>
      <p:pic>
        <p:nvPicPr>
          <p:cNvPr id="3" name="Picture 2" descr="cropped_page_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Separate entities</a:t>
            </a:r>
          </a:p>
          <a:p>
            <a:pPr algn="l">
              <a:spcAft>
                <a:spcPts val="400"/>
              </a:spcAft>
              <a:defRPr sz="2400"/>
            </a:pPr>
            <a:r>
              <a:t>• Resources in one project</a:t>
            </a:r>
          </a:p>
          <a:p>
            <a:pPr algn="l">
              <a:spcAft>
                <a:spcPts val="400"/>
              </a:spcAft>
              <a:defRPr sz="2400"/>
            </a:pPr>
            <a:r>
              <a:t>• Varying owners/users</a:t>
            </a:r>
          </a:p>
          <a:p>
            <a:pPr algn="l">
              <a:spcAft>
                <a:spcPts val="400"/>
              </a:spcAft>
              <a:defRPr sz="2400"/>
            </a:pPr>
            <a:r>
              <a:t>• Billed separately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 Attributes</a:t>
            </a:r>
          </a:p>
        </p:txBody>
      </p:sp>
      <p:pic>
        <p:nvPicPr>
          <p:cNvPr id="3" name="Picture 2" descr="cropped_page_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Project ID: Globally Unique</a:t>
            </a:r>
          </a:p>
          <a:p>
            <a:pPr algn="l">
              <a:spcAft>
                <a:spcPts val="400"/>
              </a:spcAft>
              <a:defRPr sz="2400"/>
            </a:pPr>
            <a:r>
              <a:t>• Project Name: Mutable</a:t>
            </a:r>
          </a:p>
          <a:p>
            <a:pPr algn="l">
              <a:spcAft>
                <a:spcPts val="400"/>
              </a:spcAft>
              <a:defRPr sz="2400"/>
            </a:pPr>
            <a:r>
              <a:t>• Project Number: Immutable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Manager</a:t>
            </a:r>
          </a:p>
        </p:txBody>
      </p:sp>
      <p:pic>
        <p:nvPicPr>
          <p:cNvPr id="3" name="Picture 2" descr="cropped_page_8.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Manage projects</a:t>
            </a:r>
          </a:p>
          <a:p>
            <a:pPr algn="l">
              <a:spcAft>
                <a:spcPts val="400"/>
              </a:spcAft>
              <a:defRPr sz="2400"/>
            </a:pPr>
            <a:r>
              <a:t>• Create/Update/Delete</a:t>
            </a:r>
          </a:p>
          <a:p>
            <a:pPr algn="l">
              <a:spcAft>
                <a:spcPts val="400"/>
              </a:spcAft>
              <a:defRPr sz="2400"/>
            </a:pPr>
            <a:r>
              <a:t>• RPC and REST API</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 Structure</a:t>
            </a:r>
          </a:p>
        </p:txBody>
      </p:sp>
      <p:pic>
        <p:nvPicPr>
          <p:cNvPr id="3" name="Picture 2" descr="cropped_page_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Subfolders and projects</a:t>
            </a:r>
          </a:p>
          <a:p>
            <a:pPr algn="l">
              <a:spcAft>
                <a:spcPts val="400"/>
              </a:spcAft>
              <a:defRPr sz="2400"/>
            </a:pPr>
            <a:r>
              <a:t>• Policies inheritance</a:t>
            </a:r>
          </a:p>
          <a:p>
            <a:pPr algn="l">
              <a:spcAft>
                <a:spcPts val="400"/>
              </a:spcAft>
              <a:defRPr sz="2400"/>
            </a:pPr>
            <a:r>
              <a:t>• MY Name is Aman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