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9"/>
    <p:sldId id="258" r:id="rId10"/>
    <p:sldId id="259" r:id="rId11"/>
    <p:sldId id="260" r:id="rId12"/>
    <p:sldId id="261" r:id="rId13"/>
    <p:sldId id="262" r:id="rId14"/>
    <p:sldId id="263" r:id="rId15"/>
    <p:sldId id="264" r:id="rId16"/>
    <p:sldId id="265"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notesMaster" Target="notesMasters/notesMaster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89C1C7-3DCD-1040-A9CF-14679D8B5DDD}" type="datetimeFigureOut">
              <a:rPr lang="en-US" smtClean="0"/>
              <a:t>10/17/16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5E49A5-4136-284D-997B-48E1D791AD67}" type="slidenum">
              <a:rPr lang="en-US" smtClean="0"/>
              <a:t>‹#›</a:t>
            </a:fld>
            <a:endParaRPr lang="en-US"/>
          </a:p>
        </p:txBody>
      </p:sp>
    </p:spTree>
    <p:extLst>
      <p:ext uri="{BB962C8B-B14F-4D97-AF65-F5344CB8AC3E}">
        <p14:creationId xmlns:p14="http://schemas.microsoft.com/office/powerpoint/2010/main" val="26232521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Now that you've had a chance to explore what cloud computing is, the pricing structure and billing practices available with Google Cloud, and the ways that Google strives to make the platform secure and environmentally friendly, let’s now work to understand the functional structure of Google Cloud. In this section of the course, we’ll see how resources get organized with projects, and how access to those resources gets shared with the right part of a workforce through a tool called Identity and Access Management, or IAM. We’ll also look into the different ways in which you can interact with Google Cloud, including our web user interface, command-line interface, and our mobile apps.</a:t>
            </a:r>
          </a:p>
        </p:txBody>
      </p:sp>
      <p:sp>
        <p:nvSpPr>
          <p:cNvPr id="4" name="Slide Number Placeholder 3"/>
          <p:cNvSpPr>
            <a:spLocks noGrp="1"/>
          </p:cNvSpPr>
          <p:nvPr>
            <p:ph type="sldNum" idx="5" sz="quarter"/>
          </p:nvPr>
        </p:nvSpPr>
        <p:spPr/>
      </p:sp>
    </p:spTree>
  </p:cSld>
  <p:clrMapOvr>
    <a:masterClrMapping/>
  </p:clrMapOvr>
</p:note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Folders let you assign policies to resources at a level of granularity you choose. The projects and subfolders in a folder contain resources that inherit policies and permissions assigned to that folder. Folders can contain projects, other folders, or a combination of both. Folders allow grouping resources per-department basis and give teams the ability to delegate administrative rights so they can work independently.</a:t>
            </a:r>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You can use folders to group projects under an organization in a hierarchy. For example, your organization might contain multiple departments, each with its own set of Google Cloud resources. Folders allow you to group these resources on a per-department basis. Folders give teams the ability to delegate administrative rights so that they can work independently.</a:t>
            </a:r>
          </a:p>
        </p:txBody>
      </p:sp>
      <p:sp>
        <p:nvSpPr>
          <p:cNvPr id="4" name="Slide Number Placeholder 3"/>
          <p:cNvSpPr>
            <a:spLocks noGrp="1"/>
          </p:cNvSpPr>
          <p:nvPr>
            <p:ph type="sldNum" idx="5" sz="quarter"/>
          </p:nvPr>
        </p:nvSpPr>
        <p:spPr/>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In this section, we will discuss the Google Cloud resource hierarchy, which includes projects, folders, and the organization node. We will also explore Identity and Access Management (IAM), IAM roles, service accounts, and Cloud Identity, all of which are crucial for managing access to your Google Cloud resources. Finally, we will cover the different ways you can interact with Google Cloud, including the console, Cloud SDK, APIs, and mobile app.</a:t>
            </a:r>
          </a:p>
        </p:txBody>
      </p:sp>
      <p:sp>
        <p:nvSpPr>
          <p:cNvPr id="4" name="Slide Number Placeholder 3"/>
          <p:cNvSpPr>
            <a:spLocks noGrp="1"/>
          </p:cNvSpPr>
          <p:nvPr>
            <p:ph type="sldNum" idx="5" sz="quarter"/>
          </p:nvPr>
        </p:nvSpPr>
        <p:spPr/>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In this section, we will discuss the Google Cloud resource hierarchy, which includes projects, folders, and the organization node. We will also explore Identity and Access Management (IAM), IAM roles, service accounts, and Cloud Identity, all of which are crucial for managing access to your Google Cloud resources. Finally, we will cover the different ways you can interact with Google Cloud, including the console, Cloud SDK, APIs, and mobile app.</a:t>
            </a:r>
          </a:p>
        </p:txBody>
      </p:sp>
      <p:sp>
        <p:nvSpPr>
          <p:cNvPr id="4" name="Slide Number Placeholder 3"/>
          <p:cNvSpPr>
            <a:spLocks noGrp="1"/>
          </p:cNvSpPr>
          <p:nvPr>
            <p:ph type="sldNum" idx="5" sz="quarter"/>
          </p:nvPr>
        </p:nvSpPr>
        <p:spPr/>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The Google Cloud Resource Hierarchy is made up of four levels, and starting from the bottom up they are: resources, projects, folders, and an organization node. At the first level are resources, which represent virtual machines, Cloud Storage buckets, Virtual Private Networks (VPCs), tables in BigQuery, or anything else in Google Cloud. Resources get organized into projects, which sit on the second level. Projects can be organized into folders, or even subfolders. These sit at the third level. And then at the top level is an organization node, which encompasses all the projects, folders, and resources in your organization.</a:t>
            </a:r>
          </a:p>
        </p:txBody>
      </p:sp>
      <p:sp>
        <p:nvSpPr>
          <p:cNvPr id="4" name="Slide Number Placeholder 3"/>
          <p:cNvSpPr>
            <a:spLocks noGrp="1"/>
          </p:cNvSpPr>
          <p:nvPr>
            <p:ph type="sldNum" idx="5" sz="quarter"/>
          </p:nvPr>
        </p:nvSpPr>
        <p:spPr/>
      </p:sp>
    </p:spTree>
  </p:cSld>
  <p:clrMapOvr>
    <a:masterClrMapping/>
  </p:clrMapOvr>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The resource hierarchy determines how policies are managed and applied in Google Cloud. Policies can be defined at the project, folder, and organization node levels. Some Google Cloud services allow policies to be applied to individual resources as well. Policies are inherited downward, meaning a policy applied to a folder applies to all projects within it.</a:t>
            </a:r>
          </a:p>
        </p:txBody>
      </p:sp>
      <p:sp>
        <p:nvSpPr>
          <p:cNvPr id="4" name="Slide Number Placeholder 3"/>
          <p:cNvSpPr>
            <a:spLocks noGrp="1"/>
          </p:cNvSpPr>
          <p:nvPr>
            <p:ph type="sldNum" idx="5" sz="quarter"/>
          </p:nvPr>
        </p:nvSpPr>
        <p:spPr/>
      </p:sp>
    </p:spTree>
  </p:cSld>
  <p:clrMapOvr>
    <a:masterClrMapping/>
  </p:clrMapOvr>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Projects are the basis for enabling and using Google Cloud services. They are separate compartments, and each resource belongs to exactly one project. Projects can have different owners and users, as they’re billed and managed separately. Projects allow for managing APIs, enabling billing, adding and removing collaborators, and enabling other Google services.</a:t>
            </a:r>
          </a:p>
        </p:txBody>
      </p:sp>
      <p:sp>
        <p:nvSpPr>
          <p:cNvPr id="4" name="Slide Number Placeholder 3"/>
          <p:cNvSpPr>
            <a:spLocks noGrp="1"/>
          </p:cNvSpPr>
          <p:nvPr>
            <p:ph type="sldNum" idx="5" sz="quarter"/>
          </p:nvPr>
        </p:nvSpPr>
        <p:spPr/>
      </p:sp>
    </p:spTree>
  </p:cSld>
  <p:clrMapOvr>
    <a:masterClrMapping/>
  </p:clrMapOvr>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Each Google Cloud project has three identifying attributes: a project ID, a project name, and a project number. The project ID is globally unique and immutable after creation. Project names are user-created, mutable, and need not be unique. Google Cloud also assigns each project a unique project number, which is mainly used internally.</a:t>
            </a:r>
          </a:p>
        </p:txBody>
      </p:sp>
      <p:sp>
        <p:nvSpPr>
          <p:cNvPr id="4" name="Slide Number Placeholder 3"/>
          <p:cNvSpPr>
            <a:spLocks noGrp="1"/>
          </p:cNvSpPr>
          <p:nvPr>
            <p:ph type="sldNum" idx="5" sz="quarter"/>
          </p:nvPr>
        </p:nvSpPr>
        <p:spPr/>
      </p:sp>
    </p:spTree>
  </p:cSld>
  <p:clrMapOvr>
    <a:masterClrMapping/>
  </p:clrMapOvr>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The Resource Manager tool helps programmatically manage projects. It's an API that can gather a list of all projects associated with an account, create new projects, update existing projects, and delete projects. It can even recover previously deleted projects and can be accessed through the RPC API and the REST API.</a:t>
            </a:r>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jpg"/><Relationship Id="rId3"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g"/><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jpg"/><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jpg"/><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jpg"/><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jpg"/><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jpg"/><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jpg"/><Relationship Id="rId3" Type="http://schemas.openxmlformats.org/officeDocument/2006/relationships/notesSlide" Target="../notesSlides/notesSlide9.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Resources Access</a:t>
            </a:r>
          </a:p>
        </p:txBody>
      </p:sp>
      <p:pic>
        <p:nvPicPr>
          <p:cNvPr id="3" name="Picture 2" descr="cropped_page_1.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Cloud Folders</a:t>
            </a:r>
          </a:p>
        </p:txBody>
      </p:sp>
      <p:pic>
        <p:nvPicPr>
          <p:cNvPr id="3" name="Picture 2" descr="cropped_page_9.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
            <a:pPr>
              <a:defRPr sz="2400"/>
            </a:pPr>
            <a:r>
              <a:t>Contain subfolders/projects</a:t>
            </a:r>
          </a:p>
          <a:p>
            <a:pPr>
              <a:defRPr sz="2400"/>
            </a:pPr>
            <a:r>
              <a:t>Resources inherit policies</a:t>
            </a:r>
          </a:p>
          <a:p>
            <a:pPr>
              <a:defRPr sz="2400"/>
            </a:pPr>
            <a:r>
              <a:t>Group projects</a:t>
            </a:r>
          </a:p>
          <a:p>
            <a:pPr>
              <a:defRPr sz="2400"/>
            </a:pPr>
            <a:r>
              <a:t>Delegate admin rights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Folders Group</a:t>
            </a:r>
          </a:p>
        </p:txBody>
      </p:sp>
      <p:pic>
        <p:nvPicPr>
          <p:cNvPr id="3" name="Picture 2" descr="cropped_page_10.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
            <a:pPr>
              <a:defRPr sz="2400"/>
            </a:pPr>
            <a:r>
              <a:t>Group resources</a:t>
            </a:r>
          </a:p>
          <a:p>
            <a:pPr>
              <a:defRPr sz="2400"/>
            </a:pPr>
            <a:r>
              <a:t>Per-department basis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Module Intro</a:t>
            </a:r>
          </a:p>
        </p:txBody>
      </p:sp>
      <p:pic>
        <p:nvPicPr>
          <p:cNvPr id="3" name="Picture 2" descr="cropped_page_2.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
            <a:pPr>
              <a:defRPr sz="2400"/>
            </a:pPr>
            <a:r>
              <a:t>Google Cloud hierarchy</a:t>
            </a:r>
          </a:p>
          <a:p>
            <a:pPr>
              <a:defRPr sz="2400"/>
            </a:pPr>
            <a:r>
              <a:t>IAM</a:t>
            </a:r>
          </a:p>
          <a:p>
            <a:pPr>
              <a:defRPr sz="2400"/>
            </a:pPr>
            <a:r>
              <a:t>IAM roles</a:t>
            </a:r>
          </a:p>
          <a:p>
            <a:pPr>
              <a:defRPr sz="2400"/>
            </a:pPr>
            <a:r>
              <a:t>Service accounts</a:t>
            </a:r>
          </a:p>
          <a:p>
            <a:pPr>
              <a:defRPr sz="2400"/>
            </a:pPr>
            <a:r>
              <a:t>Cloud Identity</a:t>
            </a:r>
          </a:p>
          <a:p>
            <a:pPr>
              <a:defRPr sz="2400"/>
            </a:pPr>
            <a:r>
              <a:t>Interacting with Cloud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Module Intro</a:t>
            </a:r>
          </a:p>
        </p:txBody>
      </p:sp>
      <p:pic>
        <p:nvPicPr>
          <p:cNvPr id="3" name="Picture 2" descr="cropped_page_3.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
            <a:pPr>
              <a:defRPr sz="2400"/>
            </a:pPr>
            <a:r>
              <a:t>Google Cloud hierarchy</a:t>
            </a:r>
          </a:p>
          <a:p>
            <a:pPr>
              <a:defRPr sz="2400"/>
            </a:pPr>
            <a:r>
              <a:t>IAM</a:t>
            </a:r>
          </a:p>
          <a:p>
            <a:pPr>
              <a:defRPr sz="2400"/>
            </a:pPr>
            <a:r>
              <a:t>IAM roles</a:t>
            </a:r>
          </a:p>
          <a:p>
            <a:pPr>
              <a:defRPr sz="2400"/>
            </a:pPr>
            <a:r>
              <a:t>Service accounts</a:t>
            </a:r>
          </a:p>
          <a:p>
            <a:pPr>
              <a:defRPr sz="2400"/>
            </a:pPr>
            <a:r>
              <a:t>Cloud Identity</a:t>
            </a:r>
          </a:p>
          <a:p>
            <a:pPr>
              <a:defRPr sz="2400"/>
            </a:pPr>
            <a:r>
              <a:t>Interacting with Cloud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Hierarchical Resources</a:t>
            </a:r>
          </a:p>
        </p:txBody>
      </p:sp>
      <p:pic>
        <p:nvPicPr>
          <p:cNvPr id="3" name="Picture 2" descr="cropped_page_4.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
            <a:pPr>
              <a:defRPr sz="2400"/>
            </a:pPr>
            <a:r>
              <a:t>Resources are hierarchical</a:t>
            </a:r>
          </a:p>
          <a:p>
            <a:pPr>
              <a:defRPr sz="2400"/>
            </a:pPr>
            <a:r>
              <a:t>Four levels</a:t>
            </a:r>
          </a:p>
          <a:p>
            <a:pPr>
              <a:defRPr sz="2400"/>
            </a:pPr>
            <a:r>
              <a:t>Resources, projects, folders</a:t>
            </a:r>
          </a:p>
          <a:p>
            <a:pPr>
              <a:defRPr sz="2400"/>
            </a:pPr>
            <a:r>
              <a:t>Organization node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Resource Hierarchy</a:t>
            </a:r>
          </a:p>
        </p:txBody>
      </p:sp>
      <p:pic>
        <p:nvPicPr>
          <p:cNvPr id="3" name="Picture 2" descr="cropped_page_5.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
            <a:pPr>
              <a:defRPr sz="2400"/>
            </a:pPr>
            <a:r>
              <a:t>Hierarchy determines policies</a:t>
            </a:r>
          </a:p>
          <a:p>
            <a:pPr>
              <a:defRPr sz="2400"/>
            </a:pPr>
            <a:r>
              <a:t>Policies at project, folder, org</a:t>
            </a:r>
          </a:p>
          <a:p>
            <a:pPr>
              <a:defRPr sz="2400"/>
            </a:pPr>
            <a:r>
              <a:t>Policies inherited downwards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Cloud Projects</a:t>
            </a:r>
          </a:p>
        </p:txBody>
      </p:sp>
      <p:pic>
        <p:nvPicPr>
          <p:cNvPr id="3" name="Picture 2" descr="cropped_page_6.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
            <a:pPr>
              <a:defRPr sz="2400"/>
            </a:pPr>
            <a:r>
              <a:t>Basis for Cloud services</a:t>
            </a:r>
          </a:p>
          <a:p>
            <a:pPr>
              <a:defRPr sz="2400"/>
            </a:pPr>
            <a:r>
              <a:t>Hold resources</a:t>
            </a:r>
          </a:p>
          <a:p>
            <a:pPr>
              <a:defRPr sz="2400"/>
            </a:pPr>
            <a:r>
              <a:t>Different owners/users</a:t>
            </a:r>
          </a:p>
          <a:p>
            <a:pPr>
              <a:defRPr sz="2400"/>
            </a:pPr>
            <a:r>
              <a:t>Billed separately</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Project Attributes</a:t>
            </a:r>
          </a:p>
        </p:txBody>
      </p:sp>
      <p:pic>
        <p:nvPicPr>
          <p:cNvPr id="3" name="Picture 2" descr="cropped_page_7.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
            <a:pPr>
              <a:defRPr sz="2400"/>
            </a:pPr>
            <a:r>
              <a:t>Project ID: Globally unique</a:t>
            </a:r>
          </a:p>
          <a:p>
            <a:pPr>
              <a:defRPr sz="2400"/>
            </a:pPr>
            <a:r>
              <a:t>Project name: Mutable</a:t>
            </a:r>
          </a:p>
          <a:p>
            <a:pPr>
              <a:defRPr sz="2400"/>
            </a:pPr>
            <a:r>
              <a:t>Project number: Immutable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Resource Manager</a:t>
            </a:r>
          </a:p>
        </p:txBody>
      </p:sp>
      <p:pic>
        <p:nvPicPr>
          <p:cNvPr id="3" name="Picture 2" descr="cropped_page_8.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
            <a:pPr>
              <a:defRPr sz="2400"/>
            </a:pPr>
            <a:r>
              <a:t>Manages projects</a:t>
            </a:r>
          </a:p>
          <a:p>
            <a:pPr>
              <a:defRPr sz="2400"/>
            </a:pPr>
            <a:r>
              <a:t>Create new projects</a:t>
            </a:r>
          </a:p>
          <a:p>
            <a:pPr>
              <a:defRPr sz="2400"/>
            </a:pPr>
            <a:r>
              <a:t>Update existing projects</a:t>
            </a:r>
          </a:p>
          <a:p>
            <a:pPr>
              <a:defRPr sz="2400"/>
            </a:pPr>
            <a:r>
              <a:t>Delete projects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