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 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We’ll begin with the Google Cloud Resource Hierarchy, then we will explore Identity and Access Management (IAM), IAM roles, Service accounts, Cloud Identity, and Interacting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deﬁned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fundamental for utilizing Google Cloud services, such as managing APIs and enabling billing. Each project functions as an isolated entity, containing resources that belong exclusively to it. Projects can be assigned to different owners and users, with separate billing and management for each. They are independent compartments that operate within the broader structure of the Organization node.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possesses three identifying attributes: a project ID, a project name, and a project number. The project ID is a globally unique identifier assigned by Google and cannot be changed after creation. Project names are user-created, not necessarily unique, and mutable. Google Cloud assigns each project a unique project number, mainly for internal tracking purposes.</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accessible via RPC and REST APIs, is designed to programmatically manage projects. It facilitates listing projects, creating new ones, updating existing projects, deleting projects, and even recovering previously deleted projects. This tool centralizes project management, enabling efficient control and oversight of Google Cloud resources.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in the Google Cloud resource hierarchy can contain both subfolders and projects, allowing for granular policy assignments. Resources within these folders inherit the policies and permissions defined at the folder level. This structure is useful for grouping projects by department, enabling independent administration and consistent policy enforcement across related resources.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Resources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Explore Google Cloud</a:t>
            </a:r>
          </a:p>
          <a:p>
            <a:pPr algn="l">
              <a:spcAft>
                <a:spcPts val="400"/>
              </a:spcAft>
              <a:defRPr sz="2400"/>
            </a:pPr>
            <a:r>
              <a:t>• Understand cloud structure</a:t>
            </a:r>
          </a:p>
          <a:p>
            <a:pPr algn="l">
              <a:spcAft>
                <a:spcPts val="400"/>
              </a:spcAft>
              <a:defRPr sz="2400"/>
            </a:pPr>
            <a:r>
              <a:t>• IAM access management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 Grouping</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Group projects by folder</a:t>
            </a:r>
          </a:p>
          <a:p>
            <a:pPr algn="l">
              <a:spcAft>
                <a:spcPts val="400"/>
              </a:spcAft>
              <a:defRPr sz="2400"/>
            </a:pPr>
            <a:r>
              <a:t>• Group resources by dept.</a:t>
            </a:r>
          </a:p>
          <a:p>
            <a:pPr algn="l">
              <a:spcAft>
                <a:spcPts val="400"/>
              </a:spcAft>
              <a:defRPr sz="2400"/>
            </a:pPr>
            <a:r>
              <a:t>• Delegate admin. rights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Access Structure</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 hierarchy</a:t>
            </a:r>
          </a:p>
          <a:p>
            <a:pPr algn="l">
              <a:spcAft>
                <a:spcPts val="400"/>
              </a:spcAft>
              <a:defRPr sz="2400"/>
            </a:pPr>
            <a:r>
              <a:t>• Identity and access</a:t>
            </a:r>
          </a:p>
          <a:p>
            <a:pPr algn="l">
              <a:spcAft>
                <a:spcPts val="400"/>
              </a:spcAft>
              <a:defRPr sz="2400"/>
            </a:pPr>
            <a:r>
              <a:t>• Cloud interaction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Resources are hierarchical</a:t>
            </a:r>
          </a:p>
          <a:p>
            <a:pPr algn="l">
              <a:spcAft>
                <a:spcPts val="400"/>
              </a:spcAft>
              <a:defRPr sz="2400"/>
            </a:pPr>
            <a:r>
              <a:t>• Four levels of hierarchy</a:t>
            </a:r>
          </a:p>
          <a:p>
            <a:pPr algn="l">
              <a:spcAft>
                <a:spcPts val="400"/>
              </a:spcAft>
              <a:defRPr sz="2400"/>
            </a:pPr>
            <a:r>
              <a:t>• Resources in projects/folders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Policies managed by hierarchy</a:t>
            </a:r>
          </a:p>
          <a:p>
            <a:pPr algn="l">
              <a:spcAft>
                <a:spcPts val="400"/>
              </a:spcAft>
              <a:defRPr sz="2400"/>
            </a:pPr>
            <a:r>
              <a:t>• Defined at multiple levels</a:t>
            </a:r>
          </a:p>
          <a:p>
            <a:pPr algn="l">
              <a:spcAft>
                <a:spcPts val="400"/>
              </a:spcAft>
              <a:defRPr sz="2400"/>
            </a:pPr>
            <a:r>
              <a:t>• Policies are inherited down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Projects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Separate under Organization</a:t>
            </a:r>
          </a:p>
          <a:p>
            <a:pPr algn="l">
              <a:spcAft>
                <a:spcPts val="400"/>
              </a:spcAft>
              <a:defRPr sz="2400"/>
            </a:pPr>
            <a:r>
              <a:t>• Holds exactly one resource</a:t>
            </a:r>
          </a:p>
          <a:p>
            <a:pPr algn="l">
              <a:spcAft>
                <a:spcPts val="400"/>
              </a:spcAft>
              <a:defRPr sz="2400"/>
            </a:pPr>
            <a:r>
              <a:t>• Different owners and users</a:t>
            </a:r>
          </a:p>
          <a:p>
            <a:pPr algn="l">
              <a:spcAft>
                <a:spcPts val="400"/>
              </a:spcAft>
              <a:defRPr sz="2400"/>
            </a:pPr>
            <a:r>
              <a:t>• Billed separately</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Project ID: Globally Unique</a:t>
            </a:r>
          </a:p>
          <a:p>
            <a:pPr algn="l">
              <a:spcAft>
                <a:spcPts val="400"/>
              </a:spcAft>
              <a:defRPr sz="2400"/>
            </a:pPr>
            <a:r>
              <a:t>• Project Name: Mutable</a:t>
            </a:r>
          </a:p>
          <a:p>
            <a:pPr algn="l">
              <a:spcAft>
                <a:spcPts val="400"/>
              </a:spcAft>
              <a:defRPr sz="2400"/>
            </a:pPr>
            <a:r>
              <a:t>• Project Number: Immutable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sp>
        <p:nvSpPr>
          <p:cNvPr id="3" name="TextBox 2"/>
          <p:cNvSpPr txBox="1"/>
          <p:nvPr/>
        </p:nvSpPr>
        <p:spPr>
          <a:xfrm>
            <a:off x="457200" y="1188720"/>
            <a:ext cx="3520439" cy="5212080"/>
          </a:xfrm>
          <a:prstGeom prst="rect">
            <a:avLst/>
          </a:prstGeom>
          <a:noFill/>
        </p:spPr>
        <p:txBody>
          <a:bodyPr wrap="square">
            <a:spAutoFit/>
          </a:bodyPr>
          <a:lstStyle/>
          <a:p>
            <a:pPr algn="l">
              <a:spcAft>
                <a:spcPts val="400"/>
              </a:spcAft>
              <a:defRPr sz="2400"/>
            </a:pPr>
            <a:r>
              <a:t>• Manages projects</a:t>
            </a:r>
          </a:p>
          <a:p>
            <a:pPr algn="l">
              <a:spcAft>
                <a:spcPts val="400"/>
              </a:spcAft>
              <a:defRPr sz="2400"/>
            </a:pPr>
            <a:r>
              <a:t>• Create new projects</a:t>
            </a:r>
          </a:p>
          <a:p>
            <a:pPr algn="l">
              <a:spcAft>
                <a:spcPts val="400"/>
              </a:spcAft>
              <a:defRPr sz="2400"/>
            </a:pPr>
            <a:r>
              <a:t>• Update existing projects</a:t>
            </a:r>
          </a:p>
          <a:p>
            <a:pPr algn="l">
              <a:spcAft>
                <a:spcPts val="400"/>
              </a:spcAft>
              <a:defRPr sz="2400"/>
            </a:pPr>
            <a:r>
              <a:t>• Delete projects</a:t>
            </a:r>
          </a:p>
          <a:p>
            <a:pPr algn="l">
              <a:spcAft>
                <a:spcPts val="400"/>
              </a:spcAft>
              <a:defRPr sz="2400"/>
            </a:pPr>
            <a:r>
              <a:t>• Recover deleted projects</a:t>
            </a:r>
          </a:p>
          <a:p>
            <a:pPr algn="l">
              <a:spcAft>
                <a:spcPts val="400"/>
              </a:spcAft>
              <a:defRPr sz="2400"/>
            </a:pPr>
            <a:r>
              <a:t>• Access via RPC/REST API</a:t>
            </a:r>
          </a:p>
        </p:txBody>
      </p:sp>
      <p:pic>
        <p:nvPicPr>
          <p:cNvPr id="4" name="Picture 3" descr="cropped_page_8.jpg"/>
          <p:cNvPicPr>
            <a:picLocks noChangeAspect="1"/>
          </p:cNvPicPr>
          <p:nvPr/>
        </p:nvPicPr>
        <p:blipFill>
          <a:blip r:embed="rId2"/>
          <a:stretch>
            <a:fillRect/>
          </a:stretch>
        </p:blipFill>
        <p:spPr>
          <a:xfrm>
            <a:off x="4160520" y="2446506"/>
            <a:ext cx="4526280" cy="2696507"/>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 Structure</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Pr algn="l">
              <a:spcAft>
                <a:spcPts val="400"/>
              </a:spcAft>
              <a:defRPr sz="2400"/>
            </a:pPr>
            <a:r>
              <a:t>• Contain subfolders/projects</a:t>
            </a:r>
          </a:p>
          <a:p>
            <a:pPr algn="l">
              <a:spcAft>
                <a:spcPts val="400"/>
              </a:spcAft>
              <a:defRPr sz="2400"/>
            </a:pPr>
            <a:r>
              <a:t>• Inherit assigned policies</a:t>
            </a:r>
          </a:p>
          <a:p>
            <a:pPr algn="l">
              <a:spcAft>
                <a:spcPts val="400"/>
              </a:spcAft>
              <a:defRPr sz="2400"/>
            </a:pPr>
            <a:r>
              <a:t>• Group projects by department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