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cc606f6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cc606f6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cc606f6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cc606f6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cc606f6a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cc606f6a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cc606f6a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cc606f6a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cc606f6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cc606f6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cc606f6a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cc606f6a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cc606f6a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cc606f6a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cc606f6a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cc606f6a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cc606f6a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cc606f6a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9cc606f6a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9cc606f6a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15c7092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715c7092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cc606f6a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cc606f6a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cf50d4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cf50d4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cc606f6a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cc606f6a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cc606f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cc606f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cc606f6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cc606f6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cc606f6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cc606f6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cc606f6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cc606f6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cc606f6a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cc606f6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cc606f6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cc606f6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cc606f6a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cc606f6a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hyperlink" Target="https://www.browserstack.com/guide/devops-for-beginners" TargetMode="External"/><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80"/>
              <a:t>The Software factory-2</a:t>
            </a:r>
            <a:endParaRPr sz="3780"/>
          </a:p>
          <a:p>
            <a:pPr indent="0" lvl="0" marL="0" rtl="0" algn="l">
              <a:spcBef>
                <a:spcPts val="0"/>
              </a:spcBef>
              <a:spcAft>
                <a:spcPts val="0"/>
              </a:spcAft>
              <a:buSzPts val="990"/>
              <a:buNone/>
            </a:pPr>
            <a:r>
              <a:rPr lang="en" sz="3780"/>
              <a:t>At</a:t>
            </a:r>
            <a:endParaRPr sz="3780"/>
          </a:p>
          <a:p>
            <a:pPr indent="0" lvl="0" marL="0" rtl="0" algn="l">
              <a:spcBef>
                <a:spcPts val="0"/>
              </a:spcBef>
              <a:spcAft>
                <a:spcPts val="0"/>
              </a:spcAft>
              <a:buSzPts val="990"/>
              <a:buNone/>
            </a:pPr>
            <a:r>
              <a:rPr lang="en" sz="3780"/>
              <a:t> EK TECH SOFTWARE SOLUTION</a:t>
            </a:r>
            <a:endParaRPr sz="3780"/>
          </a:p>
        </p:txBody>
      </p:sp>
      <p:sp>
        <p:nvSpPr>
          <p:cNvPr id="87" name="Google Shape;87;p13"/>
          <p:cNvSpPr txBox="1"/>
          <p:nvPr>
            <p:ph idx="1" type="subTitle"/>
          </p:nvPr>
        </p:nvSpPr>
        <p:spPr>
          <a:xfrm>
            <a:off x="1858700" y="359560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areas </a:t>
            </a:r>
            <a:endParaRPr/>
          </a:p>
        </p:txBody>
      </p:sp>
      <p:pic>
        <p:nvPicPr>
          <p:cNvPr id="88" name="Google Shape;88;p1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89" name="Google Shape;89;p13"/>
          <p:cNvPicPr preferRelativeResize="0"/>
          <p:nvPr/>
        </p:nvPicPr>
        <p:blipFill>
          <a:blip r:embed="rId4">
            <a:alphaModFix/>
          </a:blip>
          <a:stretch>
            <a:fillRect/>
          </a:stretch>
        </p:blipFill>
        <p:spPr>
          <a:xfrm>
            <a:off x="6928052" y="3454500"/>
            <a:ext cx="1924050" cy="1388000"/>
          </a:xfrm>
          <a:prstGeom prst="rect">
            <a:avLst/>
          </a:prstGeom>
          <a:noFill/>
          <a:ln>
            <a:noFill/>
          </a:ln>
        </p:spPr>
      </p:pic>
      <p:pic>
        <p:nvPicPr>
          <p:cNvPr id="90" name="Google Shape;90;p13"/>
          <p:cNvPicPr preferRelativeResize="0"/>
          <p:nvPr/>
        </p:nvPicPr>
        <p:blipFill>
          <a:blip r:embed="rId5">
            <a:alphaModFix/>
          </a:blip>
          <a:stretch>
            <a:fillRect/>
          </a:stretch>
        </p:blipFill>
        <p:spPr>
          <a:xfrm>
            <a:off x="152400" y="3713625"/>
            <a:ext cx="2804925" cy="117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a:t>
            </a:r>
            <a:r>
              <a:rPr lang="en" sz="2200">
                <a:solidFill>
                  <a:schemeClr val="accent1"/>
                </a:solidFill>
                <a:latin typeface="Lato"/>
                <a:ea typeface="Lato"/>
                <a:cs typeface="Lato"/>
                <a:sym typeface="Lato"/>
              </a:rPr>
              <a:t>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79" name="Google Shape;179;p22"/>
          <p:cNvSpPr txBox="1"/>
          <p:nvPr>
            <p:ph idx="1" type="subTitle"/>
          </p:nvPr>
        </p:nvSpPr>
        <p:spPr>
          <a:xfrm>
            <a:off x="-64925" y="522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80" name="Google Shape;180;p2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81" name="Google Shape;181;p22"/>
          <p:cNvPicPr preferRelativeResize="0"/>
          <p:nvPr/>
        </p:nvPicPr>
        <p:blipFill>
          <a:blip r:embed="rId4">
            <a:alphaModFix/>
          </a:blip>
          <a:stretch>
            <a:fillRect/>
          </a:stretch>
        </p:blipFill>
        <p:spPr>
          <a:xfrm>
            <a:off x="166650" y="507300"/>
            <a:ext cx="1522200" cy="4613950"/>
          </a:xfrm>
          <a:prstGeom prst="rect">
            <a:avLst/>
          </a:prstGeom>
          <a:noFill/>
          <a:ln>
            <a:noFill/>
          </a:ln>
        </p:spPr>
      </p:pic>
      <p:pic>
        <p:nvPicPr>
          <p:cNvPr id="182" name="Google Shape;182;p22"/>
          <p:cNvPicPr preferRelativeResize="0"/>
          <p:nvPr/>
        </p:nvPicPr>
        <p:blipFill>
          <a:blip r:embed="rId5">
            <a:alphaModFix/>
          </a:blip>
          <a:stretch>
            <a:fillRect/>
          </a:stretch>
        </p:blipFill>
        <p:spPr>
          <a:xfrm>
            <a:off x="2024625" y="522150"/>
            <a:ext cx="4286250" cy="1104900"/>
          </a:xfrm>
          <a:prstGeom prst="rect">
            <a:avLst/>
          </a:prstGeom>
          <a:noFill/>
          <a:ln>
            <a:noFill/>
          </a:ln>
        </p:spPr>
      </p:pic>
      <p:pic>
        <p:nvPicPr>
          <p:cNvPr id="183" name="Google Shape;183;p22"/>
          <p:cNvPicPr preferRelativeResize="0"/>
          <p:nvPr/>
        </p:nvPicPr>
        <p:blipFill>
          <a:blip r:embed="rId6">
            <a:alphaModFix/>
          </a:blip>
          <a:stretch>
            <a:fillRect/>
          </a:stretch>
        </p:blipFill>
        <p:spPr>
          <a:xfrm>
            <a:off x="3313575" y="1874325"/>
            <a:ext cx="3925425" cy="251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Platform as a Service (PaaS)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89" name="Google Shape;189;p23"/>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90" name="Google Shape;190;p2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91" name="Google Shape;191;p23"/>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PaaS</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a complete, ready-to-use, cloud-hosted platform for developing, running, maintaining and managing applications.</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Platform</a:t>
            </a:r>
            <a:r>
              <a:rPr lang="en" sz="2200">
                <a:solidFill>
                  <a:schemeClr val="accent1"/>
                </a:solidFill>
                <a:latin typeface="Lato"/>
                <a:ea typeface="Lato"/>
                <a:cs typeface="Lato"/>
                <a:sym typeface="Lato"/>
              </a:rPr>
              <a:t>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97" name="Google Shape;197;p24"/>
          <p:cNvSpPr txBox="1"/>
          <p:nvPr>
            <p:ph idx="1" type="subTitle"/>
          </p:nvPr>
        </p:nvSpPr>
        <p:spPr>
          <a:xfrm>
            <a:off x="-64925" y="522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98" name="Google Shape;198;p2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99" name="Google Shape;199;p24"/>
          <p:cNvPicPr preferRelativeResize="0"/>
          <p:nvPr/>
        </p:nvPicPr>
        <p:blipFill>
          <a:blip r:embed="rId4">
            <a:alphaModFix/>
          </a:blip>
          <a:stretch>
            <a:fillRect/>
          </a:stretch>
        </p:blipFill>
        <p:spPr>
          <a:xfrm>
            <a:off x="2024625" y="522150"/>
            <a:ext cx="4286250" cy="1104900"/>
          </a:xfrm>
          <a:prstGeom prst="rect">
            <a:avLst/>
          </a:prstGeom>
          <a:noFill/>
          <a:ln>
            <a:noFill/>
          </a:ln>
        </p:spPr>
      </p:pic>
      <p:pic>
        <p:nvPicPr>
          <p:cNvPr id="200" name="Google Shape;200;p24"/>
          <p:cNvPicPr preferRelativeResize="0"/>
          <p:nvPr/>
        </p:nvPicPr>
        <p:blipFill>
          <a:blip r:embed="rId5">
            <a:alphaModFix/>
          </a:blip>
          <a:stretch>
            <a:fillRect/>
          </a:stretch>
        </p:blipFill>
        <p:spPr>
          <a:xfrm>
            <a:off x="139825" y="596375"/>
            <a:ext cx="1575850" cy="4294775"/>
          </a:xfrm>
          <a:prstGeom prst="rect">
            <a:avLst/>
          </a:prstGeom>
          <a:noFill/>
          <a:ln>
            <a:noFill/>
          </a:ln>
        </p:spPr>
      </p:pic>
      <p:pic>
        <p:nvPicPr>
          <p:cNvPr id="201" name="Google Shape;201;p24"/>
          <p:cNvPicPr preferRelativeResize="0"/>
          <p:nvPr/>
        </p:nvPicPr>
        <p:blipFill>
          <a:blip r:embed="rId6">
            <a:alphaModFix/>
          </a:blip>
          <a:stretch>
            <a:fillRect/>
          </a:stretch>
        </p:blipFill>
        <p:spPr>
          <a:xfrm>
            <a:off x="4225025" y="2318300"/>
            <a:ext cx="4569950" cy="254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The as a Service’s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207" name="Google Shape;207;p25"/>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08" name="Google Shape;208;p2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09" name="Google Shape;209;p25"/>
          <p:cNvPicPr preferRelativeResize="0"/>
          <p:nvPr/>
        </p:nvPicPr>
        <p:blipFill>
          <a:blip r:embed="rId4">
            <a:alphaModFix/>
          </a:blip>
          <a:stretch>
            <a:fillRect/>
          </a:stretch>
        </p:blipFill>
        <p:spPr>
          <a:xfrm>
            <a:off x="7574545" y="4040200"/>
            <a:ext cx="1569450" cy="1031175"/>
          </a:xfrm>
          <a:prstGeom prst="rect">
            <a:avLst/>
          </a:prstGeom>
          <a:noFill/>
          <a:ln>
            <a:noFill/>
          </a:ln>
        </p:spPr>
      </p:pic>
      <p:pic>
        <p:nvPicPr>
          <p:cNvPr id="210" name="Google Shape;210;p25"/>
          <p:cNvPicPr preferRelativeResize="0"/>
          <p:nvPr/>
        </p:nvPicPr>
        <p:blipFill>
          <a:blip r:embed="rId5">
            <a:alphaModFix/>
          </a:blip>
          <a:stretch>
            <a:fillRect/>
          </a:stretch>
        </p:blipFill>
        <p:spPr>
          <a:xfrm>
            <a:off x="644100" y="644950"/>
            <a:ext cx="8092851" cy="4903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The as a Service’s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216" name="Google Shape;216;p26"/>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17" name="Google Shape;217;p2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18" name="Google Shape;218;p26"/>
          <p:cNvPicPr preferRelativeResize="0"/>
          <p:nvPr/>
        </p:nvPicPr>
        <p:blipFill>
          <a:blip r:embed="rId4">
            <a:alphaModFix/>
          </a:blip>
          <a:stretch>
            <a:fillRect/>
          </a:stretch>
        </p:blipFill>
        <p:spPr>
          <a:xfrm>
            <a:off x="7574545" y="4040200"/>
            <a:ext cx="1569450" cy="1031175"/>
          </a:xfrm>
          <a:prstGeom prst="rect">
            <a:avLst/>
          </a:prstGeom>
          <a:noFill/>
          <a:ln>
            <a:noFill/>
          </a:ln>
        </p:spPr>
      </p:pic>
      <p:pic>
        <p:nvPicPr>
          <p:cNvPr id="219" name="Google Shape;219;p26"/>
          <p:cNvPicPr preferRelativeResize="0"/>
          <p:nvPr/>
        </p:nvPicPr>
        <p:blipFill>
          <a:blip r:embed="rId5">
            <a:alphaModFix/>
          </a:blip>
          <a:stretch>
            <a:fillRect/>
          </a:stretch>
        </p:blipFill>
        <p:spPr>
          <a:xfrm>
            <a:off x="544725" y="678000"/>
            <a:ext cx="7659898" cy="446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1690">
                <a:solidFill>
                  <a:srgbClr val="000000"/>
                </a:solidFill>
                <a:latin typeface="Arial"/>
                <a:ea typeface="Arial"/>
                <a:cs typeface="Arial"/>
                <a:sym typeface="Arial"/>
              </a:rPr>
              <a:t>Continuous integration</a:t>
            </a:r>
            <a:r>
              <a:rPr lang="en" sz="1690">
                <a:solidFill>
                  <a:srgbClr val="000000"/>
                </a:solidFill>
                <a:latin typeface="Arial"/>
                <a:ea typeface="Arial"/>
                <a:cs typeface="Arial"/>
                <a:sym typeface="Arial"/>
              </a:rPr>
              <a:t> (</a:t>
            </a:r>
            <a:r>
              <a:rPr i="1" lang="en" sz="1690">
                <a:solidFill>
                  <a:srgbClr val="000000"/>
                </a:solidFill>
                <a:latin typeface="Arial"/>
                <a:ea typeface="Arial"/>
                <a:cs typeface="Arial"/>
                <a:sym typeface="Arial"/>
              </a:rPr>
              <a:t>CI</a:t>
            </a:r>
            <a:r>
              <a:rPr lang="en" sz="1690">
                <a:solidFill>
                  <a:srgbClr val="000000"/>
                </a:solidFill>
                <a:latin typeface="Arial"/>
                <a:ea typeface="Arial"/>
                <a:cs typeface="Arial"/>
                <a:sym typeface="Arial"/>
              </a:rPr>
              <a:t>)</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25" name="Google Shape;225;p27"/>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26" name="Google Shape;226;p2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27" name="Google Shape;227;p27"/>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rPr>
              <a:t> </a:t>
            </a:r>
            <a:r>
              <a:rPr b="1" i="1" lang="en" sz="1690"/>
              <a:t>Continuous integration</a:t>
            </a:r>
            <a:r>
              <a:rPr b="1" lang="en" sz="1690"/>
              <a:t> (</a:t>
            </a:r>
            <a:r>
              <a:rPr b="1" i="1" lang="en" sz="1690"/>
              <a:t>CI</a:t>
            </a:r>
            <a:r>
              <a:rPr b="1" lang="en" sz="1690"/>
              <a:t>)</a:t>
            </a:r>
            <a:endParaRPr b="1" sz="268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dk2"/>
                </a:solidFill>
              </a:rPr>
              <a:t>is a DevOps software development practice where developers regularly merge their code changes into a central repository, after which automated builds and tests are run.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28" name="Google Shape;228;p27"/>
          <p:cNvPicPr preferRelativeResize="0"/>
          <p:nvPr/>
        </p:nvPicPr>
        <p:blipFill>
          <a:blip r:embed="rId4">
            <a:alphaModFix/>
          </a:blip>
          <a:stretch>
            <a:fillRect/>
          </a:stretch>
        </p:blipFill>
        <p:spPr>
          <a:xfrm>
            <a:off x="4605025" y="1063950"/>
            <a:ext cx="4485400" cy="330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Deployment(CD)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34" name="Google Shape;234;p28"/>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35" name="Google Shape;235;p2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36" name="Google Shape;236;p28"/>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 </a:t>
            </a:r>
            <a:r>
              <a:rPr b="1" lang="en" sz="1500"/>
              <a:t>Continuous deployment (</a:t>
            </a:r>
            <a:r>
              <a:rPr b="1" i="1" lang="en" sz="1500"/>
              <a:t>CD</a:t>
            </a:r>
            <a:r>
              <a:rPr b="1" lang="en" sz="1500"/>
              <a:t>) </a:t>
            </a:r>
            <a:endParaRPr b="1" sz="1500"/>
          </a:p>
          <a:p>
            <a:pPr indent="0" lvl="0" marL="0" rtl="0" algn="l">
              <a:spcBef>
                <a:spcPts val="0"/>
              </a:spcBef>
              <a:spcAft>
                <a:spcPts val="0"/>
              </a:spcAft>
              <a:buNone/>
            </a:pPr>
            <a:r>
              <a:rPr lang="en" sz="1100"/>
              <a:t>is a software engineering approach in which software functionalities are delivered frequently and through automated deployments.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37" name="Google Shape;237;p28"/>
          <p:cNvPicPr preferRelativeResize="0"/>
          <p:nvPr/>
        </p:nvPicPr>
        <p:blipFill>
          <a:blip r:embed="rId4">
            <a:alphaModFix/>
          </a:blip>
          <a:stretch>
            <a:fillRect/>
          </a:stretch>
        </p:blipFill>
        <p:spPr>
          <a:xfrm>
            <a:off x="4989827" y="1040700"/>
            <a:ext cx="4154175" cy="39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Delivery (CD)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43" name="Google Shape;243;p29"/>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44" name="Google Shape;244;p2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45" name="Google Shape;245;p29"/>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Continuous delivery (CD)</a:t>
            </a:r>
            <a:endParaRPr b="1" sz="1600">
              <a:solidFill>
                <a:schemeClr val="dk2"/>
              </a:solidFill>
            </a:endParaRPr>
          </a:p>
          <a:p>
            <a:pPr indent="0" lvl="0" marL="0" rtl="0" algn="l">
              <a:spcBef>
                <a:spcPts val="0"/>
              </a:spcBef>
              <a:spcAft>
                <a:spcPts val="0"/>
              </a:spcAft>
              <a:buNone/>
            </a:pPr>
            <a:r>
              <a:rPr lang="en" sz="1600">
                <a:solidFill>
                  <a:schemeClr val="dk2"/>
                </a:solidFill>
              </a:rPr>
              <a:t> is a software engineering approach in which teams produce software in short cycles, ensuring that the software can be reliably released at any time and, when releasing the software, without doing so manually.</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46" name="Google Shape;246;p29"/>
          <p:cNvPicPr preferRelativeResize="0"/>
          <p:nvPr/>
        </p:nvPicPr>
        <p:blipFill>
          <a:blip r:embed="rId4">
            <a:alphaModFix/>
          </a:blip>
          <a:stretch>
            <a:fillRect/>
          </a:stretch>
        </p:blipFill>
        <p:spPr>
          <a:xfrm>
            <a:off x="3552675" y="1500163"/>
            <a:ext cx="5591326" cy="281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Integration Continue Deployment (CI/CD)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52" name="Google Shape;252;p30"/>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53" name="Google Shape;253;p3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54" name="Google Shape;254;p30"/>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t>CI/CD</a:t>
            </a:r>
            <a:endParaRPr b="1" sz="2200"/>
          </a:p>
          <a:p>
            <a:pPr indent="0" lvl="0" marL="0" rtl="0" algn="l">
              <a:spcBef>
                <a:spcPts val="0"/>
              </a:spcBef>
              <a:spcAft>
                <a:spcPts val="0"/>
              </a:spcAft>
              <a:buNone/>
            </a:pPr>
            <a:r>
              <a:rPr lang="en" sz="1100"/>
              <a:t> is </a:t>
            </a:r>
            <a:r>
              <a:rPr i="1" lang="en" sz="1100"/>
              <a:t>a method to frequently deliver apps to customers by introducing automation into the stages of app development</a:t>
            </a:r>
            <a:r>
              <a:rPr lang="en" sz="1100"/>
              <a:t>.</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55" name="Google Shape;255;p30"/>
          <p:cNvPicPr preferRelativeResize="0"/>
          <p:nvPr/>
        </p:nvPicPr>
        <p:blipFill>
          <a:blip r:embed="rId4">
            <a:alphaModFix/>
          </a:blip>
          <a:stretch>
            <a:fillRect/>
          </a:stretch>
        </p:blipFill>
        <p:spPr>
          <a:xfrm>
            <a:off x="4111750" y="1313685"/>
            <a:ext cx="5032250" cy="25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Monitoring</a:t>
            </a:r>
            <a:endParaRPr sz="4480"/>
          </a:p>
        </p:txBody>
      </p:sp>
      <p:sp>
        <p:nvSpPr>
          <p:cNvPr id="261" name="Google Shape;261;p31"/>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62" name="Google Shape;262;p3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63" name="Google Shape;263;p31"/>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Continuous Monitoring(CM)</a:t>
            </a:r>
            <a:endParaRPr b="1" sz="1700"/>
          </a:p>
          <a:p>
            <a:pPr indent="0" lvl="0" marL="0" rtl="0" algn="l">
              <a:spcBef>
                <a:spcPts val="0"/>
              </a:spcBef>
              <a:spcAft>
                <a:spcPts val="0"/>
              </a:spcAft>
              <a:buNone/>
            </a:pPr>
            <a:r>
              <a:rPr lang="en" sz="1100"/>
              <a:t>sometimes called Continuous Control Monitoring (CCM), is an automated process by which</a:t>
            </a:r>
            <a:r>
              <a:rPr lang="en" sz="1100">
                <a:uFill>
                  <a:noFill/>
                </a:uFill>
                <a:hlinkClick r:id="rId4"/>
              </a:rPr>
              <a:t> </a:t>
            </a:r>
            <a:r>
              <a:rPr lang="en" sz="1100"/>
              <a:t>Devops personnel can observe and detect compliance issues and security threats during each phase of the DevOps pipeline.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64" name="Google Shape;264;p31"/>
          <p:cNvPicPr preferRelativeResize="0"/>
          <p:nvPr/>
        </p:nvPicPr>
        <p:blipFill>
          <a:blip r:embed="rId5">
            <a:alphaModFix/>
          </a:blip>
          <a:stretch>
            <a:fillRect/>
          </a:stretch>
        </p:blipFill>
        <p:spPr>
          <a:xfrm>
            <a:off x="4146024" y="1219800"/>
            <a:ext cx="4997974" cy="377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6" name="Google Shape;96;p14"/>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500"/>
              <a:t>At EK TECH SOFTWARE SOLUTION The Software F</a:t>
            </a:r>
            <a:r>
              <a:rPr lang="en" sz="1500"/>
              <a:t>actory</a:t>
            </a:r>
            <a:r>
              <a:rPr lang="en" sz="1500"/>
              <a:t> is made of </a:t>
            </a:r>
            <a:endParaRPr sz="15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1- Infrastructure as a Code (IaC)</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2- Software as a Service (SaaS)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3- Infrastructure as a Service (IaaS)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4- Platform as a Service (PaaS)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5</a:t>
            </a:r>
            <a:r>
              <a:rPr b="1" lang="en" sz="2200"/>
              <a:t>- Continue Integration (CI)</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6- Continue Deployment(CD)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7- Continue Delivery (CD)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8- </a:t>
            </a:r>
            <a:r>
              <a:rPr b="1" lang="en" sz="2200"/>
              <a:t>Continuous</a:t>
            </a:r>
            <a:r>
              <a:rPr b="1" lang="en" sz="2200"/>
              <a:t> Integration </a:t>
            </a:r>
            <a:r>
              <a:rPr b="1" lang="en" sz="2200"/>
              <a:t>Continuous</a:t>
            </a:r>
            <a:r>
              <a:rPr b="1" lang="en" sz="2200"/>
              <a:t> Deployment (CI/CD)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9- Continue Monitoring</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10 Continue code Inspection.</a:t>
            </a:r>
            <a:endParaRPr b="1" sz="22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97" name="Google Shape;97;p1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code Inspection</a:t>
            </a:r>
            <a:endParaRPr sz="4480"/>
          </a:p>
        </p:txBody>
      </p:sp>
      <p:sp>
        <p:nvSpPr>
          <p:cNvPr id="270" name="Google Shape;270;p32"/>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71" name="Google Shape;271;p3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72" name="Google Shape;272;p32"/>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Continuous code inspection</a:t>
            </a:r>
            <a:endParaRPr b="1" sz="1700"/>
          </a:p>
          <a:p>
            <a:pPr indent="0" lvl="0" marL="0" rtl="0" algn="l">
              <a:spcBef>
                <a:spcPts val="0"/>
              </a:spcBef>
              <a:spcAft>
                <a:spcPts val="0"/>
              </a:spcAft>
              <a:buNone/>
            </a:pPr>
            <a:r>
              <a:rPr lang="en" sz="1100"/>
              <a:t>Means continuously test the code to catch any bug or issue before they are built into an image</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73" name="Google Shape;273;p32"/>
          <p:cNvPicPr preferRelativeResize="0"/>
          <p:nvPr/>
        </p:nvPicPr>
        <p:blipFill>
          <a:blip r:embed="rId4">
            <a:alphaModFix/>
          </a:blip>
          <a:stretch>
            <a:fillRect/>
          </a:stretch>
        </p:blipFill>
        <p:spPr>
          <a:xfrm>
            <a:off x="5159875" y="1104650"/>
            <a:ext cx="3984125" cy="378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subTitle"/>
          </p:nvPr>
        </p:nvSpPr>
        <p:spPr>
          <a:xfrm>
            <a:off x="2133475" y="929150"/>
            <a:ext cx="4327200" cy="355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79" name="Google Shape;279;p3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80" name="Google Shape;280;p33"/>
          <p:cNvPicPr preferRelativeResize="0"/>
          <p:nvPr/>
        </p:nvPicPr>
        <p:blipFill>
          <a:blip r:embed="rId4">
            <a:alphaModFix/>
          </a:blip>
          <a:stretch>
            <a:fillRect/>
          </a:stretch>
        </p:blipFill>
        <p:spPr>
          <a:xfrm>
            <a:off x="6232800" y="1174775"/>
            <a:ext cx="2632100" cy="2129426"/>
          </a:xfrm>
          <a:prstGeom prst="rect">
            <a:avLst/>
          </a:prstGeom>
          <a:noFill/>
          <a:ln>
            <a:noFill/>
          </a:ln>
        </p:spPr>
      </p:pic>
      <p:sp>
        <p:nvSpPr>
          <p:cNvPr id="281" name="Google Shape;281;p33"/>
          <p:cNvSpPr txBox="1"/>
          <p:nvPr/>
        </p:nvSpPr>
        <p:spPr>
          <a:xfrm>
            <a:off x="410575" y="1834000"/>
            <a:ext cx="5884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latin typeface="Lato"/>
                <a:ea typeface="Lato"/>
                <a:cs typeface="Lato"/>
                <a:sym typeface="Lato"/>
              </a:rPr>
              <a:t>Now this been said  WHAT IS DEVOPS</a:t>
            </a:r>
            <a:r>
              <a:rPr b="1" lang="en" sz="2600">
                <a:latin typeface="Lato"/>
                <a:ea typeface="Lato"/>
                <a:cs typeface="Lato"/>
                <a:sym typeface="Lato"/>
              </a:rPr>
              <a:t> </a:t>
            </a:r>
            <a:endParaRPr b="1" sz="2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subTitle"/>
          </p:nvPr>
        </p:nvSpPr>
        <p:spPr>
          <a:xfrm>
            <a:off x="2133475" y="929150"/>
            <a:ext cx="4327200" cy="355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87" name="Google Shape;287;p3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88" name="Google Shape;288;p34"/>
          <p:cNvPicPr preferRelativeResize="0"/>
          <p:nvPr/>
        </p:nvPicPr>
        <p:blipFill>
          <a:blip r:embed="rId4">
            <a:alphaModFix/>
          </a:blip>
          <a:stretch>
            <a:fillRect/>
          </a:stretch>
        </p:blipFill>
        <p:spPr>
          <a:xfrm>
            <a:off x="2000250" y="982300"/>
            <a:ext cx="5143500" cy="416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03" name="Google Shape;103;p15"/>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04" name="Google Shape;104;p1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05" name="Google Shape;105;p15"/>
          <p:cNvSpPr/>
          <p:nvPr/>
        </p:nvSpPr>
        <p:spPr>
          <a:xfrm>
            <a:off x="35250" y="1123325"/>
            <a:ext cx="2736600" cy="30330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In the past, managing IT infrastructure was a hard job. System administrators had to manually manage and configure all of the hardware and software that was needed for the applications to run.</a:t>
            </a:r>
            <a:endParaRPr sz="1200"/>
          </a:p>
        </p:txBody>
      </p:sp>
      <p:pic>
        <p:nvPicPr>
          <p:cNvPr id="106" name="Google Shape;106;p15"/>
          <p:cNvPicPr preferRelativeResize="0"/>
          <p:nvPr/>
        </p:nvPicPr>
        <p:blipFill>
          <a:blip r:embed="rId4">
            <a:alphaModFix/>
          </a:blip>
          <a:stretch>
            <a:fillRect/>
          </a:stretch>
        </p:blipFill>
        <p:spPr>
          <a:xfrm>
            <a:off x="7574545" y="4040200"/>
            <a:ext cx="1569450" cy="1031175"/>
          </a:xfrm>
          <a:prstGeom prst="rect">
            <a:avLst/>
          </a:prstGeom>
          <a:noFill/>
          <a:ln>
            <a:noFill/>
          </a:ln>
        </p:spPr>
      </p:pic>
      <p:sp>
        <p:nvSpPr>
          <p:cNvPr id="107" name="Google Shape;107;p15"/>
          <p:cNvSpPr/>
          <p:nvPr/>
        </p:nvSpPr>
        <p:spPr>
          <a:xfrm>
            <a:off x="3950650" y="1123325"/>
            <a:ext cx="4565700" cy="2976300"/>
          </a:xfrm>
          <a:prstGeom prst="can">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100"/>
              <a:t>The Pain of Managing IT Infrastructure</a:t>
            </a:r>
            <a:endParaRPr b="1" sz="1100"/>
          </a:p>
          <a:p>
            <a:pPr indent="0" lvl="0" marL="0" rtl="0" algn="l">
              <a:lnSpc>
                <a:spcPct val="115000"/>
              </a:lnSpc>
              <a:spcBef>
                <a:spcPts val="1200"/>
              </a:spcBef>
              <a:spcAft>
                <a:spcPts val="0"/>
              </a:spcAft>
              <a:buNone/>
            </a:pPr>
            <a:r>
              <a:rPr lang="en" sz="1100"/>
              <a:t>Historically, managing IT infrastructure was a manual process. People would physically put servers in place and configure them. Only after the machines were configured to the correct setting required by the OS and applications would those people deploy the application. Unsurprisingly, this manual process would often result in several problems.</a:t>
            </a:r>
            <a:endParaRPr sz="1100"/>
          </a:p>
          <a:p>
            <a:pPr indent="0" lvl="0" marL="0" rtl="0" algn="l">
              <a:spcBef>
                <a:spcPts val="120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13" name="Google Shape;113;p16"/>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14" name="Google Shape;114;p1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15" name="Google Shape;115;p16"/>
          <p:cNvSpPr/>
          <p:nvPr/>
        </p:nvSpPr>
        <p:spPr>
          <a:xfrm>
            <a:off x="2729450" y="1561225"/>
            <a:ext cx="2731200" cy="2248800"/>
          </a:xfrm>
          <a:prstGeom prst="can">
            <a:avLst>
              <a:gd fmla="val 25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The Infrastructure as  code allow to provision infrastructure using a code instead </a:t>
            </a:r>
            <a:endParaRPr b="1" sz="1200"/>
          </a:p>
        </p:txBody>
      </p:sp>
      <p:pic>
        <p:nvPicPr>
          <p:cNvPr id="116" name="Google Shape;116;p16"/>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 advantages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22" name="Google Shape;122;p17"/>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23" name="Google Shape;123;p1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24" name="Google Shape;124;p17"/>
          <p:cNvSpPr/>
          <p:nvPr/>
        </p:nvSpPr>
        <p:spPr>
          <a:xfrm>
            <a:off x="107250" y="752225"/>
            <a:ext cx="2189400" cy="20484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100"/>
              <a:t>Speed</a:t>
            </a:r>
            <a:endParaRPr b="1" sz="1100"/>
          </a:p>
          <a:p>
            <a:pPr indent="0" lvl="0" marL="0" rtl="0" algn="l">
              <a:lnSpc>
                <a:spcPct val="115000"/>
              </a:lnSpc>
              <a:spcBef>
                <a:spcPts val="1200"/>
              </a:spcBef>
              <a:spcAft>
                <a:spcPts val="1200"/>
              </a:spcAft>
              <a:buNone/>
            </a:pPr>
            <a:r>
              <a:rPr lang="en" sz="700"/>
              <a:t>The first significant benefit IaC provides is speed. Infrastructure as code enables you to quickly set up your complete infrastructure by running a script. You can do that for every environment, from development to production, passing through staging, QA, and more. IaC can make the entire software development life cycle more efficient.</a:t>
            </a:r>
            <a:endParaRPr sz="700"/>
          </a:p>
        </p:txBody>
      </p:sp>
      <p:sp>
        <p:nvSpPr>
          <p:cNvPr id="125" name="Google Shape;125;p17"/>
          <p:cNvSpPr/>
          <p:nvPr/>
        </p:nvSpPr>
        <p:spPr>
          <a:xfrm>
            <a:off x="3436325" y="862350"/>
            <a:ext cx="2189400" cy="2048400"/>
          </a:xfrm>
          <a:prstGeom prst="can">
            <a:avLst>
              <a:gd fmla="val 25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600"/>
              <a:t>Consistency</a:t>
            </a:r>
            <a:endParaRPr b="1" sz="600"/>
          </a:p>
          <a:p>
            <a:pPr indent="0" lvl="0" marL="0" rtl="0" algn="l">
              <a:lnSpc>
                <a:spcPct val="115000"/>
              </a:lnSpc>
              <a:spcBef>
                <a:spcPts val="1200"/>
              </a:spcBef>
              <a:spcAft>
                <a:spcPts val="0"/>
              </a:spcAft>
              <a:buNone/>
            </a:pPr>
            <a:r>
              <a:rPr lang="en" sz="600"/>
              <a:t>Manual processes result in mistakes, period. Humans are fallible. Our memories fault us. Communication is hard, and we are in general pretty bad at it. As you’ve read, manual infrastructure management will result in discrepancies, no matter how hard you try. IaC solves that problem by having the config files themselves be the single source of truth. That way, you guarantee the same configurations will be deployed over and over, without discrepancies.</a:t>
            </a:r>
            <a:endParaRPr sz="600"/>
          </a:p>
          <a:p>
            <a:pPr indent="0" lvl="0" marL="0" rtl="0" algn="l">
              <a:lnSpc>
                <a:spcPct val="115000"/>
              </a:lnSpc>
              <a:spcBef>
                <a:spcPts val="1200"/>
              </a:spcBef>
              <a:spcAft>
                <a:spcPts val="1200"/>
              </a:spcAft>
              <a:buNone/>
            </a:pPr>
            <a:r>
              <a:t/>
            </a:r>
            <a:endParaRPr b="1" sz="600"/>
          </a:p>
        </p:txBody>
      </p:sp>
      <p:sp>
        <p:nvSpPr>
          <p:cNvPr id="126" name="Google Shape;126;p17"/>
          <p:cNvSpPr/>
          <p:nvPr/>
        </p:nvSpPr>
        <p:spPr>
          <a:xfrm>
            <a:off x="6847000" y="862350"/>
            <a:ext cx="2189400" cy="2048400"/>
          </a:xfrm>
          <a:prstGeom prst="can">
            <a:avLst>
              <a:gd fmla="val 25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700"/>
              <a:t>Accountability</a:t>
            </a:r>
            <a:endParaRPr b="1" sz="700"/>
          </a:p>
          <a:p>
            <a:pPr indent="0" lvl="0" marL="0" rtl="0" algn="l">
              <a:lnSpc>
                <a:spcPct val="115000"/>
              </a:lnSpc>
              <a:spcBef>
                <a:spcPts val="1200"/>
              </a:spcBef>
              <a:spcAft>
                <a:spcPts val="0"/>
              </a:spcAft>
              <a:buNone/>
            </a:pPr>
            <a:r>
              <a:rPr lang="en" sz="700"/>
              <a:t>This one is quick and easy. Since you can version IaC configuration files like any source code file, you have full traceability of the changes each configuration suffered. No more guessing games about who did what and when.</a:t>
            </a:r>
            <a:endParaRPr sz="7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1200"/>
              </a:spcAft>
              <a:buNone/>
            </a:pPr>
            <a:r>
              <a:t/>
            </a:r>
            <a:endParaRPr b="1" sz="200"/>
          </a:p>
        </p:txBody>
      </p:sp>
      <p:sp>
        <p:nvSpPr>
          <p:cNvPr id="127" name="Google Shape;127;p17"/>
          <p:cNvSpPr/>
          <p:nvPr/>
        </p:nvSpPr>
        <p:spPr>
          <a:xfrm>
            <a:off x="154000" y="3020325"/>
            <a:ext cx="2224500" cy="2161200"/>
          </a:xfrm>
          <a:prstGeom prst="can">
            <a:avLst>
              <a:gd fmla="val 25000"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600"/>
              <a:t>More Efficiency During the Whole Software Development Cycle</a:t>
            </a:r>
            <a:endParaRPr b="1" sz="600"/>
          </a:p>
          <a:p>
            <a:pPr indent="0" lvl="0" marL="0" rtl="0" algn="l">
              <a:lnSpc>
                <a:spcPct val="115000"/>
              </a:lnSpc>
              <a:spcBef>
                <a:spcPts val="1200"/>
              </a:spcBef>
              <a:spcAft>
                <a:spcPts val="0"/>
              </a:spcAft>
              <a:buNone/>
            </a:pPr>
            <a:r>
              <a:rPr lang="en" sz="600"/>
              <a:t>By employing infrastructure as code, you can deploy your infrastructure architectures in many stages. That makes the whole software development lif cycle more efficient, raising the team’s productivity to new levels.</a:t>
            </a:r>
            <a:endParaRPr sz="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pic>
        <p:nvPicPr>
          <p:cNvPr id="128" name="Google Shape;128;p17"/>
          <p:cNvPicPr preferRelativeResize="0"/>
          <p:nvPr/>
        </p:nvPicPr>
        <p:blipFill>
          <a:blip r:embed="rId4">
            <a:alphaModFix/>
          </a:blip>
          <a:stretch>
            <a:fillRect/>
          </a:stretch>
        </p:blipFill>
        <p:spPr>
          <a:xfrm>
            <a:off x="7658100" y="4371975"/>
            <a:ext cx="1485900" cy="771525"/>
          </a:xfrm>
          <a:prstGeom prst="rect">
            <a:avLst/>
          </a:prstGeom>
          <a:noFill/>
          <a:ln>
            <a:noFill/>
          </a:ln>
        </p:spPr>
      </p:pic>
      <p:sp>
        <p:nvSpPr>
          <p:cNvPr id="129" name="Google Shape;129;p17"/>
          <p:cNvSpPr/>
          <p:nvPr/>
        </p:nvSpPr>
        <p:spPr>
          <a:xfrm>
            <a:off x="4974900" y="3020325"/>
            <a:ext cx="2224500" cy="2161200"/>
          </a:xfrm>
          <a:prstGeom prst="can">
            <a:avLst>
              <a:gd fmla="val 25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000"/>
              <a:t>Portability</a:t>
            </a:r>
            <a:endParaRPr b="1" sz="1000"/>
          </a:p>
          <a:p>
            <a:pPr indent="0" lvl="0" marL="0" rtl="0" algn="l">
              <a:lnSpc>
                <a:spcPct val="115000"/>
              </a:lnSpc>
              <a:spcBef>
                <a:spcPts val="1200"/>
              </a:spcBef>
              <a:spcAft>
                <a:spcPts val="0"/>
              </a:spcAft>
              <a:buNone/>
            </a:pPr>
            <a:r>
              <a:rPr lang="en" sz="600"/>
              <a:t>IaC make the </a:t>
            </a:r>
            <a:r>
              <a:rPr lang="en" sz="600"/>
              <a:t>infracture</a:t>
            </a:r>
            <a:r>
              <a:rPr lang="en" sz="600"/>
              <a:t> </a:t>
            </a:r>
            <a:r>
              <a:rPr lang="en" sz="600"/>
              <a:t>portable</a:t>
            </a:r>
            <a:r>
              <a:rPr lang="en" sz="600"/>
              <a:t> </a:t>
            </a:r>
            <a:endParaRPr sz="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 Example</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35" name="Google Shape;135;p18"/>
          <p:cNvSpPr txBox="1"/>
          <p:nvPr>
            <p:ph idx="1" type="subTitle"/>
          </p:nvPr>
        </p:nvSpPr>
        <p:spPr>
          <a:xfrm>
            <a:off x="0" y="1574875"/>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36" name="Google Shape;136;p1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37" name="Google Shape;137;p18"/>
          <p:cNvSpPr/>
          <p:nvPr/>
        </p:nvSpPr>
        <p:spPr>
          <a:xfrm>
            <a:off x="25" y="476700"/>
            <a:ext cx="1602300" cy="10092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Bash shell script </a:t>
            </a:r>
            <a:endParaRPr sz="800"/>
          </a:p>
        </p:txBody>
      </p:sp>
      <p:sp>
        <p:nvSpPr>
          <p:cNvPr id="138" name="Google Shape;138;p18"/>
          <p:cNvSpPr/>
          <p:nvPr/>
        </p:nvSpPr>
        <p:spPr>
          <a:xfrm>
            <a:off x="3572725" y="2408450"/>
            <a:ext cx="1909500" cy="1009200"/>
          </a:xfrm>
          <a:prstGeom prst="can">
            <a:avLst>
              <a:gd fmla="val 25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200"/>
          </a:p>
          <a:p>
            <a:pPr indent="0" lvl="0" marL="0" rtl="0" algn="l">
              <a:lnSpc>
                <a:spcPct val="115000"/>
              </a:lnSpc>
              <a:spcBef>
                <a:spcPts val="1200"/>
              </a:spcBef>
              <a:spcAft>
                <a:spcPts val="0"/>
              </a:spcAft>
              <a:buNone/>
            </a:pPr>
            <a:r>
              <a:rPr b="1" lang="en" sz="1200"/>
              <a:t>Docker-compose files </a:t>
            </a:r>
            <a:endParaRPr sz="1200"/>
          </a:p>
          <a:p>
            <a:pPr indent="0" lvl="0" marL="0" rtl="0" algn="l">
              <a:lnSpc>
                <a:spcPct val="115000"/>
              </a:lnSpc>
              <a:spcBef>
                <a:spcPts val="1200"/>
              </a:spcBef>
              <a:spcAft>
                <a:spcPts val="1200"/>
              </a:spcAft>
              <a:buNone/>
            </a:pPr>
            <a:r>
              <a:t/>
            </a:r>
            <a:endParaRPr b="1" sz="1500"/>
          </a:p>
        </p:txBody>
      </p:sp>
      <p:sp>
        <p:nvSpPr>
          <p:cNvPr id="139" name="Google Shape;139;p18"/>
          <p:cNvSpPr/>
          <p:nvPr/>
        </p:nvSpPr>
        <p:spPr>
          <a:xfrm>
            <a:off x="3679275" y="562500"/>
            <a:ext cx="1803000" cy="837600"/>
          </a:xfrm>
          <a:prstGeom prst="can">
            <a:avLst>
              <a:gd fmla="val 25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600"/>
          </a:p>
          <a:p>
            <a:pPr indent="0" lvl="0" marL="0" rtl="0" algn="l">
              <a:lnSpc>
                <a:spcPct val="115000"/>
              </a:lnSpc>
              <a:spcBef>
                <a:spcPts val="1200"/>
              </a:spcBef>
              <a:spcAft>
                <a:spcPts val="0"/>
              </a:spcAft>
              <a:buNone/>
            </a:pPr>
            <a:r>
              <a:rPr b="1" lang="en" sz="1600"/>
              <a:t>Ansible role </a:t>
            </a:r>
            <a:endParaRPr sz="1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1200"/>
              </a:spcAft>
              <a:buNone/>
            </a:pPr>
            <a:r>
              <a:t/>
            </a:r>
            <a:endParaRPr b="1" sz="200"/>
          </a:p>
        </p:txBody>
      </p:sp>
      <p:sp>
        <p:nvSpPr>
          <p:cNvPr id="140" name="Google Shape;140;p18"/>
          <p:cNvSpPr/>
          <p:nvPr/>
        </p:nvSpPr>
        <p:spPr>
          <a:xfrm>
            <a:off x="3150" y="3879175"/>
            <a:ext cx="1739400" cy="1261500"/>
          </a:xfrm>
          <a:prstGeom prst="can">
            <a:avLst>
              <a:gd fmla="val 25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Ansible playbook</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1" name="Google Shape;141;p18"/>
          <p:cNvSpPr/>
          <p:nvPr/>
        </p:nvSpPr>
        <p:spPr>
          <a:xfrm>
            <a:off x="3609325" y="4035150"/>
            <a:ext cx="1602300" cy="11481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Terraform </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2" name="Google Shape;142;p18"/>
          <p:cNvSpPr/>
          <p:nvPr/>
        </p:nvSpPr>
        <p:spPr>
          <a:xfrm>
            <a:off x="7559225" y="818125"/>
            <a:ext cx="1531200" cy="871200"/>
          </a:xfrm>
          <a:prstGeom prst="can">
            <a:avLst>
              <a:gd fmla="val 25000"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gitlab-ci.yml files</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3" name="Google Shape;143;p18"/>
          <p:cNvSpPr/>
          <p:nvPr/>
        </p:nvSpPr>
        <p:spPr>
          <a:xfrm>
            <a:off x="7559225" y="4114650"/>
            <a:ext cx="1584900" cy="1068600"/>
          </a:xfrm>
          <a:prstGeom prst="can">
            <a:avLst>
              <a:gd fmla="val 25000"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Jenkinsfiles</a:t>
            </a:r>
            <a:r>
              <a:rPr b="1" lang="en" sz="1300"/>
              <a:t> </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4" name="Google Shape;144;p18"/>
          <p:cNvSpPr/>
          <p:nvPr/>
        </p:nvSpPr>
        <p:spPr>
          <a:xfrm>
            <a:off x="25" y="2224850"/>
            <a:ext cx="1602300" cy="1009200"/>
          </a:xfrm>
          <a:prstGeom prst="can">
            <a:avLst>
              <a:gd fmla="val 25000" name="adj"/>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Helm-charts</a:t>
            </a:r>
            <a:r>
              <a:rPr b="1" lang="en" sz="1200"/>
              <a:t> </a:t>
            </a:r>
            <a:endParaRPr sz="800"/>
          </a:p>
        </p:txBody>
      </p:sp>
      <p:sp>
        <p:nvSpPr>
          <p:cNvPr id="145" name="Google Shape;145;p18"/>
          <p:cNvSpPr/>
          <p:nvPr/>
        </p:nvSpPr>
        <p:spPr>
          <a:xfrm>
            <a:off x="7523675" y="2397388"/>
            <a:ext cx="1602300" cy="1009200"/>
          </a:xfrm>
          <a:prstGeom prst="can">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K8S manifests files</a:t>
            </a:r>
            <a:r>
              <a:rPr b="1" lang="en" sz="1200"/>
              <a:t>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Software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51" name="Google Shape;151;p19"/>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2" name="Google Shape;152;p1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53" name="Google Shape;153;p19"/>
          <p:cNvSpPr/>
          <p:nvPr/>
        </p:nvSpPr>
        <p:spPr>
          <a:xfrm>
            <a:off x="404125" y="707700"/>
            <a:ext cx="5056500" cy="42750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SaaS </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ready-to-use, cloud-hosted application software.</a:t>
            </a:r>
            <a:endParaRPr sz="1200">
              <a:solidFill>
                <a:schemeClr val="dk2"/>
              </a:solidFill>
            </a:endParaRPr>
          </a:p>
        </p:txBody>
      </p:sp>
      <p:pic>
        <p:nvPicPr>
          <p:cNvPr id="154" name="Google Shape;154;p19"/>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Software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60" name="Google Shape;160;p20"/>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61" name="Google Shape;161;p2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62" name="Google Shape;162;p20"/>
          <p:cNvPicPr preferRelativeResize="0"/>
          <p:nvPr/>
        </p:nvPicPr>
        <p:blipFill>
          <a:blip r:embed="rId4">
            <a:alphaModFix/>
          </a:blip>
          <a:stretch>
            <a:fillRect/>
          </a:stretch>
        </p:blipFill>
        <p:spPr>
          <a:xfrm>
            <a:off x="182476" y="722550"/>
            <a:ext cx="1641250" cy="4294775"/>
          </a:xfrm>
          <a:prstGeom prst="rect">
            <a:avLst/>
          </a:prstGeom>
          <a:noFill/>
          <a:ln>
            <a:noFill/>
          </a:ln>
        </p:spPr>
      </p:pic>
      <p:sp>
        <p:nvSpPr>
          <p:cNvPr id="163" name="Google Shape;163;p20"/>
          <p:cNvSpPr/>
          <p:nvPr/>
        </p:nvSpPr>
        <p:spPr>
          <a:xfrm>
            <a:off x="2148325" y="1108475"/>
            <a:ext cx="3228600" cy="87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Service Provider manage All</a:t>
            </a:r>
            <a:endParaRPr/>
          </a:p>
        </p:txBody>
      </p:sp>
      <p:pic>
        <p:nvPicPr>
          <p:cNvPr id="164" name="Google Shape;164;p20"/>
          <p:cNvPicPr preferRelativeResize="0"/>
          <p:nvPr/>
        </p:nvPicPr>
        <p:blipFill>
          <a:blip r:embed="rId5">
            <a:alphaModFix/>
          </a:blip>
          <a:stretch>
            <a:fillRect/>
          </a:stretch>
        </p:blipFill>
        <p:spPr>
          <a:xfrm>
            <a:off x="6006025" y="522150"/>
            <a:ext cx="1466450" cy="4584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Service (IaaS)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70" name="Google Shape;170;p21"/>
          <p:cNvSpPr txBox="1"/>
          <p:nvPr>
            <p:ph idx="1" type="subTitle"/>
          </p:nvPr>
        </p:nvSpPr>
        <p:spPr>
          <a:xfrm>
            <a:off x="57500" y="936575"/>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71" name="Google Shape;171;p2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72" name="Google Shape;172;p21"/>
          <p:cNvSpPr/>
          <p:nvPr/>
        </p:nvSpPr>
        <p:spPr>
          <a:xfrm>
            <a:off x="7529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IaaS</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cloud-hosted physical and virtual servers, storage and networking - the backend IT infrastructure for running applications and workloads in the cloud.</a:t>
            </a:r>
            <a:endParaRPr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 </a:t>
            </a:r>
            <a:endParaRPr sz="1200">
              <a:solidFill>
                <a:schemeClr val="dk2"/>
              </a:solidFill>
            </a:endParaRPr>
          </a:p>
        </p:txBody>
      </p:sp>
      <p:pic>
        <p:nvPicPr>
          <p:cNvPr id="173" name="Google Shape;173;p21"/>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